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69" r:id="rId6"/>
    <p:sldId id="259" r:id="rId7"/>
    <p:sldId id="270" r:id="rId8"/>
    <p:sldId id="260" r:id="rId9"/>
    <p:sldId id="261" r:id="rId10"/>
    <p:sldId id="271" r:id="rId11"/>
    <p:sldId id="262" r:id="rId12"/>
    <p:sldId id="263" r:id="rId13"/>
    <p:sldId id="272" r:id="rId14"/>
    <p:sldId id="264" r:id="rId15"/>
    <p:sldId id="273" r:id="rId16"/>
    <p:sldId id="265" r:id="rId17"/>
    <p:sldId id="274" r:id="rId18"/>
    <p:sldId id="266" r:id="rId19"/>
    <p:sldId id="275" r:id="rId20"/>
    <p:sldId id="267" r:id="rId21"/>
    <p:sldId id="276" r:id="rId22"/>
    <p:sldId id="277" r:id="rId23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87C3"/>
    <a:srgbClr val="30A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8" d="100"/>
          <a:sy n="58" d="100"/>
        </p:scale>
        <p:origin x="-490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2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6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47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3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4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26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50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87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4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defRPr>
            </a:lvl1pPr>
          </a:lstStyle>
          <a:p>
            <a:r>
              <a:rPr lang="en-US" dirty="0"/>
              <a:t>Click to edit the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Medium" panose="02040604050005020304" pitchFamily="18" charset="0"/>
              </a:defRPr>
            </a:lvl1pPr>
            <a:lvl2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Medium" panose="02040604050005020304" pitchFamily="18" charset="0"/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Medium" panose="02040604050005020304" pitchFamily="18" charset="0"/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Medium" panose="02040604050005020304" pitchFamily="18" charset="0"/>
              </a:defRPr>
            </a:lvl4pPr>
            <a:lvl5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Medium" panose="020406040500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8300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4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1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3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1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4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7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0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3996BF-1721-4007-8D88-05D6F4220DE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377B8E-62F9-41E3-AE6E-1F30CF3C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1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CEAC175-3610-5DEF-5FD8-CA026E627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0060" y="2967135"/>
            <a:ext cx="9551437" cy="102802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masis MT Pro Medium" panose="02040604050005020304" pitchFamily="18" charset="0"/>
              </a:rPr>
              <a:t>Matthew 28:18-20</a:t>
            </a:r>
            <a:endParaRPr lang="en-US" sz="4400" b="1" dirty="0">
              <a:latin typeface="Amasis MT Pro Medium" panose="02040604050005020304" pitchFamily="18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="" xmlns:a16="http://schemas.microsoft.com/office/drawing/2014/main" id="{358DAD2E-A524-6D97-8930-1C477C2F0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3778" y="1007706"/>
            <a:ext cx="9144000" cy="2077828"/>
          </a:xfrm>
        </p:spPr>
        <p:txBody>
          <a:bodyPr>
            <a:noAutofit/>
          </a:bodyPr>
          <a:lstStyle/>
          <a:p>
            <a:pPr algn="ctr"/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Black" panose="02040A04050005020304" pitchFamily="18" charset="0"/>
                <a:ea typeface="+mj-ea"/>
                <a:cs typeface="+mj-cs"/>
              </a:rPr>
              <a:t>The Dispatcher: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Black" panose="02040A04050005020304" pitchFamily="18" charset="0"/>
                <a:ea typeface="+mj-ea"/>
                <a:cs typeface="+mj-cs"/>
              </a:rPr>
            </a:b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Black" panose="02040A04050005020304" pitchFamily="18" charset="0"/>
                <a:ea typeface="+mj-ea"/>
                <a:cs typeface="+mj-cs"/>
              </a:rPr>
              <a:t> Saving Power of the 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Black" panose="02040A04050005020304" pitchFamily="18" charset="0"/>
                <a:ea typeface="+mj-ea"/>
                <a:cs typeface="+mj-cs"/>
              </a:rPr>
            </a:b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Black" panose="02040A04050005020304" pitchFamily="18" charset="0"/>
                <a:ea typeface="+mj-ea"/>
                <a:cs typeface="+mj-cs"/>
              </a:rPr>
              <a:t>Old Testament</a:t>
            </a:r>
            <a:endParaRPr lang="en-US" sz="4800" dirty="0">
              <a:latin typeface="Amasis MT Pro Black" panose="02040A040500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FA5C6E5-93A0-98CA-9E33-80F5B8F4725A}"/>
              </a:ext>
            </a:extLst>
          </p:cNvPr>
          <p:cNvSpPr txBox="1"/>
          <p:nvPr/>
        </p:nvSpPr>
        <p:spPr>
          <a:xfrm>
            <a:off x="4015088" y="4227396"/>
            <a:ext cx="41213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Floyd Smith, presenter</a:t>
            </a:r>
            <a:br>
              <a:rPr lang="en-US" sz="1800" dirty="0"/>
            </a:br>
            <a:r>
              <a:rPr lang="en-US" sz="1800" dirty="0"/>
              <a:t>The SHARE, Ep 22</a:t>
            </a:r>
          </a:p>
          <a:p>
            <a:pPr algn="ctr"/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READINESS FOR DISPATCH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Saturday, September 9, 2023</a:t>
            </a:r>
            <a:br>
              <a:rPr lang="en-US" sz="1800" dirty="0"/>
            </a:br>
            <a:r>
              <a:rPr lang="en-US" sz="1800" dirty="0"/>
              <a:t>Greenville Avenue Church of Christ</a:t>
            </a:r>
            <a:endParaRPr lang="en-US" dirty="0"/>
          </a:p>
        </p:txBody>
      </p:sp>
      <p:pic>
        <p:nvPicPr>
          <p:cNvPr id="3" name="Picture 2" descr="A logo with text on it&#10;&#10;Description automatically generated">
            <a:extLst>
              <a:ext uri="{FF2B5EF4-FFF2-40B4-BE49-F238E27FC236}">
                <a16:creationId xmlns="" xmlns:a16="http://schemas.microsoft.com/office/drawing/2014/main" id="{9ED237F3-02F8-8C38-0DBB-CB46DFA6C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837" y="5322984"/>
            <a:ext cx="1794938" cy="1431405"/>
          </a:xfrm>
          <a:prstGeom prst="rect">
            <a:avLst/>
          </a:prstGeom>
        </p:spPr>
      </p:pic>
      <p:pic>
        <p:nvPicPr>
          <p:cNvPr id="5" name="Picture 4" descr="A green circle with purple and black text&#10;&#10;Description automatically generated">
            <a:extLst>
              <a:ext uri="{FF2B5EF4-FFF2-40B4-BE49-F238E27FC236}">
                <a16:creationId xmlns="" xmlns:a16="http://schemas.microsoft.com/office/drawing/2014/main" id="{423A30F0-EDC0-B576-B878-59D6AD2F63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25" y="5416492"/>
            <a:ext cx="1357899" cy="133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179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D6E638-B5D1-5039-120E-ED635A61D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22" y="138343"/>
            <a:ext cx="10018713" cy="1083971"/>
          </a:xfrm>
        </p:spPr>
        <p:txBody>
          <a:bodyPr anchor="t">
            <a:normAutofit fontScale="90000"/>
          </a:bodyPr>
          <a:lstStyle/>
          <a:p>
            <a:pPr marL="0" indent="0">
              <a:buNone/>
            </a:pPr>
            <a:r>
              <a:rPr lang="en-US" sz="4800" b="1" u="sng" dirty="0">
                <a:ln w="3175" cmpd="sng">
                  <a:noFill/>
                </a:ln>
                <a:solidFill>
                  <a:srgbClr val="1287C3"/>
                </a:solidFill>
                <a:latin typeface="Amasis MT Pro Black" panose="02040A04050005020304" pitchFamily="18" charset="0"/>
                <a:ea typeface="+mj-ea"/>
                <a:cs typeface="+mj-cs"/>
              </a:rPr>
              <a:t>ALLY: JOSHUA Dispatched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DAF760-3E1D-739F-4394-50B61D88C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037" y="1209802"/>
            <a:ext cx="10515600" cy="6142718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</a:rPr>
              <a:t>The son of Nun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</a:rPr>
              <a:t>Of the tribe of Ephraim (Numbers 13:8)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</a:rPr>
              <a:t>A servant of Moses (Numbers 11:28)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</a:rPr>
              <a:t>One of the 12 chosen to spy out Canaan (Numbers 13:1-3, 8)</a:t>
            </a:r>
          </a:p>
        </p:txBody>
      </p:sp>
    </p:spTree>
    <p:extLst>
      <p:ext uri="{BB962C8B-B14F-4D97-AF65-F5344CB8AC3E}">
        <p14:creationId xmlns:p14="http://schemas.microsoft.com/office/powerpoint/2010/main" val="104816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2787FB-47EB-9DB3-EA3F-5B949DBE3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408" y="144625"/>
            <a:ext cx="10018713" cy="922176"/>
          </a:xfrm>
        </p:spPr>
        <p:txBody>
          <a:bodyPr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en-US" sz="4800" dirty="0"/>
              <a:t>Promised Land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4A3D11-3C7A-68A7-561A-6E6AD8D60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99797"/>
            <a:ext cx="10477535" cy="5803640"/>
          </a:xfrm>
        </p:spPr>
        <p:txBody>
          <a:bodyPr>
            <a:normAutofit fontScale="77500" lnSpcReduction="20000"/>
          </a:bodyPr>
          <a:lstStyle/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700" dirty="0">
                <a:solidFill>
                  <a:srgbClr val="0E101A"/>
                </a:solidFill>
              </a:rPr>
              <a:t>Joshua’s courage (Numbers 14:6-9)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700" dirty="0">
                <a:solidFill>
                  <a:srgbClr val="0E101A"/>
                </a:solidFill>
              </a:rPr>
              <a:t>God appeared and saved Joshua (Numbers 14:10)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700" dirty="0">
                <a:solidFill>
                  <a:srgbClr val="0E101A"/>
                </a:solidFill>
              </a:rPr>
              <a:t>Joshua’s reward (Numbers 14:37-38)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700" dirty="0">
                <a:solidFill>
                  <a:srgbClr val="0E101A"/>
                </a:solidFill>
              </a:rPr>
              <a:t>Joshua’s fidelity to God (Numbers 32:12)</a:t>
            </a:r>
          </a:p>
          <a:p>
            <a:pPr marL="0" marR="0" lvl="0" indent="0" fontAlgn="auto">
              <a:lnSpc>
                <a:spcPct val="170000"/>
              </a:lnSpc>
              <a:buNone/>
              <a:tabLst/>
              <a:defRPr/>
            </a:pPr>
            <a:r>
              <a:rPr lang="en-US" sz="5100" b="1" dirty="0">
                <a:solidFill>
                  <a:prstClr val="black"/>
                </a:solidFill>
              </a:rPr>
              <a:t>God Dispatched JOSHUA</a:t>
            </a:r>
          </a:p>
          <a:p>
            <a:pPr marL="0" marR="0" lv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en-US" sz="4100" cap="small" dirty="0">
                <a:solidFill>
                  <a:srgbClr val="1287C3"/>
                </a:solidFill>
              </a:rPr>
              <a:t>The Issue: </a:t>
            </a:r>
            <a:r>
              <a:rPr lang="en-US" sz="3800" dirty="0">
                <a:solidFill>
                  <a:srgbClr val="0E101A"/>
                </a:solidFill>
              </a:rPr>
              <a:t>Israel needed to cross the Jordan into Canaan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800" dirty="0">
                <a:solidFill>
                  <a:srgbClr val="0E101A"/>
                </a:solidFill>
              </a:rPr>
              <a:t>God assigned Joshua to pick up the mantle from Moses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800" dirty="0">
                <a:solidFill>
                  <a:srgbClr val="0E101A"/>
                </a:solidFill>
              </a:rPr>
              <a:t>Joshua receives the charge (Deuteronomy 31:3, 7, 23)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800" dirty="0">
                <a:solidFill>
                  <a:srgbClr val="0E101A"/>
                </a:solidFill>
              </a:rPr>
              <a:t>God’s promise to Joshua (Joshua 1:5-9)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800" dirty="0" err="1">
                <a:solidFill>
                  <a:srgbClr val="0E101A"/>
                </a:solidFill>
              </a:rPr>
              <a:t>Devinely</a:t>
            </a:r>
            <a:r>
              <a:rPr lang="en-US" sz="3800" dirty="0">
                <a:solidFill>
                  <a:srgbClr val="0E101A"/>
                </a:solidFill>
              </a:rPr>
              <a:t> inspired (Joshua 3:7)</a:t>
            </a:r>
          </a:p>
          <a:p>
            <a:pPr marL="0" indent="0">
              <a:buNone/>
            </a:pP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6027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4E0A64-D35B-CBCC-D42D-7D06F967B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56593"/>
            <a:ext cx="10496195" cy="1077686"/>
          </a:xfrm>
        </p:spPr>
        <p:txBody>
          <a:bodyPr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en-US" dirty="0"/>
              <a:t>Joshua Leads Israel into Canaan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29BC44-ADD5-8E56-38F3-F5239FA5F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78155"/>
            <a:ext cx="10018713" cy="4125689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</a:rPr>
              <a:t>Crossing the Jordan into Canaan (Joshua 1:1-3)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</a:rPr>
              <a:t>Twelve stones (Joshua 4:1-7) </a:t>
            </a:r>
          </a:p>
          <a:p>
            <a:pPr marR="0" lvl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tabLst/>
              <a:defRPr/>
            </a:pPr>
            <a:r>
              <a:rPr lang="en-US" sz="3200" dirty="0">
                <a:solidFill>
                  <a:srgbClr val="0E101A"/>
                </a:solidFill>
              </a:rPr>
              <a:t>Prophet of the </a:t>
            </a:r>
            <a:r>
              <a:rPr lang="en-US" sz="3200" cap="small" dirty="0">
                <a:solidFill>
                  <a:srgbClr val="0E101A"/>
                </a:solidFill>
              </a:rPr>
              <a:t>Lord</a:t>
            </a:r>
          </a:p>
          <a:p>
            <a:pPr marR="0" lvl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tabLst/>
              <a:defRPr/>
            </a:pPr>
            <a:r>
              <a:rPr lang="en-US" sz="3200" dirty="0">
                <a:solidFill>
                  <a:srgbClr val="0E101A"/>
                </a:solidFill>
              </a:rPr>
              <a:t>Miraculous birth (1 Samuel 1:11-15,17, 20)</a:t>
            </a:r>
          </a:p>
          <a:p>
            <a:pPr marR="0" lvl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tabLst/>
              <a:defRPr/>
            </a:pPr>
            <a:r>
              <a:rPr lang="en-US" sz="3200" dirty="0">
                <a:solidFill>
                  <a:srgbClr val="0E101A"/>
                </a:solidFill>
              </a:rPr>
              <a:t>Consecrated to God at birth (1Samuel 1:22, 24-28)</a:t>
            </a:r>
          </a:p>
          <a:p>
            <a:pPr marR="0" lvl="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tabLst/>
              <a:defRPr/>
            </a:pPr>
            <a:r>
              <a:rPr lang="en-US" sz="3200" dirty="0">
                <a:solidFill>
                  <a:srgbClr val="0E101A"/>
                </a:solidFill>
              </a:rPr>
              <a:t>Blessed of God (1 Samuel 3:19)</a:t>
            </a:r>
            <a:endParaRPr lang="en-US" sz="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7313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4E0A64-D35B-CBCC-D42D-7D06F967B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56593"/>
            <a:ext cx="10496195" cy="107768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4800" dirty="0"/>
              <a:t>God Dispatched SAMUEL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29BC44-ADD5-8E56-38F3-F5239FA5F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82010"/>
            <a:ext cx="10244270" cy="312420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2800" cap="small" dirty="0">
                <a:solidFill>
                  <a:srgbClr val="1287C3"/>
                </a:solidFill>
              </a:rPr>
              <a:t>The ISSUE: </a:t>
            </a:r>
            <a:r>
              <a:rPr lang="en-US" sz="12800" dirty="0">
                <a:solidFill>
                  <a:srgbClr val="0E101A"/>
                </a:solidFill>
              </a:rPr>
              <a:t>Eli’s sin of not restraining his sons. Israel turns to Baal and the Ashtoreth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800" dirty="0">
                <a:solidFill>
                  <a:srgbClr val="0E101A"/>
                </a:solidFill>
              </a:rPr>
              <a:t>Vision of Eli’s house (1 Samuel 3:9-14; 16-18)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800" dirty="0">
                <a:solidFill>
                  <a:srgbClr val="0E101A"/>
                </a:solidFill>
              </a:rPr>
              <a:t>Israel repents because of Samuel’s warning (1 Samuel 7:3-6)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800" dirty="0">
                <a:solidFill>
                  <a:srgbClr val="0E101A"/>
                </a:solidFill>
              </a:rPr>
              <a:t>Philistines defeated (1 Samuel 7:7-14) </a:t>
            </a:r>
          </a:p>
          <a:p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4197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BADDD6-5C5E-E825-1971-AFBE7A102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22980"/>
            <a:ext cx="10018713" cy="881743"/>
          </a:xfrm>
        </p:spPr>
        <p:txBody>
          <a:bodyPr anchor="t">
            <a:normAutofit/>
          </a:bodyPr>
          <a:lstStyle/>
          <a:p>
            <a:r>
              <a:rPr lang="en-US" sz="4300" b="1" dirty="0">
                <a:solidFill>
                  <a:srgbClr val="1287C3"/>
                </a:solidFill>
              </a:rPr>
              <a:t>ALLY: ELIJAH Dispatched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53FD7A-0A38-8926-089B-753965A83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286" y="1147665"/>
            <a:ext cx="10018713" cy="5533053"/>
          </a:xfrm>
        </p:spPr>
        <p:txBody>
          <a:bodyPr>
            <a:normAutofit/>
          </a:bodyPr>
          <a:lstStyle/>
          <a:p>
            <a:pPr marR="0" lvl="0" fontAlgn="auto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200" dirty="0">
                <a:solidFill>
                  <a:srgbClr val="0E101A"/>
                </a:solidFill>
              </a:rPr>
              <a:t>The </a:t>
            </a:r>
            <a:r>
              <a:rPr lang="en-US" sz="3200" dirty="0" err="1">
                <a:solidFill>
                  <a:srgbClr val="0E101A"/>
                </a:solidFill>
              </a:rPr>
              <a:t>Tishbite</a:t>
            </a:r>
            <a:r>
              <a:rPr lang="en-US" sz="3200" dirty="0">
                <a:solidFill>
                  <a:srgbClr val="0E101A"/>
                </a:solidFill>
              </a:rPr>
              <a:t> and prophet</a:t>
            </a:r>
          </a:p>
          <a:p>
            <a:pPr marR="0" lvl="0" fontAlgn="auto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200" dirty="0">
                <a:solidFill>
                  <a:srgbClr val="0E101A"/>
                </a:solidFill>
              </a:rPr>
              <a:t>A Benjamite chief (1 Chronicles 8: 27-28)</a:t>
            </a:r>
          </a:p>
          <a:p>
            <a:pPr marR="0" lvl="0" fontAlgn="auto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200" dirty="0">
                <a:solidFill>
                  <a:srgbClr val="0E101A"/>
                </a:solidFill>
              </a:rPr>
              <a:t>Elijah proclaims a drought in the north (1 Kings 17: 1; James 5:17)</a:t>
            </a:r>
          </a:p>
          <a:p>
            <a:pPr marR="0" lvl="0" fontAlgn="auto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200" dirty="0">
                <a:solidFill>
                  <a:srgbClr val="0E101A"/>
                </a:solidFill>
              </a:rPr>
              <a:t>Elijah was one of God’s great, true prophets working among His people</a:t>
            </a:r>
          </a:p>
          <a:p>
            <a:pPr marR="0" lvl="0" fontAlgn="auto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200" dirty="0">
                <a:solidFill>
                  <a:srgbClr val="0E101A"/>
                </a:solidFill>
              </a:rPr>
              <a:t>Often intimidated by government-sanctioned false prophets of Ahab/Jezebel</a:t>
            </a:r>
          </a:p>
          <a:p>
            <a:pPr marR="0" lvl="0" fontAlgn="auto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200" dirty="0">
                <a:solidFill>
                  <a:srgbClr val="0E101A"/>
                </a:solidFill>
              </a:rPr>
              <a:t>Elijah stood against the evil of Ahab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0089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BADDD6-5C5E-E825-1971-AFBE7A102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22980"/>
            <a:ext cx="10018713" cy="881743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God Dispatched ELIJAH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53FD7A-0A38-8926-089B-753965A83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286" y="1147665"/>
            <a:ext cx="10018713" cy="5383763"/>
          </a:xfrm>
        </p:spPr>
        <p:txBody>
          <a:bodyPr anchor="t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3200" cap="small" dirty="0">
                <a:solidFill>
                  <a:srgbClr val="1287C3"/>
                </a:solidFill>
              </a:rPr>
              <a:t>The Issue: </a:t>
            </a:r>
            <a:r>
              <a:rPr lang="en-US" sz="3200" dirty="0">
                <a:solidFill>
                  <a:srgbClr val="0E101A"/>
                </a:solidFill>
              </a:rPr>
              <a:t>Ahab did evil more than all who were before him (1 Kings 16:30)</a:t>
            </a:r>
          </a:p>
          <a:p>
            <a:pPr marL="228600" marR="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srgbClr val="0E101A"/>
                </a:solidFill>
              </a:rPr>
              <a:t>Worship to Baal was about to dismiss any worship to God</a:t>
            </a:r>
          </a:p>
          <a:p>
            <a:pPr marL="228600" indent="-228600" defTabSz="9144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E101A"/>
                </a:solidFill>
              </a:rPr>
              <a:t>Kings of the southern/northern kingdoms of Israel adopted Baal worship</a:t>
            </a:r>
          </a:p>
          <a:p>
            <a:pPr marL="228600" indent="-228600" defTabSz="9144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E101A"/>
                </a:solidFill>
              </a:rPr>
              <a:t>The righteous few were intimidated and went into hiding with their faith</a:t>
            </a:r>
          </a:p>
          <a:p>
            <a:pPr marL="228600" indent="-228600" defTabSz="9144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E101A"/>
                </a:solidFill>
              </a:rPr>
              <a:t>It was a time for giants in the faith to step forward to encourage the righteous few that God was still in control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1974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29E109-8F58-6132-0BF3-1B998293C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722" y="153955"/>
            <a:ext cx="11240278" cy="1460241"/>
          </a:xfrm>
        </p:spPr>
        <p:txBody>
          <a:bodyPr>
            <a:normAutofit/>
          </a:bodyPr>
          <a:lstStyle/>
          <a:p>
            <a:r>
              <a:rPr lang="en-US" dirty="0"/>
              <a:t>God Provides Elijah Escape &amp; Food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9089B5-8C87-B2B7-6BFD-7FCA70762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302" y="1306286"/>
            <a:ext cx="10330915" cy="4981769"/>
          </a:xfrm>
        </p:spPr>
        <p:txBody>
          <a:bodyPr>
            <a:normAutofit fontScale="40000" lnSpcReduction="20000"/>
          </a:bodyPr>
          <a:lstStyle/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7300" dirty="0">
                <a:solidFill>
                  <a:srgbClr val="0E101A"/>
                </a:solidFill>
              </a:rPr>
              <a:t>God’s word came (1 Kings 17:2-3)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300" dirty="0">
                <a:solidFill>
                  <a:srgbClr val="0E101A"/>
                </a:solidFill>
              </a:rPr>
              <a:t>Drinks from brook, and the ravens feed him (1 Kings 17:4-6)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sz="11000" dirty="0">
                <a:ln w="3175" cmpd="sng">
                  <a:noFill/>
                </a:ln>
                <a:latin typeface="Amasis MT Pro Black" panose="02040A04050005020304" pitchFamily="18" charset="0"/>
                <a:ea typeface="+mj-ea"/>
                <a:cs typeface="+mj-cs"/>
              </a:rPr>
              <a:t>God Gives a Message to Elijah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300" dirty="0">
                <a:solidFill>
                  <a:srgbClr val="0E101A"/>
                </a:solidFill>
              </a:rPr>
              <a:t>Show thyself to Ahab (1 Kings 18:1)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7300" dirty="0">
                <a:solidFill>
                  <a:srgbClr val="0E101A"/>
                </a:solidFill>
              </a:rPr>
              <a:t>No rain for 3.5 years (1 Kings 1:1; James 5:17)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7300" dirty="0">
                <a:solidFill>
                  <a:srgbClr val="0E101A"/>
                </a:solidFill>
              </a:rPr>
              <a:t>Assemble the prophets of Baal (1 Kings 18:17-20)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7300" dirty="0">
                <a:solidFill>
                  <a:srgbClr val="0E101A"/>
                </a:solidFill>
              </a:rPr>
              <a:t>Israel’s two choices; “Who you with?” (1 Kings 18:21)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7300" dirty="0">
                <a:solidFill>
                  <a:srgbClr val="0E101A"/>
                </a:solidFill>
              </a:rPr>
              <a:t>Israel answers not a word: “Quiet as a church mouse”</a:t>
            </a:r>
          </a:p>
          <a:p>
            <a:endParaRPr lang="en-US" sz="15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9383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29E109-8F58-6132-0BF3-1B998293C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53955"/>
            <a:ext cx="10018713" cy="1460241"/>
          </a:xfrm>
        </p:spPr>
        <p:txBody>
          <a:bodyPr>
            <a:noAutofit/>
          </a:bodyPr>
          <a:lstStyle/>
          <a:p>
            <a:pPr marL="0" marR="0" lvl="0" indent="0" fontAlgn="auto">
              <a:lnSpc>
                <a:spcPct val="170000"/>
              </a:lnSpc>
              <a:buNone/>
              <a:tabLst/>
              <a:defRPr/>
            </a:pPr>
            <a:r>
              <a:rPr lang="en-US" sz="4800" b="1" dirty="0">
                <a:solidFill>
                  <a:prstClr val="black"/>
                </a:solidFill>
              </a:rPr>
              <a:t>Elijah’s High-Noon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9089B5-8C87-B2B7-6BFD-7FCA70762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4269" y="1614196"/>
            <a:ext cx="10018713" cy="4981769"/>
          </a:xfrm>
        </p:spPr>
        <p:txBody>
          <a:bodyPr anchor="t">
            <a:normAutofit fontScale="40000" lnSpcReduction="20000"/>
          </a:bodyPr>
          <a:lstStyle/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8900" dirty="0">
                <a:solidFill>
                  <a:srgbClr val="0E101A"/>
                </a:solidFill>
              </a:rPr>
              <a:t>One vs 450 (1 Kings18:22)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8900" dirty="0">
                <a:solidFill>
                  <a:srgbClr val="0E101A"/>
                </a:solidFill>
              </a:rPr>
              <a:t>Who’s the real true God (1 Kings18:24)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8900" dirty="0">
                <a:solidFill>
                  <a:srgbClr val="0E101A"/>
                </a:solidFill>
              </a:rPr>
              <a:t>Baal prophets cry aloud (1 Kings18:26-29)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8900" dirty="0">
                <a:solidFill>
                  <a:srgbClr val="0E101A"/>
                </a:solidFill>
              </a:rPr>
              <a:t>God’s power revealed (1 Kings 18:30, 32-33, 35-39)</a:t>
            </a:r>
          </a:p>
          <a:p>
            <a:pPr marR="0"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8900" dirty="0">
                <a:solidFill>
                  <a:srgbClr val="0E101A"/>
                </a:solidFill>
              </a:rPr>
              <a:t>Elijah kills all of the Baal prophets (1 Kings 18:40)</a:t>
            </a:r>
          </a:p>
          <a:p>
            <a:endParaRPr lang="en-US" sz="15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824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D439B7-39AE-2A6B-869F-E92C621AF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28396"/>
          </a:xfrm>
        </p:spPr>
        <p:txBody>
          <a:bodyPr anchor="t"/>
          <a:lstStyle/>
          <a:p>
            <a:r>
              <a:rPr lang="en-US" sz="4300" b="1" dirty="0">
                <a:solidFill>
                  <a:srgbClr val="1287C3"/>
                </a:solidFill>
              </a:rPr>
              <a:t>ALLY: ELISHA Dispatched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4DAAC2-568D-8976-A1AC-82CF2230D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33938"/>
            <a:ext cx="10018713" cy="3864429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</a:rPr>
              <a:t>The successor to Elijah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</a:rPr>
              <a:t>Elisha ministered to Elijah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</a:rPr>
              <a:t>Elisha was a farmer and knew the culture of the work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</a:rPr>
              <a:t>God sent Elijah to the farm for his replacement, “not the city”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</a:rPr>
              <a:t>Farmers know how to struggle for survival in a culture of work; the struggle’s coming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41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D439B7-39AE-2A6B-869F-E92C621AF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287" y="265923"/>
            <a:ext cx="10018713" cy="807098"/>
          </a:xfrm>
        </p:spPr>
        <p:txBody>
          <a:bodyPr anchor="t"/>
          <a:lstStyle/>
          <a:p>
            <a:pPr marL="0" marR="0" lvl="0" indent="0" fontAlgn="auto">
              <a:lnSpc>
                <a:spcPct val="9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God Dispatched ELISHA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4DAAC2-568D-8976-A1AC-82CF2230D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30087"/>
            <a:ext cx="10018713" cy="5030757"/>
          </a:xfrm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600" cap="small" dirty="0">
                <a:solidFill>
                  <a:srgbClr val="1287C3"/>
                </a:solidFill>
              </a:rPr>
              <a:t>The Issue: </a:t>
            </a:r>
            <a:r>
              <a:rPr lang="en-US" sz="3600" dirty="0">
                <a:solidFill>
                  <a:srgbClr val="0E101A"/>
                </a:solidFill>
              </a:rPr>
              <a:t>Israel had forsaken God’s covenant, destroyed His altars, killed His prophets, and sought to kill Elijah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E101A"/>
                </a:solidFill>
              </a:rPr>
              <a:t> Change is coming (1 Kings 19:14-15)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</a:rPr>
              <a:t>When a great shift of social behavior is to be made after decades of apostasy, it takes more than one generation to complete the paradigm shift 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E101A"/>
                </a:solidFill>
              </a:rPr>
              <a:t>God instructs Elijah to anoint Elisha (1 Kings 19:16</a:t>
            </a:r>
            <a:r>
              <a:rPr lang="en-US" sz="3200" dirty="0">
                <a:solidFill>
                  <a:srgbClr val="0E101A"/>
                </a:solidFill>
              </a:rPr>
              <a:t>)</a:t>
            </a:r>
            <a:endParaRPr lang="en-US" sz="3500" dirty="0">
              <a:solidFill>
                <a:srgbClr val="0E10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6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0391E11F-62C6-0719-B298-BF40B45B8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758" y="214599"/>
            <a:ext cx="10018713" cy="842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masis MT Pro Black" panose="02040A04050005020304" pitchFamily="18" charset="0"/>
              </a:rPr>
              <a:t>Introduction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5EED13E-1603-DAD9-20DE-221447A72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253" y="970378"/>
            <a:ext cx="10245012" cy="567302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masis MT Pro Medium" panose="02040604050005020304" pitchFamily="18" charset="0"/>
              </a:rPr>
              <a:t>From the beginning of creation, God has loved His creation,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Medium" panose="02040604050005020304" pitchFamily="18" charset="0"/>
              </a:rPr>
              <a:t>MAN</a:t>
            </a:r>
            <a:r>
              <a:rPr lang="en-US" dirty="0">
                <a:latin typeface="Amasis MT Pro Medium" panose="02040604050005020304" pitchFamily="18" charset="0"/>
              </a:rPr>
              <a:t> (Jeremiah 31:3) </a:t>
            </a:r>
          </a:p>
          <a:p>
            <a:r>
              <a:rPr lang="en-US" dirty="0">
                <a:latin typeface="Amasis MT Pro Medium" panose="02040604050005020304" pitchFamily="18" charset="0"/>
              </a:rPr>
              <a:t>God created man in His own image and deposited the breath of life into them</a:t>
            </a:r>
            <a:br>
              <a:rPr lang="en-US" dirty="0">
                <a:latin typeface="Amasis MT Pro Medium" panose="02040604050005020304" pitchFamily="18" charset="0"/>
              </a:rPr>
            </a:br>
            <a:r>
              <a:rPr lang="en-US" dirty="0">
                <a:latin typeface="Amasis MT Pro Medium" panose="02040604050005020304" pitchFamily="18" charset="0"/>
              </a:rPr>
              <a:t>(Genesis 1: 26-27, 2: 7) </a:t>
            </a:r>
          </a:p>
          <a:p>
            <a:r>
              <a:rPr lang="en-US" dirty="0">
                <a:latin typeface="Amasis MT Pro Medium" panose="02040604050005020304" pitchFamily="18" charset="0"/>
              </a:rPr>
              <a:t>God had an eternal plan to redeem man</a:t>
            </a:r>
          </a:p>
          <a:p>
            <a:r>
              <a:rPr lang="en-US" dirty="0">
                <a:latin typeface="Amasis MT Pro Medium" panose="02040604050005020304" pitchFamily="18" charset="0"/>
              </a:rPr>
              <a:t>God chose the children of Israel to be His people, and He would be their God</a:t>
            </a:r>
            <a:br>
              <a:rPr lang="en-US" dirty="0">
                <a:latin typeface="Amasis MT Pro Medium" panose="02040604050005020304" pitchFamily="18" charset="0"/>
              </a:rPr>
            </a:br>
            <a:r>
              <a:rPr lang="en-US" dirty="0">
                <a:latin typeface="Amasis MT Pro Medium" panose="02040604050005020304" pitchFamily="18" charset="0"/>
              </a:rPr>
              <a:t>(Genesis 17: 7-8)</a:t>
            </a:r>
          </a:p>
          <a:p>
            <a:r>
              <a:rPr lang="en-US" dirty="0">
                <a:latin typeface="Amasis MT Pro Medium" panose="02040604050005020304" pitchFamily="18" charset="0"/>
              </a:rPr>
              <a:t>There were times when God’s chosen people were in bondage to an oppressor or living in sin, and God had to dispatch a trusted, faithful ally who would deal with the issues confronting His people.</a:t>
            </a:r>
          </a:p>
        </p:txBody>
      </p:sp>
    </p:spTree>
    <p:extLst>
      <p:ext uri="{BB962C8B-B14F-4D97-AF65-F5344CB8AC3E}">
        <p14:creationId xmlns:p14="http://schemas.microsoft.com/office/powerpoint/2010/main" val="2871824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F06DBC-1B8B-1466-B4DE-EFC5B88F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87218"/>
            <a:ext cx="10018713" cy="993710"/>
          </a:xfrm>
        </p:spPr>
        <p:txBody>
          <a:bodyPr anchor="t">
            <a:normAutofit/>
          </a:bodyPr>
          <a:lstStyle/>
          <a:p>
            <a:r>
              <a:rPr lang="en-US" sz="4800" dirty="0"/>
              <a:t>God’s Announced Judgement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49EAD6-0642-63CB-BC6B-0A0A4DD4B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16697"/>
            <a:ext cx="10018713" cy="4060372"/>
          </a:xfrm>
        </p:spPr>
        <p:txBody>
          <a:bodyPr anchor="t">
            <a:normAutofit/>
          </a:bodyPr>
          <a:lstStyle/>
          <a:p>
            <a:pPr marR="0"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000" dirty="0">
                <a:solidFill>
                  <a:srgbClr val="0E101A"/>
                </a:solidFill>
              </a:rPr>
              <a:t>Three instruments of judgment (1 Kings 19:17)</a:t>
            </a:r>
          </a:p>
          <a:p>
            <a:pPr marR="0"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000" dirty="0">
                <a:solidFill>
                  <a:srgbClr val="0E101A"/>
                </a:solidFill>
              </a:rPr>
              <a:t> Worshipers of Baal killed (2 Kings 10:18-30)</a:t>
            </a:r>
          </a:p>
          <a:p>
            <a:pPr marL="0" marR="0" lvl="0" indent="0" algn="ctr" fontAlgn="auto">
              <a:spcBef>
                <a:spcPts val="1200"/>
              </a:spcBef>
              <a:spcAft>
                <a:spcPts val="0"/>
              </a:spcAft>
              <a:buNone/>
              <a:tabLst/>
              <a:defRPr/>
            </a:pPr>
            <a:r>
              <a:rPr lang="en-US" sz="4000" dirty="0">
                <a:ln w="3175" cmpd="sng">
                  <a:noFill/>
                </a:ln>
                <a:latin typeface="Amasis MT Pro Black" panose="02040A04050005020304" pitchFamily="18" charset="0"/>
                <a:ea typeface="+mj-ea"/>
                <a:cs typeface="+mj-cs"/>
              </a:rPr>
              <a:t>God Recognizes Obedience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rgbClr val="0E101A"/>
                </a:solidFill>
              </a:rPr>
              <a:t>7,000 reserved in Israel (1 Kings 19:18)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rgbClr val="0E101A"/>
                </a:solidFill>
              </a:rPr>
              <a:t>Whose knees have not bowed to Baal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rgbClr val="0E101A"/>
                </a:solidFill>
              </a:rPr>
              <a:t>Whose mouth has not kissed Baal</a:t>
            </a:r>
          </a:p>
        </p:txBody>
      </p:sp>
    </p:spTree>
    <p:extLst>
      <p:ext uri="{BB962C8B-B14F-4D97-AF65-F5344CB8AC3E}">
        <p14:creationId xmlns:p14="http://schemas.microsoft.com/office/powerpoint/2010/main" val="4015934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F06DBC-1B8B-1466-B4DE-EFC5B88F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87218"/>
            <a:ext cx="10018713" cy="993710"/>
          </a:xfrm>
        </p:spPr>
        <p:txBody>
          <a:bodyPr anchor="t">
            <a:normAutofit/>
          </a:bodyPr>
          <a:lstStyle/>
          <a:p>
            <a:r>
              <a:rPr lang="en-US" sz="48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49EAD6-0642-63CB-BC6B-0A0A4DD4B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16697"/>
            <a:ext cx="10018713" cy="3929744"/>
          </a:xfrm>
        </p:spPr>
        <p:txBody>
          <a:bodyPr anchor="t">
            <a:normAutofit lnSpcReduction="10000"/>
          </a:bodyPr>
          <a:lstStyle/>
          <a:p>
            <a:pPr marR="0" lvl="0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en-US" dirty="0">
                <a:solidFill>
                  <a:srgbClr val="0E101A"/>
                </a:solidFill>
              </a:rPr>
              <a:t>God has always loved His creation,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Medium" panose="02040604050005020304" pitchFamily="18" charset="0"/>
              </a:rPr>
              <a:t>MAN</a:t>
            </a:r>
            <a:r>
              <a:rPr lang="en-US" dirty="0">
                <a:solidFill>
                  <a:srgbClr val="0E101A"/>
                </a:solidFill>
              </a:rPr>
              <a:t> (Genesis 2:7; Jeremiah 31:3)</a:t>
            </a:r>
          </a:p>
          <a:p>
            <a:pPr marR="0" lvl="0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en-US" dirty="0">
                <a:solidFill>
                  <a:srgbClr val="0E101A"/>
                </a:solidFill>
              </a:rPr>
              <a:t>God’s plan: …“that all would be saved”… (Jeremiah 24:7; 1 Timothy 2:3-4)</a:t>
            </a:r>
          </a:p>
          <a:p>
            <a:pPr marR="0" lvl="0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en-US" dirty="0">
                <a:solidFill>
                  <a:srgbClr val="0E101A"/>
                </a:solidFill>
              </a:rPr>
              <a:t>God dispatched allies to lead His people to righteousness (Moses, Joshua, Elijah, and Elisha)</a:t>
            </a:r>
          </a:p>
          <a:p>
            <a:pPr marR="0" lvl="0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en-US" dirty="0">
                <a:solidFill>
                  <a:srgbClr val="0E101A"/>
                </a:solidFill>
              </a:rPr>
              <a:t>God has dispatched you and me today! Are we ready? (Matthew 28:18-20)</a:t>
            </a:r>
          </a:p>
        </p:txBody>
      </p:sp>
    </p:spTree>
    <p:extLst>
      <p:ext uri="{BB962C8B-B14F-4D97-AF65-F5344CB8AC3E}">
        <p14:creationId xmlns:p14="http://schemas.microsoft.com/office/powerpoint/2010/main" val="2944359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08F94D66-27EC-4CB8-8226-D7F41C1618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2" name="Freeform 6">
              <a:extLst>
                <a:ext uri="{FF2B5EF4-FFF2-40B4-BE49-F238E27FC236}">
                  <a16:creationId xmlns="" xmlns:a16="http://schemas.microsoft.com/office/drawing/2014/main" id="{1A53964C-7D93-4C48-A4A6-C4C2C393C5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="" xmlns:a16="http://schemas.microsoft.com/office/drawing/2014/main" id="{9C944EEC-539E-4389-8785-58E65D04E8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="" xmlns:a16="http://schemas.microsoft.com/office/drawing/2014/main" id="{7836EB7E-895C-4D68-B92E-312B371CBDB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="" xmlns:a16="http://schemas.microsoft.com/office/drawing/2014/main" id="{0F29242B-8CE7-4636-B326-4BEE42EB6D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1">
              <a:extLst>
                <a:ext uri="{FF2B5EF4-FFF2-40B4-BE49-F238E27FC236}">
                  <a16:creationId xmlns="" xmlns:a16="http://schemas.microsoft.com/office/drawing/2014/main" id="{4D0B8E9A-7727-4AD9-974E-8815F0B20E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2">
              <a:extLst>
                <a:ext uri="{FF2B5EF4-FFF2-40B4-BE49-F238E27FC236}">
                  <a16:creationId xmlns="" xmlns:a16="http://schemas.microsoft.com/office/drawing/2014/main" id="{1CD6C65C-71BE-4549-926A-1C1135FD06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8CD5912-9CD1-5752-9FF7-66575C9DC4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4651" b="2909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="" xmlns:a16="http://schemas.microsoft.com/office/drawing/2014/main" id="{CA35B8CF-E625-148F-BB8D-F0CDD0BC2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394" y="1380068"/>
            <a:ext cx="8574622" cy="26161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Thank You.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0A3EF779-83DD-4EB0-9F4C-7304381A28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0" name="Freeform 6">
              <a:extLst>
                <a:ext uri="{FF2B5EF4-FFF2-40B4-BE49-F238E27FC236}">
                  <a16:creationId xmlns="" xmlns:a16="http://schemas.microsoft.com/office/drawing/2014/main" id="{772C8C0C-10E0-4305-95B6-F0A11F0AD0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30ACEC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7">
              <a:extLst>
                <a:ext uri="{FF2B5EF4-FFF2-40B4-BE49-F238E27FC236}">
                  <a16:creationId xmlns="" xmlns:a16="http://schemas.microsoft.com/office/drawing/2014/main" id="{ED6F480D-2F2A-4E97-B196-39B35C4BF8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9">
              <a:extLst>
                <a:ext uri="{FF2B5EF4-FFF2-40B4-BE49-F238E27FC236}">
                  <a16:creationId xmlns="" xmlns:a16="http://schemas.microsoft.com/office/drawing/2014/main" id="{65ACA5CB-4926-4AA1-8B0D-0A8C294D3A1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0">
              <a:extLst>
                <a:ext uri="{FF2B5EF4-FFF2-40B4-BE49-F238E27FC236}">
                  <a16:creationId xmlns="" xmlns:a16="http://schemas.microsoft.com/office/drawing/2014/main" id="{1FC1EC6E-AED1-4539-B157-05226499160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30ACEC">
                <a:lumMod val="50000"/>
              </a:srgb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1">
              <a:extLst>
                <a:ext uri="{FF2B5EF4-FFF2-40B4-BE49-F238E27FC236}">
                  <a16:creationId xmlns="" xmlns:a16="http://schemas.microsoft.com/office/drawing/2014/main" id="{F5C22045-92BD-4CA1-A655-5ADD0028338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ACEC">
                <a:lumMod val="75000"/>
              </a:srgb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2">
              <a:extLst>
                <a:ext uri="{FF2B5EF4-FFF2-40B4-BE49-F238E27FC236}">
                  <a16:creationId xmlns="" xmlns:a16="http://schemas.microsoft.com/office/drawing/2014/main" id="{F130A56D-449A-4985-94CD-B749D51FF8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5292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92A3FD-A5CF-4627-BA99-E4540745F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023" y="685800"/>
            <a:ext cx="9423166" cy="1752599"/>
          </a:xfrm>
        </p:spPr>
        <p:txBody>
          <a:bodyPr>
            <a:normAutofit/>
          </a:bodyPr>
          <a:lstStyle/>
          <a:p>
            <a:pPr>
              <a:lnSpc>
                <a:spcPts val="4700"/>
              </a:lnSpc>
            </a:pPr>
            <a:r>
              <a:rPr kumimoji="0" lang="en-US" sz="4800" b="1" i="0" strike="noStrike" kern="1200" cap="small" spc="0" normalizeH="0" noProof="0" dirty="0">
                <a:ln>
                  <a:noFill/>
                </a:ln>
                <a:solidFill>
                  <a:srgbClr val="1287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Dispatch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287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send away with speed as a messenger</a:t>
            </a: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8B7E6CC-B637-8BB1-732F-E3242F8A7152}"/>
              </a:ext>
            </a:extLst>
          </p:cNvPr>
          <p:cNvSpPr txBox="1"/>
          <p:nvPr/>
        </p:nvSpPr>
        <p:spPr>
          <a:xfrm>
            <a:off x="1922106" y="2547251"/>
            <a:ext cx="876144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1287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Medium" panose="02040604050005020304" pitchFamily="18" charset="0"/>
              </a:rPr>
              <a:t>Today, we’ll examine a few of those trusted allies whom God dispatched to do His will by carrying out their assigned task.</a:t>
            </a:r>
          </a:p>
        </p:txBody>
      </p:sp>
    </p:spTree>
    <p:extLst>
      <p:ext uri="{BB962C8B-B14F-4D97-AF65-F5344CB8AC3E}">
        <p14:creationId xmlns:p14="http://schemas.microsoft.com/office/powerpoint/2010/main" val="37524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6D6072-EB55-7A65-6C73-A7184B11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617" y="279918"/>
            <a:ext cx="10018713" cy="1031033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rgbClr val="1287C3"/>
                </a:solidFill>
              </a:rPr>
              <a:t>ALLY: MOSES, Dispatched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F9183D-3BE8-68D2-2EA2-05131E311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576" y="1520890"/>
            <a:ext cx="10366310" cy="3909527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E101A"/>
                </a:solidFill>
              </a:rPr>
              <a:t>Moses was raised as an Egyptian</a:t>
            </a:r>
          </a:p>
          <a:p>
            <a:pPr lvl="1">
              <a:spcBef>
                <a:spcPts val="0"/>
              </a:spcBef>
            </a:pPr>
            <a:r>
              <a:rPr lang="en-US" sz="2800" dirty="0">
                <a:solidFill>
                  <a:srgbClr val="0E101A"/>
                </a:solidFill>
              </a:rPr>
              <a:t>40 years of learning Egyptian leadership skills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E101A"/>
                </a:solidFill>
              </a:rPr>
              <a:t>Moses tended the sheep of his father-in-law, Jethro</a:t>
            </a:r>
          </a:p>
          <a:p>
            <a:pPr lvl="1">
              <a:spcBef>
                <a:spcPts val="0"/>
              </a:spcBef>
            </a:pPr>
            <a:r>
              <a:rPr lang="en-US" sz="2800" dirty="0">
                <a:solidFill>
                  <a:srgbClr val="0E101A"/>
                </a:solidFill>
              </a:rPr>
              <a:t>40 years of learning the skills of overseeing flocks of sheep, which taught him to focus on the assigned task, and the skills of living in the desert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E101A"/>
                </a:solidFill>
              </a:rPr>
              <a:t>God dispatched </a:t>
            </a:r>
            <a:r>
              <a:rPr lang="en-US" sz="3200" b="1" dirty="0">
                <a:solidFill>
                  <a:srgbClr val="0E101A"/>
                </a:solidFill>
              </a:rPr>
              <a:t>Moses</a:t>
            </a:r>
            <a:r>
              <a:rPr lang="en-US" sz="3200" dirty="0">
                <a:solidFill>
                  <a:srgbClr val="0E101A"/>
                </a:solidFill>
              </a:rPr>
              <a:t> for his greatest assignment, leading Israel out of Egyptian bondage</a:t>
            </a:r>
          </a:p>
        </p:txBody>
      </p:sp>
    </p:spTree>
    <p:extLst>
      <p:ext uri="{BB962C8B-B14F-4D97-AF65-F5344CB8AC3E}">
        <p14:creationId xmlns:p14="http://schemas.microsoft.com/office/powerpoint/2010/main" val="372181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6D6072-EB55-7A65-6C73-A7184B11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617" y="279918"/>
            <a:ext cx="10018713" cy="1031033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1287C3"/>
                </a:solidFill>
              </a:rPr>
              <a:t>ALLY: MOSES, Dispatched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F9183D-3BE8-68D2-2EA2-05131E311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576" y="1464906"/>
            <a:ext cx="10366310" cy="4236098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cap="small" dirty="0">
                <a:solidFill>
                  <a:srgbClr val="1287C3"/>
                </a:solidFill>
              </a:rPr>
              <a:t>The </a:t>
            </a:r>
            <a:r>
              <a:rPr lang="en-US" sz="3200" b="1" cap="small" dirty="0">
                <a:solidFill>
                  <a:srgbClr val="1287C3"/>
                </a:solidFill>
              </a:rPr>
              <a:t>Issue</a:t>
            </a:r>
            <a:r>
              <a:rPr lang="en-US" sz="3200" cap="small" dirty="0">
                <a:solidFill>
                  <a:srgbClr val="1287C3"/>
                </a:solidFill>
                <a:effectLst/>
              </a:rPr>
              <a:t>: </a:t>
            </a:r>
            <a:r>
              <a:rPr lang="en-US" sz="3200" dirty="0">
                <a:solidFill>
                  <a:srgbClr val="0E101A"/>
                </a:solidFill>
              </a:rPr>
              <a:t>God fulfills His promise to Abraham concerning his seed, “growing in comparison to the stars in the heaven.” (Genesis 15:5)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E101A"/>
                </a:solidFill>
              </a:rPr>
              <a:t>Israel’s enormous population became a problem for the new Egyptian pharaoh (king) (Exodus 1:7-9)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E101A"/>
                </a:solidFill>
              </a:rPr>
              <a:t>Joseph has died, and the new king is unfamiliar with God’s chosen people, their culture, customs, etc.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1874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6B1211-9785-82A3-251D-6D15A4A94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306" y="103865"/>
            <a:ext cx="10515600" cy="875846"/>
          </a:xfrm>
        </p:spPr>
        <p:txBody>
          <a:bodyPr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en-US" sz="4800" dirty="0"/>
              <a:t>Israel’s Appeal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D957D5-D164-4C6A-4B13-79A15B1E7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6481" y="1099731"/>
            <a:ext cx="10515600" cy="5497011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E101A"/>
                </a:solidFill>
              </a:rPr>
              <a:t>The new king was afraid that Israel would turn against Egypt. Because of their numbers, he saw them as being more powerful. (Exodus 1: 10)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E101A"/>
                </a:solidFill>
              </a:rPr>
              <a:t>No deference was given to Israel’s commitment to follow righteousness and obedience to God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E101A"/>
                </a:solidFill>
              </a:rPr>
              <a:t>The king placed taskmasters over Israel and afflicted them with many burdens. (Exodus 1:11)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E101A"/>
                </a:solidFill>
              </a:rPr>
              <a:t>The more the king afflicted Israel, the more they grew in numbers. (Exodus 1:12-14)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Israel moans/groans (Exodus 2:23)</a:t>
            </a:r>
          </a:p>
          <a:p>
            <a:r>
              <a:rPr lang="en-US" dirty="0"/>
              <a:t>They sighed by “reason of their bondage,” and “their cries came up to God”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6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6B1211-9785-82A3-251D-6D15A4A94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306" y="103865"/>
            <a:ext cx="10515600" cy="875846"/>
          </a:xfrm>
        </p:spPr>
        <p:txBody>
          <a:bodyPr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en-US" sz="4800" dirty="0"/>
              <a:t>Israel’s Appeal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D957D5-D164-4C6A-4B13-79A15B1E7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4" y="1099731"/>
            <a:ext cx="10515600" cy="5497011"/>
          </a:xfrm>
        </p:spPr>
        <p:txBody>
          <a:bodyPr anchor="t">
            <a:normAutofit/>
          </a:bodyPr>
          <a:lstStyle/>
          <a:p>
            <a:pPr marL="0" indent="0">
              <a:buNone/>
              <a:defRPr/>
            </a:pPr>
            <a:r>
              <a:rPr lang="en-US" sz="3600" b="1" dirty="0">
                <a:solidFill>
                  <a:prstClr val="black"/>
                </a:solidFill>
              </a:rPr>
              <a:t>God Hears </a:t>
            </a:r>
            <a:r>
              <a:rPr kumimoji="0" lang="en-US" sz="3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Israel’s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200" dirty="0"/>
              <a:t>Cry</a:t>
            </a:r>
            <a:endParaRPr lang="en-US" sz="36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E101A"/>
                </a:solidFill>
                <a:effectLst/>
              </a:rPr>
              <a:t>God heard their groaning (Exodus 2:24-25)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E101A"/>
                </a:solidFill>
                <a:effectLst/>
              </a:rPr>
              <a:t>God acknowledged Israel</a:t>
            </a:r>
          </a:p>
          <a:p>
            <a:pPr marL="0" indent="0">
              <a:buNone/>
              <a:defRPr/>
            </a:pPr>
            <a:r>
              <a:rPr lang="en-US" sz="3600" b="1" dirty="0">
                <a:solidFill>
                  <a:prstClr val="black"/>
                </a:solidFill>
              </a:rPr>
              <a:t>Israel’s Deliverance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  <a:effectLst/>
              </a:rPr>
              <a:t>“Deliverance” is the very thought of the book of Exodus</a:t>
            </a: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200" dirty="0">
                <a:solidFill>
                  <a:srgbClr val="0E101A"/>
                </a:solidFill>
                <a:effectLst/>
              </a:rPr>
              <a:t>Exodus = “to go out”; Israel’s exodus was to leave Egypt!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7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8B5515-9AA9-8A6C-D290-F8263FE2E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902" y="337133"/>
            <a:ext cx="10515600" cy="1325563"/>
          </a:xfrm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en-US" sz="4800" dirty="0"/>
              <a:t>God Dispatched MOSES</a:t>
            </a:r>
            <a:br>
              <a:rPr lang="en-US" sz="4800" dirty="0"/>
            </a:br>
            <a:r>
              <a:rPr lang="en-US" sz="4800" dirty="0"/>
              <a:t>Exodus 3: 5-10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F22CED-0C1C-A9AC-1D22-9F8B09B93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6" y="1769639"/>
            <a:ext cx="10224796" cy="489241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E101A"/>
                </a:solidFill>
              </a:rPr>
              <a:t>Moses’ lack of self-confidence: “WHO AM I?” (Exodus 3:11)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E101A"/>
                </a:solidFill>
              </a:rPr>
              <a:t>Moses was a “nobody”; he did not feel he was up to the task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E101A"/>
                </a:solidFill>
              </a:rPr>
              <a:t>What about us?: “Who am I” that I should go save a soul? That’s the preacher’s job, isn’t it</a:t>
            </a:r>
          </a:p>
          <a:p>
            <a:pPr marL="0" indent="0">
              <a:buNone/>
              <a:defRPr/>
            </a:pPr>
            <a:r>
              <a:rPr lang="en-US" sz="3600" b="1" dirty="0">
                <a:solidFill>
                  <a:prstClr val="black"/>
                </a:solidFill>
              </a:rPr>
              <a:t>God’s Assurance</a:t>
            </a: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dirty="0">
                <a:solidFill>
                  <a:srgbClr val="0E101A"/>
                </a:solidFill>
              </a:rPr>
              <a:t>I will be with you (Exodus 3:12)</a:t>
            </a: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dirty="0">
                <a:solidFill>
                  <a:srgbClr val="0E101A"/>
                </a:solidFill>
              </a:rPr>
              <a:t>Who shall I say sent me? “I AM sent you”</a:t>
            </a:r>
          </a:p>
          <a:p>
            <a:pPr marL="0" marR="0" lvl="0" indent="0" fontAlgn="auto">
              <a:lnSpc>
                <a:spcPct val="90000"/>
              </a:lnSpc>
              <a:buNone/>
              <a:tabLst/>
              <a:defRPr/>
            </a:pPr>
            <a:r>
              <a:rPr lang="en-US" sz="3600" b="1" dirty="0">
                <a:solidFill>
                  <a:prstClr val="black"/>
                </a:solidFill>
              </a:rPr>
              <a:t>Pharaoh’s Heart Hardens</a:t>
            </a: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dirty="0">
                <a:solidFill>
                  <a:srgbClr val="0E101A"/>
                </a:solidFill>
              </a:rPr>
              <a:t>Many plagues (Exodus 7, 8ff) </a:t>
            </a: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dirty="0">
                <a:solidFill>
                  <a:srgbClr val="0E101A"/>
                </a:solidFill>
              </a:rPr>
              <a:t>Red Sea (Exodus 14:13-14)</a:t>
            </a:r>
          </a:p>
          <a:p>
            <a:pPr marL="0" indent="0">
              <a:buNone/>
            </a:pPr>
            <a:endParaRPr lang="en-US" sz="15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94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D6E638-B5D1-5039-120E-ED635A61D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087" y="138343"/>
            <a:ext cx="10018713" cy="1083971"/>
          </a:xfrm>
        </p:spPr>
        <p:txBody>
          <a:bodyPr anchor="t">
            <a:normAutofit/>
          </a:bodyPr>
          <a:lstStyle/>
          <a:p>
            <a:r>
              <a:rPr lang="en-US" sz="4800" dirty="0"/>
              <a:t>Israel’s Disobedience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DAF760-3E1D-739F-4394-50B61D88C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037" y="948553"/>
            <a:ext cx="10515600" cy="4743126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</a:rPr>
              <a:t>They rebelled against the Commandments of God (Deuteronomy 1:1, 6-8, 10-11, 21, 25-27)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E101A"/>
                </a:solidFill>
              </a:rPr>
              <a:t> Forty-year wilderness experience (Joshua 5:6)</a:t>
            </a:r>
          </a:p>
          <a:p>
            <a:pPr marL="0" marR="0" lvl="0" indent="0" fontAlgn="auto">
              <a:lnSpc>
                <a:spcPct val="90000"/>
              </a:lnSpc>
              <a:spcBef>
                <a:spcPts val="1800"/>
              </a:spcBef>
              <a:buNone/>
              <a:tabLst/>
              <a:defRPr/>
            </a:pPr>
            <a:r>
              <a:rPr lang="en-US" sz="4000" b="1" dirty="0">
                <a:solidFill>
                  <a:prstClr val="black"/>
                </a:solidFill>
              </a:rPr>
              <a:t>The Promised Land</a:t>
            </a: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200" dirty="0">
                <a:solidFill>
                  <a:srgbClr val="0E101A"/>
                </a:solidFill>
              </a:rPr>
              <a:t>Moses was not permitted to enter Canaan</a:t>
            </a:r>
            <a:br>
              <a:rPr lang="en-US" sz="3200" dirty="0">
                <a:solidFill>
                  <a:srgbClr val="0E101A"/>
                </a:solidFill>
              </a:rPr>
            </a:br>
            <a:r>
              <a:rPr lang="en-US" sz="3200" dirty="0">
                <a:solidFill>
                  <a:srgbClr val="0E101A"/>
                </a:solidFill>
              </a:rPr>
              <a:t>(Numbers 20:11-12; 27: 12-14)</a:t>
            </a:r>
          </a:p>
        </p:txBody>
      </p:sp>
    </p:spTree>
    <p:extLst>
      <p:ext uri="{BB962C8B-B14F-4D97-AF65-F5344CB8AC3E}">
        <p14:creationId xmlns:p14="http://schemas.microsoft.com/office/powerpoint/2010/main" val="4035362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19420</TotalTime>
  <Words>1140</Words>
  <Application>Microsoft Office PowerPoint</Application>
  <PresentationFormat>Custom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Parallax</vt:lpstr>
      <vt:lpstr>Matthew 28:18-20</vt:lpstr>
      <vt:lpstr>Introduction</vt:lpstr>
      <vt:lpstr>Dispatch: to send away with speed as a messenger</vt:lpstr>
      <vt:lpstr>ALLY: MOSES, Dispatched by GOD</vt:lpstr>
      <vt:lpstr>ALLY: MOSES, Dispatched by GOD</vt:lpstr>
      <vt:lpstr>Israel’s Appeal to God</vt:lpstr>
      <vt:lpstr>Israel’s Appeal to God</vt:lpstr>
      <vt:lpstr>God Dispatched MOSES Exodus 3: 5-10</vt:lpstr>
      <vt:lpstr>Israel’s Disobedience</vt:lpstr>
      <vt:lpstr>ALLY: JOSHUA Dispatched by God</vt:lpstr>
      <vt:lpstr>Promised Land Report</vt:lpstr>
      <vt:lpstr>Joshua Leads Israel into Canaan</vt:lpstr>
      <vt:lpstr>God Dispatched SAMUEL</vt:lpstr>
      <vt:lpstr>ALLY: ELIJAH Dispatched by God</vt:lpstr>
      <vt:lpstr>God Dispatched ELIJAH</vt:lpstr>
      <vt:lpstr>God Provides Elijah Escape &amp; Food </vt:lpstr>
      <vt:lpstr>Elijah’s High-Noon Challenge</vt:lpstr>
      <vt:lpstr>ALLY: ELISHA Dispatched by God</vt:lpstr>
      <vt:lpstr>God Dispatched ELISHA</vt:lpstr>
      <vt:lpstr>God’s Announced Judgement</vt:lpstr>
      <vt:lpstr>Conclusion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Dispatcher Saving Power of the OT</dc:title>
  <dc:creator>365 Pro Plus</dc:creator>
  <cp:lastModifiedBy>Jones, Vanessa</cp:lastModifiedBy>
  <cp:revision>32</cp:revision>
  <cp:lastPrinted>2023-09-04T19:28:11Z</cp:lastPrinted>
  <dcterms:created xsi:type="dcterms:W3CDTF">2023-08-21T18:47:55Z</dcterms:created>
  <dcterms:modified xsi:type="dcterms:W3CDTF">2023-09-13T02:40:05Z</dcterms:modified>
</cp:coreProperties>
</file>