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7" r:id="rId6"/>
    <p:sldId id="261" r:id="rId7"/>
    <p:sldId id="260" r:id="rId8"/>
    <p:sldId id="262" r:id="rId9"/>
    <p:sldId id="263" r:id="rId10"/>
    <p:sldId id="268" r:id="rId11"/>
    <p:sldId id="264" r:id="rId12"/>
    <p:sldId id="269" r:id="rId13"/>
    <p:sldId id="265" r:id="rId14"/>
    <p:sldId id="270" r:id="rId15"/>
    <p:sldId id="266"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8"/>
    <p:restoredTop sz="92211" autoAdjust="0"/>
  </p:normalViewPr>
  <p:slideViewPr>
    <p:cSldViewPr snapToGrid="0">
      <p:cViewPr>
        <p:scale>
          <a:sx n="54" d="100"/>
          <a:sy n="54" d="100"/>
        </p:scale>
        <p:origin x="-840" y="-14"/>
      </p:cViewPr>
      <p:guideLst>
        <p:guide orient="horz" pos="2160"/>
        <p:guide pos="3840"/>
      </p:guideLst>
    </p:cSldViewPr>
  </p:slideViewPr>
  <p:notesTextViewPr>
    <p:cViewPr>
      <p:scale>
        <a:sx n="1" d="1"/>
        <a:sy n="1" d="1"/>
      </p:scale>
      <p:origin x="0" y="0"/>
    </p:cViewPr>
  </p:notesTextViewPr>
  <p:notesViewPr>
    <p:cSldViewPr snapToGrid="0" showGuides="1">
      <p:cViewPr>
        <p:scale>
          <a:sx n="200" d="100"/>
          <a:sy n="200" d="100"/>
        </p:scale>
        <p:origin x="163" y="12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6AF6663-FC8B-4E99-31F0-10F2A03C3A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The SHARE, Ep 22</a:t>
            </a:r>
          </a:p>
          <a:p>
            <a:r>
              <a:rPr lang="en-US" dirty="0"/>
              <a:t>A Readiness for Dispatch</a:t>
            </a:r>
          </a:p>
        </p:txBody>
      </p:sp>
      <p:sp>
        <p:nvSpPr>
          <p:cNvPr id="3" name="Date Placeholder 2">
            <a:extLst>
              <a:ext uri="{FF2B5EF4-FFF2-40B4-BE49-F238E27FC236}">
                <a16:creationId xmlns:a16="http://schemas.microsoft.com/office/drawing/2014/main" xmlns="" id="{D0A26506-2F60-77E0-21AB-2176DD72CC8C}"/>
              </a:ext>
            </a:extLst>
          </p:cNvPr>
          <p:cNvSpPr>
            <a:spLocks noGrp="1"/>
          </p:cNvSpPr>
          <p:nvPr>
            <p:ph type="dt" sz="quarter" idx="1"/>
          </p:nvPr>
        </p:nvSpPr>
        <p:spPr>
          <a:xfrm>
            <a:off x="3429000" y="0"/>
            <a:ext cx="3427413" cy="458788"/>
          </a:xfrm>
          <a:prstGeom prst="rect">
            <a:avLst/>
          </a:prstGeom>
        </p:spPr>
        <p:txBody>
          <a:bodyPr vert="horz" lIns="91440" tIns="45720" rIns="91440" bIns="45720" rtlCol="0"/>
          <a:lstStyle>
            <a:lvl1pPr algn="r">
              <a:defRPr sz="1200"/>
            </a:lvl1pPr>
          </a:lstStyle>
          <a:p>
            <a:r>
              <a:rPr lang="en-US" dirty="0"/>
              <a:t>The Dispatcher: Saving Power of the New Testament</a:t>
            </a:r>
          </a:p>
          <a:p>
            <a:r>
              <a:rPr lang="en-US" dirty="0"/>
              <a:t>Joseph Mack, presenter</a:t>
            </a:r>
          </a:p>
        </p:txBody>
      </p:sp>
      <p:sp>
        <p:nvSpPr>
          <p:cNvPr id="4" name="Footer Placeholder 3">
            <a:extLst>
              <a:ext uri="{FF2B5EF4-FFF2-40B4-BE49-F238E27FC236}">
                <a16:creationId xmlns:a16="http://schemas.microsoft.com/office/drawing/2014/main" xmlns="" id="{8199567C-D764-3EA0-6D09-393539F177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Saturday, September 9, 2023</a:t>
            </a:r>
          </a:p>
        </p:txBody>
      </p:sp>
      <p:sp>
        <p:nvSpPr>
          <p:cNvPr id="5" name="Slide Number Placeholder 4">
            <a:extLst>
              <a:ext uri="{FF2B5EF4-FFF2-40B4-BE49-F238E27FC236}">
                <a16:creationId xmlns:a16="http://schemas.microsoft.com/office/drawing/2014/main" xmlns="" id="{1E8199CD-2324-07D2-61CC-27EF524200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305A08-58B8-481C-8602-7A53235C41F8}" type="slidenum">
              <a:rPr lang="en-US" smtClean="0"/>
              <a:t>‹#›</a:t>
            </a:fld>
            <a:endParaRPr lang="en-US"/>
          </a:p>
        </p:txBody>
      </p:sp>
    </p:spTree>
    <p:extLst>
      <p:ext uri="{BB962C8B-B14F-4D97-AF65-F5344CB8AC3E}">
        <p14:creationId xmlns:p14="http://schemas.microsoft.com/office/powerpoint/2010/main" val="15739992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xmlns="">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DAC9E-63EB-1247-A5FF-79E8A81351A3}"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C00D2-B9FC-E748-A912-655A99C480C1}" type="slidenum">
              <a:rPr lang="en-US" smtClean="0"/>
              <a:t>‹#›</a:t>
            </a:fld>
            <a:endParaRPr lang="en-US"/>
          </a:p>
        </p:txBody>
      </p:sp>
    </p:spTree>
    <p:extLst>
      <p:ext uri="{BB962C8B-B14F-4D97-AF65-F5344CB8AC3E}">
        <p14:creationId xmlns:p14="http://schemas.microsoft.com/office/powerpoint/2010/main" val="244265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blegateway.com/passage/?search=Acts%201&amp;version=NKJV#fen-NKJV-26939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biblegateway.com/passage/?search=Acts%201&amp;version=NKJV" TargetMode="External"/><Relationship Id="rId5" Type="http://schemas.openxmlformats.org/officeDocument/2006/relationships/hyperlink" Target="https://www.biblegateway.com/passage/?search=Acts%202&amp;version=NKJV#fen-NKJV-26961d" TargetMode="External"/><Relationship Id="rId4" Type="http://schemas.openxmlformats.org/officeDocument/2006/relationships/hyperlink" Target="https://www.biblegateway.com/passage/?search=Acts%202&amp;version=NKJV#fen-NKJV-26953b"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blegateway.com/passage/?search=Acts%203&amp;version=NKJV#fen-NKJV-26999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blegateway.com/passage/?search=Acts%203&amp;version=NKJV#fen-NKJV-26999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iblegateway.com/passage/?search=Acts%204&amp;version=NKJV#fen-NKJV-27039a"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biblegateway.com/passage/?search=Acts%204&amp;version=NKJV#fen-NKJV-27048c" TargetMode="External"/><Relationship Id="rId4" Type="http://schemas.openxmlformats.org/officeDocument/2006/relationships/hyperlink" Target="https://www.biblegateway.com/passage/?search=Acts%204&amp;version=NKJV#fen-NKJV-27039b"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blegateway.com/passage/?search=Acts%204&amp;version=NKJV#fen-NKJV-27039a"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biblegateway.com/passage/?search=Acts%204&amp;version=NKJV#fen-NKJV-27048c" TargetMode="External"/><Relationship Id="rId4" Type="http://schemas.openxmlformats.org/officeDocument/2006/relationships/hyperlink" Target="https://www.biblegateway.com/passage/?search=Acts%204&amp;version=NKJV#fen-NKJV-27039b"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iblegateway.com/passage/?search=Acts%202&amp;version=NKJV#fen-NKJV-26973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iblegateway.com/passage/?search=Acts%202&amp;version=NKJV#fen-NKJV-26973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blegateway.com/passage/?search=Acts%202&amp;version=NKJV"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iblegateway.com/passage/?search=Acts%202&amp;version=NKJV#fen-NKJV-26973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iblegateway.com/passage/?search=Acts%202&amp;version=NKJV#fen-NKJV-26988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blegateway.com/passage/?search=Acts%201&amp;version=NKJV#fen-NKJV-26939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biblegateway.com/passage/?search=Acts%201&amp;version=NKJV" TargetMode="External"/><Relationship Id="rId5" Type="http://schemas.openxmlformats.org/officeDocument/2006/relationships/hyperlink" Target="https://www.biblegateway.com/passage/?search=Acts%202&amp;version=NKJV#fen-NKJV-26961d" TargetMode="External"/><Relationship Id="rId4" Type="http://schemas.openxmlformats.org/officeDocument/2006/relationships/hyperlink" Target="https://www.biblegateway.com/passage/?search=Acts%202&amp;version=NKJV#fen-NKJV-26953b"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Saving Power of the Awesome Dispatcher in the New Testament is my subject for this evening. </a:t>
            </a:r>
          </a:p>
          <a:p>
            <a:endParaRPr lang="en-US" dirty="0"/>
          </a:p>
          <a:p>
            <a:endParaRPr lang="en-US" dirty="0"/>
          </a:p>
        </p:txBody>
      </p:sp>
      <p:sp>
        <p:nvSpPr>
          <p:cNvPr id="4" name="Slide Number Placeholder 3"/>
          <p:cNvSpPr>
            <a:spLocks noGrp="1"/>
          </p:cNvSpPr>
          <p:nvPr>
            <p:ph type="sldNum" sz="quarter" idx="5"/>
          </p:nvPr>
        </p:nvSpPr>
        <p:spPr/>
        <p:txBody>
          <a:bodyPr/>
          <a:lstStyle/>
          <a:p>
            <a:fld id="{774C00D2-B9FC-E748-A912-655A99C480C1}" type="slidenum">
              <a:rPr lang="en-US" smtClean="0"/>
              <a:t>1</a:t>
            </a:fld>
            <a:endParaRPr lang="en-US"/>
          </a:p>
        </p:txBody>
      </p:sp>
    </p:spTree>
    <p:extLst>
      <p:ext uri="{BB962C8B-B14F-4D97-AF65-F5344CB8AC3E}">
        <p14:creationId xmlns:p14="http://schemas.microsoft.com/office/powerpoint/2010/main" val="293159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000000"/>
                </a:solidFill>
                <a:effectLst/>
                <a:latin typeface="system-ui"/>
              </a:rPr>
              <a:t>Before the Day of Pentecost:</a:t>
            </a:r>
          </a:p>
          <a:p>
            <a:pPr marL="0" indent="0">
              <a:buFont typeface="Arial" panose="020B0604020202020204" pitchFamily="34" charset="0"/>
              <a:buNone/>
            </a:pPr>
            <a:endParaRPr lang="en-US" b="0" i="0" dirty="0">
              <a:solidFill>
                <a:srgbClr val="000000"/>
              </a:solidFill>
              <a:effectLst/>
              <a:latin typeface="system-ui"/>
            </a:endParaRPr>
          </a:p>
          <a:p>
            <a:pPr marL="228600" indent="-228600">
              <a:buFont typeface="+mj-lt"/>
              <a:buAutoNum type="arabicPeriod"/>
            </a:pPr>
            <a:r>
              <a:rPr lang="en-US" b="1" i="0" dirty="0">
                <a:solidFill>
                  <a:srgbClr val="000000"/>
                </a:solidFill>
                <a:effectLst/>
                <a:latin typeface="system-ui"/>
              </a:rPr>
              <a:t>The Holy Sprit is Promised by Jesus before he ascends to heaven (Act 1:4-8) – It should noted – underlined </a:t>
            </a:r>
          </a:p>
          <a:p>
            <a:pPr marL="0" indent="0">
              <a:buFont typeface="+mj-lt"/>
              <a:buNone/>
            </a:pPr>
            <a:endParaRPr lang="en-US" b="0" i="0" dirty="0">
              <a:solidFill>
                <a:srgbClr val="000000"/>
              </a:solidFill>
              <a:effectLst/>
              <a:latin typeface="system-ui"/>
            </a:endParaRPr>
          </a:p>
          <a:p>
            <a:pPr marL="0" indent="0">
              <a:buFont typeface="+mj-lt"/>
              <a:buNone/>
            </a:pPr>
            <a:r>
              <a:rPr lang="en-US" b="1" i="0" baseline="30000" dirty="0">
                <a:solidFill>
                  <a:srgbClr val="000000"/>
                </a:solidFill>
                <a:effectLst/>
                <a:latin typeface="system-ui"/>
              </a:rPr>
              <a:t>4 </a:t>
            </a:r>
            <a:r>
              <a:rPr lang="en-US" b="0" i="0" dirty="0">
                <a:solidFill>
                  <a:srgbClr val="000000"/>
                </a:solidFill>
                <a:effectLst/>
                <a:latin typeface="system-ui"/>
              </a:rPr>
              <a:t>And being assembled together with </a:t>
            </a:r>
            <a:r>
              <a:rPr lang="en-US" b="0" i="1" dirty="0">
                <a:solidFill>
                  <a:srgbClr val="000000"/>
                </a:solidFill>
                <a:effectLst/>
                <a:latin typeface="system-ui"/>
              </a:rPr>
              <a:t>them,</a:t>
            </a:r>
            <a:r>
              <a:rPr lang="en-US" b="0" i="0" dirty="0">
                <a:solidFill>
                  <a:srgbClr val="000000"/>
                </a:solidFill>
                <a:effectLst/>
                <a:latin typeface="system-ui"/>
              </a:rPr>
              <a:t> He commanded them not to depart from Jerusalem, but to wait for the Promise of the Father, “which,” </a:t>
            </a:r>
            <a:r>
              <a:rPr lang="en-US" b="0" i="1" dirty="0">
                <a:solidFill>
                  <a:srgbClr val="000000"/>
                </a:solidFill>
                <a:effectLst/>
                <a:latin typeface="system-ui"/>
              </a:rPr>
              <a:t>He said,</a:t>
            </a:r>
            <a:r>
              <a:rPr lang="en-US" b="0" i="0" dirty="0">
                <a:solidFill>
                  <a:srgbClr val="000000"/>
                </a:solidFill>
                <a:effectLst/>
                <a:latin typeface="system-ui"/>
              </a:rPr>
              <a:t> “you have heard from Me; </a:t>
            </a:r>
            <a:r>
              <a:rPr lang="en-US" b="1" i="0" baseline="30000" dirty="0">
                <a:solidFill>
                  <a:srgbClr val="000000"/>
                </a:solidFill>
                <a:effectLst/>
                <a:latin typeface="system-ui"/>
              </a:rPr>
              <a:t>5 </a:t>
            </a:r>
            <a:r>
              <a:rPr lang="en-US" b="1" i="0" dirty="0">
                <a:solidFill>
                  <a:srgbClr val="000000"/>
                </a:solidFill>
                <a:effectLst/>
                <a:latin typeface="system-ui"/>
              </a:rPr>
              <a:t>for John truly baptized with water, but you shall be baptized with the Holy Spirit not many days from now.” </a:t>
            </a:r>
            <a:r>
              <a:rPr lang="en-US" b="1" i="0" baseline="30000" dirty="0">
                <a:solidFill>
                  <a:srgbClr val="000000"/>
                </a:solidFill>
                <a:effectLst/>
                <a:latin typeface="system-ui"/>
              </a:rPr>
              <a:t>6 </a:t>
            </a:r>
            <a:r>
              <a:rPr lang="en-US" b="0" i="0" dirty="0">
                <a:solidFill>
                  <a:srgbClr val="000000"/>
                </a:solidFill>
                <a:effectLst/>
                <a:latin typeface="system-ui"/>
              </a:rPr>
              <a:t>Therefore, when they had come together, they asked Him, saying, “Lord, will You at this time restore the kingdom to Israel?” </a:t>
            </a:r>
            <a:r>
              <a:rPr lang="en-US" b="1" i="0" baseline="30000" dirty="0">
                <a:solidFill>
                  <a:srgbClr val="000000"/>
                </a:solidFill>
                <a:effectLst/>
                <a:latin typeface="system-ui"/>
              </a:rPr>
              <a:t>7 </a:t>
            </a:r>
            <a:r>
              <a:rPr lang="en-US" b="0" i="0" dirty="0">
                <a:solidFill>
                  <a:srgbClr val="000000"/>
                </a:solidFill>
                <a:effectLst/>
                <a:latin typeface="system-ui"/>
              </a:rPr>
              <a:t>And He said to them, “It is not for you to know times or seasons which the Father has put in His own authority. </a:t>
            </a:r>
            <a:r>
              <a:rPr lang="en-US" b="1" i="0" baseline="30000" dirty="0">
                <a:solidFill>
                  <a:srgbClr val="000000"/>
                </a:solidFill>
                <a:effectLst/>
                <a:latin typeface="system-ui"/>
              </a:rPr>
              <a:t>8 </a:t>
            </a:r>
            <a:r>
              <a:rPr lang="en-US" b="1" i="0" dirty="0">
                <a:solidFill>
                  <a:srgbClr val="000000"/>
                </a:solidFill>
                <a:effectLst/>
                <a:latin typeface="system-ui"/>
              </a:rPr>
              <a:t>But </a:t>
            </a:r>
            <a:r>
              <a:rPr lang="en-US" b="1" i="0" u="sng" dirty="0">
                <a:solidFill>
                  <a:srgbClr val="FF0000"/>
                </a:solidFill>
                <a:effectLst/>
                <a:latin typeface="system-ui"/>
              </a:rPr>
              <a:t>you shall receive power </a:t>
            </a:r>
            <a:r>
              <a:rPr lang="en-US" b="1" i="0" u="sng" dirty="0">
                <a:solidFill>
                  <a:srgbClr val="000000"/>
                </a:solidFill>
                <a:effectLst/>
                <a:latin typeface="system-ui"/>
              </a:rPr>
              <a:t>when the Holy Spirit has come upon you</a:t>
            </a:r>
            <a:r>
              <a:rPr lang="en-US" b="1" i="0" dirty="0">
                <a:solidFill>
                  <a:srgbClr val="000000"/>
                </a:solidFill>
                <a:effectLst/>
                <a:latin typeface="system-ui"/>
              </a:rPr>
              <a:t>; and you shall </a:t>
            </a:r>
            <a:r>
              <a:rPr lang="en-US" b="1" i="0" u="sng" dirty="0">
                <a:solidFill>
                  <a:srgbClr val="000000"/>
                </a:solidFill>
                <a:effectLst/>
                <a:latin typeface="system-ui"/>
              </a:rPr>
              <a:t>be witnesses </a:t>
            </a:r>
            <a:r>
              <a:rPr lang="en-US" b="1" i="0" dirty="0">
                <a:solidFill>
                  <a:srgbClr val="000000"/>
                </a:solidFill>
                <a:effectLst/>
                <a:latin typeface="system-ui"/>
              </a:rPr>
              <a:t>to Me in Jerusalem, and in all Judea and Samaria, and to the end of the earth.”</a:t>
            </a:r>
          </a:p>
          <a:p>
            <a:pPr marL="0" indent="0">
              <a:buFont typeface="+mj-lt"/>
              <a:buNone/>
            </a:pPr>
            <a:endParaRPr lang="en-US" b="1" i="0" dirty="0">
              <a:solidFill>
                <a:srgbClr val="000000"/>
              </a:solidFill>
              <a:effectLst/>
              <a:latin typeface="system-ui"/>
            </a:endParaRPr>
          </a:p>
          <a:p>
            <a:pPr marL="0" indent="0">
              <a:buFont typeface="+mj-lt"/>
              <a:buNone/>
            </a:pPr>
            <a:r>
              <a:rPr lang="en-US" b="1" i="0" dirty="0">
                <a:solidFill>
                  <a:srgbClr val="000000"/>
                </a:solidFill>
                <a:effectLst/>
                <a:latin typeface="system-ui"/>
              </a:rPr>
              <a:t>2. The Upper Room Prayer Meeting (Acts 1:12-14) – There seems to be some important prerequisites in order for the Apostles to be ready to receive power. It should be noted - </a:t>
            </a:r>
          </a:p>
          <a:p>
            <a:pPr marL="0" indent="0">
              <a:buFont typeface="+mj-lt"/>
              <a:buNone/>
            </a:pPr>
            <a:endParaRPr lang="en-US" b="1" i="0" dirty="0">
              <a:solidFill>
                <a:srgbClr val="000000"/>
              </a:solidFill>
              <a:effectLst/>
              <a:latin typeface="system-ui"/>
            </a:endParaRPr>
          </a:p>
          <a:p>
            <a:pPr marL="0" indent="0">
              <a:buFont typeface="+mj-lt"/>
              <a:buNone/>
            </a:pPr>
            <a:r>
              <a:rPr lang="en-US" b="1" i="0" dirty="0">
                <a:solidFill>
                  <a:srgbClr val="000000"/>
                </a:solidFill>
                <a:effectLst/>
                <a:latin typeface="system-ui"/>
              </a:rPr>
              <a:t> </a:t>
            </a:r>
            <a:r>
              <a:rPr lang="en-US" b="1" i="0" baseline="30000" dirty="0">
                <a:solidFill>
                  <a:srgbClr val="000000"/>
                </a:solidFill>
                <a:effectLst/>
                <a:latin typeface="system-ui"/>
              </a:rPr>
              <a:t>12 </a:t>
            </a:r>
            <a:r>
              <a:rPr lang="en-US" b="0" i="0" dirty="0">
                <a:solidFill>
                  <a:srgbClr val="000000"/>
                </a:solidFill>
                <a:effectLst/>
                <a:latin typeface="system-ui"/>
              </a:rPr>
              <a:t>Then they returned to Jerusalem from the mount called Olivet, which is near Jerusalem, a Sabbath day’s journey. </a:t>
            </a:r>
            <a:r>
              <a:rPr lang="en-US" b="1" i="0" baseline="30000" dirty="0">
                <a:solidFill>
                  <a:srgbClr val="000000"/>
                </a:solidFill>
                <a:effectLst/>
                <a:latin typeface="system-ui"/>
              </a:rPr>
              <a:t>13 </a:t>
            </a:r>
            <a:r>
              <a:rPr lang="en-US" b="0" i="0" dirty="0">
                <a:solidFill>
                  <a:srgbClr val="000000"/>
                </a:solidFill>
                <a:effectLst/>
                <a:latin typeface="system-ui"/>
              </a:rPr>
              <a:t>And when they had entered, they went up into the upper room where they were staying: Peter, James, John, and Andrew; Philip and Thomas; Bartholomew and Matthew; James </a:t>
            </a:r>
            <a:r>
              <a:rPr lang="en-US" b="0" i="1" dirty="0">
                <a:solidFill>
                  <a:srgbClr val="000000"/>
                </a:solidFill>
                <a:effectLst/>
                <a:latin typeface="system-ui"/>
              </a:rPr>
              <a:t>the son</a:t>
            </a:r>
            <a:r>
              <a:rPr lang="en-US" b="0" i="0" dirty="0">
                <a:solidFill>
                  <a:srgbClr val="000000"/>
                </a:solidFill>
                <a:effectLst/>
                <a:latin typeface="system-ui"/>
              </a:rPr>
              <a:t> of Alphaeus and Simon the Zealot; and Judas </a:t>
            </a:r>
            <a:r>
              <a:rPr lang="en-US" b="0" i="1" dirty="0">
                <a:solidFill>
                  <a:srgbClr val="000000"/>
                </a:solidFill>
                <a:effectLst/>
                <a:latin typeface="system-ui"/>
              </a:rPr>
              <a:t>the son</a:t>
            </a:r>
            <a:r>
              <a:rPr lang="en-US" b="0" i="0" dirty="0">
                <a:solidFill>
                  <a:srgbClr val="000000"/>
                </a:solidFill>
                <a:effectLst/>
                <a:latin typeface="system-ui"/>
              </a:rPr>
              <a:t> of James. </a:t>
            </a:r>
            <a:r>
              <a:rPr lang="en-US" b="1" i="0" u="sng" baseline="30000" dirty="0">
                <a:solidFill>
                  <a:srgbClr val="000000"/>
                </a:solidFill>
                <a:effectLst/>
                <a:latin typeface="system-ui"/>
              </a:rPr>
              <a:t>14 </a:t>
            </a:r>
            <a:r>
              <a:rPr lang="en-US" b="1" i="0" u="sng" dirty="0">
                <a:solidFill>
                  <a:srgbClr val="000000"/>
                </a:solidFill>
                <a:effectLst/>
                <a:latin typeface="system-ui"/>
              </a:rPr>
              <a:t>These all continued with one accord in prayer and supplication</a:t>
            </a:r>
            <a:r>
              <a:rPr lang="en-US" b="0" i="0" dirty="0">
                <a:solidFill>
                  <a:srgbClr val="000000"/>
                </a:solidFill>
                <a:effectLst/>
                <a:latin typeface="system-ui"/>
              </a:rPr>
              <a:t>, with the women and Mary the mother of Jesus, and with His brothers.</a:t>
            </a:r>
            <a:r>
              <a:rPr lang="en-US" b="1" i="0" dirty="0">
                <a:solidFill>
                  <a:srgbClr val="000000"/>
                </a:solidFill>
                <a:effectLst/>
                <a:latin typeface="system-ui"/>
              </a:rPr>
              <a:t> </a:t>
            </a:r>
          </a:p>
          <a:p>
            <a:pPr marL="0" indent="0">
              <a:buFont typeface="+mj-lt"/>
              <a:buNone/>
            </a:pPr>
            <a:endParaRPr lang="en-US" b="1" i="0" dirty="0">
              <a:solidFill>
                <a:srgbClr val="000000"/>
              </a:solidFill>
              <a:effectLst/>
              <a:latin typeface="system-ui"/>
            </a:endParaRPr>
          </a:p>
          <a:p>
            <a:pPr marL="0" indent="0">
              <a:buFont typeface="+mj-lt"/>
              <a:buNone/>
            </a:pPr>
            <a:r>
              <a:rPr lang="en-US" b="1" i="0" baseline="30000" dirty="0">
                <a:solidFill>
                  <a:srgbClr val="000000"/>
                </a:solidFill>
                <a:effectLst/>
                <a:latin typeface="system-ui"/>
              </a:rPr>
              <a:t>15 </a:t>
            </a:r>
            <a:r>
              <a:rPr lang="en-US" b="0" i="0" dirty="0">
                <a:solidFill>
                  <a:srgbClr val="000000"/>
                </a:solidFill>
                <a:effectLst/>
                <a:latin typeface="system-ui"/>
              </a:rPr>
              <a:t>And in those days Peter stood up in the midst of the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f"/>
              </a:rPr>
              <a:t>f</a:t>
            </a:r>
            <a:r>
              <a:rPr lang="en-US" b="0" i="0" baseline="30000" dirty="0">
                <a:solidFill>
                  <a:srgbClr val="000000"/>
                </a:solidFill>
                <a:effectLst/>
                <a:latin typeface="system-ui"/>
              </a:rPr>
              <a:t>]</a:t>
            </a:r>
            <a:r>
              <a:rPr lang="en-US" b="0" i="0" dirty="0">
                <a:solidFill>
                  <a:srgbClr val="000000"/>
                </a:solidFill>
                <a:effectLst/>
                <a:latin typeface="system-ui"/>
              </a:rPr>
              <a:t>disciples (altogether the number of names was about a hundred and twenty), and said, </a:t>
            </a:r>
            <a:r>
              <a:rPr lang="en-US" b="1" i="0" baseline="30000" dirty="0">
                <a:solidFill>
                  <a:srgbClr val="000000"/>
                </a:solidFill>
                <a:effectLst/>
                <a:latin typeface="system-ui"/>
              </a:rPr>
              <a:t>16 </a:t>
            </a:r>
            <a:r>
              <a:rPr lang="en-US" b="0" i="0" dirty="0">
                <a:solidFill>
                  <a:srgbClr val="000000"/>
                </a:solidFill>
                <a:effectLst/>
                <a:latin typeface="system-ui"/>
              </a:rPr>
              <a:t>“Men </a:t>
            </a:r>
            <a:r>
              <a:rPr lang="en-US" b="0" i="1" dirty="0">
                <a:solidFill>
                  <a:srgbClr val="000000"/>
                </a:solidFill>
                <a:effectLst/>
                <a:latin typeface="system-ui"/>
              </a:rPr>
              <a:t>and</a:t>
            </a:r>
            <a:r>
              <a:rPr lang="en-US" b="0" i="0" dirty="0">
                <a:solidFill>
                  <a:srgbClr val="000000"/>
                </a:solidFill>
                <a:effectLst/>
                <a:latin typeface="system-ui"/>
              </a:rPr>
              <a:t> brethren, </a:t>
            </a:r>
            <a:r>
              <a:rPr lang="en-US" b="1" i="0" u="sng" dirty="0">
                <a:solidFill>
                  <a:srgbClr val="000000"/>
                </a:solidFill>
                <a:effectLst/>
                <a:latin typeface="system-ui"/>
              </a:rPr>
              <a:t>this Scripture</a:t>
            </a:r>
            <a:r>
              <a:rPr lang="en-US" b="0" i="0" dirty="0">
                <a:solidFill>
                  <a:srgbClr val="000000"/>
                </a:solidFill>
                <a:effectLst/>
                <a:latin typeface="system-ui"/>
              </a:rPr>
              <a:t> had to be fulfilled, </a:t>
            </a:r>
            <a:r>
              <a:rPr lang="en-US" b="1" i="0" u="sng" dirty="0">
                <a:solidFill>
                  <a:srgbClr val="000000"/>
                </a:solidFill>
                <a:effectLst/>
                <a:latin typeface="system-ui"/>
              </a:rPr>
              <a:t>which the Holy Spirit spoke before by the mouth of David concerning Judas</a:t>
            </a:r>
            <a:r>
              <a:rPr lang="en-US" b="0" i="0" dirty="0">
                <a:solidFill>
                  <a:srgbClr val="000000"/>
                </a:solidFill>
                <a:effectLst/>
                <a:latin typeface="system-ui"/>
              </a:rPr>
              <a:t>, who became a guide to those who arrested Jesus.</a:t>
            </a:r>
          </a:p>
          <a:p>
            <a:pPr marL="0" indent="0">
              <a:buFont typeface="+mj-lt"/>
              <a:buNone/>
            </a:pPr>
            <a:endParaRPr lang="en-US" b="0" i="0" dirty="0">
              <a:solidFill>
                <a:srgbClr val="000000"/>
              </a:solidFill>
              <a:effectLst/>
              <a:latin typeface="system-ui"/>
            </a:endParaRPr>
          </a:p>
          <a:p>
            <a:pPr marL="0" indent="0">
              <a:buFont typeface="+mj-lt"/>
              <a:buNone/>
            </a:pPr>
            <a:r>
              <a:rPr lang="en-US" b="1" i="0" dirty="0">
                <a:solidFill>
                  <a:srgbClr val="000000"/>
                </a:solidFill>
                <a:effectLst/>
                <a:latin typeface="system-ui"/>
              </a:rPr>
              <a:t>= Fellowship, Prayer, Study of the Word of God (prerequisites)</a:t>
            </a:r>
          </a:p>
          <a:p>
            <a:pPr algn="l"/>
            <a:endParaRPr lang="en-US" b="1" i="0" dirty="0">
              <a:solidFill>
                <a:srgbClr val="000000"/>
              </a:solidFill>
              <a:effectLst/>
              <a:latin typeface="system-ui"/>
            </a:endParaRPr>
          </a:p>
          <a:p>
            <a:pPr algn="l"/>
            <a:r>
              <a:rPr lang="en-US" b="1" i="0" dirty="0">
                <a:solidFill>
                  <a:srgbClr val="000000"/>
                </a:solidFill>
                <a:effectLst/>
                <a:latin typeface="system-ui"/>
              </a:rPr>
              <a:t>3. Receiving of the Holy Spirit (The Dispatchers Saving Power) Acts 2 – </a:t>
            </a:r>
          </a:p>
          <a:p>
            <a:pPr algn="l"/>
            <a:endParaRPr lang="en-US" b="1" i="0" dirty="0">
              <a:solidFill>
                <a:srgbClr val="000000"/>
              </a:solidFill>
              <a:effectLst/>
              <a:latin typeface="system-ui"/>
            </a:endParaRPr>
          </a:p>
          <a:p>
            <a:pPr algn="l"/>
            <a:r>
              <a:rPr lang="en-US" b="1" i="0" baseline="30000" dirty="0">
                <a:solidFill>
                  <a:srgbClr val="000000"/>
                </a:solidFill>
                <a:effectLst/>
                <a:latin typeface="system-ui"/>
              </a:rPr>
              <a:t>1</a:t>
            </a:r>
            <a:r>
              <a:rPr lang="en-US" b="0" i="0" dirty="0">
                <a:solidFill>
                  <a:srgbClr val="000000"/>
                </a:solidFill>
                <a:effectLst/>
                <a:latin typeface="system-ui"/>
              </a:rPr>
              <a:t>When the Day of Pentecost had fully come, </a:t>
            </a:r>
            <a:r>
              <a:rPr lang="en-US" b="1" i="0" u="sng" dirty="0">
                <a:solidFill>
                  <a:srgbClr val="000000"/>
                </a:solidFill>
                <a:effectLst/>
                <a:latin typeface="system-ui"/>
              </a:rPr>
              <a:t>they were all with one accord in one place</a:t>
            </a:r>
            <a:r>
              <a:rPr lang="en-US" b="0" i="0" dirty="0">
                <a:solidFill>
                  <a:srgbClr val="000000"/>
                </a:solidFill>
                <a:effectLst/>
                <a:latin typeface="system-ui"/>
              </a:rPr>
              <a:t>. </a:t>
            </a:r>
            <a:r>
              <a:rPr lang="en-US" b="1" i="0" baseline="30000" dirty="0">
                <a:solidFill>
                  <a:srgbClr val="000000"/>
                </a:solidFill>
                <a:effectLst/>
                <a:latin typeface="system-ui"/>
              </a:rPr>
              <a:t>2 </a:t>
            </a:r>
            <a:r>
              <a:rPr lang="en-US" b="0" i="0" dirty="0">
                <a:solidFill>
                  <a:srgbClr val="000000"/>
                </a:solidFill>
                <a:effectLst/>
                <a:latin typeface="system-ui"/>
              </a:rPr>
              <a:t>And suddenly there came a sound from heaven, as of a rushing mighty wind, and it filled the whole house where they were sitting. </a:t>
            </a:r>
            <a:r>
              <a:rPr lang="en-US" b="1" i="0" baseline="30000" dirty="0">
                <a:solidFill>
                  <a:srgbClr val="000000"/>
                </a:solidFill>
                <a:effectLst/>
                <a:latin typeface="system-ui"/>
              </a:rPr>
              <a:t>3 </a:t>
            </a:r>
            <a:r>
              <a:rPr lang="en-US" b="0" i="0" dirty="0">
                <a:solidFill>
                  <a:srgbClr val="000000"/>
                </a:solidFill>
                <a:effectLst/>
                <a:latin typeface="system-ui"/>
              </a:rPr>
              <a:t>Then there appeared to them </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divided tongues, as of fire, and </a:t>
            </a:r>
            <a:r>
              <a:rPr lang="en-US" b="0" i="1" dirty="0">
                <a:solidFill>
                  <a:srgbClr val="000000"/>
                </a:solidFill>
                <a:effectLst/>
                <a:latin typeface="system-ui"/>
              </a:rPr>
              <a:t>one</a:t>
            </a:r>
            <a:r>
              <a:rPr lang="en-US" b="0" i="0" dirty="0">
                <a:solidFill>
                  <a:srgbClr val="000000"/>
                </a:solidFill>
                <a:effectLst/>
                <a:latin typeface="system-ui"/>
              </a:rPr>
              <a:t> sat upon each of them. </a:t>
            </a:r>
            <a:r>
              <a:rPr lang="en-US" b="1" i="0" u="sng" baseline="30000" dirty="0">
                <a:solidFill>
                  <a:srgbClr val="000000"/>
                </a:solidFill>
                <a:effectLst/>
                <a:latin typeface="system-ui"/>
              </a:rPr>
              <a:t>4 </a:t>
            </a:r>
            <a:r>
              <a:rPr lang="en-US" b="1" i="0" u="sng" dirty="0">
                <a:solidFill>
                  <a:srgbClr val="000000"/>
                </a:solidFill>
                <a:effectLst/>
                <a:latin typeface="system-ui"/>
              </a:rPr>
              <a:t>And they were all filled with the Holy Spirit</a:t>
            </a:r>
            <a:r>
              <a:rPr lang="en-US" b="0" i="0" dirty="0">
                <a:solidFill>
                  <a:srgbClr val="000000"/>
                </a:solidFill>
                <a:effectLst/>
                <a:latin typeface="system-ui"/>
              </a:rPr>
              <a:t> and began to </a:t>
            </a:r>
            <a:r>
              <a:rPr lang="en-US" b="1" i="0" u="sng" dirty="0">
                <a:solidFill>
                  <a:srgbClr val="000000"/>
                </a:solidFill>
                <a:effectLst/>
                <a:latin typeface="system-ui"/>
              </a:rPr>
              <a:t>speak </a:t>
            </a:r>
            <a:r>
              <a:rPr lang="en-US" b="0" i="0" dirty="0">
                <a:solidFill>
                  <a:srgbClr val="000000"/>
                </a:solidFill>
                <a:effectLst/>
                <a:latin typeface="system-ui"/>
              </a:rPr>
              <a:t>with </a:t>
            </a:r>
            <a:r>
              <a:rPr lang="en-US" b="1" i="0" u="sng" dirty="0">
                <a:solidFill>
                  <a:srgbClr val="000000"/>
                </a:solidFill>
                <a:effectLst/>
                <a:latin typeface="system-ui"/>
              </a:rPr>
              <a:t>other tongues</a:t>
            </a:r>
            <a:r>
              <a:rPr lang="en-US" b="0" i="0" dirty="0">
                <a:solidFill>
                  <a:srgbClr val="000000"/>
                </a:solidFill>
                <a:effectLst/>
                <a:latin typeface="system-ui"/>
              </a:rPr>
              <a:t>, </a:t>
            </a:r>
            <a:r>
              <a:rPr lang="en-US" b="1" i="0" u="sng" dirty="0">
                <a:solidFill>
                  <a:srgbClr val="000000"/>
                </a:solidFill>
                <a:effectLst/>
                <a:latin typeface="system-ui"/>
              </a:rPr>
              <a:t>as the Spirit gave them utterance</a:t>
            </a:r>
            <a:r>
              <a:rPr lang="en-US" b="0" i="0" dirty="0">
                <a:solidFill>
                  <a:srgbClr val="000000"/>
                </a:solidFill>
                <a:effectLst/>
                <a:latin typeface="system-ui"/>
              </a:rPr>
              <a:t>.</a:t>
            </a:r>
          </a:p>
          <a:p>
            <a:pPr algn="l"/>
            <a:endParaRPr lang="en-US" b="0" i="0" dirty="0">
              <a:solidFill>
                <a:srgbClr val="000000"/>
              </a:solidFill>
              <a:effectLst/>
              <a:latin typeface="system-ui"/>
            </a:endParaRPr>
          </a:p>
          <a:p>
            <a:pPr algn="l"/>
            <a:r>
              <a:rPr lang="en-US" b="1" i="0" u="none" baseline="0" dirty="0">
                <a:solidFill>
                  <a:srgbClr val="000000"/>
                </a:solidFill>
                <a:effectLst/>
                <a:latin typeface="system-ui"/>
              </a:rPr>
              <a:t>It should be noted – The Crowd’s reaction</a:t>
            </a:r>
          </a:p>
          <a:p>
            <a:pPr algn="l"/>
            <a:endParaRPr lang="en-US" b="1" i="0" u="none" baseline="0" dirty="0">
              <a:solidFill>
                <a:srgbClr val="000000"/>
              </a:solidFill>
              <a:effectLst/>
              <a:latin typeface="system-ui"/>
            </a:endParaRPr>
          </a:p>
          <a:p>
            <a:pPr algn="l"/>
            <a:r>
              <a:rPr lang="en-US" b="1" i="0" u="none" baseline="0" dirty="0">
                <a:solidFill>
                  <a:srgbClr val="000000"/>
                </a:solidFill>
                <a:effectLst/>
                <a:latin typeface="system-ui"/>
              </a:rPr>
              <a:t> </a:t>
            </a:r>
            <a:r>
              <a:rPr lang="en-US" b="1" i="0" u="sng" baseline="30000" dirty="0">
                <a:solidFill>
                  <a:srgbClr val="000000"/>
                </a:solidFill>
                <a:effectLst/>
                <a:latin typeface="system-ui"/>
              </a:rPr>
              <a:t>7 </a:t>
            </a:r>
            <a:r>
              <a:rPr lang="en-US" b="1" i="0" u="sng" dirty="0">
                <a:solidFill>
                  <a:srgbClr val="000000"/>
                </a:solidFill>
                <a:effectLst/>
                <a:latin typeface="system-ui"/>
              </a:rPr>
              <a:t>Then they were all amazed and marveled, </a:t>
            </a:r>
            <a:r>
              <a:rPr lang="en-US" b="0" i="0" u="none" dirty="0">
                <a:solidFill>
                  <a:srgbClr val="000000"/>
                </a:solidFill>
                <a:effectLst/>
                <a:latin typeface="system-ui"/>
              </a:rPr>
              <a:t>saying to one another, “Look, are not all these who speak Galileans? </a:t>
            </a:r>
            <a:r>
              <a:rPr lang="en-US" b="1" i="0" u="sng" baseline="30000" dirty="0">
                <a:solidFill>
                  <a:srgbClr val="000000"/>
                </a:solidFill>
                <a:effectLst/>
                <a:latin typeface="system-ui"/>
              </a:rPr>
              <a:t>8 </a:t>
            </a:r>
            <a:r>
              <a:rPr lang="en-US" b="1" i="0" u="sng" dirty="0">
                <a:solidFill>
                  <a:srgbClr val="000000"/>
                </a:solidFill>
                <a:effectLst/>
                <a:latin typeface="system-ui"/>
              </a:rPr>
              <a:t>And how </a:t>
            </a:r>
            <a:r>
              <a:rPr lang="en-US" b="1" i="1" u="sng" dirty="0">
                <a:solidFill>
                  <a:srgbClr val="000000"/>
                </a:solidFill>
                <a:effectLst/>
                <a:latin typeface="system-ui"/>
              </a:rPr>
              <a:t>is it that</a:t>
            </a:r>
            <a:r>
              <a:rPr lang="en-US" b="1" i="0" u="sng" dirty="0">
                <a:solidFill>
                  <a:srgbClr val="000000"/>
                </a:solidFill>
                <a:effectLst/>
                <a:latin typeface="system-ui"/>
              </a:rPr>
              <a:t> we hear, each in our own </a:t>
            </a:r>
            <a:r>
              <a:rPr lang="en-US" b="1" i="0" u="sng" baseline="0" dirty="0">
                <a:solidFill>
                  <a:srgbClr val="000000"/>
                </a:solidFill>
                <a:effectLst/>
                <a:latin typeface="system-ui"/>
              </a:rPr>
              <a:t>l</a:t>
            </a:r>
            <a:r>
              <a:rPr lang="en-US" b="1" i="0" u="sng" dirty="0">
                <a:solidFill>
                  <a:srgbClr val="000000"/>
                </a:solidFill>
                <a:effectLst/>
                <a:latin typeface="system-ui"/>
              </a:rPr>
              <a:t>anguage </a:t>
            </a:r>
            <a:r>
              <a:rPr lang="en-US" b="0" i="0" u="none" dirty="0">
                <a:solidFill>
                  <a:srgbClr val="000000"/>
                </a:solidFill>
                <a:effectLst/>
                <a:latin typeface="system-ui"/>
              </a:rPr>
              <a:t>in which we were born? </a:t>
            </a:r>
            <a:r>
              <a:rPr lang="en-US" b="1" i="0" baseline="30000" dirty="0">
                <a:solidFill>
                  <a:srgbClr val="000000"/>
                </a:solidFill>
                <a:effectLst/>
                <a:latin typeface="system-ui"/>
              </a:rPr>
              <a:t>9 </a:t>
            </a:r>
            <a:r>
              <a:rPr lang="en-US" b="0" i="0" dirty="0">
                <a:solidFill>
                  <a:srgbClr val="000000"/>
                </a:solidFill>
                <a:effectLst/>
                <a:latin typeface="system-ui"/>
              </a:rPr>
              <a:t>Parthians and Medes and Elamites, those dwelling in Mesopotamia, Judea and Cappadocia, Pontus and Asia, </a:t>
            </a:r>
            <a:r>
              <a:rPr lang="en-US" b="1" i="0" baseline="30000" dirty="0">
                <a:solidFill>
                  <a:srgbClr val="000000"/>
                </a:solidFill>
                <a:effectLst/>
                <a:latin typeface="system-ui"/>
              </a:rPr>
              <a:t>10 </a:t>
            </a:r>
            <a:r>
              <a:rPr lang="en-US" b="0" i="0" dirty="0">
                <a:solidFill>
                  <a:srgbClr val="000000"/>
                </a:solidFill>
                <a:effectLst/>
                <a:latin typeface="system-ui"/>
              </a:rPr>
              <a:t>Phrygia and Pamphylia, Egypt and the parts of Libya adjoining Cyrene, visitors from Rome, both Jews and proselytes, </a:t>
            </a:r>
            <a:r>
              <a:rPr lang="en-US" b="1" i="0" baseline="30000" dirty="0">
                <a:solidFill>
                  <a:srgbClr val="000000"/>
                </a:solidFill>
                <a:effectLst/>
                <a:latin typeface="system-ui"/>
              </a:rPr>
              <a:t>11 </a:t>
            </a:r>
            <a:r>
              <a:rPr lang="en-US" b="0" i="0" dirty="0">
                <a:solidFill>
                  <a:srgbClr val="000000"/>
                </a:solidFill>
                <a:effectLst/>
                <a:latin typeface="system-ui"/>
              </a:rPr>
              <a:t>Cretans and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d"/>
              </a:rPr>
              <a:t>d</a:t>
            </a:r>
            <a:r>
              <a:rPr lang="en-US" b="0" i="0" baseline="30000" dirty="0">
                <a:solidFill>
                  <a:srgbClr val="000000"/>
                </a:solidFill>
                <a:effectLst/>
                <a:latin typeface="system-ui"/>
              </a:rPr>
              <a:t>]</a:t>
            </a:r>
            <a:r>
              <a:rPr lang="en-US" b="0" i="0" dirty="0">
                <a:solidFill>
                  <a:srgbClr val="000000"/>
                </a:solidFill>
                <a:effectLst/>
                <a:latin typeface="system-ui"/>
              </a:rPr>
              <a:t>Arabs—we hear them speaking in our own tongues the wonderful works of God</a:t>
            </a:r>
            <a:r>
              <a:rPr lang="en-US" b="1" i="0" u="sng" dirty="0">
                <a:solidFill>
                  <a:srgbClr val="000000"/>
                </a:solidFill>
                <a:effectLst/>
                <a:latin typeface="system-ui"/>
              </a:rPr>
              <a:t>.” </a:t>
            </a:r>
            <a:r>
              <a:rPr lang="en-US" b="1" i="0" u="sng" baseline="30000" dirty="0">
                <a:solidFill>
                  <a:srgbClr val="000000"/>
                </a:solidFill>
                <a:effectLst/>
                <a:latin typeface="system-ui"/>
              </a:rPr>
              <a:t>12 </a:t>
            </a:r>
            <a:r>
              <a:rPr lang="en-US" b="1" i="0" u="sng" dirty="0">
                <a:solidFill>
                  <a:srgbClr val="000000"/>
                </a:solidFill>
                <a:effectLst/>
                <a:latin typeface="system-ui"/>
              </a:rPr>
              <a:t>So they were all amazed and perplexed, saying to one another, “Whatever could this mean?”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sng"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rgbClr val="000000"/>
                </a:solidFill>
                <a:effectLst/>
                <a:latin typeface="system-ui"/>
              </a:rPr>
              <a:t>4. Peter’s took opportunity to preach the Word </a:t>
            </a:r>
            <a:endParaRPr lang="en-US" b="0" i="0" u="none" dirty="0">
              <a:solidFill>
                <a:srgbClr val="000000"/>
              </a:solidFill>
              <a:effectLst/>
              <a:latin typeface="system-ui"/>
            </a:endParaRPr>
          </a:p>
          <a:p>
            <a:r>
              <a:rPr lang="en-US" b="0" i="0" dirty="0">
                <a:solidFill>
                  <a:srgbClr val="4A4A4A"/>
                </a:solidFill>
                <a:effectLst/>
                <a:latin typeface="system-ui"/>
                <a:hlinkClick r:id="rId6" tooltip="View Full Chapter"/>
              </a:rPr>
              <a:t/>
            </a:r>
            <a:br>
              <a:rPr lang="en-US" b="0" i="0" dirty="0">
                <a:solidFill>
                  <a:srgbClr val="4A4A4A"/>
                </a:solidFill>
                <a:effectLst/>
                <a:latin typeface="system-ui"/>
                <a:hlinkClick r:id="rId6" tooltip="View Full Chapter"/>
              </a:rPr>
            </a:br>
            <a:r>
              <a:rPr lang="en-US" b="1" i="0" baseline="30000" dirty="0">
                <a:solidFill>
                  <a:srgbClr val="000000"/>
                </a:solidFill>
                <a:effectLst/>
                <a:latin typeface="system-ui"/>
              </a:rPr>
              <a:t>14 </a:t>
            </a:r>
            <a:r>
              <a:rPr lang="en-US" b="0" i="0" dirty="0">
                <a:solidFill>
                  <a:srgbClr val="000000"/>
                </a:solidFill>
                <a:effectLst/>
                <a:latin typeface="system-ui"/>
              </a:rPr>
              <a:t>But Peter, standing up with the eleven, raised his voice and said to them, “Men of Judea and all who dwell in Jerusalem, let this be known to you, and </a:t>
            </a:r>
            <a:r>
              <a:rPr lang="en-US" b="1" i="0" u="sng" dirty="0">
                <a:solidFill>
                  <a:srgbClr val="000000"/>
                </a:solidFill>
                <a:effectLst/>
                <a:latin typeface="system-ui"/>
              </a:rPr>
              <a:t>heed my words</a:t>
            </a:r>
            <a:r>
              <a:rPr lang="en-US" b="0" i="0" dirty="0">
                <a:solidFill>
                  <a:srgbClr val="000000"/>
                </a:solidFill>
                <a:effectLst/>
                <a:latin typeface="system-ui"/>
              </a:rPr>
              <a:t>. </a:t>
            </a:r>
            <a:r>
              <a:rPr lang="en-US" b="1" i="0" baseline="30000" dirty="0">
                <a:solidFill>
                  <a:srgbClr val="000000"/>
                </a:solidFill>
                <a:effectLst/>
                <a:latin typeface="system-ui"/>
              </a:rPr>
              <a:t>15 </a:t>
            </a:r>
            <a:r>
              <a:rPr lang="en-US" b="0" i="0" dirty="0">
                <a:solidFill>
                  <a:srgbClr val="000000"/>
                </a:solidFill>
                <a:effectLst/>
                <a:latin typeface="system-ui"/>
              </a:rPr>
              <a:t>For these are not drunk, as you suppose, since it is </a:t>
            </a:r>
            <a:r>
              <a:rPr lang="en-US" b="0" i="1" dirty="0">
                <a:solidFill>
                  <a:srgbClr val="000000"/>
                </a:solidFill>
                <a:effectLst/>
                <a:latin typeface="system-ui"/>
              </a:rPr>
              <a:t>only</a:t>
            </a:r>
            <a:r>
              <a:rPr lang="en-US" b="0" i="0" dirty="0">
                <a:solidFill>
                  <a:srgbClr val="000000"/>
                </a:solidFill>
                <a:effectLst/>
                <a:latin typeface="system-ui"/>
              </a:rPr>
              <a:t> the third hour of the day. </a:t>
            </a:r>
            <a:r>
              <a:rPr lang="en-US" b="1" i="0" baseline="30000" dirty="0">
                <a:solidFill>
                  <a:srgbClr val="000000"/>
                </a:solidFill>
                <a:effectLst/>
                <a:latin typeface="system-ui"/>
              </a:rPr>
              <a:t>16 </a:t>
            </a:r>
            <a:r>
              <a:rPr lang="en-US" b="0" i="0" dirty="0">
                <a:solidFill>
                  <a:srgbClr val="000000"/>
                </a:solidFill>
                <a:effectLst/>
                <a:latin typeface="system-ui"/>
              </a:rPr>
              <a:t>But this is what was spoken by the prophet Joel:</a:t>
            </a:r>
          </a:p>
          <a:p>
            <a:endParaRPr lang="en-US" b="0" i="0" dirty="0">
              <a:solidFill>
                <a:srgbClr val="000000"/>
              </a:solidFill>
              <a:effectLst/>
              <a:latin typeface="system-ui"/>
            </a:endParaRPr>
          </a:p>
          <a:p>
            <a:r>
              <a:rPr lang="en-US" b="1" i="0" baseline="30000" dirty="0">
                <a:solidFill>
                  <a:srgbClr val="000000"/>
                </a:solidFill>
                <a:effectLst/>
                <a:latin typeface="system-ui"/>
              </a:rPr>
              <a:t>22</a:t>
            </a:r>
            <a:r>
              <a:rPr lang="en-US" b="1" i="0" u="sng" baseline="30000" dirty="0">
                <a:solidFill>
                  <a:srgbClr val="000000"/>
                </a:solidFill>
                <a:effectLst/>
                <a:latin typeface="system-ui"/>
              </a:rPr>
              <a:t> </a:t>
            </a:r>
            <a:r>
              <a:rPr lang="en-US" b="1" i="0" u="sng" dirty="0">
                <a:solidFill>
                  <a:srgbClr val="000000"/>
                </a:solidFill>
                <a:effectLst/>
                <a:latin typeface="system-ui"/>
              </a:rPr>
              <a:t>“Men of Israel, hear these words</a:t>
            </a:r>
            <a:r>
              <a:rPr lang="en-US" b="0" i="0" dirty="0">
                <a:solidFill>
                  <a:srgbClr val="000000"/>
                </a:solidFill>
                <a:effectLst/>
                <a:latin typeface="system-ui"/>
              </a:rPr>
              <a:t>: Jesus of Nazareth, a Man attested by God to you by miracles, wonders, and signs which God did through Him in your midst, as you yourselves also know— </a:t>
            </a:r>
          </a:p>
          <a:p>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baseline="0" dirty="0">
                <a:solidFill>
                  <a:srgbClr val="000000"/>
                </a:solidFill>
                <a:effectLst/>
                <a:latin typeface="system-ui"/>
              </a:rPr>
              <a:t>5. It should be noted again – The Crowd’s reaction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baseline="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37 </a:t>
            </a:r>
            <a:r>
              <a:rPr lang="en-US" b="1" i="0" u="sng" dirty="0">
                <a:solidFill>
                  <a:srgbClr val="000000"/>
                </a:solidFill>
                <a:effectLst/>
                <a:latin typeface="system-ui"/>
              </a:rPr>
              <a:t>Now when they heard </a:t>
            </a:r>
            <a:r>
              <a:rPr lang="en-US" b="1" i="1" u="sng" dirty="0">
                <a:solidFill>
                  <a:srgbClr val="000000"/>
                </a:solidFill>
                <a:effectLst/>
                <a:latin typeface="system-ui"/>
              </a:rPr>
              <a:t>this</a:t>
            </a:r>
            <a:r>
              <a:rPr lang="en-US" b="1" i="1" dirty="0">
                <a:solidFill>
                  <a:srgbClr val="000000"/>
                </a:solidFill>
                <a:effectLst/>
                <a:latin typeface="system-ui"/>
              </a:rPr>
              <a:t>,</a:t>
            </a:r>
            <a:r>
              <a:rPr lang="en-US" b="1" i="0" dirty="0">
                <a:solidFill>
                  <a:srgbClr val="000000"/>
                </a:solidFill>
                <a:effectLst/>
                <a:latin typeface="system-ui"/>
              </a:rPr>
              <a:t> </a:t>
            </a:r>
            <a:r>
              <a:rPr lang="en-US" b="1" i="0" u="sng" dirty="0">
                <a:solidFill>
                  <a:srgbClr val="000000"/>
                </a:solidFill>
                <a:effectLst/>
                <a:latin typeface="system-ui"/>
              </a:rPr>
              <a:t>they were cut to the heart</a:t>
            </a:r>
            <a:r>
              <a:rPr lang="en-US" b="0" i="0" dirty="0">
                <a:solidFill>
                  <a:srgbClr val="000000"/>
                </a:solidFill>
                <a:effectLst/>
                <a:latin typeface="system-ui"/>
              </a:rPr>
              <a:t>, and said to Peter and the rest of the apostles, “Men </a:t>
            </a:r>
            <a:r>
              <a:rPr lang="en-US" b="0" i="1" dirty="0">
                <a:solidFill>
                  <a:srgbClr val="000000"/>
                </a:solidFill>
                <a:effectLst/>
                <a:latin typeface="system-ui"/>
              </a:rPr>
              <a:t>and</a:t>
            </a:r>
            <a:r>
              <a:rPr lang="en-US" b="0" i="0" dirty="0">
                <a:solidFill>
                  <a:srgbClr val="000000"/>
                </a:solidFill>
                <a:effectLst/>
                <a:latin typeface="system-ui"/>
              </a:rPr>
              <a:t> brethren, what shall we do?”</a:t>
            </a:r>
            <a:endParaRPr lang="en-US" b="1" i="0" u="none" baseline="0" dirty="0">
              <a:solidFill>
                <a:srgbClr val="000000"/>
              </a:solidFill>
              <a:effectLst/>
              <a:latin typeface="system-ui"/>
            </a:endParaRPr>
          </a:p>
          <a:p>
            <a:endParaRPr lang="en-US" b="0" i="0" dirty="0">
              <a:solidFill>
                <a:srgbClr val="000000"/>
              </a:solidFill>
              <a:effectLst/>
              <a:latin typeface="system-ui"/>
            </a:endParaRPr>
          </a:p>
          <a:p>
            <a:r>
              <a:rPr lang="en-US" b="1" i="0" dirty="0">
                <a:solidFill>
                  <a:srgbClr val="000000"/>
                </a:solidFill>
                <a:effectLst/>
                <a:latin typeface="system-ui"/>
              </a:rPr>
              <a:t>- “The Dispatcher Saving Power is in the Word”</a:t>
            </a:r>
          </a:p>
          <a:p>
            <a:endParaRPr lang="en-US" dirty="0"/>
          </a:p>
        </p:txBody>
      </p:sp>
      <p:sp>
        <p:nvSpPr>
          <p:cNvPr id="4" name="Slide Number Placeholder 3"/>
          <p:cNvSpPr>
            <a:spLocks noGrp="1"/>
          </p:cNvSpPr>
          <p:nvPr>
            <p:ph type="sldNum" sz="quarter" idx="5"/>
          </p:nvPr>
        </p:nvSpPr>
        <p:spPr/>
        <p:txBody>
          <a:bodyPr/>
          <a:lstStyle/>
          <a:p>
            <a:fld id="{774C00D2-B9FC-E748-A912-655A99C480C1}" type="slidenum">
              <a:rPr lang="en-US" smtClean="0"/>
              <a:t>10</a:t>
            </a:fld>
            <a:endParaRPr lang="en-US"/>
          </a:p>
        </p:txBody>
      </p:sp>
    </p:spTree>
    <p:extLst>
      <p:ext uri="{BB962C8B-B14F-4D97-AF65-F5344CB8AC3E}">
        <p14:creationId xmlns:p14="http://schemas.microsoft.com/office/powerpoint/2010/main" val="3544415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a:solidFill>
                  <a:srgbClr val="000000"/>
                </a:solidFill>
                <a:effectLst/>
                <a:latin typeface="system-ui"/>
              </a:rPr>
              <a:t>Prior to the healing of the lame man:</a:t>
            </a:r>
          </a:p>
          <a:p>
            <a:pPr marL="228600" indent="-228600">
              <a:buAutoNum type="arabicPeriod"/>
            </a:pPr>
            <a:endParaRPr lang="en-US" b="1" i="0" dirty="0">
              <a:solidFill>
                <a:srgbClr val="000000"/>
              </a:solidFill>
              <a:effectLst/>
              <a:latin typeface="system-ui"/>
            </a:endParaRPr>
          </a:p>
          <a:p>
            <a:pPr algn="l"/>
            <a:r>
              <a:rPr lang="en-US" b="1" i="0" baseline="30000" dirty="0">
                <a:solidFill>
                  <a:srgbClr val="000000"/>
                </a:solidFill>
                <a:effectLst/>
                <a:latin typeface="system-ui"/>
              </a:rPr>
              <a:t>38 </a:t>
            </a:r>
            <a:r>
              <a:rPr lang="en-US" b="1" i="0" u="sng" dirty="0">
                <a:solidFill>
                  <a:srgbClr val="000000"/>
                </a:solidFill>
                <a:effectLst/>
                <a:latin typeface="system-ui"/>
              </a:rPr>
              <a:t>Then Peter said </a:t>
            </a:r>
            <a:r>
              <a:rPr lang="en-US" b="0" i="0" dirty="0">
                <a:solidFill>
                  <a:srgbClr val="000000"/>
                </a:solidFill>
                <a:effectLst/>
                <a:latin typeface="system-ui"/>
              </a:rPr>
              <a:t>to them, “Repent, and let every one of you be baptized in the name of Jesus Christ for the</a:t>
            </a:r>
            <a:r>
              <a:rPr lang="en-US" b="0" i="0" baseline="30000" dirty="0">
                <a:solidFill>
                  <a:srgbClr val="000000"/>
                </a:solidFill>
                <a:effectLst/>
                <a:latin typeface="system-ui"/>
              </a:rPr>
              <a:t> </a:t>
            </a:r>
            <a:r>
              <a:rPr lang="en-US" b="0" i="0" dirty="0">
                <a:solidFill>
                  <a:srgbClr val="000000"/>
                </a:solidFill>
                <a:effectLst/>
                <a:latin typeface="system-ui"/>
              </a:rPr>
              <a:t>remission of sins; </a:t>
            </a:r>
            <a:r>
              <a:rPr lang="en-US" b="1" i="0" u="sng" dirty="0">
                <a:solidFill>
                  <a:srgbClr val="000000"/>
                </a:solidFill>
                <a:effectLst/>
                <a:latin typeface="system-ui"/>
              </a:rPr>
              <a:t>and you shall receive the gift of the Holy Spirit</a:t>
            </a:r>
            <a:r>
              <a:rPr lang="en-US" b="0" i="0" dirty="0">
                <a:solidFill>
                  <a:srgbClr val="000000"/>
                </a:solidFill>
                <a:effectLst/>
                <a:latin typeface="system-ui"/>
              </a:rPr>
              <a:t>. </a:t>
            </a:r>
            <a:r>
              <a:rPr lang="en-US" b="1" i="0" baseline="30000" dirty="0">
                <a:solidFill>
                  <a:srgbClr val="000000"/>
                </a:solidFill>
                <a:effectLst/>
                <a:latin typeface="system-ui"/>
              </a:rPr>
              <a:t>39 </a:t>
            </a:r>
            <a:r>
              <a:rPr lang="en-US" b="0" i="0" dirty="0">
                <a:solidFill>
                  <a:srgbClr val="000000"/>
                </a:solidFill>
                <a:effectLst/>
                <a:latin typeface="system-ui"/>
              </a:rPr>
              <a:t>For the promise is to you and to your children, and to all who are afar off, as many as the Lord our God </a:t>
            </a:r>
            <a:r>
              <a:rPr lang="en-US" b="1" i="0" u="sng" dirty="0">
                <a:solidFill>
                  <a:srgbClr val="000000"/>
                </a:solidFill>
                <a:effectLst/>
                <a:latin typeface="system-ui"/>
              </a:rPr>
              <a:t>will call</a:t>
            </a:r>
            <a:r>
              <a:rPr lang="en-US" b="0" i="0" dirty="0">
                <a:solidFill>
                  <a:srgbClr val="000000"/>
                </a:solidFill>
                <a:effectLst/>
                <a:latin typeface="system-ui"/>
              </a:rPr>
              <a:t>.”</a:t>
            </a:r>
            <a:endParaRPr lang="en-US" b="1" i="0" dirty="0">
              <a:solidFill>
                <a:srgbClr val="000000"/>
              </a:solidFill>
              <a:effectLst/>
              <a:latin typeface="system-ui"/>
            </a:endParaRPr>
          </a:p>
          <a:p>
            <a:pPr algn="l"/>
            <a:endParaRPr lang="en-US" b="1" i="0" dirty="0">
              <a:solidFill>
                <a:srgbClr val="000000"/>
              </a:solidFill>
              <a:effectLst/>
              <a:latin typeface="system-ui"/>
            </a:endParaRPr>
          </a:p>
          <a:p>
            <a:pPr algn="l"/>
            <a:r>
              <a:rPr lang="en-US" b="1" i="0" dirty="0">
                <a:solidFill>
                  <a:srgbClr val="000000"/>
                </a:solidFill>
                <a:effectLst/>
                <a:latin typeface="system-ui"/>
              </a:rPr>
              <a:t>A Vital Church Grows</a:t>
            </a:r>
          </a:p>
          <a:p>
            <a:pPr algn="l"/>
            <a:endParaRPr lang="en-US" b="1" i="0" dirty="0">
              <a:solidFill>
                <a:srgbClr val="000000"/>
              </a:solidFill>
              <a:effectLst/>
              <a:latin typeface="system-ui"/>
            </a:endParaRPr>
          </a:p>
          <a:p>
            <a:pPr algn="l"/>
            <a:r>
              <a:rPr lang="en-US" b="1" i="0" dirty="0">
                <a:solidFill>
                  <a:srgbClr val="000000"/>
                </a:solidFill>
                <a:effectLst/>
                <a:latin typeface="system-ui"/>
              </a:rPr>
              <a:t>2. It should be noted again there seems to be some important prerequisites to get ready to receive the power:</a:t>
            </a:r>
          </a:p>
          <a:p>
            <a:pPr algn="l"/>
            <a:endParaRPr lang="en-US" b="1" i="0" dirty="0">
              <a:solidFill>
                <a:srgbClr val="000000"/>
              </a:solidFill>
              <a:effectLst/>
              <a:latin typeface="system-ui"/>
            </a:endParaRPr>
          </a:p>
          <a:p>
            <a:pPr algn="l"/>
            <a:r>
              <a:rPr lang="en-US" b="1" i="0" baseline="30000" dirty="0">
                <a:solidFill>
                  <a:srgbClr val="000000"/>
                </a:solidFill>
                <a:effectLst/>
                <a:latin typeface="system-ui"/>
              </a:rPr>
              <a:t>40 </a:t>
            </a:r>
            <a:r>
              <a:rPr lang="en-US" b="0" i="0" dirty="0">
                <a:solidFill>
                  <a:srgbClr val="000000"/>
                </a:solidFill>
                <a:effectLst/>
                <a:latin typeface="system-ui"/>
              </a:rPr>
              <a:t>And with many other </a:t>
            </a:r>
            <a:r>
              <a:rPr lang="en-US" b="1" i="0" u="sng" dirty="0">
                <a:solidFill>
                  <a:srgbClr val="000000"/>
                </a:solidFill>
                <a:effectLst/>
                <a:latin typeface="system-ui"/>
              </a:rPr>
              <a:t>words he testified and exhorted </a:t>
            </a:r>
            <a:r>
              <a:rPr lang="en-US" b="0" i="0" dirty="0">
                <a:solidFill>
                  <a:srgbClr val="000000"/>
                </a:solidFill>
                <a:effectLst/>
                <a:latin typeface="system-ui"/>
              </a:rPr>
              <a:t>them, saying, “Be saved from this perverse generation.” </a:t>
            </a:r>
            <a:r>
              <a:rPr lang="en-US" b="1" i="0" baseline="30000" dirty="0">
                <a:solidFill>
                  <a:srgbClr val="000000"/>
                </a:solidFill>
                <a:effectLst/>
                <a:latin typeface="system-ui"/>
              </a:rPr>
              <a:t>41 </a:t>
            </a:r>
            <a:r>
              <a:rPr lang="en-US" b="1" i="0" u="sng" dirty="0">
                <a:solidFill>
                  <a:srgbClr val="000000"/>
                </a:solidFill>
                <a:effectLst/>
                <a:latin typeface="system-ui"/>
              </a:rPr>
              <a:t>Then those who gladly received his word were baptized</a:t>
            </a:r>
            <a:r>
              <a:rPr lang="en-US" b="0" i="0" dirty="0">
                <a:solidFill>
                  <a:srgbClr val="000000"/>
                </a:solidFill>
                <a:effectLst/>
                <a:latin typeface="system-ui"/>
              </a:rPr>
              <a:t>; and that day about </a:t>
            </a:r>
            <a:r>
              <a:rPr lang="en-US" b="1" i="0" u="sng" dirty="0">
                <a:solidFill>
                  <a:srgbClr val="000000"/>
                </a:solidFill>
                <a:effectLst/>
                <a:latin typeface="system-ui"/>
              </a:rPr>
              <a:t>three thousand souls were added </a:t>
            </a:r>
            <a:r>
              <a:rPr lang="en-US" b="1" i="1" u="sng" dirty="0">
                <a:solidFill>
                  <a:srgbClr val="000000"/>
                </a:solidFill>
                <a:effectLst/>
                <a:latin typeface="system-ui"/>
              </a:rPr>
              <a:t>to them</a:t>
            </a:r>
            <a:r>
              <a:rPr lang="en-US" b="0" i="1" dirty="0">
                <a:solidFill>
                  <a:srgbClr val="000000"/>
                </a:solidFill>
                <a:effectLst/>
                <a:latin typeface="system-ui"/>
              </a:rPr>
              <a:t>.</a:t>
            </a:r>
            <a:r>
              <a:rPr lang="en-US" b="0" i="0" dirty="0">
                <a:solidFill>
                  <a:srgbClr val="000000"/>
                </a:solidFill>
                <a:effectLst/>
                <a:latin typeface="system-ui"/>
              </a:rPr>
              <a:t> </a:t>
            </a:r>
            <a:r>
              <a:rPr lang="en-US" b="1" i="0" u="sng" baseline="30000" dirty="0">
                <a:solidFill>
                  <a:srgbClr val="000000"/>
                </a:solidFill>
                <a:effectLst/>
                <a:latin typeface="system-ui"/>
              </a:rPr>
              <a:t>42 </a:t>
            </a:r>
            <a:r>
              <a:rPr lang="en-US" b="1" i="0" u="sng" dirty="0">
                <a:solidFill>
                  <a:srgbClr val="000000"/>
                </a:solidFill>
                <a:effectLst/>
                <a:latin typeface="system-ui"/>
              </a:rPr>
              <a:t>And they continued steadfastly in the apostles’ doctrine and fellowship, in the breaking of bread, and in prayers</a:t>
            </a:r>
            <a:r>
              <a:rPr lang="en-US" b="0" i="0" dirty="0">
                <a:solidFill>
                  <a:srgbClr val="000000"/>
                </a:solidFill>
                <a:effectLst/>
                <a:latin typeface="system-ui"/>
              </a:rPr>
              <a:t>. </a:t>
            </a:r>
            <a:r>
              <a:rPr lang="en-US" b="1" i="0" baseline="30000" dirty="0">
                <a:solidFill>
                  <a:srgbClr val="000000"/>
                </a:solidFill>
                <a:effectLst/>
                <a:latin typeface="system-ui"/>
              </a:rPr>
              <a:t>43 </a:t>
            </a:r>
            <a:r>
              <a:rPr lang="en-US" b="0" i="0" dirty="0">
                <a:solidFill>
                  <a:srgbClr val="000000"/>
                </a:solidFill>
                <a:effectLst/>
                <a:latin typeface="system-ui"/>
              </a:rPr>
              <a:t>Then fear came upon every soul, and many wonders and signs were done through the apostles. </a:t>
            </a:r>
            <a:r>
              <a:rPr lang="en-US" b="1" i="0" baseline="30000" dirty="0">
                <a:solidFill>
                  <a:srgbClr val="000000"/>
                </a:solidFill>
                <a:effectLst/>
                <a:latin typeface="system-ui"/>
              </a:rPr>
              <a:t>44</a:t>
            </a:r>
            <a:r>
              <a:rPr lang="en-US" b="1" i="0" u="sng" baseline="30000" dirty="0">
                <a:solidFill>
                  <a:srgbClr val="000000"/>
                </a:solidFill>
                <a:effectLst/>
                <a:latin typeface="system-ui"/>
              </a:rPr>
              <a:t> </a:t>
            </a:r>
            <a:r>
              <a:rPr lang="en-US" b="1" i="0" u="sng" dirty="0">
                <a:solidFill>
                  <a:srgbClr val="000000"/>
                </a:solidFill>
                <a:effectLst/>
                <a:latin typeface="system-ui"/>
              </a:rPr>
              <a:t>Now all who believed were together, and had all things in common</a:t>
            </a:r>
            <a:r>
              <a:rPr lang="en-US" b="0" i="0" dirty="0">
                <a:solidFill>
                  <a:srgbClr val="000000"/>
                </a:solidFill>
                <a:effectLst/>
                <a:latin typeface="system-ui"/>
              </a:rPr>
              <a:t>, </a:t>
            </a:r>
            <a:r>
              <a:rPr lang="en-US" b="1" i="0" baseline="30000" dirty="0">
                <a:solidFill>
                  <a:srgbClr val="000000"/>
                </a:solidFill>
                <a:effectLst/>
                <a:latin typeface="system-ui"/>
              </a:rPr>
              <a:t>45 </a:t>
            </a:r>
            <a:r>
              <a:rPr lang="en-US" b="0" i="0" dirty="0">
                <a:solidFill>
                  <a:srgbClr val="000000"/>
                </a:solidFill>
                <a:effectLst/>
                <a:latin typeface="system-ui"/>
              </a:rPr>
              <a:t>and sold their possessions and goods, and divided them among all, as anyone had need.</a:t>
            </a:r>
          </a:p>
          <a:p>
            <a:pPr algn="l"/>
            <a:r>
              <a:rPr lang="en-US" b="1" i="0" u="sng" baseline="30000" dirty="0">
                <a:solidFill>
                  <a:srgbClr val="000000"/>
                </a:solidFill>
                <a:effectLst/>
                <a:latin typeface="system-ui"/>
              </a:rPr>
              <a:t>46 </a:t>
            </a:r>
            <a:r>
              <a:rPr lang="en-US" b="1" i="0" u="sng" dirty="0">
                <a:solidFill>
                  <a:srgbClr val="000000"/>
                </a:solidFill>
                <a:effectLst/>
                <a:latin typeface="system-ui"/>
              </a:rPr>
              <a:t>So continuing daily with one accord</a:t>
            </a:r>
            <a:r>
              <a:rPr lang="en-US" b="0" i="0" dirty="0">
                <a:solidFill>
                  <a:srgbClr val="000000"/>
                </a:solidFill>
                <a:effectLst/>
                <a:latin typeface="system-ui"/>
              </a:rPr>
              <a:t> </a:t>
            </a:r>
            <a:r>
              <a:rPr lang="en-US" b="1" i="0" u="sng" dirty="0">
                <a:solidFill>
                  <a:srgbClr val="000000"/>
                </a:solidFill>
                <a:effectLst/>
                <a:latin typeface="system-ui"/>
              </a:rPr>
              <a:t>in the temple, and breaking bread from house to house</a:t>
            </a:r>
            <a:r>
              <a:rPr lang="en-US" b="0" i="0" dirty="0">
                <a:solidFill>
                  <a:srgbClr val="000000"/>
                </a:solidFill>
                <a:effectLst/>
                <a:latin typeface="system-ui"/>
              </a:rPr>
              <a:t>, they ate their food with gladness and simplicity of heart, </a:t>
            </a:r>
            <a:r>
              <a:rPr lang="en-US" b="1" i="0" baseline="30000" dirty="0">
                <a:solidFill>
                  <a:srgbClr val="000000"/>
                </a:solidFill>
                <a:effectLst/>
                <a:latin typeface="system-ui"/>
              </a:rPr>
              <a:t>47 </a:t>
            </a:r>
            <a:r>
              <a:rPr lang="en-US" b="1" i="0" u="sng" dirty="0">
                <a:solidFill>
                  <a:srgbClr val="000000"/>
                </a:solidFill>
                <a:effectLst/>
                <a:latin typeface="system-ui"/>
              </a:rPr>
              <a:t>praising God</a:t>
            </a:r>
            <a:r>
              <a:rPr lang="en-US" b="0" i="0" dirty="0">
                <a:solidFill>
                  <a:srgbClr val="000000"/>
                </a:solidFill>
                <a:effectLst/>
                <a:latin typeface="system-ui"/>
              </a:rPr>
              <a:t> and having favor with all the people. </a:t>
            </a:r>
            <a:r>
              <a:rPr lang="en-US" b="1" i="0" u="sng" dirty="0">
                <a:solidFill>
                  <a:srgbClr val="000000"/>
                </a:solidFill>
                <a:effectLst/>
                <a:latin typeface="system-ui"/>
              </a:rPr>
              <a:t>And the Lord added to the church </a:t>
            </a:r>
            <a:r>
              <a:rPr lang="en-US" b="0" i="0" dirty="0">
                <a:solidFill>
                  <a:srgbClr val="000000"/>
                </a:solidFill>
                <a:effectLst/>
                <a:latin typeface="system-ui"/>
              </a:rPr>
              <a:t>daily those who were being saved.</a:t>
            </a:r>
          </a:p>
          <a:p>
            <a:pPr marL="0" indent="0">
              <a:buNone/>
            </a:pPr>
            <a:endParaRPr lang="en-US" b="1"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 Fellowship, Prayer, Study of the Word of God (prerequisites)</a:t>
            </a:r>
          </a:p>
          <a:p>
            <a:pPr marL="0" indent="0">
              <a:buNone/>
            </a:pPr>
            <a:endParaRPr lang="en-US" b="1" i="0" dirty="0">
              <a:solidFill>
                <a:srgbClr val="000000"/>
              </a:solidFill>
              <a:effectLst/>
              <a:latin typeface="system-ui"/>
            </a:endParaRPr>
          </a:p>
          <a:p>
            <a:pPr algn="l"/>
            <a:r>
              <a:rPr lang="en-US" b="1" i="0" dirty="0">
                <a:solidFill>
                  <a:srgbClr val="000000"/>
                </a:solidFill>
                <a:effectLst/>
                <a:latin typeface="system-ui"/>
              </a:rPr>
              <a:t>3. A Lame Man Healed in the name of Jesus</a:t>
            </a:r>
          </a:p>
          <a:p>
            <a:pPr algn="l"/>
            <a:endParaRPr lang="en-US" b="1" i="0" dirty="0">
              <a:solidFill>
                <a:srgbClr val="000000"/>
              </a:solidFill>
              <a:effectLst/>
              <a:latin typeface="system-ui"/>
            </a:endParaRPr>
          </a:p>
          <a:p>
            <a:pPr algn="l"/>
            <a:r>
              <a:rPr lang="en-US" b="1" i="0" u="sng" dirty="0">
                <a:solidFill>
                  <a:srgbClr val="000000"/>
                </a:solidFill>
                <a:effectLst/>
                <a:latin typeface="system-ui"/>
              </a:rPr>
              <a:t>3 Now Peter and John went up together</a:t>
            </a:r>
            <a:r>
              <a:rPr lang="en-US" b="0" i="0" dirty="0">
                <a:solidFill>
                  <a:srgbClr val="000000"/>
                </a:solidFill>
                <a:effectLst/>
                <a:latin typeface="system-ui"/>
              </a:rPr>
              <a:t> to the temple at the hour of prayer, the ninth </a:t>
            </a:r>
            <a:r>
              <a:rPr lang="en-US" b="0" i="1" dirty="0">
                <a:solidFill>
                  <a:srgbClr val="000000"/>
                </a:solidFill>
                <a:effectLst/>
                <a:latin typeface="system-ui"/>
              </a:rPr>
              <a:t>hour.</a:t>
            </a:r>
            <a:r>
              <a:rPr lang="en-US" b="0" i="0" dirty="0">
                <a:solidFill>
                  <a:srgbClr val="000000"/>
                </a:solidFill>
                <a:effectLst/>
                <a:latin typeface="system-ui"/>
              </a:rPr>
              <a:t> </a:t>
            </a:r>
            <a:r>
              <a:rPr lang="en-US" b="1" i="0" baseline="30000" dirty="0">
                <a:solidFill>
                  <a:srgbClr val="000000"/>
                </a:solidFill>
                <a:effectLst/>
                <a:latin typeface="system-ui"/>
              </a:rPr>
              <a:t>2 </a:t>
            </a:r>
            <a:r>
              <a:rPr lang="en-US" b="0" i="0" dirty="0">
                <a:solidFill>
                  <a:srgbClr val="000000"/>
                </a:solidFill>
                <a:effectLst/>
                <a:latin typeface="system-ui"/>
              </a:rPr>
              <a:t>And a certain man lame from his mother’s womb was carried, whom they laid daily at the gate of the temple which is called Beautiful, to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ask alms from those who entered the temple; </a:t>
            </a:r>
            <a:r>
              <a:rPr lang="en-US" b="1" i="0" baseline="30000" dirty="0">
                <a:solidFill>
                  <a:srgbClr val="000000"/>
                </a:solidFill>
                <a:effectLst/>
                <a:latin typeface="system-ui"/>
              </a:rPr>
              <a:t>3 </a:t>
            </a:r>
            <a:r>
              <a:rPr lang="en-US" b="0" i="0" dirty="0">
                <a:solidFill>
                  <a:srgbClr val="000000"/>
                </a:solidFill>
                <a:effectLst/>
                <a:latin typeface="system-ui"/>
              </a:rPr>
              <a:t>who, seeing Peter and John about to go into the temple, asked for alms. </a:t>
            </a:r>
            <a:r>
              <a:rPr lang="en-US" b="1" i="0" baseline="30000" dirty="0">
                <a:solidFill>
                  <a:srgbClr val="000000"/>
                </a:solidFill>
                <a:effectLst/>
                <a:latin typeface="system-ui"/>
              </a:rPr>
              <a:t>4 </a:t>
            </a:r>
            <a:r>
              <a:rPr lang="en-US" b="0" i="0" dirty="0">
                <a:solidFill>
                  <a:srgbClr val="000000"/>
                </a:solidFill>
                <a:effectLst/>
                <a:latin typeface="system-ui"/>
              </a:rPr>
              <a:t>And fixing his eyes on him, with John, Peter said, “Look at us.” </a:t>
            </a:r>
            <a:r>
              <a:rPr lang="en-US" b="1" i="0" baseline="30000" dirty="0">
                <a:solidFill>
                  <a:srgbClr val="000000"/>
                </a:solidFill>
                <a:effectLst/>
                <a:latin typeface="system-ui"/>
              </a:rPr>
              <a:t>5 </a:t>
            </a:r>
            <a:r>
              <a:rPr lang="en-US" b="0" i="0" dirty="0">
                <a:solidFill>
                  <a:srgbClr val="000000"/>
                </a:solidFill>
                <a:effectLst/>
                <a:latin typeface="system-ui"/>
              </a:rPr>
              <a:t>So he gave them his attention, expecting to receive something from them.</a:t>
            </a:r>
            <a:r>
              <a:rPr lang="en-US" b="1" i="0" u="sng" dirty="0">
                <a:solidFill>
                  <a:srgbClr val="000000"/>
                </a:solidFill>
                <a:effectLst/>
                <a:latin typeface="system-ui"/>
              </a:rPr>
              <a:t> </a:t>
            </a:r>
            <a:r>
              <a:rPr lang="en-US" b="1" i="0" u="sng" baseline="30000" dirty="0">
                <a:solidFill>
                  <a:srgbClr val="000000"/>
                </a:solidFill>
                <a:effectLst/>
                <a:latin typeface="system-ui"/>
              </a:rPr>
              <a:t>6 </a:t>
            </a:r>
            <a:r>
              <a:rPr lang="en-US" b="1" i="0" u="sng" dirty="0">
                <a:solidFill>
                  <a:srgbClr val="000000"/>
                </a:solidFill>
                <a:effectLst/>
                <a:latin typeface="system-ui"/>
              </a:rPr>
              <a:t>Then Peter said, “Silver and gold I do not have, but what I do have I give you: In the name of Jesus Christ of Nazareth, rise up and walk.” </a:t>
            </a:r>
            <a:r>
              <a:rPr lang="en-US" b="1" i="0" baseline="30000" dirty="0">
                <a:solidFill>
                  <a:srgbClr val="000000"/>
                </a:solidFill>
                <a:effectLst/>
                <a:latin typeface="system-ui"/>
              </a:rPr>
              <a:t>7 </a:t>
            </a:r>
            <a:r>
              <a:rPr lang="en-US" b="0" i="0" dirty="0">
                <a:solidFill>
                  <a:srgbClr val="000000"/>
                </a:solidFill>
                <a:effectLst/>
                <a:latin typeface="system-ui"/>
              </a:rPr>
              <a:t>And he took him by the right hand and lifted </a:t>
            </a:r>
            <a:r>
              <a:rPr lang="en-US" b="0" i="1" dirty="0">
                <a:solidFill>
                  <a:srgbClr val="000000"/>
                </a:solidFill>
                <a:effectLst/>
                <a:latin typeface="system-ui"/>
              </a:rPr>
              <a:t>him</a:t>
            </a:r>
            <a:r>
              <a:rPr lang="en-US" b="0" i="0" dirty="0">
                <a:solidFill>
                  <a:srgbClr val="000000"/>
                </a:solidFill>
                <a:effectLst/>
                <a:latin typeface="system-ui"/>
              </a:rPr>
              <a:t> up, and immediately his feet and ankle bones received strength. </a:t>
            </a:r>
            <a:r>
              <a:rPr lang="en-US" b="1" i="0" baseline="30000" dirty="0">
                <a:solidFill>
                  <a:srgbClr val="000000"/>
                </a:solidFill>
                <a:effectLst/>
                <a:latin typeface="system-ui"/>
              </a:rPr>
              <a:t>8 </a:t>
            </a:r>
            <a:r>
              <a:rPr lang="en-US" b="0" i="0" dirty="0">
                <a:solidFill>
                  <a:srgbClr val="000000"/>
                </a:solidFill>
                <a:effectLst/>
                <a:latin typeface="system-ui"/>
              </a:rPr>
              <a:t>So he, leaping up, stood and walked and entered the temple with them—walking, leaping, and praising God.</a:t>
            </a:r>
            <a:r>
              <a:rPr lang="en-US" b="1" i="0" u="sng" dirty="0">
                <a:solidFill>
                  <a:srgbClr val="000000"/>
                </a:solidFill>
                <a:effectLst/>
                <a:latin typeface="system-ui"/>
              </a:rPr>
              <a:t> </a:t>
            </a:r>
            <a:r>
              <a:rPr lang="en-US" b="1" i="0" u="sng" baseline="30000" dirty="0">
                <a:solidFill>
                  <a:srgbClr val="000000"/>
                </a:solidFill>
                <a:effectLst/>
                <a:latin typeface="system-ui"/>
              </a:rPr>
              <a:t>9 </a:t>
            </a:r>
            <a:r>
              <a:rPr lang="en-US" b="1" i="0" u="sng" dirty="0">
                <a:solidFill>
                  <a:srgbClr val="000000"/>
                </a:solidFill>
                <a:effectLst/>
                <a:latin typeface="system-ui"/>
              </a:rPr>
              <a:t>And all the people saw him walking and praising God</a:t>
            </a:r>
            <a:r>
              <a:rPr lang="en-US" b="0" i="0" dirty="0">
                <a:solidFill>
                  <a:srgbClr val="000000"/>
                </a:solidFill>
                <a:effectLst/>
                <a:latin typeface="system-ui"/>
              </a:rPr>
              <a:t>. </a:t>
            </a:r>
            <a:r>
              <a:rPr lang="en-US" b="1" i="0" baseline="30000" dirty="0">
                <a:solidFill>
                  <a:srgbClr val="000000"/>
                </a:solidFill>
                <a:effectLst/>
                <a:latin typeface="system-ui"/>
              </a:rPr>
              <a:t>10 </a:t>
            </a:r>
            <a:r>
              <a:rPr lang="en-US" b="0" i="0" dirty="0">
                <a:solidFill>
                  <a:srgbClr val="000000"/>
                </a:solidFill>
                <a:effectLst/>
                <a:latin typeface="system-ui"/>
              </a:rPr>
              <a:t>Then they knew that it was he who sat begging alms at the Beautiful Gate of the temple; </a:t>
            </a:r>
            <a:r>
              <a:rPr lang="en-US" b="1" i="0" u="sng" dirty="0">
                <a:solidFill>
                  <a:srgbClr val="000000"/>
                </a:solidFill>
                <a:effectLst/>
                <a:latin typeface="system-ui"/>
              </a:rPr>
              <a:t>and they were filled with wonder and amazement at what had happened to him.</a:t>
            </a:r>
          </a:p>
          <a:p>
            <a:pPr marL="0" indent="0">
              <a:buNone/>
            </a:pPr>
            <a:endParaRPr lang="en-US" b="1" i="0" dirty="0">
              <a:solidFill>
                <a:srgbClr val="000000"/>
              </a:solidFill>
              <a:effectLst/>
              <a:latin typeface="system-ui"/>
            </a:endParaRPr>
          </a:p>
          <a:p>
            <a:pPr marL="0" indent="0">
              <a:buNone/>
            </a:pPr>
            <a:r>
              <a:rPr lang="en-US" b="1" i="0" baseline="30000" dirty="0">
                <a:solidFill>
                  <a:srgbClr val="000000"/>
                </a:solidFill>
                <a:effectLst/>
                <a:latin typeface="system-ui"/>
              </a:rPr>
              <a:t>11 </a:t>
            </a:r>
            <a:r>
              <a:rPr lang="en-US" b="0" i="0" dirty="0">
                <a:solidFill>
                  <a:srgbClr val="000000"/>
                </a:solidFill>
                <a:effectLst/>
                <a:latin typeface="system-ui"/>
              </a:rPr>
              <a:t>Now as the lame man who was </a:t>
            </a:r>
            <a:r>
              <a:rPr lang="en-US" b="1" i="0" u="sng" dirty="0">
                <a:solidFill>
                  <a:srgbClr val="000000"/>
                </a:solidFill>
                <a:effectLst/>
                <a:latin typeface="system-ui"/>
              </a:rPr>
              <a:t>healed held on to Peter and John</a:t>
            </a:r>
            <a:r>
              <a:rPr lang="en-US" b="0" i="0" dirty="0">
                <a:solidFill>
                  <a:srgbClr val="000000"/>
                </a:solidFill>
                <a:effectLst/>
                <a:latin typeface="system-ui"/>
              </a:rPr>
              <a:t>, </a:t>
            </a:r>
            <a:r>
              <a:rPr lang="en-US" b="1" i="0" u="sng" dirty="0">
                <a:solidFill>
                  <a:srgbClr val="000000"/>
                </a:solidFill>
                <a:effectLst/>
                <a:latin typeface="system-ui"/>
              </a:rPr>
              <a:t>all the people ran together to them </a:t>
            </a:r>
            <a:r>
              <a:rPr lang="en-US" b="0" i="0" dirty="0">
                <a:solidFill>
                  <a:srgbClr val="000000"/>
                </a:solidFill>
                <a:effectLst/>
                <a:latin typeface="system-ui"/>
              </a:rPr>
              <a:t>in the porch which is called Solomon’s, </a:t>
            </a:r>
            <a:r>
              <a:rPr lang="en-US" b="1" i="0" u="sng" dirty="0">
                <a:solidFill>
                  <a:srgbClr val="000000"/>
                </a:solidFill>
                <a:effectLst/>
                <a:latin typeface="system-ui"/>
              </a:rPr>
              <a:t>greatly amazed </a:t>
            </a:r>
          </a:p>
          <a:p>
            <a:pPr marL="0" indent="0">
              <a:buNone/>
            </a:pPr>
            <a:endParaRPr lang="en-US" b="1" i="0" u="sng" dirty="0">
              <a:solidFill>
                <a:srgbClr val="000000"/>
              </a:solidFill>
              <a:effectLst/>
              <a:latin typeface="system-ui"/>
            </a:endParaRPr>
          </a:p>
          <a:p>
            <a:pPr marL="0" indent="0">
              <a:buNone/>
            </a:pPr>
            <a:r>
              <a:rPr lang="en-US" b="1" i="0" u="none" dirty="0">
                <a:solidFill>
                  <a:srgbClr val="000000"/>
                </a:solidFill>
                <a:effectLst/>
                <a:latin typeface="system-ui"/>
              </a:rPr>
              <a:t>4. Peter took this opportunity to preach Jesus (Acts 3:12-26) </a:t>
            </a:r>
          </a:p>
          <a:p>
            <a:pPr marL="0" indent="0">
              <a:buNone/>
            </a:pPr>
            <a:endParaRPr lang="en-US" b="1" i="0" u="none" dirty="0">
              <a:solidFill>
                <a:srgbClr val="000000"/>
              </a:solidFill>
              <a:effectLst/>
              <a:latin typeface="system-ui"/>
            </a:endParaRPr>
          </a:p>
          <a:p>
            <a:pPr marL="0" indent="0">
              <a:buNone/>
            </a:pPr>
            <a:r>
              <a:rPr lang="en-US" b="1" i="0" baseline="0" dirty="0">
                <a:solidFill>
                  <a:srgbClr val="000000"/>
                </a:solidFill>
                <a:effectLst/>
                <a:latin typeface="system-ui"/>
              </a:rPr>
              <a:t>Acts 4:4</a:t>
            </a:r>
            <a:r>
              <a:rPr lang="en-US" b="1" i="0" baseline="30000" dirty="0">
                <a:solidFill>
                  <a:srgbClr val="000000"/>
                </a:solidFill>
                <a:effectLst/>
                <a:latin typeface="system-ui"/>
              </a:rPr>
              <a:t>   4 </a:t>
            </a:r>
            <a:r>
              <a:rPr lang="en-US" b="0" i="0" dirty="0">
                <a:solidFill>
                  <a:srgbClr val="000000"/>
                </a:solidFill>
                <a:effectLst/>
                <a:latin typeface="system-ui"/>
              </a:rPr>
              <a:t>However, many of those </a:t>
            </a:r>
            <a:r>
              <a:rPr lang="en-US" b="1" i="0" dirty="0">
                <a:solidFill>
                  <a:srgbClr val="000000"/>
                </a:solidFill>
                <a:effectLst/>
                <a:latin typeface="system-ui"/>
              </a:rPr>
              <a:t>who heard the word believed</a:t>
            </a:r>
            <a:r>
              <a:rPr lang="en-US" b="0" i="0" dirty="0">
                <a:solidFill>
                  <a:srgbClr val="000000"/>
                </a:solidFill>
                <a:effectLst/>
                <a:latin typeface="system-ui"/>
              </a:rPr>
              <a:t>; and the number of the men came to be about </a:t>
            </a:r>
            <a:r>
              <a:rPr lang="en-US" b="1" i="0" dirty="0">
                <a:solidFill>
                  <a:srgbClr val="000000"/>
                </a:solidFill>
                <a:effectLst/>
                <a:latin typeface="system-ui"/>
              </a:rPr>
              <a:t>five thousand</a:t>
            </a:r>
            <a:r>
              <a:rPr lang="en-US" b="0" i="0" dirty="0">
                <a:solidFill>
                  <a:srgbClr val="000000"/>
                </a:solidFill>
                <a:effectLst/>
                <a:latin typeface="system-ui"/>
              </a:rPr>
              <a:t>.</a:t>
            </a:r>
          </a:p>
          <a:p>
            <a:pPr marL="0" indent="0">
              <a:buNone/>
            </a:pPr>
            <a:endParaRPr lang="en-US" b="0" i="0" u="none"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 “The Dispatcher Saving Power is in the Word”</a:t>
            </a:r>
          </a:p>
          <a:p>
            <a:pPr marL="0" indent="0">
              <a:buNone/>
            </a:pPr>
            <a:endParaRPr lang="en-US" b="1" i="0" u="none" dirty="0">
              <a:solidFill>
                <a:srgbClr val="000000"/>
              </a:solidFill>
              <a:effectLst/>
              <a:latin typeface="system-ui"/>
            </a:endParaRPr>
          </a:p>
        </p:txBody>
      </p:sp>
      <p:sp>
        <p:nvSpPr>
          <p:cNvPr id="4" name="Slide Number Placeholder 3"/>
          <p:cNvSpPr>
            <a:spLocks noGrp="1"/>
          </p:cNvSpPr>
          <p:nvPr>
            <p:ph type="sldNum" sz="quarter" idx="5"/>
          </p:nvPr>
        </p:nvSpPr>
        <p:spPr/>
        <p:txBody>
          <a:bodyPr/>
          <a:lstStyle/>
          <a:p>
            <a:fld id="{774C00D2-B9FC-E748-A912-655A99C480C1}" type="slidenum">
              <a:rPr lang="en-US" smtClean="0"/>
              <a:t>11</a:t>
            </a:fld>
            <a:endParaRPr lang="en-US"/>
          </a:p>
        </p:txBody>
      </p:sp>
    </p:spTree>
    <p:extLst>
      <p:ext uri="{BB962C8B-B14F-4D97-AF65-F5344CB8AC3E}">
        <p14:creationId xmlns:p14="http://schemas.microsoft.com/office/powerpoint/2010/main" val="330751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a:solidFill>
                  <a:srgbClr val="000000"/>
                </a:solidFill>
                <a:effectLst/>
                <a:latin typeface="system-ui"/>
              </a:rPr>
              <a:t>Prior to the healing of the lame man:</a:t>
            </a:r>
          </a:p>
          <a:p>
            <a:pPr marL="228600" indent="-228600">
              <a:buAutoNum type="arabicPeriod"/>
            </a:pPr>
            <a:endParaRPr lang="en-US" b="1" i="0" dirty="0">
              <a:solidFill>
                <a:srgbClr val="000000"/>
              </a:solidFill>
              <a:effectLst/>
              <a:latin typeface="system-ui"/>
            </a:endParaRPr>
          </a:p>
          <a:p>
            <a:pPr algn="l"/>
            <a:r>
              <a:rPr lang="en-US" b="1" i="0" baseline="30000" dirty="0">
                <a:solidFill>
                  <a:srgbClr val="000000"/>
                </a:solidFill>
                <a:effectLst/>
                <a:latin typeface="system-ui"/>
              </a:rPr>
              <a:t>38 </a:t>
            </a:r>
            <a:r>
              <a:rPr lang="en-US" b="1" i="0" u="sng" dirty="0">
                <a:solidFill>
                  <a:srgbClr val="000000"/>
                </a:solidFill>
                <a:effectLst/>
                <a:latin typeface="system-ui"/>
              </a:rPr>
              <a:t>Then Peter said </a:t>
            </a:r>
            <a:r>
              <a:rPr lang="en-US" b="0" i="0" dirty="0">
                <a:solidFill>
                  <a:srgbClr val="000000"/>
                </a:solidFill>
                <a:effectLst/>
                <a:latin typeface="system-ui"/>
              </a:rPr>
              <a:t>to them, “Repent, and let every one of you be baptized in the name of Jesus Christ for the</a:t>
            </a:r>
            <a:r>
              <a:rPr lang="en-US" b="0" i="0" baseline="30000" dirty="0">
                <a:solidFill>
                  <a:srgbClr val="000000"/>
                </a:solidFill>
                <a:effectLst/>
                <a:latin typeface="system-ui"/>
              </a:rPr>
              <a:t> </a:t>
            </a:r>
            <a:r>
              <a:rPr lang="en-US" b="0" i="0" dirty="0">
                <a:solidFill>
                  <a:srgbClr val="000000"/>
                </a:solidFill>
                <a:effectLst/>
                <a:latin typeface="system-ui"/>
              </a:rPr>
              <a:t>remission of sins; </a:t>
            </a:r>
            <a:r>
              <a:rPr lang="en-US" b="1" i="0" u="sng" dirty="0">
                <a:solidFill>
                  <a:srgbClr val="000000"/>
                </a:solidFill>
                <a:effectLst/>
                <a:latin typeface="system-ui"/>
              </a:rPr>
              <a:t>and you shall receive the gift of the Holy Spirit</a:t>
            </a:r>
            <a:r>
              <a:rPr lang="en-US" b="0" i="0" dirty="0">
                <a:solidFill>
                  <a:srgbClr val="000000"/>
                </a:solidFill>
                <a:effectLst/>
                <a:latin typeface="system-ui"/>
              </a:rPr>
              <a:t>. </a:t>
            </a:r>
            <a:r>
              <a:rPr lang="en-US" b="1" i="0" baseline="30000" dirty="0">
                <a:solidFill>
                  <a:srgbClr val="000000"/>
                </a:solidFill>
                <a:effectLst/>
                <a:latin typeface="system-ui"/>
              </a:rPr>
              <a:t>39 </a:t>
            </a:r>
            <a:r>
              <a:rPr lang="en-US" b="0" i="0" dirty="0">
                <a:solidFill>
                  <a:srgbClr val="000000"/>
                </a:solidFill>
                <a:effectLst/>
                <a:latin typeface="system-ui"/>
              </a:rPr>
              <a:t>For the promise is to you and to your children, and to all who are afar off, as many as the Lord our God </a:t>
            </a:r>
            <a:r>
              <a:rPr lang="en-US" b="1" i="0" u="sng" dirty="0">
                <a:solidFill>
                  <a:srgbClr val="000000"/>
                </a:solidFill>
                <a:effectLst/>
                <a:latin typeface="system-ui"/>
              </a:rPr>
              <a:t>will call</a:t>
            </a:r>
            <a:r>
              <a:rPr lang="en-US" b="0" i="0" dirty="0">
                <a:solidFill>
                  <a:srgbClr val="000000"/>
                </a:solidFill>
                <a:effectLst/>
                <a:latin typeface="system-ui"/>
              </a:rPr>
              <a:t>.”</a:t>
            </a:r>
            <a:endParaRPr lang="en-US" b="1" i="0" dirty="0">
              <a:solidFill>
                <a:srgbClr val="000000"/>
              </a:solidFill>
              <a:effectLst/>
              <a:latin typeface="system-ui"/>
            </a:endParaRPr>
          </a:p>
          <a:p>
            <a:pPr algn="l"/>
            <a:endParaRPr lang="en-US" b="1" i="0" dirty="0">
              <a:solidFill>
                <a:srgbClr val="000000"/>
              </a:solidFill>
              <a:effectLst/>
              <a:latin typeface="system-ui"/>
            </a:endParaRPr>
          </a:p>
          <a:p>
            <a:pPr algn="l"/>
            <a:r>
              <a:rPr lang="en-US" b="1" i="0" dirty="0">
                <a:solidFill>
                  <a:srgbClr val="000000"/>
                </a:solidFill>
                <a:effectLst/>
                <a:latin typeface="system-ui"/>
              </a:rPr>
              <a:t>A Vital Church Grows</a:t>
            </a:r>
          </a:p>
          <a:p>
            <a:pPr algn="l"/>
            <a:endParaRPr lang="en-US" b="1" i="0" dirty="0">
              <a:solidFill>
                <a:srgbClr val="000000"/>
              </a:solidFill>
              <a:effectLst/>
              <a:latin typeface="system-ui"/>
            </a:endParaRPr>
          </a:p>
          <a:p>
            <a:pPr algn="l"/>
            <a:r>
              <a:rPr lang="en-US" b="1" i="0" dirty="0">
                <a:solidFill>
                  <a:srgbClr val="000000"/>
                </a:solidFill>
                <a:effectLst/>
                <a:latin typeface="system-ui"/>
              </a:rPr>
              <a:t>2. It should be noted again there seems to be some important prerequisites to get ready to receive the power:</a:t>
            </a:r>
          </a:p>
          <a:p>
            <a:pPr algn="l"/>
            <a:endParaRPr lang="en-US" b="1" i="0" dirty="0">
              <a:solidFill>
                <a:srgbClr val="000000"/>
              </a:solidFill>
              <a:effectLst/>
              <a:latin typeface="system-ui"/>
            </a:endParaRPr>
          </a:p>
          <a:p>
            <a:pPr algn="l"/>
            <a:r>
              <a:rPr lang="en-US" b="1" i="0" baseline="30000" dirty="0">
                <a:solidFill>
                  <a:srgbClr val="000000"/>
                </a:solidFill>
                <a:effectLst/>
                <a:latin typeface="system-ui"/>
              </a:rPr>
              <a:t>40 </a:t>
            </a:r>
            <a:r>
              <a:rPr lang="en-US" b="0" i="0" dirty="0">
                <a:solidFill>
                  <a:srgbClr val="000000"/>
                </a:solidFill>
                <a:effectLst/>
                <a:latin typeface="system-ui"/>
              </a:rPr>
              <a:t>And with many other </a:t>
            </a:r>
            <a:r>
              <a:rPr lang="en-US" b="1" i="0" u="sng" dirty="0">
                <a:solidFill>
                  <a:srgbClr val="000000"/>
                </a:solidFill>
                <a:effectLst/>
                <a:latin typeface="system-ui"/>
              </a:rPr>
              <a:t>words he testified and exhorted </a:t>
            </a:r>
            <a:r>
              <a:rPr lang="en-US" b="0" i="0" dirty="0">
                <a:solidFill>
                  <a:srgbClr val="000000"/>
                </a:solidFill>
                <a:effectLst/>
                <a:latin typeface="system-ui"/>
              </a:rPr>
              <a:t>them, saying, “Be saved from this perverse generation.” </a:t>
            </a:r>
            <a:r>
              <a:rPr lang="en-US" b="1" i="0" baseline="30000" dirty="0">
                <a:solidFill>
                  <a:srgbClr val="000000"/>
                </a:solidFill>
                <a:effectLst/>
                <a:latin typeface="system-ui"/>
              </a:rPr>
              <a:t>41 </a:t>
            </a:r>
            <a:r>
              <a:rPr lang="en-US" b="1" i="0" u="sng" dirty="0">
                <a:solidFill>
                  <a:srgbClr val="000000"/>
                </a:solidFill>
                <a:effectLst/>
                <a:latin typeface="system-ui"/>
              </a:rPr>
              <a:t>Then those who gladly received his word were baptized</a:t>
            </a:r>
            <a:r>
              <a:rPr lang="en-US" b="0" i="0" dirty="0">
                <a:solidFill>
                  <a:srgbClr val="000000"/>
                </a:solidFill>
                <a:effectLst/>
                <a:latin typeface="system-ui"/>
              </a:rPr>
              <a:t>; and that day about </a:t>
            </a:r>
            <a:r>
              <a:rPr lang="en-US" b="1" i="0" u="sng" dirty="0">
                <a:solidFill>
                  <a:srgbClr val="000000"/>
                </a:solidFill>
                <a:effectLst/>
                <a:latin typeface="system-ui"/>
              </a:rPr>
              <a:t>three thousand souls were added </a:t>
            </a:r>
            <a:r>
              <a:rPr lang="en-US" b="1" i="1" u="sng" dirty="0">
                <a:solidFill>
                  <a:srgbClr val="000000"/>
                </a:solidFill>
                <a:effectLst/>
                <a:latin typeface="system-ui"/>
              </a:rPr>
              <a:t>to them</a:t>
            </a:r>
            <a:r>
              <a:rPr lang="en-US" b="0" i="1" dirty="0">
                <a:solidFill>
                  <a:srgbClr val="000000"/>
                </a:solidFill>
                <a:effectLst/>
                <a:latin typeface="system-ui"/>
              </a:rPr>
              <a:t>.</a:t>
            </a:r>
            <a:r>
              <a:rPr lang="en-US" b="0" i="0" dirty="0">
                <a:solidFill>
                  <a:srgbClr val="000000"/>
                </a:solidFill>
                <a:effectLst/>
                <a:latin typeface="system-ui"/>
              </a:rPr>
              <a:t> </a:t>
            </a:r>
            <a:r>
              <a:rPr lang="en-US" b="1" i="0" u="sng" baseline="30000" dirty="0">
                <a:solidFill>
                  <a:srgbClr val="000000"/>
                </a:solidFill>
                <a:effectLst/>
                <a:latin typeface="system-ui"/>
              </a:rPr>
              <a:t>42 </a:t>
            </a:r>
            <a:r>
              <a:rPr lang="en-US" b="1" i="0" u="sng" dirty="0">
                <a:solidFill>
                  <a:srgbClr val="000000"/>
                </a:solidFill>
                <a:effectLst/>
                <a:latin typeface="system-ui"/>
              </a:rPr>
              <a:t>And they continued steadfastly in the apostles’ doctrine and fellowship, in the breaking of bread, and in prayers</a:t>
            </a:r>
            <a:r>
              <a:rPr lang="en-US" b="0" i="0" dirty="0">
                <a:solidFill>
                  <a:srgbClr val="000000"/>
                </a:solidFill>
                <a:effectLst/>
                <a:latin typeface="system-ui"/>
              </a:rPr>
              <a:t>. </a:t>
            </a:r>
            <a:r>
              <a:rPr lang="en-US" b="1" i="0" baseline="30000" dirty="0">
                <a:solidFill>
                  <a:srgbClr val="000000"/>
                </a:solidFill>
                <a:effectLst/>
                <a:latin typeface="system-ui"/>
              </a:rPr>
              <a:t>43 </a:t>
            </a:r>
            <a:r>
              <a:rPr lang="en-US" b="0" i="0" dirty="0">
                <a:solidFill>
                  <a:srgbClr val="000000"/>
                </a:solidFill>
                <a:effectLst/>
                <a:latin typeface="system-ui"/>
              </a:rPr>
              <a:t>Then fear came upon every soul, and many wonders and signs were done through the apostles. </a:t>
            </a:r>
            <a:r>
              <a:rPr lang="en-US" b="1" i="0" baseline="30000" dirty="0">
                <a:solidFill>
                  <a:srgbClr val="000000"/>
                </a:solidFill>
                <a:effectLst/>
                <a:latin typeface="system-ui"/>
              </a:rPr>
              <a:t>44</a:t>
            </a:r>
            <a:r>
              <a:rPr lang="en-US" b="1" i="0" u="sng" baseline="30000" dirty="0">
                <a:solidFill>
                  <a:srgbClr val="000000"/>
                </a:solidFill>
                <a:effectLst/>
                <a:latin typeface="system-ui"/>
              </a:rPr>
              <a:t> </a:t>
            </a:r>
            <a:r>
              <a:rPr lang="en-US" b="1" i="0" u="sng" dirty="0">
                <a:solidFill>
                  <a:srgbClr val="000000"/>
                </a:solidFill>
                <a:effectLst/>
                <a:latin typeface="system-ui"/>
              </a:rPr>
              <a:t>Now all who believed were together, and had all things in common</a:t>
            </a:r>
            <a:r>
              <a:rPr lang="en-US" b="0" i="0" dirty="0">
                <a:solidFill>
                  <a:srgbClr val="000000"/>
                </a:solidFill>
                <a:effectLst/>
                <a:latin typeface="system-ui"/>
              </a:rPr>
              <a:t>, </a:t>
            </a:r>
            <a:r>
              <a:rPr lang="en-US" b="1" i="0" baseline="30000" dirty="0">
                <a:solidFill>
                  <a:srgbClr val="000000"/>
                </a:solidFill>
                <a:effectLst/>
                <a:latin typeface="system-ui"/>
              </a:rPr>
              <a:t>45 </a:t>
            </a:r>
            <a:r>
              <a:rPr lang="en-US" b="0" i="0" dirty="0">
                <a:solidFill>
                  <a:srgbClr val="000000"/>
                </a:solidFill>
                <a:effectLst/>
                <a:latin typeface="system-ui"/>
              </a:rPr>
              <a:t>and sold their possessions and goods, and divided them among all, as anyone had need.</a:t>
            </a:r>
          </a:p>
          <a:p>
            <a:pPr algn="l"/>
            <a:r>
              <a:rPr lang="en-US" b="1" i="0" u="sng" baseline="30000" dirty="0">
                <a:solidFill>
                  <a:srgbClr val="000000"/>
                </a:solidFill>
                <a:effectLst/>
                <a:latin typeface="system-ui"/>
              </a:rPr>
              <a:t>46 </a:t>
            </a:r>
            <a:r>
              <a:rPr lang="en-US" b="1" i="0" u="sng" dirty="0">
                <a:solidFill>
                  <a:srgbClr val="000000"/>
                </a:solidFill>
                <a:effectLst/>
                <a:latin typeface="system-ui"/>
              </a:rPr>
              <a:t>So continuing daily with one accord</a:t>
            </a:r>
            <a:r>
              <a:rPr lang="en-US" b="0" i="0" dirty="0">
                <a:solidFill>
                  <a:srgbClr val="000000"/>
                </a:solidFill>
                <a:effectLst/>
                <a:latin typeface="system-ui"/>
              </a:rPr>
              <a:t> </a:t>
            </a:r>
            <a:r>
              <a:rPr lang="en-US" b="1" i="0" u="sng" dirty="0">
                <a:solidFill>
                  <a:srgbClr val="000000"/>
                </a:solidFill>
                <a:effectLst/>
                <a:latin typeface="system-ui"/>
              </a:rPr>
              <a:t>in the temple, and breaking bread from house to house</a:t>
            </a:r>
            <a:r>
              <a:rPr lang="en-US" b="0" i="0" dirty="0">
                <a:solidFill>
                  <a:srgbClr val="000000"/>
                </a:solidFill>
                <a:effectLst/>
                <a:latin typeface="system-ui"/>
              </a:rPr>
              <a:t>, they ate their food with gladness and simplicity of heart, </a:t>
            </a:r>
            <a:r>
              <a:rPr lang="en-US" b="1" i="0" baseline="30000" dirty="0">
                <a:solidFill>
                  <a:srgbClr val="000000"/>
                </a:solidFill>
                <a:effectLst/>
                <a:latin typeface="system-ui"/>
              </a:rPr>
              <a:t>47 </a:t>
            </a:r>
            <a:r>
              <a:rPr lang="en-US" b="1" i="0" u="sng" dirty="0">
                <a:solidFill>
                  <a:srgbClr val="000000"/>
                </a:solidFill>
                <a:effectLst/>
                <a:latin typeface="system-ui"/>
              </a:rPr>
              <a:t>praising God</a:t>
            </a:r>
            <a:r>
              <a:rPr lang="en-US" b="0" i="0" dirty="0">
                <a:solidFill>
                  <a:srgbClr val="000000"/>
                </a:solidFill>
                <a:effectLst/>
                <a:latin typeface="system-ui"/>
              </a:rPr>
              <a:t> and having favor with all the people. </a:t>
            </a:r>
            <a:r>
              <a:rPr lang="en-US" b="1" i="0" u="sng" dirty="0">
                <a:solidFill>
                  <a:srgbClr val="000000"/>
                </a:solidFill>
                <a:effectLst/>
                <a:latin typeface="system-ui"/>
              </a:rPr>
              <a:t>And the Lord added to the church </a:t>
            </a:r>
            <a:r>
              <a:rPr lang="en-US" b="0" i="0" dirty="0">
                <a:solidFill>
                  <a:srgbClr val="000000"/>
                </a:solidFill>
                <a:effectLst/>
                <a:latin typeface="system-ui"/>
              </a:rPr>
              <a:t>daily those who were being saved.</a:t>
            </a:r>
          </a:p>
          <a:p>
            <a:pPr marL="0" indent="0">
              <a:buNone/>
            </a:pPr>
            <a:endParaRPr lang="en-US" b="1"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 Fellowship, Prayer, Study of the Word of God (prerequisites)</a:t>
            </a:r>
          </a:p>
          <a:p>
            <a:pPr marL="0" indent="0">
              <a:buNone/>
            </a:pPr>
            <a:endParaRPr lang="en-US" b="1" i="0" dirty="0">
              <a:solidFill>
                <a:srgbClr val="000000"/>
              </a:solidFill>
              <a:effectLst/>
              <a:latin typeface="system-ui"/>
            </a:endParaRPr>
          </a:p>
          <a:p>
            <a:pPr algn="l"/>
            <a:r>
              <a:rPr lang="en-US" b="1" i="0" dirty="0">
                <a:solidFill>
                  <a:srgbClr val="000000"/>
                </a:solidFill>
                <a:effectLst/>
                <a:latin typeface="system-ui"/>
              </a:rPr>
              <a:t>3. A Lame Man Healed in the name of Jesus</a:t>
            </a:r>
          </a:p>
          <a:p>
            <a:pPr algn="l"/>
            <a:endParaRPr lang="en-US" b="1" i="0" dirty="0">
              <a:solidFill>
                <a:srgbClr val="000000"/>
              </a:solidFill>
              <a:effectLst/>
              <a:latin typeface="system-ui"/>
            </a:endParaRPr>
          </a:p>
          <a:p>
            <a:pPr algn="l"/>
            <a:r>
              <a:rPr lang="en-US" b="1" i="0" u="sng" dirty="0">
                <a:solidFill>
                  <a:srgbClr val="000000"/>
                </a:solidFill>
                <a:effectLst/>
                <a:latin typeface="system-ui"/>
              </a:rPr>
              <a:t>3 Now Peter and John went up together</a:t>
            </a:r>
            <a:r>
              <a:rPr lang="en-US" b="0" i="0" dirty="0">
                <a:solidFill>
                  <a:srgbClr val="000000"/>
                </a:solidFill>
                <a:effectLst/>
                <a:latin typeface="system-ui"/>
              </a:rPr>
              <a:t> to the temple at the hour of prayer, the ninth </a:t>
            </a:r>
            <a:r>
              <a:rPr lang="en-US" b="0" i="1" dirty="0">
                <a:solidFill>
                  <a:srgbClr val="000000"/>
                </a:solidFill>
                <a:effectLst/>
                <a:latin typeface="system-ui"/>
              </a:rPr>
              <a:t>hour.</a:t>
            </a:r>
            <a:r>
              <a:rPr lang="en-US" b="0" i="0" dirty="0">
                <a:solidFill>
                  <a:srgbClr val="000000"/>
                </a:solidFill>
                <a:effectLst/>
                <a:latin typeface="system-ui"/>
              </a:rPr>
              <a:t> </a:t>
            </a:r>
            <a:r>
              <a:rPr lang="en-US" b="1" i="0" baseline="30000" dirty="0">
                <a:solidFill>
                  <a:srgbClr val="000000"/>
                </a:solidFill>
                <a:effectLst/>
                <a:latin typeface="system-ui"/>
              </a:rPr>
              <a:t>2 </a:t>
            </a:r>
            <a:r>
              <a:rPr lang="en-US" b="0" i="0" dirty="0">
                <a:solidFill>
                  <a:srgbClr val="000000"/>
                </a:solidFill>
                <a:effectLst/>
                <a:latin typeface="system-ui"/>
              </a:rPr>
              <a:t>And a certain man lame from his mother’s womb was carried, whom they laid daily at the gate of the temple which is called Beautiful, to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ask alms from those who entered the temple; </a:t>
            </a:r>
            <a:r>
              <a:rPr lang="en-US" b="1" i="0" baseline="30000" dirty="0">
                <a:solidFill>
                  <a:srgbClr val="000000"/>
                </a:solidFill>
                <a:effectLst/>
                <a:latin typeface="system-ui"/>
              </a:rPr>
              <a:t>3 </a:t>
            </a:r>
            <a:r>
              <a:rPr lang="en-US" b="0" i="0" dirty="0">
                <a:solidFill>
                  <a:srgbClr val="000000"/>
                </a:solidFill>
                <a:effectLst/>
                <a:latin typeface="system-ui"/>
              </a:rPr>
              <a:t>who, seeing Peter and John about to go into the temple, asked for alms. </a:t>
            </a:r>
            <a:r>
              <a:rPr lang="en-US" b="1" i="0" baseline="30000" dirty="0">
                <a:solidFill>
                  <a:srgbClr val="000000"/>
                </a:solidFill>
                <a:effectLst/>
                <a:latin typeface="system-ui"/>
              </a:rPr>
              <a:t>4 </a:t>
            </a:r>
            <a:r>
              <a:rPr lang="en-US" b="0" i="0" dirty="0">
                <a:solidFill>
                  <a:srgbClr val="000000"/>
                </a:solidFill>
                <a:effectLst/>
                <a:latin typeface="system-ui"/>
              </a:rPr>
              <a:t>And fixing his eyes on him, with John, Peter said, “Look at us.” </a:t>
            </a:r>
            <a:r>
              <a:rPr lang="en-US" b="1" i="0" baseline="30000" dirty="0">
                <a:solidFill>
                  <a:srgbClr val="000000"/>
                </a:solidFill>
                <a:effectLst/>
                <a:latin typeface="system-ui"/>
              </a:rPr>
              <a:t>5 </a:t>
            </a:r>
            <a:r>
              <a:rPr lang="en-US" b="0" i="0" dirty="0">
                <a:solidFill>
                  <a:srgbClr val="000000"/>
                </a:solidFill>
                <a:effectLst/>
                <a:latin typeface="system-ui"/>
              </a:rPr>
              <a:t>So he gave them his attention, expecting to receive something from them.</a:t>
            </a:r>
            <a:r>
              <a:rPr lang="en-US" b="1" i="0" u="sng" dirty="0">
                <a:solidFill>
                  <a:srgbClr val="000000"/>
                </a:solidFill>
                <a:effectLst/>
                <a:latin typeface="system-ui"/>
              </a:rPr>
              <a:t> </a:t>
            </a:r>
            <a:r>
              <a:rPr lang="en-US" b="1" i="0" u="sng" baseline="30000" dirty="0">
                <a:solidFill>
                  <a:srgbClr val="000000"/>
                </a:solidFill>
                <a:effectLst/>
                <a:latin typeface="system-ui"/>
              </a:rPr>
              <a:t>6 </a:t>
            </a:r>
            <a:r>
              <a:rPr lang="en-US" b="1" i="0" u="sng" dirty="0">
                <a:solidFill>
                  <a:srgbClr val="000000"/>
                </a:solidFill>
                <a:effectLst/>
                <a:latin typeface="system-ui"/>
              </a:rPr>
              <a:t>Then Peter said, “Silver and gold I do not have, but what I do have I give you: In the name of Jesus Christ of Nazareth, rise up and walk.” </a:t>
            </a:r>
            <a:r>
              <a:rPr lang="en-US" b="1" i="0" baseline="30000" dirty="0">
                <a:solidFill>
                  <a:srgbClr val="000000"/>
                </a:solidFill>
                <a:effectLst/>
                <a:latin typeface="system-ui"/>
              </a:rPr>
              <a:t>7 </a:t>
            </a:r>
            <a:r>
              <a:rPr lang="en-US" b="0" i="0" dirty="0">
                <a:solidFill>
                  <a:srgbClr val="000000"/>
                </a:solidFill>
                <a:effectLst/>
                <a:latin typeface="system-ui"/>
              </a:rPr>
              <a:t>And he took him by the right hand and lifted </a:t>
            </a:r>
            <a:r>
              <a:rPr lang="en-US" b="0" i="1" dirty="0">
                <a:solidFill>
                  <a:srgbClr val="000000"/>
                </a:solidFill>
                <a:effectLst/>
                <a:latin typeface="system-ui"/>
              </a:rPr>
              <a:t>him</a:t>
            </a:r>
            <a:r>
              <a:rPr lang="en-US" b="0" i="0" dirty="0">
                <a:solidFill>
                  <a:srgbClr val="000000"/>
                </a:solidFill>
                <a:effectLst/>
                <a:latin typeface="system-ui"/>
              </a:rPr>
              <a:t> up, and immediately his feet and ankle bones received strength. </a:t>
            </a:r>
            <a:r>
              <a:rPr lang="en-US" b="1" i="0" baseline="30000" dirty="0">
                <a:solidFill>
                  <a:srgbClr val="000000"/>
                </a:solidFill>
                <a:effectLst/>
                <a:latin typeface="system-ui"/>
              </a:rPr>
              <a:t>8 </a:t>
            </a:r>
            <a:r>
              <a:rPr lang="en-US" b="0" i="0" dirty="0">
                <a:solidFill>
                  <a:srgbClr val="000000"/>
                </a:solidFill>
                <a:effectLst/>
                <a:latin typeface="system-ui"/>
              </a:rPr>
              <a:t>So he, leaping up, stood and walked and entered the temple with them—walking, leaping, and praising God.</a:t>
            </a:r>
            <a:r>
              <a:rPr lang="en-US" b="1" i="0" u="sng" dirty="0">
                <a:solidFill>
                  <a:srgbClr val="000000"/>
                </a:solidFill>
                <a:effectLst/>
                <a:latin typeface="system-ui"/>
              </a:rPr>
              <a:t> </a:t>
            </a:r>
            <a:r>
              <a:rPr lang="en-US" b="1" i="0" u="sng" baseline="30000" dirty="0">
                <a:solidFill>
                  <a:srgbClr val="000000"/>
                </a:solidFill>
                <a:effectLst/>
                <a:latin typeface="system-ui"/>
              </a:rPr>
              <a:t>9 </a:t>
            </a:r>
            <a:r>
              <a:rPr lang="en-US" b="1" i="0" u="sng" dirty="0">
                <a:solidFill>
                  <a:srgbClr val="000000"/>
                </a:solidFill>
                <a:effectLst/>
                <a:latin typeface="system-ui"/>
              </a:rPr>
              <a:t>And all the people saw him walking and praising God</a:t>
            </a:r>
            <a:r>
              <a:rPr lang="en-US" b="0" i="0" dirty="0">
                <a:solidFill>
                  <a:srgbClr val="000000"/>
                </a:solidFill>
                <a:effectLst/>
                <a:latin typeface="system-ui"/>
              </a:rPr>
              <a:t>. </a:t>
            </a:r>
            <a:r>
              <a:rPr lang="en-US" b="1" i="0" baseline="30000" dirty="0">
                <a:solidFill>
                  <a:srgbClr val="000000"/>
                </a:solidFill>
                <a:effectLst/>
                <a:latin typeface="system-ui"/>
              </a:rPr>
              <a:t>10 </a:t>
            </a:r>
            <a:r>
              <a:rPr lang="en-US" b="0" i="0" dirty="0">
                <a:solidFill>
                  <a:srgbClr val="000000"/>
                </a:solidFill>
                <a:effectLst/>
                <a:latin typeface="system-ui"/>
              </a:rPr>
              <a:t>Then they knew that it was he who sat begging alms at the Beautiful Gate of the temple; </a:t>
            </a:r>
            <a:r>
              <a:rPr lang="en-US" b="1" i="0" u="sng" dirty="0">
                <a:solidFill>
                  <a:srgbClr val="000000"/>
                </a:solidFill>
                <a:effectLst/>
                <a:latin typeface="system-ui"/>
              </a:rPr>
              <a:t>and they were filled with wonder and amazement at what had happened to him.</a:t>
            </a:r>
          </a:p>
          <a:p>
            <a:pPr marL="0" indent="0">
              <a:buNone/>
            </a:pPr>
            <a:endParaRPr lang="en-US" b="1" i="0" dirty="0">
              <a:solidFill>
                <a:srgbClr val="000000"/>
              </a:solidFill>
              <a:effectLst/>
              <a:latin typeface="system-ui"/>
            </a:endParaRPr>
          </a:p>
          <a:p>
            <a:pPr marL="0" indent="0">
              <a:buNone/>
            </a:pPr>
            <a:r>
              <a:rPr lang="en-US" b="1" i="0" baseline="30000" dirty="0">
                <a:solidFill>
                  <a:srgbClr val="000000"/>
                </a:solidFill>
                <a:effectLst/>
                <a:latin typeface="system-ui"/>
              </a:rPr>
              <a:t>11 </a:t>
            </a:r>
            <a:r>
              <a:rPr lang="en-US" b="0" i="0" dirty="0">
                <a:solidFill>
                  <a:srgbClr val="000000"/>
                </a:solidFill>
                <a:effectLst/>
                <a:latin typeface="system-ui"/>
              </a:rPr>
              <a:t>Now as the lame man who was </a:t>
            </a:r>
            <a:r>
              <a:rPr lang="en-US" b="1" i="0" u="sng" dirty="0">
                <a:solidFill>
                  <a:srgbClr val="000000"/>
                </a:solidFill>
                <a:effectLst/>
                <a:latin typeface="system-ui"/>
              </a:rPr>
              <a:t>healed held on to Peter and John</a:t>
            </a:r>
            <a:r>
              <a:rPr lang="en-US" b="0" i="0" dirty="0">
                <a:solidFill>
                  <a:srgbClr val="000000"/>
                </a:solidFill>
                <a:effectLst/>
                <a:latin typeface="system-ui"/>
              </a:rPr>
              <a:t>, </a:t>
            </a:r>
            <a:r>
              <a:rPr lang="en-US" b="1" i="0" u="sng" dirty="0">
                <a:solidFill>
                  <a:srgbClr val="000000"/>
                </a:solidFill>
                <a:effectLst/>
                <a:latin typeface="system-ui"/>
              </a:rPr>
              <a:t>all the people ran together to them </a:t>
            </a:r>
            <a:r>
              <a:rPr lang="en-US" b="0" i="0" dirty="0">
                <a:solidFill>
                  <a:srgbClr val="000000"/>
                </a:solidFill>
                <a:effectLst/>
                <a:latin typeface="system-ui"/>
              </a:rPr>
              <a:t>in the porch which is called Solomon’s, </a:t>
            </a:r>
            <a:r>
              <a:rPr lang="en-US" b="1" i="0" u="sng" dirty="0">
                <a:solidFill>
                  <a:srgbClr val="000000"/>
                </a:solidFill>
                <a:effectLst/>
                <a:latin typeface="system-ui"/>
              </a:rPr>
              <a:t>greatly amazed </a:t>
            </a:r>
          </a:p>
          <a:p>
            <a:pPr marL="0" indent="0">
              <a:buNone/>
            </a:pPr>
            <a:endParaRPr lang="en-US" b="1" i="0" u="sng" dirty="0">
              <a:solidFill>
                <a:srgbClr val="000000"/>
              </a:solidFill>
              <a:effectLst/>
              <a:latin typeface="system-ui"/>
            </a:endParaRPr>
          </a:p>
          <a:p>
            <a:pPr marL="0" indent="0">
              <a:buNone/>
            </a:pPr>
            <a:r>
              <a:rPr lang="en-US" b="1" i="0" u="none" dirty="0">
                <a:solidFill>
                  <a:srgbClr val="000000"/>
                </a:solidFill>
                <a:effectLst/>
                <a:latin typeface="system-ui"/>
              </a:rPr>
              <a:t>4. Peter took this opportunity to preach Jesus (Acts 3:12-26) </a:t>
            </a:r>
          </a:p>
          <a:p>
            <a:pPr marL="0" indent="0">
              <a:buNone/>
            </a:pPr>
            <a:endParaRPr lang="en-US" b="1" i="0" u="none" dirty="0">
              <a:solidFill>
                <a:srgbClr val="000000"/>
              </a:solidFill>
              <a:effectLst/>
              <a:latin typeface="system-ui"/>
            </a:endParaRPr>
          </a:p>
          <a:p>
            <a:pPr marL="0" indent="0">
              <a:buNone/>
            </a:pPr>
            <a:r>
              <a:rPr lang="en-US" b="1" i="0" baseline="0" dirty="0">
                <a:solidFill>
                  <a:srgbClr val="000000"/>
                </a:solidFill>
                <a:effectLst/>
                <a:latin typeface="system-ui"/>
              </a:rPr>
              <a:t>Acts 4:4</a:t>
            </a:r>
            <a:r>
              <a:rPr lang="en-US" b="1" i="0" baseline="30000" dirty="0">
                <a:solidFill>
                  <a:srgbClr val="000000"/>
                </a:solidFill>
                <a:effectLst/>
                <a:latin typeface="system-ui"/>
              </a:rPr>
              <a:t>   4 </a:t>
            </a:r>
            <a:r>
              <a:rPr lang="en-US" b="0" i="0" dirty="0">
                <a:solidFill>
                  <a:srgbClr val="000000"/>
                </a:solidFill>
                <a:effectLst/>
                <a:latin typeface="system-ui"/>
              </a:rPr>
              <a:t>However, many of those </a:t>
            </a:r>
            <a:r>
              <a:rPr lang="en-US" b="1" i="0" dirty="0">
                <a:solidFill>
                  <a:srgbClr val="000000"/>
                </a:solidFill>
                <a:effectLst/>
                <a:latin typeface="system-ui"/>
              </a:rPr>
              <a:t>who heard the word believed</a:t>
            </a:r>
            <a:r>
              <a:rPr lang="en-US" b="0" i="0" dirty="0">
                <a:solidFill>
                  <a:srgbClr val="000000"/>
                </a:solidFill>
                <a:effectLst/>
                <a:latin typeface="system-ui"/>
              </a:rPr>
              <a:t>; and the number of the men came to be about </a:t>
            </a:r>
            <a:r>
              <a:rPr lang="en-US" b="1" i="0" dirty="0">
                <a:solidFill>
                  <a:srgbClr val="000000"/>
                </a:solidFill>
                <a:effectLst/>
                <a:latin typeface="system-ui"/>
              </a:rPr>
              <a:t>five thousand</a:t>
            </a:r>
            <a:r>
              <a:rPr lang="en-US" b="0" i="0" dirty="0">
                <a:solidFill>
                  <a:srgbClr val="000000"/>
                </a:solidFill>
                <a:effectLst/>
                <a:latin typeface="system-ui"/>
              </a:rPr>
              <a:t>.</a:t>
            </a:r>
          </a:p>
          <a:p>
            <a:pPr marL="0" indent="0">
              <a:buNone/>
            </a:pPr>
            <a:endParaRPr lang="en-US" b="0" i="0" u="none"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 “The Dispatcher Saving Power is in the Word”</a:t>
            </a:r>
          </a:p>
          <a:p>
            <a:pPr marL="0" indent="0">
              <a:buNone/>
            </a:pPr>
            <a:endParaRPr lang="en-US" b="1" i="0" u="none" dirty="0">
              <a:solidFill>
                <a:srgbClr val="000000"/>
              </a:solidFill>
              <a:effectLst/>
              <a:latin typeface="system-ui"/>
            </a:endParaRPr>
          </a:p>
        </p:txBody>
      </p:sp>
      <p:sp>
        <p:nvSpPr>
          <p:cNvPr id="4" name="Slide Number Placeholder 3"/>
          <p:cNvSpPr>
            <a:spLocks noGrp="1"/>
          </p:cNvSpPr>
          <p:nvPr>
            <p:ph type="sldNum" sz="quarter" idx="5"/>
          </p:nvPr>
        </p:nvSpPr>
        <p:spPr/>
        <p:txBody>
          <a:bodyPr/>
          <a:lstStyle/>
          <a:p>
            <a:fld id="{774C00D2-B9FC-E748-A912-655A99C480C1}" type="slidenum">
              <a:rPr lang="en-US" smtClean="0"/>
              <a:t>12</a:t>
            </a:fld>
            <a:endParaRPr lang="en-US"/>
          </a:p>
        </p:txBody>
      </p:sp>
    </p:spTree>
    <p:extLst>
      <p:ext uri="{BB962C8B-B14F-4D97-AF65-F5344CB8AC3E}">
        <p14:creationId xmlns:p14="http://schemas.microsoft.com/office/powerpoint/2010/main" val="408406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1. After Peter and John healed the lame man, preached to the the people, were arrested, and spent the night in jail, the tank was still full (full of the Holy Spirit) – It is very important to say full of the spirit (prayer, fellowship, and living in the Word of God) </a:t>
            </a:r>
          </a:p>
          <a:p>
            <a:endParaRPr lang="en-US" i="1" dirty="0"/>
          </a:p>
          <a:p>
            <a:r>
              <a:rPr lang="en-US" b="1" dirty="0"/>
              <a:t>Acts 4:8 </a:t>
            </a:r>
            <a:r>
              <a:rPr lang="en-US" dirty="0"/>
              <a:t>- </a:t>
            </a:r>
            <a:r>
              <a:rPr lang="en-US" b="1" i="0" baseline="30000" dirty="0">
                <a:solidFill>
                  <a:srgbClr val="000000"/>
                </a:solidFill>
                <a:effectLst/>
                <a:latin typeface="system-ui"/>
              </a:rPr>
              <a:t>8 </a:t>
            </a:r>
            <a:r>
              <a:rPr lang="en-US" b="0" i="0" dirty="0">
                <a:solidFill>
                  <a:srgbClr val="000000"/>
                </a:solidFill>
                <a:effectLst/>
                <a:latin typeface="system-ui"/>
              </a:rPr>
              <a:t>Then Peter, filled with the Holy Spirit, said to them: “Rulers and elders of the people!</a:t>
            </a:r>
          </a:p>
          <a:p>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Acts 4 </a:t>
            </a:r>
            <a:r>
              <a:rPr lang="en-US" b="1" i="0" baseline="30000" dirty="0">
                <a:solidFill>
                  <a:srgbClr val="000000"/>
                </a:solidFill>
                <a:effectLst/>
                <a:latin typeface="system-ui"/>
              </a:rPr>
              <a:t>1</a:t>
            </a:r>
            <a:r>
              <a:rPr lang="en-US" b="0" i="0" dirty="0">
                <a:solidFill>
                  <a:srgbClr val="000000"/>
                </a:solidFill>
                <a:effectLst/>
                <a:latin typeface="system-ui"/>
              </a:rPr>
              <a:t>Now as they spoke to the people, the priests, the captain of the temple, and the Sadducees came upon them, </a:t>
            </a:r>
            <a:r>
              <a:rPr lang="en-US" b="1" i="0" u="sng" baseline="30000" dirty="0">
                <a:solidFill>
                  <a:srgbClr val="000000"/>
                </a:solidFill>
                <a:effectLst/>
                <a:latin typeface="system-ui"/>
              </a:rPr>
              <a:t>2 </a:t>
            </a:r>
            <a:r>
              <a:rPr lang="en-US" b="1" i="0" u="sng" dirty="0">
                <a:solidFill>
                  <a:srgbClr val="000000"/>
                </a:solidFill>
                <a:effectLst/>
                <a:latin typeface="system-ui"/>
              </a:rPr>
              <a:t>being greatly disturbed that they taught the people and preached in Jesus the resurrection from the dead.</a:t>
            </a:r>
            <a:r>
              <a:rPr lang="en-US" b="0" i="0" u="sng" dirty="0">
                <a:solidFill>
                  <a:srgbClr val="000000"/>
                </a:solidFill>
                <a:effectLst/>
                <a:latin typeface="system-ui"/>
              </a:rPr>
              <a:t> </a:t>
            </a:r>
            <a:r>
              <a:rPr lang="en-US" b="1" i="0" baseline="30000" dirty="0">
                <a:solidFill>
                  <a:srgbClr val="000000"/>
                </a:solidFill>
                <a:effectLst/>
                <a:latin typeface="system-ui"/>
              </a:rPr>
              <a:t>3 </a:t>
            </a:r>
            <a:r>
              <a:rPr lang="en-US" b="0" i="0" dirty="0">
                <a:solidFill>
                  <a:srgbClr val="000000"/>
                </a:solidFill>
                <a:effectLst/>
                <a:latin typeface="system-ui"/>
              </a:rPr>
              <a:t>And they laid hands on them, and put </a:t>
            </a:r>
            <a:r>
              <a:rPr lang="en-US" b="0" i="1" dirty="0">
                <a:solidFill>
                  <a:srgbClr val="000000"/>
                </a:solidFill>
                <a:effectLst/>
                <a:latin typeface="system-ui"/>
              </a:rPr>
              <a:t>them</a:t>
            </a:r>
            <a:r>
              <a:rPr lang="en-US" b="0" i="0" dirty="0">
                <a:solidFill>
                  <a:srgbClr val="000000"/>
                </a:solidFill>
                <a:effectLst/>
                <a:latin typeface="system-ui"/>
              </a:rPr>
              <a:t> in custody until the next day, for it was already evening. </a:t>
            </a:r>
            <a:r>
              <a:rPr lang="en-US" b="1" i="0" baseline="30000" dirty="0">
                <a:solidFill>
                  <a:srgbClr val="000000"/>
                </a:solidFill>
                <a:effectLst/>
                <a:latin typeface="system-ui"/>
              </a:rPr>
              <a:t>4 </a:t>
            </a:r>
            <a:r>
              <a:rPr lang="en-US" b="0" i="0" dirty="0">
                <a:solidFill>
                  <a:srgbClr val="000000"/>
                </a:solidFill>
                <a:effectLst/>
                <a:latin typeface="system-ui"/>
              </a:rPr>
              <a:t>However, many of those who heard the word believed; and the number of the men came to be about five thousand.</a:t>
            </a:r>
          </a:p>
          <a:p>
            <a:endParaRPr lang="en-US" b="0" i="0" dirty="0">
              <a:solidFill>
                <a:srgbClr val="000000"/>
              </a:solidFill>
              <a:effectLst/>
              <a:latin typeface="system-ui"/>
            </a:endParaRPr>
          </a:p>
          <a:p>
            <a:r>
              <a:rPr lang="en-US" b="1" i="0" dirty="0"/>
              <a:t>2. The next day in court Peter and John are question by the High Council (4:5-7) and asked by what power, or what name they have healed the lame man.</a:t>
            </a:r>
          </a:p>
          <a:p>
            <a:endParaRPr lang="en-US" b="1" i="1" dirty="0"/>
          </a:p>
          <a:p>
            <a:pPr algn="l"/>
            <a:r>
              <a:rPr lang="en-US" b="1" i="0" baseline="30000" dirty="0">
                <a:solidFill>
                  <a:srgbClr val="000000"/>
                </a:solidFill>
                <a:effectLst/>
                <a:latin typeface="system-ui"/>
              </a:rPr>
              <a:t>5 </a:t>
            </a:r>
            <a:r>
              <a:rPr lang="en-US" b="0" i="0" dirty="0">
                <a:solidFill>
                  <a:srgbClr val="000000"/>
                </a:solidFill>
                <a:effectLst/>
                <a:latin typeface="system-ui"/>
              </a:rPr>
              <a:t>And it came to pass, on the next day, that their rulers, elders, and scribes, </a:t>
            </a:r>
            <a:r>
              <a:rPr lang="en-US" b="1" i="0" baseline="30000" dirty="0">
                <a:solidFill>
                  <a:srgbClr val="000000"/>
                </a:solidFill>
                <a:effectLst/>
                <a:latin typeface="system-ui"/>
              </a:rPr>
              <a:t>6 </a:t>
            </a:r>
            <a:r>
              <a:rPr lang="en-US" b="0" i="0" dirty="0">
                <a:solidFill>
                  <a:srgbClr val="000000"/>
                </a:solidFill>
                <a:effectLst/>
                <a:latin typeface="system-ui"/>
              </a:rPr>
              <a:t>as well as Annas the high priest, Caiaphas, John, and Alexander, and as many as were of the family of the high priest, were gathered together at Jerusalem. </a:t>
            </a:r>
            <a:r>
              <a:rPr lang="en-US" b="1" i="0" u="sng" baseline="30000" dirty="0">
                <a:solidFill>
                  <a:srgbClr val="000000"/>
                </a:solidFill>
                <a:effectLst/>
                <a:latin typeface="system-ui"/>
              </a:rPr>
              <a:t>7 </a:t>
            </a:r>
            <a:r>
              <a:rPr lang="en-US" b="1" i="0" u="sng" dirty="0">
                <a:solidFill>
                  <a:srgbClr val="000000"/>
                </a:solidFill>
                <a:effectLst/>
                <a:latin typeface="system-ui"/>
              </a:rPr>
              <a:t>And when they had set them in the midst, they asked, “By what power or by what name have you done this?”</a:t>
            </a:r>
          </a:p>
          <a:p>
            <a:endParaRPr lang="en-US" b="1" i="1" dirty="0"/>
          </a:p>
          <a:p>
            <a:r>
              <a:rPr lang="en-US" b="1" i="1" dirty="0"/>
              <a:t>	Why did the Council ask them a question they already had the answer to (4:1-2)?</a:t>
            </a:r>
          </a:p>
          <a:p>
            <a:r>
              <a:rPr lang="en-US" b="1" i="1" dirty="0"/>
              <a:t>	Have you ever asked somebody a question you already had the answer to, why?</a:t>
            </a:r>
          </a:p>
          <a:p>
            <a:r>
              <a:rPr lang="en-US" b="1" i="1" dirty="0"/>
              <a:t>	</a:t>
            </a:r>
            <a:r>
              <a:rPr lang="en-US" b="0" i="1" dirty="0"/>
              <a:t>The sought to expose some fear of Jewish Authority, or fear of those who had Jesus killed. </a:t>
            </a:r>
          </a:p>
          <a:p>
            <a:pPr algn="l"/>
            <a:endParaRPr lang="en-US" b="0" i="1" dirty="0"/>
          </a:p>
          <a:p>
            <a:pPr algn="l"/>
            <a:r>
              <a:rPr lang="en-US" b="1" i="0" dirty="0">
                <a:solidFill>
                  <a:srgbClr val="000000"/>
                </a:solidFill>
                <a:effectLst/>
                <a:latin typeface="system-ui"/>
              </a:rPr>
              <a:t>3. Peter took this opportunities to preach Jesus (Act 4:8-12)</a:t>
            </a:r>
          </a:p>
          <a:p>
            <a:pPr algn="l"/>
            <a:endParaRPr lang="en-US" b="1" i="0" dirty="0">
              <a:solidFill>
                <a:srgbClr val="000000"/>
              </a:solidFill>
              <a:effectLst/>
              <a:latin typeface="system-ui"/>
            </a:endParaRPr>
          </a:p>
          <a:p>
            <a:pPr algn="l"/>
            <a:r>
              <a:rPr lang="en-US" b="1" i="0" baseline="30000" dirty="0">
                <a:solidFill>
                  <a:srgbClr val="000000"/>
                </a:solidFill>
                <a:effectLst/>
                <a:latin typeface="system-ui"/>
              </a:rPr>
              <a:t>8 </a:t>
            </a:r>
            <a:r>
              <a:rPr lang="en-US" b="1" i="0" u="sng" dirty="0">
                <a:solidFill>
                  <a:srgbClr val="000000"/>
                </a:solidFill>
                <a:effectLst/>
                <a:latin typeface="system-ui"/>
              </a:rPr>
              <a:t>Then Peter, filled with the Holy Spirit</a:t>
            </a:r>
            <a:r>
              <a:rPr lang="en-US" b="0" i="0" dirty="0">
                <a:solidFill>
                  <a:srgbClr val="000000"/>
                </a:solidFill>
                <a:effectLst/>
                <a:latin typeface="system-ui"/>
              </a:rPr>
              <a:t>, said to them, “Rulers of the people and elders of Israel: </a:t>
            </a:r>
            <a:r>
              <a:rPr lang="en-US" b="1" i="0" baseline="30000" dirty="0">
                <a:solidFill>
                  <a:srgbClr val="000000"/>
                </a:solidFill>
                <a:effectLst/>
                <a:latin typeface="system-ui"/>
              </a:rPr>
              <a:t>9 </a:t>
            </a:r>
            <a:r>
              <a:rPr lang="en-US" b="0" i="0" dirty="0">
                <a:solidFill>
                  <a:srgbClr val="000000"/>
                </a:solidFill>
                <a:effectLst/>
                <a:latin typeface="system-ui"/>
              </a:rPr>
              <a:t>If we this day are judged for a good deed </a:t>
            </a:r>
            <a:r>
              <a:rPr lang="en-US" b="0" i="1" dirty="0">
                <a:solidFill>
                  <a:srgbClr val="000000"/>
                </a:solidFill>
                <a:effectLst/>
                <a:latin typeface="system-ui"/>
              </a:rPr>
              <a:t>done</a:t>
            </a:r>
            <a:r>
              <a:rPr lang="en-US" b="0" i="0" dirty="0">
                <a:solidFill>
                  <a:srgbClr val="000000"/>
                </a:solidFill>
                <a:effectLst/>
                <a:latin typeface="system-ui"/>
              </a:rPr>
              <a:t> to a helpless man, by what means he has been made well, </a:t>
            </a:r>
            <a:r>
              <a:rPr lang="en-US" b="1" i="0" baseline="30000" dirty="0">
                <a:solidFill>
                  <a:srgbClr val="000000"/>
                </a:solidFill>
                <a:effectLst/>
                <a:latin typeface="system-ui"/>
              </a:rPr>
              <a:t>10 </a:t>
            </a:r>
            <a:r>
              <a:rPr lang="en-US" b="0" i="0" dirty="0">
                <a:solidFill>
                  <a:srgbClr val="000000"/>
                </a:solidFill>
                <a:effectLst/>
                <a:latin typeface="system-ui"/>
              </a:rPr>
              <a:t>let it be known to you all, and to all the people of Israel, that by the name of Jesus Christ of Nazareth, whom you crucified, whom God raised from the dead, by Him this man stands here before you whole. </a:t>
            </a:r>
            <a:r>
              <a:rPr lang="en-US" b="1" i="0" baseline="30000" dirty="0">
                <a:solidFill>
                  <a:srgbClr val="000000"/>
                </a:solidFill>
                <a:effectLst/>
                <a:latin typeface="system-ui"/>
              </a:rPr>
              <a:t>11 </a:t>
            </a:r>
            <a:r>
              <a:rPr lang="en-US" b="0" i="0" dirty="0">
                <a:solidFill>
                  <a:srgbClr val="000000"/>
                </a:solidFill>
                <a:effectLst/>
                <a:latin typeface="system-ui"/>
              </a:rPr>
              <a:t>This is the ‘stone which was rejected by you builders, which has become the chief cornerstone.’ </a:t>
            </a:r>
            <a:r>
              <a:rPr lang="en-US" b="1" i="0" baseline="30000" dirty="0">
                <a:solidFill>
                  <a:srgbClr val="000000"/>
                </a:solidFill>
                <a:effectLst/>
                <a:latin typeface="system-ui"/>
              </a:rPr>
              <a:t>12 </a:t>
            </a:r>
            <a:r>
              <a:rPr lang="en-US" b="0" i="0" dirty="0">
                <a:solidFill>
                  <a:srgbClr val="000000"/>
                </a:solidFill>
                <a:effectLst/>
                <a:latin typeface="system-ui"/>
              </a:rPr>
              <a:t>Nor is there salvation in any other, for there is no other name under heaven given among men by which we must be saved.”</a:t>
            </a:r>
          </a:p>
          <a:p>
            <a:pPr algn="l"/>
            <a:endParaRPr lang="en-US" b="0" i="0" dirty="0">
              <a:solidFill>
                <a:srgbClr val="000000"/>
              </a:solidFill>
              <a:effectLst/>
              <a:latin typeface="system-ui"/>
            </a:endParaRPr>
          </a:p>
          <a:p>
            <a:pPr algn="l"/>
            <a:r>
              <a:rPr lang="en-US" b="1" i="0" u="sng" dirty="0">
                <a:solidFill>
                  <a:srgbClr val="000000"/>
                </a:solidFill>
                <a:effectLst/>
                <a:latin typeface="system-ui"/>
              </a:rPr>
              <a:t>4. The Sanhedrin Response is amazement but they do not believe</a:t>
            </a:r>
          </a:p>
          <a:p>
            <a:endParaRPr lang="en-US" dirty="0"/>
          </a:p>
          <a:p>
            <a:r>
              <a:rPr lang="en-US" b="1" i="0" u="sng" baseline="30000" dirty="0">
                <a:solidFill>
                  <a:srgbClr val="000000"/>
                </a:solidFill>
                <a:effectLst/>
                <a:latin typeface="system-ui"/>
              </a:rPr>
              <a:t>13 </a:t>
            </a:r>
            <a:r>
              <a:rPr lang="en-US" b="1" i="0" u="sng" dirty="0">
                <a:solidFill>
                  <a:srgbClr val="000000"/>
                </a:solidFill>
                <a:effectLst/>
                <a:latin typeface="system-ui"/>
              </a:rPr>
              <a:t>Now when they saw the boldness of Peter and John, and perceived that they were uneducated and untrained men, they marveled.</a:t>
            </a:r>
            <a:r>
              <a:rPr lang="en-US" b="1" i="0" u="none" dirty="0">
                <a:solidFill>
                  <a:srgbClr val="000000"/>
                </a:solidFill>
                <a:effectLst/>
                <a:latin typeface="system-ui"/>
              </a:rPr>
              <a:t> </a:t>
            </a:r>
            <a:r>
              <a:rPr lang="en-US" b="1" i="0" u="sng" dirty="0">
                <a:solidFill>
                  <a:srgbClr val="000000"/>
                </a:solidFill>
                <a:effectLst/>
                <a:latin typeface="system-ui"/>
              </a:rPr>
              <a:t>And they realized that they had been with Jesus. </a:t>
            </a:r>
            <a:r>
              <a:rPr lang="en-US" b="1" i="0" u="sng" baseline="30000" dirty="0">
                <a:solidFill>
                  <a:srgbClr val="000000"/>
                </a:solidFill>
                <a:effectLst/>
                <a:latin typeface="system-ui"/>
              </a:rPr>
              <a:t>14 </a:t>
            </a:r>
            <a:r>
              <a:rPr lang="en-US" b="1" i="0" u="sng" dirty="0">
                <a:solidFill>
                  <a:srgbClr val="000000"/>
                </a:solidFill>
                <a:effectLst/>
                <a:latin typeface="system-ui"/>
              </a:rPr>
              <a:t>And seeing the man who had been healed standing with them, they could say nothing against it</a:t>
            </a:r>
            <a:r>
              <a:rPr lang="en-US" b="0" i="0" dirty="0">
                <a:solidFill>
                  <a:srgbClr val="000000"/>
                </a:solidFill>
                <a:effectLst/>
                <a:latin typeface="system-ui"/>
              </a:rPr>
              <a:t>. </a:t>
            </a:r>
            <a:r>
              <a:rPr lang="en-US" b="1" i="0" baseline="30000" dirty="0">
                <a:solidFill>
                  <a:srgbClr val="000000"/>
                </a:solidFill>
                <a:effectLst/>
                <a:latin typeface="system-ui"/>
              </a:rPr>
              <a:t>15 </a:t>
            </a:r>
            <a:r>
              <a:rPr lang="en-US" b="0" i="0" dirty="0">
                <a:solidFill>
                  <a:srgbClr val="000000"/>
                </a:solidFill>
                <a:effectLst/>
                <a:latin typeface="system-ui"/>
              </a:rPr>
              <a:t>But when they had commanded them to go aside out of the council, they conferred among themselves, </a:t>
            </a:r>
            <a:r>
              <a:rPr lang="en-US" b="1" i="0" baseline="30000" dirty="0">
                <a:solidFill>
                  <a:srgbClr val="000000"/>
                </a:solidFill>
                <a:effectLst/>
                <a:latin typeface="system-ui"/>
              </a:rPr>
              <a:t>16 </a:t>
            </a:r>
            <a:r>
              <a:rPr lang="en-US" b="0" i="0" dirty="0">
                <a:solidFill>
                  <a:srgbClr val="000000"/>
                </a:solidFill>
                <a:effectLst/>
                <a:latin typeface="system-ui"/>
              </a:rPr>
              <a:t>saying, “What shall we do to these men? For, indeed, that a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notable miracle has been done through them </a:t>
            </a:r>
            <a:r>
              <a:rPr lang="en-US" b="0" i="1" dirty="0">
                <a:solidFill>
                  <a:srgbClr val="000000"/>
                </a:solidFill>
                <a:effectLst/>
                <a:latin typeface="system-ui"/>
              </a:rPr>
              <a:t>is</a:t>
            </a:r>
            <a:r>
              <a:rPr lang="en-US" b="0" i="0" dirty="0">
                <a:solidFill>
                  <a:srgbClr val="000000"/>
                </a:solidFill>
                <a:effectLst/>
                <a:latin typeface="system-ui"/>
              </a:rPr>
              <a:t> evident</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 to all who dwell in Jerusalem, and we cannot deny </a:t>
            </a:r>
            <a:r>
              <a:rPr lang="en-US" b="0" i="1" dirty="0">
                <a:solidFill>
                  <a:srgbClr val="000000"/>
                </a:solidFill>
                <a:effectLst/>
                <a:latin typeface="system-ui"/>
              </a:rPr>
              <a:t>it.</a:t>
            </a:r>
            <a:r>
              <a:rPr lang="en-US" b="0" i="0" dirty="0">
                <a:solidFill>
                  <a:srgbClr val="000000"/>
                </a:solidFill>
                <a:effectLst/>
                <a:latin typeface="system-ui"/>
              </a:rPr>
              <a:t> </a:t>
            </a:r>
            <a:r>
              <a:rPr lang="en-US" dirty="0"/>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 “The Dispatcher Saving Power is in the Word”</a:t>
            </a:r>
          </a:p>
          <a:p>
            <a:endParaRPr lang="en-US" dirty="0"/>
          </a:p>
          <a:p>
            <a:r>
              <a:rPr lang="en-US" b="1" dirty="0"/>
              <a:t>It is our responsibility to always be prepared to deliver it.   </a:t>
            </a:r>
          </a:p>
          <a:p>
            <a:endParaRPr lang="en-US" b="1" dirty="0"/>
          </a:p>
          <a:p>
            <a:pPr algn="l"/>
            <a:r>
              <a:rPr lang="en-US" b="1" i="0" baseline="30000" dirty="0">
                <a:solidFill>
                  <a:srgbClr val="000000"/>
                </a:solidFill>
                <a:effectLst/>
                <a:latin typeface="system-ui"/>
              </a:rPr>
              <a:t>23 </a:t>
            </a:r>
            <a:r>
              <a:rPr lang="en-US" b="0" i="0" dirty="0">
                <a:solidFill>
                  <a:srgbClr val="000000"/>
                </a:solidFill>
                <a:effectLst/>
                <a:latin typeface="system-ui"/>
              </a:rPr>
              <a:t>And being let go, </a:t>
            </a:r>
            <a:r>
              <a:rPr lang="en-US" b="1" i="0" u="sng" dirty="0">
                <a:solidFill>
                  <a:srgbClr val="000000"/>
                </a:solidFill>
                <a:effectLst/>
                <a:latin typeface="system-ui"/>
              </a:rPr>
              <a:t>they went to their own </a:t>
            </a:r>
            <a:r>
              <a:rPr lang="en-US" b="1" i="1" u="sng" dirty="0">
                <a:solidFill>
                  <a:srgbClr val="000000"/>
                </a:solidFill>
                <a:effectLst/>
                <a:latin typeface="system-ui"/>
              </a:rPr>
              <a:t>companions</a:t>
            </a:r>
            <a:r>
              <a:rPr lang="en-US" b="0" i="0" dirty="0">
                <a:solidFill>
                  <a:srgbClr val="000000"/>
                </a:solidFill>
                <a:effectLst/>
                <a:latin typeface="system-ui"/>
              </a:rPr>
              <a:t> and reported all that the chief priests and elders had said to them. </a:t>
            </a:r>
            <a:r>
              <a:rPr lang="en-US" b="1" i="0" baseline="30000" dirty="0">
                <a:solidFill>
                  <a:srgbClr val="000000"/>
                </a:solidFill>
                <a:effectLst/>
                <a:latin typeface="system-ui"/>
              </a:rPr>
              <a:t>24 </a:t>
            </a:r>
            <a:r>
              <a:rPr lang="en-US" b="1" i="0" dirty="0">
                <a:solidFill>
                  <a:srgbClr val="000000"/>
                </a:solidFill>
                <a:effectLst/>
                <a:latin typeface="system-ui"/>
              </a:rPr>
              <a:t>So when they heard that, they raised their voice to God with one accord and said</a:t>
            </a:r>
            <a:r>
              <a:rPr lang="en-US" b="0" i="0" dirty="0">
                <a:solidFill>
                  <a:srgbClr val="000000"/>
                </a:solidFill>
                <a:effectLst/>
                <a:latin typeface="system-ui"/>
              </a:rPr>
              <a:t>: “Lord, You </a:t>
            </a:r>
            <a:r>
              <a:rPr lang="en-US" b="0" i="1" dirty="0">
                <a:solidFill>
                  <a:srgbClr val="000000"/>
                </a:solidFill>
                <a:effectLst/>
                <a:latin typeface="system-ui"/>
              </a:rPr>
              <a:t>are</a:t>
            </a:r>
            <a:r>
              <a:rPr lang="en-US" b="0" i="0" dirty="0">
                <a:solidFill>
                  <a:srgbClr val="000000"/>
                </a:solidFill>
                <a:effectLst/>
                <a:latin typeface="system-ui"/>
              </a:rPr>
              <a:t> God, who made heaven and earth and the sea, and all that is in them, </a:t>
            </a:r>
            <a:r>
              <a:rPr lang="en-US" b="1" i="0" baseline="30000" dirty="0">
                <a:solidFill>
                  <a:srgbClr val="000000"/>
                </a:solidFill>
                <a:effectLst/>
                <a:latin typeface="system-ui"/>
              </a:rPr>
              <a:t>25 </a:t>
            </a:r>
            <a:r>
              <a:rPr lang="en-US" b="0" i="0" dirty="0">
                <a:solidFill>
                  <a:srgbClr val="000000"/>
                </a:solidFill>
                <a:effectLst/>
                <a:latin typeface="system-ui"/>
              </a:rPr>
              <a:t>who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c"/>
              </a:rPr>
              <a:t>c</a:t>
            </a:r>
            <a:r>
              <a:rPr lang="en-US" b="0" i="0" baseline="30000" dirty="0">
                <a:solidFill>
                  <a:srgbClr val="000000"/>
                </a:solidFill>
                <a:effectLst/>
                <a:latin typeface="system-ui"/>
              </a:rPr>
              <a:t>]</a:t>
            </a:r>
            <a:r>
              <a:rPr lang="en-US" b="0" i="0" dirty="0">
                <a:solidFill>
                  <a:srgbClr val="000000"/>
                </a:solidFill>
                <a:effectLst/>
                <a:latin typeface="system-ui"/>
              </a:rPr>
              <a:t>by the mouth of Your servant David have said:</a:t>
            </a:r>
          </a:p>
          <a:p>
            <a:pPr algn="l"/>
            <a:r>
              <a:rPr lang="en-US" b="0" i="0" dirty="0">
                <a:solidFill>
                  <a:srgbClr val="000000"/>
                </a:solidFill>
                <a:effectLst/>
                <a:latin typeface="system-ui"/>
              </a:rPr>
              <a:t>‘Why did the nations rage,</a:t>
            </a:r>
            <a:br>
              <a:rPr lang="en-US" b="0" i="0" dirty="0">
                <a:solidFill>
                  <a:srgbClr val="000000"/>
                </a:solidFill>
                <a:effectLst/>
                <a:latin typeface="system-ui"/>
              </a:rPr>
            </a:br>
            <a:r>
              <a:rPr lang="en-US" b="0" i="0" dirty="0">
                <a:solidFill>
                  <a:srgbClr val="000000"/>
                </a:solidFill>
                <a:effectLst/>
                <a:latin typeface="system-ui"/>
              </a:rPr>
              <a:t>And the people plot vain things?</a:t>
            </a:r>
            <a:br>
              <a:rPr lang="en-US" b="0" i="0" dirty="0">
                <a:solidFill>
                  <a:srgbClr val="000000"/>
                </a:solidFill>
                <a:effectLst/>
                <a:latin typeface="system-ui"/>
              </a:rPr>
            </a:br>
            <a:r>
              <a:rPr lang="en-US" b="1" i="0" baseline="30000" dirty="0">
                <a:solidFill>
                  <a:srgbClr val="000000"/>
                </a:solidFill>
                <a:effectLst/>
                <a:latin typeface="system-ui"/>
              </a:rPr>
              <a:t>26 </a:t>
            </a:r>
            <a:r>
              <a:rPr lang="en-US" b="0" i="0" dirty="0">
                <a:solidFill>
                  <a:srgbClr val="000000"/>
                </a:solidFill>
                <a:effectLst/>
                <a:latin typeface="system-ui"/>
              </a:rPr>
              <a:t>The kings of the earth took their stand,</a:t>
            </a:r>
            <a:br>
              <a:rPr lang="en-US" b="0" i="0" dirty="0">
                <a:solidFill>
                  <a:srgbClr val="000000"/>
                </a:solidFill>
                <a:effectLst/>
                <a:latin typeface="system-ui"/>
              </a:rPr>
            </a:br>
            <a:r>
              <a:rPr lang="en-US" b="0" i="0" dirty="0">
                <a:solidFill>
                  <a:srgbClr val="000000"/>
                </a:solidFill>
                <a:effectLst/>
                <a:latin typeface="system-ui"/>
              </a:rPr>
              <a:t>And the rulers were gathered together</a:t>
            </a:r>
            <a:br>
              <a:rPr lang="en-US" b="0" i="0" dirty="0">
                <a:solidFill>
                  <a:srgbClr val="000000"/>
                </a:solidFill>
                <a:effectLst/>
                <a:latin typeface="system-ui"/>
              </a:rPr>
            </a:br>
            <a:r>
              <a:rPr lang="en-US" b="0" i="0" dirty="0">
                <a:solidFill>
                  <a:srgbClr val="000000"/>
                </a:solidFill>
                <a:effectLst/>
                <a:latin typeface="system-ui"/>
              </a:rPr>
              <a:t>Against the </a:t>
            </a:r>
            <a:r>
              <a:rPr lang="en-US" b="0" i="0" cap="small" dirty="0">
                <a:solidFill>
                  <a:srgbClr val="000000"/>
                </a:solidFill>
                <a:effectLst/>
                <a:latin typeface="system-ui"/>
              </a:rPr>
              <a:t>Lord</a:t>
            </a:r>
            <a:r>
              <a:rPr lang="en-US" b="0" i="0" dirty="0">
                <a:solidFill>
                  <a:srgbClr val="000000"/>
                </a:solidFill>
                <a:effectLst/>
                <a:latin typeface="system-ui"/>
              </a:rPr>
              <a:t> and against His Christ.’</a:t>
            </a:r>
          </a:p>
          <a:p>
            <a:pPr algn="l"/>
            <a:r>
              <a:rPr lang="en-US" b="1" i="0" baseline="30000" dirty="0">
                <a:solidFill>
                  <a:srgbClr val="000000"/>
                </a:solidFill>
                <a:effectLst/>
                <a:latin typeface="system-ui"/>
              </a:rPr>
              <a:t>27 </a:t>
            </a:r>
            <a:r>
              <a:rPr lang="en-US" b="0" i="0" dirty="0">
                <a:solidFill>
                  <a:srgbClr val="000000"/>
                </a:solidFill>
                <a:effectLst/>
                <a:latin typeface="system-ui"/>
              </a:rPr>
              <a:t>“For truly against Your holy Servant Jesus, whom You anointed, both Herod and Pontius Pilate, with the Gentiles and the people of Israel, were gathered together </a:t>
            </a:r>
            <a:r>
              <a:rPr lang="en-US" b="1" i="0" baseline="30000" dirty="0">
                <a:solidFill>
                  <a:srgbClr val="000000"/>
                </a:solidFill>
                <a:effectLst/>
                <a:latin typeface="system-ui"/>
              </a:rPr>
              <a:t>28 </a:t>
            </a:r>
            <a:r>
              <a:rPr lang="en-US" b="0" i="0" dirty="0">
                <a:solidFill>
                  <a:srgbClr val="000000"/>
                </a:solidFill>
                <a:effectLst/>
                <a:latin typeface="system-ui"/>
              </a:rPr>
              <a:t>to do whatever Your hand and Your purpose determined before to be done. </a:t>
            </a:r>
            <a:r>
              <a:rPr lang="en-US" b="1" i="0" baseline="30000" dirty="0">
                <a:solidFill>
                  <a:srgbClr val="000000"/>
                </a:solidFill>
                <a:effectLst/>
                <a:latin typeface="system-ui"/>
              </a:rPr>
              <a:t>29 </a:t>
            </a:r>
            <a:r>
              <a:rPr lang="en-US" b="0" i="0" dirty="0">
                <a:solidFill>
                  <a:srgbClr val="000000"/>
                </a:solidFill>
                <a:effectLst/>
                <a:latin typeface="system-ui"/>
              </a:rPr>
              <a:t>Now, Lord, look on their threats, and grant to Your servants that with all boldness they may speak Your word, </a:t>
            </a:r>
            <a:r>
              <a:rPr lang="en-US" b="1" i="0" baseline="30000" dirty="0">
                <a:solidFill>
                  <a:srgbClr val="000000"/>
                </a:solidFill>
                <a:effectLst/>
                <a:latin typeface="system-ui"/>
              </a:rPr>
              <a:t>30 </a:t>
            </a:r>
            <a:r>
              <a:rPr lang="en-US" b="0" i="0" dirty="0">
                <a:solidFill>
                  <a:srgbClr val="000000"/>
                </a:solidFill>
                <a:effectLst/>
                <a:latin typeface="system-ui"/>
              </a:rPr>
              <a:t>by stretching out Your hand to heal, and that signs and wonders may be done through the name of Your holy Servant Jesus.”</a:t>
            </a:r>
          </a:p>
          <a:p>
            <a:pPr algn="l"/>
            <a:r>
              <a:rPr lang="en-US" b="1" i="0" u="sng" baseline="30000" dirty="0">
                <a:solidFill>
                  <a:srgbClr val="000000"/>
                </a:solidFill>
                <a:effectLst/>
                <a:latin typeface="system-ui"/>
              </a:rPr>
              <a:t>31 </a:t>
            </a:r>
            <a:r>
              <a:rPr lang="en-US" b="1" i="0" u="sng" dirty="0">
                <a:solidFill>
                  <a:srgbClr val="000000"/>
                </a:solidFill>
                <a:effectLst/>
                <a:latin typeface="system-ui"/>
              </a:rPr>
              <a:t>And when they had prayed, the place where they were assembled  together was shaken; and they were all filled with the Holy Spirit, and they spoke the word of God with boldness</a:t>
            </a:r>
            <a:r>
              <a:rPr lang="en-US" b="1" i="0" dirty="0">
                <a:solidFill>
                  <a:srgbClr val="000000"/>
                </a:solidFill>
                <a:effectLst/>
                <a:latin typeface="system-ui"/>
              </a:rPr>
              <a:t>.</a:t>
            </a:r>
          </a:p>
          <a:p>
            <a:endParaRPr lang="en-US" b="1" dirty="0"/>
          </a:p>
        </p:txBody>
      </p:sp>
      <p:sp>
        <p:nvSpPr>
          <p:cNvPr id="4" name="Slide Number Placeholder 3"/>
          <p:cNvSpPr>
            <a:spLocks noGrp="1"/>
          </p:cNvSpPr>
          <p:nvPr>
            <p:ph type="sldNum" sz="quarter" idx="5"/>
          </p:nvPr>
        </p:nvSpPr>
        <p:spPr/>
        <p:txBody>
          <a:bodyPr/>
          <a:lstStyle/>
          <a:p>
            <a:fld id="{774C00D2-B9FC-E748-A912-655A99C480C1}" type="slidenum">
              <a:rPr lang="en-US" smtClean="0"/>
              <a:t>13</a:t>
            </a:fld>
            <a:endParaRPr lang="en-US"/>
          </a:p>
        </p:txBody>
      </p:sp>
    </p:spTree>
    <p:extLst>
      <p:ext uri="{BB962C8B-B14F-4D97-AF65-F5344CB8AC3E}">
        <p14:creationId xmlns:p14="http://schemas.microsoft.com/office/powerpoint/2010/main" val="108442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1. After Peter and John healed the lame man, preached to the the people, were arrested, and spent the night in jail, the tank was still full (full of the Holy Spirit) – It is very important to say full of the spirit (prayer, fellowship, and living in the Word of God) </a:t>
            </a:r>
          </a:p>
          <a:p>
            <a:endParaRPr lang="en-US" i="1" dirty="0"/>
          </a:p>
          <a:p>
            <a:r>
              <a:rPr lang="en-US" b="1" dirty="0"/>
              <a:t>Acts 4:8 </a:t>
            </a:r>
            <a:r>
              <a:rPr lang="en-US" dirty="0"/>
              <a:t>- </a:t>
            </a:r>
            <a:r>
              <a:rPr lang="en-US" b="1" i="0" baseline="30000" dirty="0">
                <a:solidFill>
                  <a:srgbClr val="000000"/>
                </a:solidFill>
                <a:effectLst/>
                <a:latin typeface="system-ui"/>
              </a:rPr>
              <a:t>8 </a:t>
            </a:r>
            <a:r>
              <a:rPr lang="en-US" b="0" i="0" dirty="0">
                <a:solidFill>
                  <a:srgbClr val="000000"/>
                </a:solidFill>
                <a:effectLst/>
                <a:latin typeface="system-ui"/>
              </a:rPr>
              <a:t>Then Peter, filled with the Holy Spirit, said to them: “Rulers and elders of the people!</a:t>
            </a:r>
          </a:p>
          <a:p>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Acts 4 </a:t>
            </a:r>
            <a:r>
              <a:rPr lang="en-US" b="1" i="0" baseline="30000" dirty="0">
                <a:solidFill>
                  <a:srgbClr val="000000"/>
                </a:solidFill>
                <a:effectLst/>
                <a:latin typeface="system-ui"/>
              </a:rPr>
              <a:t>1</a:t>
            </a:r>
            <a:r>
              <a:rPr lang="en-US" b="0" i="0" dirty="0">
                <a:solidFill>
                  <a:srgbClr val="000000"/>
                </a:solidFill>
                <a:effectLst/>
                <a:latin typeface="system-ui"/>
              </a:rPr>
              <a:t>Now as they spoke to the people, the priests, the captain of the temple, and the Sadducees came upon them, </a:t>
            </a:r>
            <a:r>
              <a:rPr lang="en-US" b="1" i="0" u="sng" baseline="30000" dirty="0">
                <a:solidFill>
                  <a:srgbClr val="000000"/>
                </a:solidFill>
                <a:effectLst/>
                <a:latin typeface="system-ui"/>
              </a:rPr>
              <a:t>2 </a:t>
            </a:r>
            <a:r>
              <a:rPr lang="en-US" b="1" i="0" u="sng" dirty="0">
                <a:solidFill>
                  <a:srgbClr val="000000"/>
                </a:solidFill>
                <a:effectLst/>
                <a:latin typeface="system-ui"/>
              </a:rPr>
              <a:t>being greatly disturbed that they taught the people and preached in Jesus the resurrection from the dead.</a:t>
            </a:r>
            <a:r>
              <a:rPr lang="en-US" b="0" i="0" u="sng" dirty="0">
                <a:solidFill>
                  <a:srgbClr val="000000"/>
                </a:solidFill>
                <a:effectLst/>
                <a:latin typeface="system-ui"/>
              </a:rPr>
              <a:t> </a:t>
            </a:r>
            <a:r>
              <a:rPr lang="en-US" b="1" i="0" baseline="30000" dirty="0">
                <a:solidFill>
                  <a:srgbClr val="000000"/>
                </a:solidFill>
                <a:effectLst/>
                <a:latin typeface="system-ui"/>
              </a:rPr>
              <a:t>3 </a:t>
            </a:r>
            <a:r>
              <a:rPr lang="en-US" b="0" i="0" dirty="0">
                <a:solidFill>
                  <a:srgbClr val="000000"/>
                </a:solidFill>
                <a:effectLst/>
                <a:latin typeface="system-ui"/>
              </a:rPr>
              <a:t>And they laid hands on them, and put </a:t>
            </a:r>
            <a:r>
              <a:rPr lang="en-US" b="0" i="1" dirty="0">
                <a:solidFill>
                  <a:srgbClr val="000000"/>
                </a:solidFill>
                <a:effectLst/>
                <a:latin typeface="system-ui"/>
              </a:rPr>
              <a:t>them</a:t>
            </a:r>
            <a:r>
              <a:rPr lang="en-US" b="0" i="0" dirty="0">
                <a:solidFill>
                  <a:srgbClr val="000000"/>
                </a:solidFill>
                <a:effectLst/>
                <a:latin typeface="system-ui"/>
              </a:rPr>
              <a:t> in custody until the next day, for it was already evening. </a:t>
            </a:r>
            <a:r>
              <a:rPr lang="en-US" b="1" i="0" baseline="30000" dirty="0">
                <a:solidFill>
                  <a:srgbClr val="000000"/>
                </a:solidFill>
                <a:effectLst/>
                <a:latin typeface="system-ui"/>
              </a:rPr>
              <a:t>4 </a:t>
            </a:r>
            <a:r>
              <a:rPr lang="en-US" b="0" i="0" dirty="0">
                <a:solidFill>
                  <a:srgbClr val="000000"/>
                </a:solidFill>
                <a:effectLst/>
                <a:latin typeface="system-ui"/>
              </a:rPr>
              <a:t>However, many of those who heard the word believed; and the number of the men came to be about five thousand.</a:t>
            </a:r>
          </a:p>
          <a:p>
            <a:endParaRPr lang="en-US" b="0" i="0" dirty="0">
              <a:solidFill>
                <a:srgbClr val="000000"/>
              </a:solidFill>
              <a:effectLst/>
              <a:latin typeface="system-ui"/>
            </a:endParaRPr>
          </a:p>
          <a:p>
            <a:r>
              <a:rPr lang="en-US" b="1" i="0" dirty="0"/>
              <a:t>2. The next day in court Peter and John are question by the High Council (4:5-7) and asked by what power, or what name they have healed the lame man.</a:t>
            </a:r>
          </a:p>
          <a:p>
            <a:endParaRPr lang="en-US" b="1" i="1" dirty="0"/>
          </a:p>
          <a:p>
            <a:pPr algn="l"/>
            <a:r>
              <a:rPr lang="en-US" b="1" i="0" baseline="30000" dirty="0">
                <a:solidFill>
                  <a:srgbClr val="000000"/>
                </a:solidFill>
                <a:effectLst/>
                <a:latin typeface="system-ui"/>
              </a:rPr>
              <a:t>5 </a:t>
            </a:r>
            <a:r>
              <a:rPr lang="en-US" b="0" i="0" dirty="0">
                <a:solidFill>
                  <a:srgbClr val="000000"/>
                </a:solidFill>
                <a:effectLst/>
                <a:latin typeface="system-ui"/>
              </a:rPr>
              <a:t>And it came to pass, on the next day, that their rulers, elders, and scribes, </a:t>
            </a:r>
            <a:r>
              <a:rPr lang="en-US" b="1" i="0" baseline="30000" dirty="0">
                <a:solidFill>
                  <a:srgbClr val="000000"/>
                </a:solidFill>
                <a:effectLst/>
                <a:latin typeface="system-ui"/>
              </a:rPr>
              <a:t>6 </a:t>
            </a:r>
            <a:r>
              <a:rPr lang="en-US" b="0" i="0" dirty="0">
                <a:solidFill>
                  <a:srgbClr val="000000"/>
                </a:solidFill>
                <a:effectLst/>
                <a:latin typeface="system-ui"/>
              </a:rPr>
              <a:t>as well as Annas the high priest, Caiaphas, John, and Alexander, and as many as were of the family of the high priest, were gathered together at Jerusalem. </a:t>
            </a:r>
            <a:r>
              <a:rPr lang="en-US" b="1" i="0" u="sng" baseline="30000" dirty="0">
                <a:solidFill>
                  <a:srgbClr val="000000"/>
                </a:solidFill>
                <a:effectLst/>
                <a:latin typeface="system-ui"/>
              </a:rPr>
              <a:t>7 </a:t>
            </a:r>
            <a:r>
              <a:rPr lang="en-US" b="1" i="0" u="sng" dirty="0">
                <a:solidFill>
                  <a:srgbClr val="000000"/>
                </a:solidFill>
                <a:effectLst/>
                <a:latin typeface="system-ui"/>
              </a:rPr>
              <a:t>And when they had set them in the midst, they asked, “By what power or by what name have you done this?”</a:t>
            </a:r>
          </a:p>
          <a:p>
            <a:endParaRPr lang="en-US" b="1" i="1" dirty="0"/>
          </a:p>
          <a:p>
            <a:r>
              <a:rPr lang="en-US" b="1" i="1" dirty="0"/>
              <a:t>	Why did the Council ask them a question they already had the answer to (4:1-2)?</a:t>
            </a:r>
          </a:p>
          <a:p>
            <a:r>
              <a:rPr lang="en-US" b="1" i="1" dirty="0"/>
              <a:t>	Have you ever asked somebody a question you already had the answer to, why?</a:t>
            </a:r>
          </a:p>
          <a:p>
            <a:r>
              <a:rPr lang="en-US" b="1" i="1" dirty="0"/>
              <a:t>	</a:t>
            </a:r>
            <a:r>
              <a:rPr lang="en-US" b="0" i="1" dirty="0"/>
              <a:t>The sought to expose some fear of Jewish Authority, or fear of those who had Jesus killed. </a:t>
            </a:r>
          </a:p>
          <a:p>
            <a:pPr algn="l"/>
            <a:endParaRPr lang="en-US" b="0" i="1" dirty="0"/>
          </a:p>
          <a:p>
            <a:pPr algn="l"/>
            <a:r>
              <a:rPr lang="en-US" b="1" i="0" dirty="0">
                <a:solidFill>
                  <a:srgbClr val="000000"/>
                </a:solidFill>
                <a:effectLst/>
                <a:latin typeface="system-ui"/>
              </a:rPr>
              <a:t>3. Peter took this opportunities to preach Jesus (Act 4:8-12)</a:t>
            </a:r>
          </a:p>
          <a:p>
            <a:pPr algn="l"/>
            <a:endParaRPr lang="en-US" b="1" i="0" dirty="0">
              <a:solidFill>
                <a:srgbClr val="000000"/>
              </a:solidFill>
              <a:effectLst/>
              <a:latin typeface="system-ui"/>
            </a:endParaRPr>
          </a:p>
          <a:p>
            <a:pPr algn="l"/>
            <a:r>
              <a:rPr lang="en-US" b="1" i="0" baseline="30000" dirty="0">
                <a:solidFill>
                  <a:srgbClr val="000000"/>
                </a:solidFill>
                <a:effectLst/>
                <a:latin typeface="system-ui"/>
              </a:rPr>
              <a:t>8 </a:t>
            </a:r>
            <a:r>
              <a:rPr lang="en-US" b="1" i="0" u="sng" dirty="0">
                <a:solidFill>
                  <a:srgbClr val="000000"/>
                </a:solidFill>
                <a:effectLst/>
                <a:latin typeface="system-ui"/>
              </a:rPr>
              <a:t>Then Peter, filled with the Holy Spirit</a:t>
            </a:r>
            <a:r>
              <a:rPr lang="en-US" b="0" i="0" dirty="0">
                <a:solidFill>
                  <a:srgbClr val="000000"/>
                </a:solidFill>
                <a:effectLst/>
                <a:latin typeface="system-ui"/>
              </a:rPr>
              <a:t>, said to them, “Rulers of the people and elders of Israel: </a:t>
            </a:r>
            <a:r>
              <a:rPr lang="en-US" b="1" i="0" baseline="30000" dirty="0">
                <a:solidFill>
                  <a:srgbClr val="000000"/>
                </a:solidFill>
                <a:effectLst/>
                <a:latin typeface="system-ui"/>
              </a:rPr>
              <a:t>9 </a:t>
            </a:r>
            <a:r>
              <a:rPr lang="en-US" b="0" i="0" dirty="0">
                <a:solidFill>
                  <a:srgbClr val="000000"/>
                </a:solidFill>
                <a:effectLst/>
                <a:latin typeface="system-ui"/>
              </a:rPr>
              <a:t>If we this day are judged for a good deed </a:t>
            </a:r>
            <a:r>
              <a:rPr lang="en-US" b="0" i="1" dirty="0">
                <a:solidFill>
                  <a:srgbClr val="000000"/>
                </a:solidFill>
                <a:effectLst/>
                <a:latin typeface="system-ui"/>
              </a:rPr>
              <a:t>done</a:t>
            </a:r>
            <a:r>
              <a:rPr lang="en-US" b="0" i="0" dirty="0">
                <a:solidFill>
                  <a:srgbClr val="000000"/>
                </a:solidFill>
                <a:effectLst/>
                <a:latin typeface="system-ui"/>
              </a:rPr>
              <a:t> to a helpless man, by what means he has been made well, </a:t>
            </a:r>
            <a:r>
              <a:rPr lang="en-US" b="1" i="0" baseline="30000" dirty="0">
                <a:solidFill>
                  <a:srgbClr val="000000"/>
                </a:solidFill>
                <a:effectLst/>
                <a:latin typeface="system-ui"/>
              </a:rPr>
              <a:t>10 </a:t>
            </a:r>
            <a:r>
              <a:rPr lang="en-US" b="0" i="0" dirty="0">
                <a:solidFill>
                  <a:srgbClr val="000000"/>
                </a:solidFill>
                <a:effectLst/>
                <a:latin typeface="system-ui"/>
              </a:rPr>
              <a:t>let it be known to you all, and to all the people of Israel, that by the name of Jesus Christ of Nazareth, whom you crucified, whom God raised from the dead, by Him this man stands here before you whole. </a:t>
            </a:r>
            <a:r>
              <a:rPr lang="en-US" b="1" i="0" baseline="30000" dirty="0">
                <a:solidFill>
                  <a:srgbClr val="000000"/>
                </a:solidFill>
                <a:effectLst/>
                <a:latin typeface="system-ui"/>
              </a:rPr>
              <a:t>11 </a:t>
            </a:r>
            <a:r>
              <a:rPr lang="en-US" b="0" i="0" dirty="0">
                <a:solidFill>
                  <a:srgbClr val="000000"/>
                </a:solidFill>
                <a:effectLst/>
                <a:latin typeface="system-ui"/>
              </a:rPr>
              <a:t>This is the ‘stone which was rejected by you builders, which has become the chief cornerstone.’ </a:t>
            </a:r>
            <a:r>
              <a:rPr lang="en-US" b="1" i="0" baseline="30000" dirty="0">
                <a:solidFill>
                  <a:srgbClr val="000000"/>
                </a:solidFill>
                <a:effectLst/>
                <a:latin typeface="system-ui"/>
              </a:rPr>
              <a:t>12 </a:t>
            </a:r>
            <a:r>
              <a:rPr lang="en-US" b="0" i="0" dirty="0">
                <a:solidFill>
                  <a:srgbClr val="000000"/>
                </a:solidFill>
                <a:effectLst/>
                <a:latin typeface="system-ui"/>
              </a:rPr>
              <a:t>Nor is there salvation in any other, for there is no other name under heaven given among men by which we must be saved.”</a:t>
            </a:r>
          </a:p>
          <a:p>
            <a:pPr algn="l"/>
            <a:endParaRPr lang="en-US" b="0" i="0" dirty="0">
              <a:solidFill>
                <a:srgbClr val="000000"/>
              </a:solidFill>
              <a:effectLst/>
              <a:latin typeface="system-ui"/>
            </a:endParaRPr>
          </a:p>
          <a:p>
            <a:pPr algn="l"/>
            <a:r>
              <a:rPr lang="en-US" b="1" i="0" u="sng" dirty="0">
                <a:solidFill>
                  <a:srgbClr val="000000"/>
                </a:solidFill>
                <a:effectLst/>
                <a:latin typeface="system-ui"/>
              </a:rPr>
              <a:t>4. The Sanhedrin Response is amazement but they do not believe</a:t>
            </a:r>
          </a:p>
          <a:p>
            <a:endParaRPr lang="en-US" dirty="0"/>
          </a:p>
          <a:p>
            <a:r>
              <a:rPr lang="en-US" b="1" i="0" u="sng" baseline="30000" dirty="0">
                <a:solidFill>
                  <a:srgbClr val="000000"/>
                </a:solidFill>
                <a:effectLst/>
                <a:latin typeface="system-ui"/>
              </a:rPr>
              <a:t>13 </a:t>
            </a:r>
            <a:r>
              <a:rPr lang="en-US" b="1" i="0" u="sng" dirty="0">
                <a:solidFill>
                  <a:srgbClr val="000000"/>
                </a:solidFill>
                <a:effectLst/>
                <a:latin typeface="system-ui"/>
              </a:rPr>
              <a:t>Now when they saw the boldness of Peter and John, and perceived that they were uneducated and untrained men, they marveled.</a:t>
            </a:r>
            <a:r>
              <a:rPr lang="en-US" b="1" i="0" u="none" dirty="0">
                <a:solidFill>
                  <a:srgbClr val="000000"/>
                </a:solidFill>
                <a:effectLst/>
                <a:latin typeface="system-ui"/>
              </a:rPr>
              <a:t> </a:t>
            </a:r>
            <a:r>
              <a:rPr lang="en-US" b="1" i="0" u="sng" dirty="0">
                <a:solidFill>
                  <a:srgbClr val="000000"/>
                </a:solidFill>
                <a:effectLst/>
                <a:latin typeface="system-ui"/>
              </a:rPr>
              <a:t>And they realized that they had been with Jesus. </a:t>
            </a:r>
            <a:r>
              <a:rPr lang="en-US" b="1" i="0" u="sng" baseline="30000" dirty="0">
                <a:solidFill>
                  <a:srgbClr val="000000"/>
                </a:solidFill>
                <a:effectLst/>
                <a:latin typeface="system-ui"/>
              </a:rPr>
              <a:t>14 </a:t>
            </a:r>
            <a:r>
              <a:rPr lang="en-US" b="1" i="0" u="sng" dirty="0">
                <a:solidFill>
                  <a:srgbClr val="000000"/>
                </a:solidFill>
                <a:effectLst/>
                <a:latin typeface="system-ui"/>
              </a:rPr>
              <a:t>And seeing the man who had been healed standing with them, they could say nothing against it</a:t>
            </a:r>
            <a:r>
              <a:rPr lang="en-US" b="0" i="0" dirty="0">
                <a:solidFill>
                  <a:srgbClr val="000000"/>
                </a:solidFill>
                <a:effectLst/>
                <a:latin typeface="system-ui"/>
              </a:rPr>
              <a:t>. </a:t>
            </a:r>
            <a:r>
              <a:rPr lang="en-US" b="1" i="0" baseline="30000" dirty="0">
                <a:solidFill>
                  <a:srgbClr val="000000"/>
                </a:solidFill>
                <a:effectLst/>
                <a:latin typeface="system-ui"/>
              </a:rPr>
              <a:t>15 </a:t>
            </a:r>
            <a:r>
              <a:rPr lang="en-US" b="0" i="0" dirty="0">
                <a:solidFill>
                  <a:srgbClr val="000000"/>
                </a:solidFill>
                <a:effectLst/>
                <a:latin typeface="system-ui"/>
              </a:rPr>
              <a:t>But when they had commanded them to go aside out of the council, they conferred among themselves, </a:t>
            </a:r>
            <a:r>
              <a:rPr lang="en-US" b="1" i="0" baseline="30000" dirty="0">
                <a:solidFill>
                  <a:srgbClr val="000000"/>
                </a:solidFill>
                <a:effectLst/>
                <a:latin typeface="system-ui"/>
              </a:rPr>
              <a:t>16 </a:t>
            </a:r>
            <a:r>
              <a:rPr lang="en-US" b="0" i="0" dirty="0">
                <a:solidFill>
                  <a:srgbClr val="000000"/>
                </a:solidFill>
                <a:effectLst/>
                <a:latin typeface="system-ui"/>
              </a:rPr>
              <a:t>saying, “What shall we do to these men? For, indeed, that a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notable miracle has been done through them </a:t>
            </a:r>
            <a:r>
              <a:rPr lang="en-US" b="0" i="1" dirty="0">
                <a:solidFill>
                  <a:srgbClr val="000000"/>
                </a:solidFill>
                <a:effectLst/>
                <a:latin typeface="system-ui"/>
              </a:rPr>
              <a:t>is</a:t>
            </a:r>
            <a:r>
              <a:rPr lang="en-US" b="0" i="0" dirty="0">
                <a:solidFill>
                  <a:srgbClr val="000000"/>
                </a:solidFill>
                <a:effectLst/>
                <a:latin typeface="system-ui"/>
              </a:rPr>
              <a:t> evident</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 to all who dwell in Jerusalem, and we cannot deny </a:t>
            </a:r>
            <a:r>
              <a:rPr lang="en-US" b="0" i="1" dirty="0">
                <a:solidFill>
                  <a:srgbClr val="000000"/>
                </a:solidFill>
                <a:effectLst/>
                <a:latin typeface="system-ui"/>
              </a:rPr>
              <a:t>it.</a:t>
            </a:r>
            <a:r>
              <a:rPr lang="en-US" b="0" i="0" dirty="0">
                <a:solidFill>
                  <a:srgbClr val="000000"/>
                </a:solidFill>
                <a:effectLst/>
                <a:latin typeface="system-ui"/>
              </a:rPr>
              <a:t> </a:t>
            </a:r>
            <a:r>
              <a:rPr lang="en-US" dirty="0"/>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 “The Dispatcher Saving Power is in the Word”</a:t>
            </a:r>
          </a:p>
          <a:p>
            <a:endParaRPr lang="en-US" dirty="0"/>
          </a:p>
          <a:p>
            <a:r>
              <a:rPr lang="en-US" b="1" dirty="0"/>
              <a:t>It is our responsibility to always be prepared to deliver it.   </a:t>
            </a:r>
          </a:p>
          <a:p>
            <a:endParaRPr lang="en-US" b="1" dirty="0"/>
          </a:p>
          <a:p>
            <a:pPr algn="l"/>
            <a:r>
              <a:rPr lang="en-US" b="1" i="0" baseline="30000" dirty="0">
                <a:solidFill>
                  <a:srgbClr val="000000"/>
                </a:solidFill>
                <a:effectLst/>
                <a:latin typeface="system-ui"/>
              </a:rPr>
              <a:t>23 </a:t>
            </a:r>
            <a:r>
              <a:rPr lang="en-US" b="0" i="0" dirty="0">
                <a:solidFill>
                  <a:srgbClr val="000000"/>
                </a:solidFill>
                <a:effectLst/>
                <a:latin typeface="system-ui"/>
              </a:rPr>
              <a:t>And being let go, </a:t>
            </a:r>
            <a:r>
              <a:rPr lang="en-US" b="1" i="0" u="sng" dirty="0">
                <a:solidFill>
                  <a:srgbClr val="000000"/>
                </a:solidFill>
                <a:effectLst/>
                <a:latin typeface="system-ui"/>
              </a:rPr>
              <a:t>they went to their own </a:t>
            </a:r>
            <a:r>
              <a:rPr lang="en-US" b="1" i="1" u="sng" dirty="0">
                <a:solidFill>
                  <a:srgbClr val="000000"/>
                </a:solidFill>
                <a:effectLst/>
                <a:latin typeface="system-ui"/>
              </a:rPr>
              <a:t>companions</a:t>
            </a:r>
            <a:r>
              <a:rPr lang="en-US" b="0" i="0" dirty="0">
                <a:solidFill>
                  <a:srgbClr val="000000"/>
                </a:solidFill>
                <a:effectLst/>
                <a:latin typeface="system-ui"/>
              </a:rPr>
              <a:t> and reported all that the chief priests and elders had said to them. </a:t>
            </a:r>
            <a:r>
              <a:rPr lang="en-US" b="1" i="0" baseline="30000" dirty="0">
                <a:solidFill>
                  <a:srgbClr val="000000"/>
                </a:solidFill>
                <a:effectLst/>
                <a:latin typeface="system-ui"/>
              </a:rPr>
              <a:t>24 </a:t>
            </a:r>
            <a:r>
              <a:rPr lang="en-US" b="1" i="0" dirty="0">
                <a:solidFill>
                  <a:srgbClr val="000000"/>
                </a:solidFill>
                <a:effectLst/>
                <a:latin typeface="system-ui"/>
              </a:rPr>
              <a:t>So when they heard that, they raised their voice to God with one accord and said</a:t>
            </a:r>
            <a:r>
              <a:rPr lang="en-US" b="0" i="0" dirty="0">
                <a:solidFill>
                  <a:srgbClr val="000000"/>
                </a:solidFill>
                <a:effectLst/>
                <a:latin typeface="system-ui"/>
              </a:rPr>
              <a:t>: “Lord, You </a:t>
            </a:r>
            <a:r>
              <a:rPr lang="en-US" b="0" i="1" dirty="0">
                <a:solidFill>
                  <a:srgbClr val="000000"/>
                </a:solidFill>
                <a:effectLst/>
                <a:latin typeface="system-ui"/>
              </a:rPr>
              <a:t>are</a:t>
            </a:r>
            <a:r>
              <a:rPr lang="en-US" b="0" i="0" dirty="0">
                <a:solidFill>
                  <a:srgbClr val="000000"/>
                </a:solidFill>
                <a:effectLst/>
                <a:latin typeface="system-ui"/>
              </a:rPr>
              <a:t> God, who made heaven and earth and the sea, and all that is in them, </a:t>
            </a:r>
            <a:r>
              <a:rPr lang="en-US" b="1" i="0" baseline="30000" dirty="0">
                <a:solidFill>
                  <a:srgbClr val="000000"/>
                </a:solidFill>
                <a:effectLst/>
                <a:latin typeface="system-ui"/>
              </a:rPr>
              <a:t>25 </a:t>
            </a:r>
            <a:r>
              <a:rPr lang="en-US" b="0" i="0" dirty="0">
                <a:solidFill>
                  <a:srgbClr val="000000"/>
                </a:solidFill>
                <a:effectLst/>
                <a:latin typeface="system-ui"/>
              </a:rPr>
              <a:t>who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c"/>
              </a:rPr>
              <a:t>c</a:t>
            </a:r>
            <a:r>
              <a:rPr lang="en-US" b="0" i="0" baseline="30000" dirty="0">
                <a:solidFill>
                  <a:srgbClr val="000000"/>
                </a:solidFill>
                <a:effectLst/>
                <a:latin typeface="system-ui"/>
              </a:rPr>
              <a:t>]</a:t>
            </a:r>
            <a:r>
              <a:rPr lang="en-US" b="0" i="0" dirty="0">
                <a:solidFill>
                  <a:srgbClr val="000000"/>
                </a:solidFill>
                <a:effectLst/>
                <a:latin typeface="system-ui"/>
              </a:rPr>
              <a:t>by the mouth of Your servant David have said:</a:t>
            </a:r>
          </a:p>
          <a:p>
            <a:pPr algn="l"/>
            <a:r>
              <a:rPr lang="en-US" b="0" i="0" dirty="0">
                <a:solidFill>
                  <a:srgbClr val="000000"/>
                </a:solidFill>
                <a:effectLst/>
                <a:latin typeface="system-ui"/>
              </a:rPr>
              <a:t>‘Why did the nations rage,</a:t>
            </a:r>
            <a:br>
              <a:rPr lang="en-US" b="0" i="0" dirty="0">
                <a:solidFill>
                  <a:srgbClr val="000000"/>
                </a:solidFill>
                <a:effectLst/>
                <a:latin typeface="system-ui"/>
              </a:rPr>
            </a:br>
            <a:r>
              <a:rPr lang="en-US" b="0" i="0" dirty="0">
                <a:solidFill>
                  <a:srgbClr val="000000"/>
                </a:solidFill>
                <a:effectLst/>
                <a:latin typeface="system-ui"/>
              </a:rPr>
              <a:t>And the people plot vain things?</a:t>
            </a:r>
            <a:br>
              <a:rPr lang="en-US" b="0" i="0" dirty="0">
                <a:solidFill>
                  <a:srgbClr val="000000"/>
                </a:solidFill>
                <a:effectLst/>
                <a:latin typeface="system-ui"/>
              </a:rPr>
            </a:br>
            <a:r>
              <a:rPr lang="en-US" b="1" i="0" baseline="30000" dirty="0">
                <a:solidFill>
                  <a:srgbClr val="000000"/>
                </a:solidFill>
                <a:effectLst/>
                <a:latin typeface="system-ui"/>
              </a:rPr>
              <a:t>26 </a:t>
            </a:r>
            <a:r>
              <a:rPr lang="en-US" b="0" i="0" dirty="0">
                <a:solidFill>
                  <a:srgbClr val="000000"/>
                </a:solidFill>
                <a:effectLst/>
                <a:latin typeface="system-ui"/>
              </a:rPr>
              <a:t>The kings of the earth took their stand,</a:t>
            </a:r>
            <a:br>
              <a:rPr lang="en-US" b="0" i="0" dirty="0">
                <a:solidFill>
                  <a:srgbClr val="000000"/>
                </a:solidFill>
                <a:effectLst/>
                <a:latin typeface="system-ui"/>
              </a:rPr>
            </a:br>
            <a:r>
              <a:rPr lang="en-US" b="0" i="0" dirty="0">
                <a:solidFill>
                  <a:srgbClr val="000000"/>
                </a:solidFill>
                <a:effectLst/>
                <a:latin typeface="system-ui"/>
              </a:rPr>
              <a:t>And the rulers were gathered together</a:t>
            </a:r>
            <a:br>
              <a:rPr lang="en-US" b="0" i="0" dirty="0">
                <a:solidFill>
                  <a:srgbClr val="000000"/>
                </a:solidFill>
                <a:effectLst/>
                <a:latin typeface="system-ui"/>
              </a:rPr>
            </a:br>
            <a:r>
              <a:rPr lang="en-US" b="0" i="0" dirty="0">
                <a:solidFill>
                  <a:srgbClr val="000000"/>
                </a:solidFill>
                <a:effectLst/>
                <a:latin typeface="system-ui"/>
              </a:rPr>
              <a:t>Against the </a:t>
            </a:r>
            <a:r>
              <a:rPr lang="en-US" b="0" i="0" cap="small" dirty="0">
                <a:solidFill>
                  <a:srgbClr val="000000"/>
                </a:solidFill>
                <a:effectLst/>
                <a:latin typeface="system-ui"/>
              </a:rPr>
              <a:t>Lord</a:t>
            </a:r>
            <a:r>
              <a:rPr lang="en-US" b="0" i="0" dirty="0">
                <a:solidFill>
                  <a:srgbClr val="000000"/>
                </a:solidFill>
                <a:effectLst/>
                <a:latin typeface="system-ui"/>
              </a:rPr>
              <a:t> and against His Christ.’</a:t>
            </a:r>
          </a:p>
          <a:p>
            <a:pPr algn="l"/>
            <a:r>
              <a:rPr lang="en-US" b="1" i="0" baseline="30000" dirty="0">
                <a:solidFill>
                  <a:srgbClr val="000000"/>
                </a:solidFill>
                <a:effectLst/>
                <a:latin typeface="system-ui"/>
              </a:rPr>
              <a:t>27 </a:t>
            </a:r>
            <a:r>
              <a:rPr lang="en-US" b="0" i="0" dirty="0">
                <a:solidFill>
                  <a:srgbClr val="000000"/>
                </a:solidFill>
                <a:effectLst/>
                <a:latin typeface="system-ui"/>
              </a:rPr>
              <a:t>“For truly against Your holy Servant Jesus, whom You anointed, both Herod and Pontius Pilate, with the Gentiles and the people of Israel, were gathered together </a:t>
            </a:r>
            <a:r>
              <a:rPr lang="en-US" b="1" i="0" baseline="30000" dirty="0">
                <a:solidFill>
                  <a:srgbClr val="000000"/>
                </a:solidFill>
                <a:effectLst/>
                <a:latin typeface="system-ui"/>
              </a:rPr>
              <a:t>28 </a:t>
            </a:r>
            <a:r>
              <a:rPr lang="en-US" b="0" i="0" dirty="0">
                <a:solidFill>
                  <a:srgbClr val="000000"/>
                </a:solidFill>
                <a:effectLst/>
                <a:latin typeface="system-ui"/>
              </a:rPr>
              <a:t>to do whatever Your hand and Your purpose determined before to be done. </a:t>
            </a:r>
            <a:r>
              <a:rPr lang="en-US" b="1" i="0" baseline="30000" dirty="0">
                <a:solidFill>
                  <a:srgbClr val="000000"/>
                </a:solidFill>
                <a:effectLst/>
                <a:latin typeface="system-ui"/>
              </a:rPr>
              <a:t>29 </a:t>
            </a:r>
            <a:r>
              <a:rPr lang="en-US" b="0" i="0" dirty="0">
                <a:solidFill>
                  <a:srgbClr val="000000"/>
                </a:solidFill>
                <a:effectLst/>
                <a:latin typeface="system-ui"/>
              </a:rPr>
              <a:t>Now, Lord, look on their threats, and grant to Your servants that with all boldness they may speak Your word, </a:t>
            </a:r>
            <a:r>
              <a:rPr lang="en-US" b="1" i="0" baseline="30000" dirty="0">
                <a:solidFill>
                  <a:srgbClr val="000000"/>
                </a:solidFill>
                <a:effectLst/>
                <a:latin typeface="system-ui"/>
              </a:rPr>
              <a:t>30 </a:t>
            </a:r>
            <a:r>
              <a:rPr lang="en-US" b="0" i="0" dirty="0">
                <a:solidFill>
                  <a:srgbClr val="000000"/>
                </a:solidFill>
                <a:effectLst/>
                <a:latin typeface="system-ui"/>
              </a:rPr>
              <a:t>by stretching out Your hand to heal, and that signs and wonders may be done through the name of Your holy Servant Jesus.”</a:t>
            </a:r>
          </a:p>
          <a:p>
            <a:pPr algn="l"/>
            <a:r>
              <a:rPr lang="en-US" b="1" i="0" u="sng" baseline="30000" dirty="0">
                <a:solidFill>
                  <a:srgbClr val="000000"/>
                </a:solidFill>
                <a:effectLst/>
                <a:latin typeface="system-ui"/>
              </a:rPr>
              <a:t>31 </a:t>
            </a:r>
            <a:r>
              <a:rPr lang="en-US" b="1" i="0" u="sng" dirty="0">
                <a:solidFill>
                  <a:srgbClr val="000000"/>
                </a:solidFill>
                <a:effectLst/>
                <a:latin typeface="system-ui"/>
              </a:rPr>
              <a:t>And when they had prayed, the place where they were assembled  together was shaken; and they were all filled with the Holy Spirit, and they spoke the word of God with boldness</a:t>
            </a:r>
            <a:r>
              <a:rPr lang="en-US" b="1" i="0" dirty="0">
                <a:solidFill>
                  <a:srgbClr val="000000"/>
                </a:solidFill>
                <a:effectLst/>
                <a:latin typeface="system-ui"/>
              </a:rPr>
              <a:t>.</a:t>
            </a:r>
          </a:p>
          <a:p>
            <a:endParaRPr lang="en-US" b="1" dirty="0"/>
          </a:p>
        </p:txBody>
      </p:sp>
      <p:sp>
        <p:nvSpPr>
          <p:cNvPr id="4" name="Slide Number Placeholder 3"/>
          <p:cNvSpPr>
            <a:spLocks noGrp="1"/>
          </p:cNvSpPr>
          <p:nvPr>
            <p:ph type="sldNum" sz="quarter" idx="5"/>
          </p:nvPr>
        </p:nvSpPr>
        <p:spPr/>
        <p:txBody>
          <a:bodyPr/>
          <a:lstStyle/>
          <a:p>
            <a:fld id="{774C00D2-B9FC-E748-A912-655A99C480C1}" type="slidenum">
              <a:rPr lang="en-US" smtClean="0"/>
              <a:t>14</a:t>
            </a:fld>
            <a:endParaRPr lang="en-US"/>
          </a:p>
        </p:txBody>
      </p:sp>
    </p:spTree>
    <p:extLst>
      <p:ext uri="{BB962C8B-B14F-4D97-AF65-F5344CB8AC3E}">
        <p14:creationId xmlns:p14="http://schemas.microsoft.com/office/powerpoint/2010/main" val="3161949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C00D2-B9FC-E748-A912-655A99C480C1}" type="slidenum">
              <a:rPr lang="en-US" smtClean="0"/>
              <a:t>15</a:t>
            </a:fld>
            <a:endParaRPr lang="en-US"/>
          </a:p>
        </p:txBody>
      </p:sp>
    </p:spTree>
    <p:extLst>
      <p:ext uri="{BB962C8B-B14F-4D97-AF65-F5344CB8AC3E}">
        <p14:creationId xmlns:p14="http://schemas.microsoft.com/office/powerpoint/2010/main" val="249484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survey the properties or characteristics, the essence of how the Dispatcher, God, dispatched men/women in the New Testament to bring lost souls into His Kingdom through Jesus.</a:t>
            </a:r>
          </a:p>
          <a:p>
            <a:endParaRPr lang="en-US" dirty="0"/>
          </a:p>
          <a:p>
            <a:r>
              <a:rPr lang="en-US" dirty="0"/>
              <a:t>1. We will define key terms</a:t>
            </a:r>
          </a:p>
          <a:p>
            <a:r>
              <a:rPr lang="en-US" dirty="0"/>
              <a:t>2. We will discuss some of what we know about God in the context of this discussion </a:t>
            </a:r>
          </a:p>
          <a:p>
            <a:r>
              <a:rPr lang="en-US" dirty="0"/>
              <a:t>4. We will then design a route by which to discover the Dispatchers Saving Power </a:t>
            </a:r>
          </a:p>
          <a:p>
            <a:r>
              <a:rPr lang="en-US" dirty="0"/>
              <a:t>5. Finally we will analyze historical accounts (samples) to arrive at the identity of this power</a:t>
            </a:r>
          </a:p>
          <a:p>
            <a:r>
              <a:rPr lang="en-US" dirty="0"/>
              <a:t>	</a:t>
            </a:r>
          </a:p>
        </p:txBody>
      </p:sp>
      <p:sp>
        <p:nvSpPr>
          <p:cNvPr id="4" name="Slide Number Placeholder 3"/>
          <p:cNvSpPr>
            <a:spLocks noGrp="1"/>
          </p:cNvSpPr>
          <p:nvPr>
            <p:ph type="sldNum" sz="quarter" idx="5"/>
          </p:nvPr>
        </p:nvSpPr>
        <p:spPr/>
        <p:txBody>
          <a:bodyPr/>
          <a:lstStyle/>
          <a:p>
            <a:fld id="{774C00D2-B9FC-E748-A912-655A99C480C1}" type="slidenum">
              <a:rPr lang="en-US" smtClean="0"/>
              <a:t>2</a:t>
            </a:fld>
            <a:endParaRPr lang="en-US"/>
          </a:p>
        </p:txBody>
      </p:sp>
    </p:spTree>
    <p:extLst>
      <p:ext uri="{BB962C8B-B14F-4D97-AF65-F5344CB8AC3E}">
        <p14:creationId xmlns:p14="http://schemas.microsoft.com/office/powerpoint/2010/main" val="291649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30000" dirty="0">
                <a:solidFill>
                  <a:srgbClr val="000000"/>
                </a:solidFill>
                <a:effectLst/>
                <a:latin typeface="system-ui"/>
              </a:rPr>
              <a:t>Matt 28:18 </a:t>
            </a:r>
            <a:r>
              <a:rPr lang="en-US" b="0" i="0" dirty="0">
                <a:solidFill>
                  <a:srgbClr val="000000"/>
                </a:solidFill>
                <a:effectLst/>
                <a:latin typeface="system-ui"/>
              </a:rPr>
              <a:t>And Jesus came and spoke to them, saying, “All authority has been given to Me in heaven and on earth. </a:t>
            </a:r>
            <a:r>
              <a:rPr lang="en-US" b="1" i="0" baseline="30000" dirty="0">
                <a:solidFill>
                  <a:srgbClr val="000000"/>
                </a:solidFill>
                <a:effectLst/>
                <a:latin typeface="system-ui"/>
              </a:rPr>
              <a:t>19 </a:t>
            </a:r>
            <a:r>
              <a:rPr lang="en-US" b="0" i="0" dirty="0">
                <a:solidFill>
                  <a:srgbClr val="000000"/>
                </a:solidFill>
                <a:effectLst/>
                <a:latin typeface="system-ui"/>
              </a:rPr>
              <a:t>Go therefore </a:t>
            </a:r>
            <a:r>
              <a:rPr lang="en-US" b="1" i="0" u="sng" dirty="0">
                <a:solidFill>
                  <a:srgbClr val="000000"/>
                </a:solidFill>
                <a:effectLst/>
                <a:latin typeface="system-ui"/>
              </a:rPr>
              <a:t>and make disciples </a:t>
            </a:r>
            <a:r>
              <a:rPr lang="en-US" b="0" i="0" dirty="0">
                <a:solidFill>
                  <a:srgbClr val="000000"/>
                </a:solidFill>
                <a:effectLst/>
                <a:latin typeface="system-ui"/>
              </a:rPr>
              <a:t>of all the nations, baptizing them in the name of the Father and of the Son and of the Holy Spirit, </a:t>
            </a:r>
            <a:r>
              <a:rPr lang="en-US" b="1" i="0" baseline="30000" dirty="0">
                <a:solidFill>
                  <a:srgbClr val="000000"/>
                </a:solidFill>
                <a:effectLst/>
                <a:latin typeface="system-ui"/>
              </a:rPr>
              <a:t>20 </a:t>
            </a:r>
            <a:r>
              <a:rPr lang="en-US" b="0" i="0" dirty="0">
                <a:solidFill>
                  <a:srgbClr val="000000"/>
                </a:solidFill>
                <a:effectLst/>
                <a:latin typeface="system-ui"/>
              </a:rPr>
              <a:t>teaching them to observe all things that I have commanded you; and lo, I am with you always, </a:t>
            </a:r>
            <a:r>
              <a:rPr lang="en-US" b="0" i="1" dirty="0">
                <a:solidFill>
                  <a:srgbClr val="000000"/>
                </a:solidFill>
                <a:effectLst/>
                <a:latin typeface="system-ui"/>
              </a:rPr>
              <a:t>even</a:t>
            </a:r>
            <a:r>
              <a:rPr lang="en-US" b="0" i="0" dirty="0">
                <a:solidFill>
                  <a:srgbClr val="000000"/>
                </a:solidFill>
                <a:effectLst/>
                <a:latin typeface="system-ui"/>
              </a:rPr>
              <a:t> to the end of the age.” Amen.</a:t>
            </a:r>
          </a:p>
          <a:p>
            <a:endParaRPr lang="en-US" b="0" i="0" dirty="0">
              <a:solidFill>
                <a:srgbClr val="000000"/>
              </a:solidFill>
              <a:effectLst/>
              <a:latin typeface="system-ui"/>
            </a:endParaRPr>
          </a:p>
          <a:p>
            <a:endParaRPr lang="en-US" dirty="0"/>
          </a:p>
        </p:txBody>
      </p:sp>
      <p:sp>
        <p:nvSpPr>
          <p:cNvPr id="4" name="Slide Number Placeholder 3"/>
          <p:cNvSpPr>
            <a:spLocks noGrp="1"/>
          </p:cNvSpPr>
          <p:nvPr>
            <p:ph type="sldNum" sz="quarter" idx="5"/>
          </p:nvPr>
        </p:nvSpPr>
        <p:spPr/>
        <p:txBody>
          <a:bodyPr/>
          <a:lstStyle/>
          <a:p>
            <a:fld id="{774C00D2-B9FC-E748-A912-655A99C480C1}" type="slidenum">
              <a:rPr lang="en-US" smtClean="0"/>
              <a:t>3</a:t>
            </a:fld>
            <a:endParaRPr lang="en-US"/>
          </a:p>
        </p:txBody>
      </p:sp>
    </p:spTree>
    <p:extLst>
      <p:ext uri="{BB962C8B-B14F-4D97-AF65-F5344CB8AC3E}">
        <p14:creationId xmlns:p14="http://schemas.microsoft.com/office/powerpoint/2010/main" val="395509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solidFill>
                  <a:srgbClr val="000000"/>
                </a:solidFill>
                <a:effectLst/>
                <a:latin typeface="system-ui"/>
              </a:rPr>
              <a:t>Act 1:3 - </a:t>
            </a:r>
            <a:r>
              <a:rPr lang="en-US" b="1" i="0" baseline="30000" dirty="0">
                <a:solidFill>
                  <a:srgbClr val="000000"/>
                </a:solidFill>
                <a:effectLst/>
                <a:latin typeface="system-ui"/>
              </a:rPr>
              <a:t>3 </a:t>
            </a:r>
            <a:r>
              <a:rPr lang="en-US" b="0" i="0" dirty="0">
                <a:solidFill>
                  <a:srgbClr val="000000"/>
                </a:solidFill>
                <a:effectLst/>
                <a:latin typeface="system-ui"/>
              </a:rPr>
              <a:t>to whom He also presented Himself alive after His suffering by many infallible proofs, being seen by them during forty days and speaking of the things pertaining to the </a:t>
            </a:r>
            <a:r>
              <a:rPr lang="en-US" b="1" i="0" dirty="0">
                <a:solidFill>
                  <a:srgbClr val="000000"/>
                </a:solidFill>
                <a:effectLst/>
                <a:latin typeface="system-ui"/>
              </a:rPr>
              <a:t>Kingdom of God</a:t>
            </a:r>
            <a:r>
              <a:rPr lang="en-US" b="0" i="0" dirty="0">
                <a:solidFill>
                  <a:srgbClr val="000000"/>
                </a:solidFill>
                <a:effectLst/>
                <a:latin typeface="system-ui"/>
              </a:rPr>
              <a:t>.</a:t>
            </a:r>
          </a:p>
          <a:p>
            <a:endParaRPr lang="en-US" b="0" i="0" dirty="0">
              <a:solidFill>
                <a:srgbClr val="000000"/>
              </a:solidFill>
              <a:effectLst/>
              <a:latin typeface="system-ui"/>
            </a:endParaRPr>
          </a:p>
          <a:p>
            <a:r>
              <a:rPr lang="en-US" b="1" i="0" baseline="0" dirty="0">
                <a:solidFill>
                  <a:srgbClr val="000000"/>
                </a:solidFill>
                <a:effectLst/>
                <a:latin typeface="system-ui"/>
              </a:rPr>
              <a:t>Act 2:11 - </a:t>
            </a:r>
            <a:r>
              <a:rPr lang="en-US" b="1" i="0" baseline="30000" dirty="0">
                <a:solidFill>
                  <a:srgbClr val="000000"/>
                </a:solidFill>
                <a:effectLst/>
                <a:latin typeface="system-ui"/>
              </a:rPr>
              <a:t>11 </a:t>
            </a:r>
            <a:r>
              <a:rPr lang="en-US" b="0" i="0" dirty="0">
                <a:solidFill>
                  <a:srgbClr val="000000"/>
                </a:solidFill>
                <a:effectLst/>
                <a:latin typeface="system-ui"/>
              </a:rPr>
              <a:t>Cretans and Arabs—we hear them speaking in our own tongues the </a:t>
            </a:r>
            <a:r>
              <a:rPr lang="en-US" b="1" i="0" dirty="0">
                <a:solidFill>
                  <a:srgbClr val="000000"/>
                </a:solidFill>
                <a:effectLst/>
                <a:latin typeface="system-ui"/>
              </a:rPr>
              <a:t>wonderful works of God</a:t>
            </a:r>
            <a:r>
              <a:rPr lang="en-US" b="0" i="0" dirty="0">
                <a:solidFill>
                  <a:srgbClr val="000000"/>
                </a:solidFill>
                <a:effectLst/>
                <a:latin typeface="system-ui"/>
              </a:rPr>
              <a:t>.”</a:t>
            </a:r>
          </a:p>
          <a:p>
            <a:endParaRPr lang="en-US" b="0" i="0" dirty="0">
              <a:solidFill>
                <a:srgbClr val="000000"/>
              </a:solidFill>
              <a:effectLst/>
              <a:latin typeface="system-ui"/>
            </a:endParaRPr>
          </a:p>
          <a:p>
            <a:r>
              <a:rPr lang="en-US" b="1" i="0" dirty="0">
                <a:solidFill>
                  <a:srgbClr val="000000"/>
                </a:solidFill>
                <a:effectLst/>
                <a:latin typeface="system-ui"/>
              </a:rPr>
              <a:t>Act 2:17 - </a:t>
            </a:r>
            <a:r>
              <a:rPr lang="en-US" b="1" i="0" baseline="30000" dirty="0">
                <a:solidFill>
                  <a:srgbClr val="000000"/>
                </a:solidFill>
                <a:effectLst/>
                <a:latin typeface="system-ui"/>
              </a:rPr>
              <a:t>17 </a:t>
            </a:r>
            <a:r>
              <a:rPr lang="en-US" b="0" i="0" dirty="0">
                <a:solidFill>
                  <a:srgbClr val="000000"/>
                </a:solidFill>
                <a:effectLst/>
                <a:latin typeface="system-ui"/>
              </a:rPr>
              <a:t>‘And it shall come to pass in the last days, says God,</a:t>
            </a:r>
            <a:r>
              <a:rPr lang="en-US" dirty="0"/>
              <a:t/>
            </a:r>
            <a:br>
              <a:rPr lang="en-US" dirty="0"/>
            </a:br>
            <a:r>
              <a:rPr lang="en-US" b="1" i="0" dirty="0">
                <a:solidFill>
                  <a:srgbClr val="000000"/>
                </a:solidFill>
                <a:effectLst/>
                <a:latin typeface="system-ui"/>
              </a:rPr>
              <a:t>That I will pour out of My Spirit on all flesh</a:t>
            </a:r>
            <a:r>
              <a:rPr lang="en-US" b="0" i="0" dirty="0">
                <a:solidFill>
                  <a:srgbClr val="000000"/>
                </a:solidFill>
                <a:effectLst/>
                <a:latin typeface="system-ui"/>
              </a:rPr>
              <a:t>;</a:t>
            </a:r>
            <a:r>
              <a:rPr lang="en-US" dirty="0"/>
              <a:t/>
            </a:r>
            <a:br>
              <a:rPr lang="en-US" dirty="0"/>
            </a:br>
            <a:r>
              <a:rPr lang="en-US" b="0" i="0" dirty="0">
                <a:solidFill>
                  <a:srgbClr val="000000"/>
                </a:solidFill>
                <a:effectLst/>
                <a:latin typeface="system-ui"/>
              </a:rPr>
              <a:t>Your sons and your daughters shall prophesy,</a:t>
            </a:r>
            <a:r>
              <a:rPr lang="en-US" dirty="0"/>
              <a:t/>
            </a:r>
            <a:br>
              <a:rPr lang="en-US" dirty="0"/>
            </a:br>
            <a:r>
              <a:rPr lang="en-US" b="0" i="0" dirty="0">
                <a:solidFill>
                  <a:srgbClr val="000000"/>
                </a:solidFill>
                <a:effectLst/>
                <a:latin typeface="system-ui"/>
              </a:rPr>
              <a:t>Your young men shall see visions,</a:t>
            </a:r>
            <a:r>
              <a:rPr lang="en-US" dirty="0"/>
              <a:t/>
            </a:r>
            <a:br>
              <a:rPr lang="en-US" dirty="0"/>
            </a:br>
            <a:r>
              <a:rPr lang="en-US" b="0" i="0" dirty="0">
                <a:solidFill>
                  <a:srgbClr val="000000"/>
                </a:solidFill>
                <a:effectLst/>
                <a:latin typeface="system-ui"/>
              </a:rPr>
              <a:t>Your old men shall dream dreams.</a:t>
            </a:r>
          </a:p>
          <a:p>
            <a:endParaRPr lang="en-US" b="0" i="0" dirty="0">
              <a:solidFill>
                <a:srgbClr val="000000"/>
              </a:solidFill>
              <a:effectLst/>
              <a:latin typeface="system-ui"/>
            </a:endParaRPr>
          </a:p>
          <a:p>
            <a:r>
              <a:rPr lang="en-US" b="1" i="0" dirty="0">
                <a:solidFill>
                  <a:srgbClr val="000000"/>
                </a:solidFill>
                <a:effectLst/>
                <a:latin typeface="system-ui"/>
              </a:rPr>
              <a:t>Act 2:22 - </a:t>
            </a:r>
            <a:r>
              <a:rPr lang="en-US" b="1" i="0" baseline="30000" dirty="0">
                <a:solidFill>
                  <a:srgbClr val="000000"/>
                </a:solidFill>
                <a:effectLst/>
                <a:latin typeface="system-ui"/>
              </a:rPr>
              <a:t>22 </a:t>
            </a:r>
            <a:r>
              <a:rPr lang="en-US" b="0" i="0" dirty="0">
                <a:solidFill>
                  <a:srgbClr val="000000"/>
                </a:solidFill>
                <a:effectLst/>
                <a:latin typeface="system-ui"/>
              </a:rPr>
              <a:t>“Men of Israel, hear these words: Jesus of Nazareth</a:t>
            </a:r>
            <a:r>
              <a:rPr lang="en-US" b="1" i="0" dirty="0">
                <a:solidFill>
                  <a:srgbClr val="000000"/>
                </a:solidFill>
                <a:effectLst/>
                <a:latin typeface="system-ui"/>
              </a:rPr>
              <a:t>, a Man attested by God to you by miracles, wonders, and signs which God did through Him</a:t>
            </a:r>
            <a:r>
              <a:rPr lang="en-US" b="0" i="0" dirty="0">
                <a:solidFill>
                  <a:srgbClr val="000000"/>
                </a:solidFill>
                <a:effectLst/>
                <a:latin typeface="system-ui"/>
              </a:rPr>
              <a:t> in your midst, as you yourselves also know— </a:t>
            </a:r>
          </a:p>
          <a:p>
            <a:endParaRPr lang="en-US" b="0" i="0" dirty="0">
              <a:solidFill>
                <a:srgbClr val="000000"/>
              </a:solidFill>
              <a:effectLst/>
              <a:latin typeface="system-ui"/>
            </a:endParaRPr>
          </a:p>
          <a:p>
            <a:r>
              <a:rPr lang="en-US" b="1" i="0" dirty="0">
                <a:solidFill>
                  <a:srgbClr val="000000"/>
                </a:solidFill>
                <a:effectLst/>
                <a:latin typeface="system-ui"/>
              </a:rPr>
              <a:t>Act 2:23 </a:t>
            </a:r>
            <a:r>
              <a:rPr lang="en-US" b="0" i="0" dirty="0">
                <a:solidFill>
                  <a:srgbClr val="000000"/>
                </a:solidFill>
                <a:effectLst/>
                <a:latin typeface="system-ui"/>
              </a:rPr>
              <a:t>- </a:t>
            </a:r>
            <a:r>
              <a:rPr lang="en-US" b="1" i="0" baseline="30000" dirty="0">
                <a:solidFill>
                  <a:srgbClr val="000000"/>
                </a:solidFill>
                <a:effectLst/>
                <a:latin typeface="system-ui"/>
              </a:rPr>
              <a:t>23 </a:t>
            </a:r>
            <a:r>
              <a:rPr lang="en-US" b="0" i="0" dirty="0">
                <a:solidFill>
                  <a:srgbClr val="000000"/>
                </a:solidFill>
                <a:effectLst/>
                <a:latin typeface="system-ui"/>
              </a:rPr>
              <a:t>Him, being delivered by </a:t>
            </a:r>
            <a:r>
              <a:rPr lang="en-US" b="1" i="0" dirty="0">
                <a:solidFill>
                  <a:srgbClr val="000000"/>
                </a:solidFill>
                <a:effectLst/>
                <a:latin typeface="system-ui"/>
              </a:rPr>
              <a:t>the determined purpose and foreknowledge of God</a:t>
            </a:r>
            <a:r>
              <a:rPr lang="en-US" b="0" i="0" dirty="0">
                <a:solidFill>
                  <a:srgbClr val="000000"/>
                </a:solidFill>
                <a:effectLst/>
                <a:latin typeface="system-ui"/>
              </a:rPr>
              <a:t>, you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f"/>
              </a:rPr>
              <a:t>f</a:t>
            </a:r>
            <a:r>
              <a:rPr lang="en-US" b="0" i="0" baseline="30000" dirty="0">
                <a:solidFill>
                  <a:srgbClr val="000000"/>
                </a:solidFill>
                <a:effectLst/>
                <a:latin typeface="system-ui"/>
              </a:rPr>
              <a:t>]</a:t>
            </a:r>
            <a:r>
              <a:rPr lang="en-US" b="0" i="0" dirty="0">
                <a:solidFill>
                  <a:srgbClr val="000000"/>
                </a:solidFill>
                <a:effectLst/>
                <a:latin typeface="system-ui"/>
              </a:rPr>
              <a:t>have taken by lawless hands, have crucified, and put to death;</a:t>
            </a:r>
          </a:p>
          <a:p>
            <a:endParaRPr lang="en-US" b="0" i="0" dirty="0">
              <a:solidFill>
                <a:srgbClr val="000000"/>
              </a:solidFill>
              <a:effectLst/>
              <a:latin typeface="system-ui"/>
            </a:endParaRPr>
          </a:p>
          <a:p>
            <a:r>
              <a:rPr lang="en-US" b="1" i="0" dirty="0">
                <a:solidFill>
                  <a:srgbClr val="000000"/>
                </a:solidFill>
                <a:effectLst/>
                <a:latin typeface="system-ui"/>
              </a:rPr>
              <a:t>Act 2:24 </a:t>
            </a:r>
            <a:r>
              <a:rPr lang="en-US" b="0" i="0" dirty="0">
                <a:solidFill>
                  <a:srgbClr val="000000"/>
                </a:solidFill>
                <a:effectLst/>
                <a:latin typeface="system-ui"/>
              </a:rPr>
              <a:t>- </a:t>
            </a:r>
            <a:r>
              <a:rPr lang="en-US" b="1" i="0" baseline="30000" dirty="0">
                <a:solidFill>
                  <a:srgbClr val="000000"/>
                </a:solidFill>
                <a:effectLst/>
                <a:latin typeface="system-ui"/>
              </a:rPr>
              <a:t>24 </a:t>
            </a:r>
            <a:r>
              <a:rPr lang="en-US" b="1" i="0" dirty="0">
                <a:solidFill>
                  <a:srgbClr val="000000"/>
                </a:solidFill>
                <a:effectLst/>
                <a:latin typeface="system-ui"/>
              </a:rPr>
              <a:t>whom God raised up, having loosed the pains of death, because it was not possible that He should be held by it.</a:t>
            </a:r>
          </a:p>
          <a:p>
            <a:endParaRPr lang="en-US" b="1" dirty="0"/>
          </a:p>
          <a:p>
            <a:r>
              <a:rPr lang="en-US" b="1" dirty="0"/>
              <a:t>Acts 2:30 - </a:t>
            </a:r>
            <a:r>
              <a:rPr lang="en-US" b="1" i="0" baseline="30000" dirty="0">
                <a:solidFill>
                  <a:srgbClr val="000000"/>
                </a:solidFill>
                <a:effectLst/>
                <a:latin typeface="system-ui"/>
              </a:rPr>
              <a:t>30 </a:t>
            </a:r>
            <a:r>
              <a:rPr lang="en-US" b="0" i="0" dirty="0">
                <a:solidFill>
                  <a:srgbClr val="000000"/>
                </a:solidFill>
                <a:effectLst/>
                <a:latin typeface="system-ui"/>
              </a:rPr>
              <a:t>Therefore, being a prophet, and knowing </a:t>
            </a:r>
            <a:r>
              <a:rPr lang="en-US" b="1" i="0" dirty="0">
                <a:solidFill>
                  <a:srgbClr val="000000"/>
                </a:solidFill>
                <a:effectLst/>
                <a:latin typeface="system-ui"/>
              </a:rPr>
              <a:t>that God had sworn with an oath </a:t>
            </a:r>
            <a:r>
              <a:rPr lang="en-US" b="0" i="0" dirty="0">
                <a:solidFill>
                  <a:srgbClr val="000000"/>
                </a:solidFill>
                <a:effectLst/>
                <a:latin typeface="system-ui"/>
              </a:rPr>
              <a:t>to him that of the fruit of his body, according to the flesh, He would raise up the Christ to sit on his throne,</a:t>
            </a:r>
          </a:p>
          <a:p>
            <a:endParaRPr lang="en-US" b="0" i="0" dirty="0">
              <a:solidFill>
                <a:srgbClr val="000000"/>
              </a:solidFill>
              <a:effectLst/>
              <a:latin typeface="system-ui"/>
            </a:endParaRPr>
          </a:p>
          <a:p>
            <a:pPr algn="l"/>
            <a:r>
              <a:rPr lang="en-US" b="1" dirty="0"/>
              <a:t>Matt 3:17 - </a:t>
            </a:r>
            <a:r>
              <a:rPr lang="en-US" b="1" i="0" baseline="30000" dirty="0">
                <a:solidFill>
                  <a:srgbClr val="000000"/>
                </a:solidFill>
                <a:effectLst/>
                <a:latin typeface="system-ui"/>
              </a:rPr>
              <a:t>17 </a:t>
            </a:r>
            <a:r>
              <a:rPr lang="en-US" b="0" i="0" dirty="0">
                <a:solidFill>
                  <a:srgbClr val="000000"/>
                </a:solidFill>
                <a:effectLst/>
                <a:latin typeface="system-ui"/>
              </a:rPr>
              <a:t>And suddenly a voice </a:t>
            </a:r>
            <a:r>
              <a:rPr lang="en-US" b="0" i="1" dirty="0">
                <a:solidFill>
                  <a:srgbClr val="000000"/>
                </a:solidFill>
                <a:effectLst/>
                <a:latin typeface="system-ui"/>
              </a:rPr>
              <a:t>came</a:t>
            </a:r>
            <a:r>
              <a:rPr lang="en-US" b="0" i="0" dirty="0">
                <a:solidFill>
                  <a:srgbClr val="000000"/>
                </a:solidFill>
                <a:effectLst/>
                <a:latin typeface="system-ui"/>
              </a:rPr>
              <a:t> from heaven, saying, </a:t>
            </a:r>
            <a:r>
              <a:rPr lang="en-US" b="1" i="0" dirty="0">
                <a:solidFill>
                  <a:srgbClr val="000000"/>
                </a:solidFill>
                <a:effectLst/>
                <a:latin typeface="system-ui"/>
              </a:rPr>
              <a:t>“This is My beloved Son, in whom I am well pleased.”</a:t>
            </a:r>
          </a:p>
          <a:p>
            <a:pPr algn="l"/>
            <a:endParaRPr lang="en-US" b="0" i="0" dirty="0">
              <a:solidFill>
                <a:srgbClr val="000000"/>
              </a:solidFill>
              <a:effectLst/>
              <a:latin typeface="system-ui"/>
            </a:endParaRPr>
          </a:p>
          <a:p>
            <a:pPr algn="l"/>
            <a:endParaRPr lang="en-US" b="0" i="0" dirty="0">
              <a:solidFill>
                <a:srgbClr val="000000"/>
              </a:solidFill>
              <a:effectLst/>
              <a:latin typeface="system-ui"/>
            </a:endParaRPr>
          </a:p>
          <a:p>
            <a:pPr algn="l"/>
            <a:endParaRPr lang="en-US" b="0" i="0" dirty="0">
              <a:solidFill>
                <a:srgbClr val="000000"/>
              </a:solidFill>
              <a:effectLst/>
              <a:latin typeface="system-ui"/>
            </a:endParaRPr>
          </a:p>
          <a:p>
            <a:pPr algn="l"/>
            <a:r>
              <a:rPr lang="en-US" b="0" i="0" dirty="0">
                <a:solidFill>
                  <a:srgbClr val="000000"/>
                </a:solidFill>
                <a:effectLst/>
                <a:latin typeface="system-ui"/>
              </a:rPr>
              <a:t/>
            </a:r>
            <a:br>
              <a:rPr lang="en-US" b="0" i="0" dirty="0">
                <a:solidFill>
                  <a:srgbClr val="000000"/>
                </a:solidFill>
                <a:effectLst/>
                <a:latin typeface="system-ui"/>
              </a:rPr>
            </a:br>
            <a:endParaRPr lang="en-US" b="0" i="0" dirty="0">
              <a:solidFill>
                <a:srgbClr val="000000"/>
              </a:solidFill>
              <a:effectLst/>
              <a:latin typeface="system-ui"/>
            </a:endParaRPr>
          </a:p>
          <a:p>
            <a:endParaRPr lang="en-US" b="1" dirty="0"/>
          </a:p>
        </p:txBody>
      </p:sp>
      <p:sp>
        <p:nvSpPr>
          <p:cNvPr id="4" name="Slide Number Placeholder 3"/>
          <p:cNvSpPr>
            <a:spLocks noGrp="1"/>
          </p:cNvSpPr>
          <p:nvPr>
            <p:ph type="sldNum" sz="quarter" idx="5"/>
          </p:nvPr>
        </p:nvSpPr>
        <p:spPr/>
        <p:txBody>
          <a:bodyPr/>
          <a:lstStyle/>
          <a:p>
            <a:fld id="{774C00D2-B9FC-E748-A912-655A99C480C1}" type="slidenum">
              <a:rPr lang="en-US" smtClean="0"/>
              <a:t>4</a:t>
            </a:fld>
            <a:endParaRPr lang="en-US"/>
          </a:p>
        </p:txBody>
      </p:sp>
    </p:spTree>
    <p:extLst>
      <p:ext uri="{BB962C8B-B14F-4D97-AF65-F5344CB8AC3E}">
        <p14:creationId xmlns:p14="http://schemas.microsoft.com/office/powerpoint/2010/main" val="351035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solidFill>
                  <a:srgbClr val="000000"/>
                </a:solidFill>
                <a:effectLst/>
                <a:latin typeface="system-ui"/>
              </a:rPr>
              <a:t>Act 1:3 - </a:t>
            </a:r>
            <a:r>
              <a:rPr lang="en-US" b="1" i="0" baseline="30000" dirty="0">
                <a:solidFill>
                  <a:srgbClr val="000000"/>
                </a:solidFill>
                <a:effectLst/>
                <a:latin typeface="system-ui"/>
              </a:rPr>
              <a:t>3 </a:t>
            </a:r>
            <a:r>
              <a:rPr lang="en-US" b="0" i="0" dirty="0">
                <a:solidFill>
                  <a:srgbClr val="000000"/>
                </a:solidFill>
                <a:effectLst/>
                <a:latin typeface="system-ui"/>
              </a:rPr>
              <a:t>to whom He also presented Himself alive after His suffering by many infallible proofs, being seen by them during forty days and speaking of the things pertaining to the </a:t>
            </a:r>
            <a:r>
              <a:rPr lang="en-US" b="1" i="0" dirty="0">
                <a:solidFill>
                  <a:srgbClr val="000000"/>
                </a:solidFill>
                <a:effectLst/>
                <a:latin typeface="system-ui"/>
              </a:rPr>
              <a:t>Kingdom of God</a:t>
            </a:r>
            <a:r>
              <a:rPr lang="en-US" b="0" i="0" dirty="0">
                <a:solidFill>
                  <a:srgbClr val="000000"/>
                </a:solidFill>
                <a:effectLst/>
                <a:latin typeface="system-ui"/>
              </a:rPr>
              <a:t>.</a:t>
            </a:r>
          </a:p>
          <a:p>
            <a:endParaRPr lang="en-US" b="0" i="0" dirty="0">
              <a:solidFill>
                <a:srgbClr val="000000"/>
              </a:solidFill>
              <a:effectLst/>
              <a:latin typeface="system-ui"/>
            </a:endParaRPr>
          </a:p>
          <a:p>
            <a:r>
              <a:rPr lang="en-US" b="1" i="0" baseline="0" dirty="0">
                <a:solidFill>
                  <a:srgbClr val="000000"/>
                </a:solidFill>
                <a:effectLst/>
                <a:latin typeface="system-ui"/>
              </a:rPr>
              <a:t>Act 2:11 - </a:t>
            </a:r>
            <a:r>
              <a:rPr lang="en-US" b="1" i="0" baseline="30000" dirty="0">
                <a:solidFill>
                  <a:srgbClr val="000000"/>
                </a:solidFill>
                <a:effectLst/>
                <a:latin typeface="system-ui"/>
              </a:rPr>
              <a:t>11 </a:t>
            </a:r>
            <a:r>
              <a:rPr lang="en-US" b="0" i="0" dirty="0">
                <a:solidFill>
                  <a:srgbClr val="000000"/>
                </a:solidFill>
                <a:effectLst/>
                <a:latin typeface="system-ui"/>
              </a:rPr>
              <a:t>Cretans and Arabs—we hear them speaking in our own tongues the </a:t>
            </a:r>
            <a:r>
              <a:rPr lang="en-US" b="1" i="0" dirty="0">
                <a:solidFill>
                  <a:srgbClr val="000000"/>
                </a:solidFill>
                <a:effectLst/>
                <a:latin typeface="system-ui"/>
              </a:rPr>
              <a:t>wonderful works of God</a:t>
            </a:r>
            <a:r>
              <a:rPr lang="en-US" b="0" i="0" dirty="0">
                <a:solidFill>
                  <a:srgbClr val="000000"/>
                </a:solidFill>
                <a:effectLst/>
                <a:latin typeface="system-ui"/>
              </a:rPr>
              <a:t>.”</a:t>
            </a:r>
          </a:p>
          <a:p>
            <a:endParaRPr lang="en-US" b="0" i="0" dirty="0">
              <a:solidFill>
                <a:srgbClr val="000000"/>
              </a:solidFill>
              <a:effectLst/>
              <a:latin typeface="system-ui"/>
            </a:endParaRPr>
          </a:p>
          <a:p>
            <a:r>
              <a:rPr lang="en-US" b="1" i="0" dirty="0">
                <a:solidFill>
                  <a:srgbClr val="000000"/>
                </a:solidFill>
                <a:effectLst/>
                <a:latin typeface="system-ui"/>
              </a:rPr>
              <a:t>Act 2:17 - </a:t>
            </a:r>
            <a:r>
              <a:rPr lang="en-US" b="1" i="0" baseline="30000" dirty="0">
                <a:solidFill>
                  <a:srgbClr val="000000"/>
                </a:solidFill>
                <a:effectLst/>
                <a:latin typeface="system-ui"/>
              </a:rPr>
              <a:t>17 </a:t>
            </a:r>
            <a:r>
              <a:rPr lang="en-US" b="0" i="0" dirty="0">
                <a:solidFill>
                  <a:srgbClr val="000000"/>
                </a:solidFill>
                <a:effectLst/>
                <a:latin typeface="system-ui"/>
              </a:rPr>
              <a:t>‘And it shall come to pass in the last days, says God,</a:t>
            </a:r>
            <a:r>
              <a:rPr lang="en-US" dirty="0"/>
              <a:t/>
            </a:r>
            <a:br>
              <a:rPr lang="en-US" dirty="0"/>
            </a:br>
            <a:r>
              <a:rPr lang="en-US" b="1" i="0" dirty="0">
                <a:solidFill>
                  <a:srgbClr val="000000"/>
                </a:solidFill>
                <a:effectLst/>
                <a:latin typeface="system-ui"/>
              </a:rPr>
              <a:t>That I will pour out of My Spirit on all flesh</a:t>
            </a:r>
            <a:r>
              <a:rPr lang="en-US" b="0" i="0" dirty="0">
                <a:solidFill>
                  <a:srgbClr val="000000"/>
                </a:solidFill>
                <a:effectLst/>
                <a:latin typeface="system-ui"/>
              </a:rPr>
              <a:t>;</a:t>
            </a:r>
            <a:r>
              <a:rPr lang="en-US" dirty="0"/>
              <a:t/>
            </a:r>
            <a:br>
              <a:rPr lang="en-US" dirty="0"/>
            </a:br>
            <a:r>
              <a:rPr lang="en-US" b="0" i="0" dirty="0">
                <a:solidFill>
                  <a:srgbClr val="000000"/>
                </a:solidFill>
                <a:effectLst/>
                <a:latin typeface="system-ui"/>
              </a:rPr>
              <a:t>Your sons and your daughters shall prophesy,</a:t>
            </a:r>
            <a:r>
              <a:rPr lang="en-US" dirty="0"/>
              <a:t/>
            </a:r>
            <a:br>
              <a:rPr lang="en-US" dirty="0"/>
            </a:br>
            <a:r>
              <a:rPr lang="en-US" b="0" i="0" dirty="0">
                <a:solidFill>
                  <a:srgbClr val="000000"/>
                </a:solidFill>
                <a:effectLst/>
                <a:latin typeface="system-ui"/>
              </a:rPr>
              <a:t>Your young men shall see visions,</a:t>
            </a:r>
            <a:r>
              <a:rPr lang="en-US" dirty="0"/>
              <a:t/>
            </a:r>
            <a:br>
              <a:rPr lang="en-US" dirty="0"/>
            </a:br>
            <a:r>
              <a:rPr lang="en-US" b="0" i="0" dirty="0">
                <a:solidFill>
                  <a:srgbClr val="000000"/>
                </a:solidFill>
                <a:effectLst/>
                <a:latin typeface="system-ui"/>
              </a:rPr>
              <a:t>Your old men shall dream dreams.</a:t>
            </a:r>
          </a:p>
          <a:p>
            <a:endParaRPr lang="en-US" b="0" i="0" dirty="0">
              <a:solidFill>
                <a:srgbClr val="000000"/>
              </a:solidFill>
              <a:effectLst/>
              <a:latin typeface="system-ui"/>
            </a:endParaRPr>
          </a:p>
          <a:p>
            <a:r>
              <a:rPr lang="en-US" b="1" i="0" dirty="0">
                <a:solidFill>
                  <a:srgbClr val="000000"/>
                </a:solidFill>
                <a:effectLst/>
                <a:latin typeface="system-ui"/>
              </a:rPr>
              <a:t>Act 2:22 - </a:t>
            </a:r>
            <a:r>
              <a:rPr lang="en-US" b="1" i="0" baseline="30000" dirty="0">
                <a:solidFill>
                  <a:srgbClr val="000000"/>
                </a:solidFill>
                <a:effectLst/>
                <a:latin typeface="system-ui"/>
              </a:rPr>
              <a:t>22 </a:t>
            </a:r>
            <a:r>
              <a:rPr lang="en-US" b="0" i="0" dirty="0">
                <a:solidFill>
                  <a:srgbClr val="000000"/>
                </a:solidFill>
                <a:effectLst/>
                <a:latin typeface="system-ui"/>
              </a:rPr>
              <a:t>“Men of Israel, hear these words: Jesus of Nazareth</a:t>
            </a:r>
            <a:r>
              <a:rPr lang="en-US" b="1" i="0" dirty="0">
                <a:solidFill>
                  <a:srgbClr val="000000"/>
                </a:solidFill>
                <a:effectLst/>
                <a:latin typeface="system-ui"/>
              </a:rPr>
              <a:t>, a Man attested by God to you by miracles, wonders, and signs which God did through Him</a:t>
            </a:r>
            <a:r>
              <a:rPr lang="en-US" b="0" i="0" dirty="0">
                <a:solidFill>
                  <a:srgbClr val="000000"/>
                </a:solidFill>
                <a:effectLst/>
                <a:latin typeface="system-ui"/>
              </a:rPr>
              <a:t> in your midst, as you yourselves also know— </a:t>
            </a:r>
          </a:p>
          <a:p>
            <a:endParaRPr lang="en-US" b="0" i="0" dirty="0">
              <a:solidFill>
                <a:srgbClr val="000000"/>
              </a:solidFill>
              <a:effectLst/>
              <a:latin typeface="system-ui"/>
            </a:endParaRPr>
          </a:p>
          <a:p>
            <a:r>
              <a:rPr lang="en-US" b="1" i="0" dirty="0">
                <a:solidFill>
                  <a:srgbClr val="000000"/>
                </a:solidFill>
                <a:effectLst/>
                <a:latin typeface="system-ui"/>
              </a:rPr>
              <a:t>Act 2:23 </a:t>
            </a:r>
            <a:r>
              <a:rPr lang="en-US" b="0" i="0" dirty="0">
                <a:solidFill>
                  <a:srgbClr val="000000"/>
                </a:solidFill>
                <a:effectLst/>
                <a:latin typeface="system-ui"/>
              </a:rPr>
              <a:t>- </a:t>
            </a:r>
            <a:r>
              <a:rPr lang="en-US" b="1" i="0" baseline="30000" dirty="0">
                <a:solidFill>
                  <a:srgbClr val="000000"/>
                </a:solidFill>
                <a:effectLst/>
                <a:latin typeface="system-ui"/>
              </a:rPr>
              <a:t>23 </a:t>
            </a:r>
            <a:r>
              <a:rPr lang="en-US" b="0" i="0" dirty="0">
                <a:solidFill>
                  <a:srgbClr val="000000"/>
                </a:solidFill>
                <a:effectLst/>
                <a:latin typeface="system-ui"/>
              </a:rPr>
              <a:t>Him, being delivered by </a:t>
            </a:r>
            <a:r>
              <a:rPr lang="en-US" b="1" i="0" dirty="0">
                <a:solidFill>
                  <a:srgbClr val="000000"/>
                </a:solidFill>
                <a:effectLst/>
                <a:latin typeface="system-ui"/>
              </a:rPr>
              <a:t>the determined purpose and foreknowledge of God</a:t>
            </a:r>
            <a:r>
              <a:rPr lang="en-US" b="0" i="0" dirty="0">
                <a:solidFill>
                  <a:srgbClr val="000000"/>
                </a:solidFill>
                <a:effectLst/>
                <a:latin typeface="system-ui"/>
              </a:rPr>
              <a:t>, you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f"/>
              </a:rPr>
              <a:t>f</a:t>
            </a:r>
            <a:r>
              <a:rPr lang="en-US" b="0" i="0" baseline="30000" dirty="0">
                <a:solidFill>
                  <a:srgbClr val="000000"/>
                </a:solidFill>
                <a:effectLst/>
                <a:latin typeface="system-ui"/>
              </a:rPr>
              <a:t>]</a:t>
            </a:r>
            <a:r>
              <a:rPr lang="en-US" b="0" i="0" dirty="0">
                <a:solidFill>
                  <a:srgbClr val="000000"/>
                </a:solidFill>
                <a:effectLst/>
                <a:latin typeface="system-ui"/>
              </a:rPr>
              <a:t>have taken by lawless hands, have crucified, and put to death;</a:t>
            </a:r>
          </a:p>
          <a:p>
            <a:endParaRPr lang="en-US" b="0" i="0" dirty="0">
              <a:solidFill>
                <a:srgbClr val="000000"/>
              </a:solidFill>
              <a:effectLst/>
              <a:latin typeface="system-ui"/>
            </a:endParaRPr>
          </a:p>
          <a:p>
            <a:r>
              <a:rPr lang="en-US" b="1" i="0" dirty="0">
                <a:solidFill>
                  <a:srgbClr val="000000"/>
                </a:solidFill>
                <a:effectLst/>
                <a:latin typeface="system-ui"/>
              </a:rPr>
              <a:t>Act 2:24 </a:t>
            </a:r>
            <a:r>
              <a:rPr lang="en-US" b="0" i="0" dirty="0">
                <a:solidFill>
                  <a:srgbClr val="000000"/>
                </a:solidFill>
                <a:effectLst/>
                <a:latin typeface="system-ui"/>
              </a:rPr>
              <a:t>- </a:t>
            </a:r>
            <a:r>
              <a:rPr lang="en-US" b="1" i="0" baseline="30000" dirty="0">
                <a:solidFill>
                  <a:srgbClr val="000000"/>
                </a:solidFill>
                <a:effectLst/>
                <a:latin typeface="system-ui"/>
              </a:rPr>
              <a:t>24 </a:t>
            </a:r>
            <a:r>
              <a:rPr lang="en-US" b="1" i="0" dirty="0">
                <a:solidFill>
                  <a:srgbClr val="000000"/>
                </a:solidFill>
                <a:effectLst/>
                <a:latin typeface="system-ui"/>
              </a:rPr>
              <a:t>whom God raised up, having loosed the pains of death, because it was not possible that He should be held by it.</a:t>
            </a:r>
          </a:p>
          <a:p>
            <a:endParaRPr lang="en-US" b="1" dirty="0"/>
          </a:p>
          <a:p>
            <a:r>
              <a:rPr lang="en-US" b="1" dirty="0"/>
              <a:t>Acts 2:30 - </a:t>
            </a:r>
            <a:r>
              <a:rPr lang="en-US" b="1" i="0" baseline="30000" dirty="0">
                <a:solidFill>
                  <a:srgbClr val="000000"/>
                </a:solidFill>
                <a:effectLst/>
                <a:latin typeface="system-ui"/>
              </a:rPr>
              <a:t>30 </a:t>
            </a:r>
            <a:r>
              <a:rPr lang="en-US" b="0" i="0" dirty="0">
                <a:solidFill>
                  <a:srgbClr val="000000"/>
                </a:solidFill>
                <a:effectLst/>
                <a:latin typeface="system-ui"/>
              </a:rPr>
              <a:t>Therefore, being a prophet, and knowing </a:t>
            </a:r>
            <a:r>
              <a:rPr lang="en-US" b="1" i="0" dirty="0">
                <a:solidFill>
                  <a:srgbClr val="000000"/>
                </a:solidFill>
                <a:effectLst/>
                <a:latin typeface="system-ui"/>
              </a:rPr>
              <a:t>that God had sworn with an oath </a:t>
            </a:r>
            <a:r>
              <a:rPr lang="en-US" b="0" i="0" dirty="0">
                <a:solidFill>
                  <a:srgbClr val="000000"/>
                </a:solidFill>
                <a:effectLst/>
                <a:latin typeface="system-ui"/>
              </a:rPr>
              <a:t>to him that of the fruit of his body, according to the flesh, He would raise up the Christ to sit on his throne,</a:t>
            </a:r>
          </a:p>
          <a:p>
            <a:endParaRPr lang="en-US" b="0" i="0" dirty="0">
              <a:solidFill>
                <a:srgbClr val="000000"/>
              </a:solidFill>
              <a:effectLst/>
              <a:latin typeface="system-ui"/>
            </a:endParaRPr>
          </a:p>
          <a:p>
            <a:pPr algn="l"/>
            <a:r>
              <a:rPr lang="en-US" b="1" dirty="0"/>
              <a:t>Matt 3:17 - </a:t>
            </a:r>
            <a:r>
              <a:rPr lang="en-US" b="1" i="0" baseline="30000" dirty="0">
                <a:solidFill>
                  <a:srgbClr val="000000"/>
                </a:solidFill>
                <a:effectLst/>
                <a:latin typeface="system-ui"/>
              </a:rPr>
              <a:t>17 </a:t>
            </a:r>
            <a:r>
              <a:rPr lang="en-US" b="0" i="0" dirty="0">
                <a:solidFill>
                  <a:srgbClr val="000000"/>
                </a:solidFill>
                <a:effectLst/>
                <a:latin typeface="system-ui"/>
              </a:rPr>
              <a:t>And suddenly a voice </a:t>
            </a:r>
            <a:r>
              <a:rPr lang="en-US" b="0" i="1" dirty="0">
                <a:solidFill>
                  <a:srgbClr val="000000"/>
                </a:solidFill>
                <a:effectLst/>
                <a:latin typeface="system-ui"/>
              </a:rPr>
              <a:t>came</a:t>
            </a:r>
            <a:r>
              <a:rPr lang="en-US" b="0" i="0" dirty="0">
                <a:solidFill>
                  <a:srgbClr val="000000"/>
                </a:solidFill>
                <a:effectLst/>
                <a:latin typeface="system-ui"/>
              </a:rPr>
              <a:t> from heaven, saying, </a:t>
            </a:r>
            <a:r>
              <a:rPr lang="en-US" b="1" i="0" dirty="0">
                <a:solidFill>
                  <a:srgbClr val="000000"/>
                </a:solidFill>
                <a:effectLst/>
                <a:latin typeface="system-ui"/>
              </a:rPr>
              <a:t>“This is My beloved Son, in whom I am well pleased.”</a:t>
            </a:r>
          </a:p>
          <a:p>
            <a:pPr algn="l"/>
            <a:endParaRPr lang="en-US" b="0" i="0" dirty="0">
              <a:solidFill>
                <a:srgbClr val="000000"/>
              </a:solidFill>
              <a:effectLst/>
              <a:latin typeface="system-ui"/>
            </a:endParaRPr>
          </a:p>
          <a:p>
            <a:pPr algn="l"/>
            <a:endParaRPr lang="en-US" b="0" i="0" dirty="0">
              <a:solidFill>
                <a:srgbClr val="000000"/>
              </a:solidFill>
              <a:effectLst/>
              <a:latin typeface="system-ui"/>
            </a:endParaRPr>
          </a:p>
          <a:p>
            <a:pPr algn="l"/>
            <a:endParaRPr lang="en-US" b="0" i="0" dirty="0">
              <a:solidFill>
                <a:srgbClr val="000000"/>
              </a:solidFill>
              <a:effectLst/>
              <a:latin typeface="system-ui"/>
            </a:endParaRPr>
          </a:p>
          <a:p>
            <a:pPr algn="l"/>
            <a:r>
              <a:rPr lang="en-US" b="0" i="0" dirty="0">
                <a:solidFill>
                  <a:srgbClr val="000000"/>
                </a:solidFill>
                <a:effectLst/>
                <a:latin typeface="system-ui"/>
              </a:rPr>
              <a:t/>
            </a:r>
            <a:br>
              <a:rPr lang="en-US" b="0" i="0" dirty="0">
                <a:solidFill>
                  <a:srgbClr val="000000"/>
                </a:solidFill>
                <a:effectLst/>
                <a:latin typeface="system-ui"/>
              </a:rPr>
            </a:br>
            <a:endParaRPr lang="en-US" b="0" i="0" dirty="0">
              <a:solidFill>
                <a:srgbClr val="000000"/>
              </a:solidFill>
              <a:effectLst/>
              <a:latin typeface="system-ui"/>
            </a:endParaRPr>
          </a:p>
          <a:p>
            <a:endParaRPr lang="en-US" b="1" dirty="0"/>
          </a:p>
        </p:txBody>
      </p:sp>
      <p:sp>
        <p:nvSpPr>
          <p:cNvPr id="4" name="Slide Number Placeholder 3"/>
          <p:cNvSpPr>
            <a:spLocks noGrp="1"/>
          </p:cNvSpPr>
          <p:nvPr>
            <p:ph type="sldNum" sz="quarter" idx="5"/>
          </p:nvPr>
        </p:nvSpPr>
        <p:spPr/>
        <p:txBody>
          <a:bodyPr/>
          <a:lstStyle/>
          <a:p>
            <a:fld id="{774C00D2-B9FC-E748-A912-655A99C480C1}" type="slidenum">
              <a:rPr lang="en-US" smtClean="0"/>
              <a:t>5</a:t>
            </a:fld>
            <a:endParaRPr lang="en-US"/>
          </a:p>
        </p:txBody>
      </p:sp>
    </p:spTree>
    <p:extLst>
      <p:ext uri="{BB962C8B-B14F-4D97-AF65-F5344CB8AC3E}">
        <p14:creationId xmlns:p14="http://schemas.microsoft.com/office/powerpoint/2010/main" val="181069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system-ui"/>
                <a:hlinkClick r:id="rId3" tooltip="View Full Chapter"/>
              </a:rPr>
              <a:t/>
            </a:r>
            <a:br>
              <a:rPr lang="en-US" b="0" i="0" dirty="0">
                <a:solidFill>
                  <a:srgbClr val="4A4A4A"/>
                </a:solidFill>
                <a:effectLst/>
                <a:latin typeface="system-ui"/>
                <a:hlinkClick r:id="rId3" tooltip="View Full Chapter"/>
              </a:rPr>
            </a:br>
            <a:endParaRPr lang="en-US" b="1"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Act 2:23 </a:t>
            </a:r>
            <a:r>
              <a:rPr lang="en-US" b="0" i="0" dirty="0">
                <a:solidFill>
                  <a:srgbClr val="000000"/>
                </a:solidFill>
                <a:effectLst/>
                <a:latin typeface="system-ui"/>
              </a:rPr>
              <a:t>- </a:t>
            </a:r>
            <a:r>
              <a:rPr lang="en-US" b="1" i="0" baseline="30000" dirty="0">
                <a:solidFill>
                  <a:srgbClr val="000000"/>
                </a:solidFill>
                <a:effectLst/>
                <a:latin typeface="system-ui"/>
              </a:rPr>
              <a:t>23 </a:t>
            </a:r>
            <a:r>
              <a:rPr lang="en-US" b="0" i="0" dirty="0">
                <a:solidFill>
                  <a:srgbClr val="000000"/>
                </a:solidFill>
                <a:effectLst/>
                <a:latin typeface="system-ui"/>
              </a:rPr>
              <a:t>Him, being delivered by </a:t>
            </a:r>
            <a:r>
              <a:rPr lang="en-US" b="1" i="0" dirty="0">
                <a:solidFill>
                  <a:srgbClr val="000000"/>
                </a:solidFill>
                <a:effectLst/>
                <a:latin typeface="system-ui"/>
              </a:rPr>
              <a:t>the determined purpose and foreknowledge of God</a:t>
            </a:r>
            <a:r>
              <a:rPr lang="en-US" b="0" i="0" dirty="0">
                <a:solidFill>
                  <a:srgbClr val="000000"/>
                </a:solidFill>
                <a:effectLst/>
                <a:latin typeface="system-ui"/>
              </a:rPr>
              <a:t>, you </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f"/>
              </a:rPr>
              <a:t>f</a:t>
            </a:r>
            <a:r>
              <a:rPr lang="en-US" b="0" i="0" baseline="30000" dirty="0">
                <a:solidFill>
                  <a:srgbClr val="000000"/>
                </a:solidFill>
                <a:effectLst/>
                <a:latin typeface="system-ui"/>
              </a:rPr>
              <a:t>]</a:t>
            </a:r>
            <a:r>
              <a:rPr lang="en-US" b="0" i="0" dirty="0">
                <a:solidFill>
                  <a:srgbClr val="000000"/>
                </a:solidFill>
                <a:effectLst/>
                <a:latin typeface="system-ui"/>
              </a:rPr>
              <a:t>have taken by lawless hands, have crucified, and put to death;</a:t>
            </a:r>
          </a:p>
          <a:p>
            <a:endParaRPr lang="en-US" b="0" i="0" dirty="0">
              <a:solidFill>
                <a:srgbClr val="000000"/>
              </a:solidFill>
              <a:effectLst/>
              <a:latin typeface="system-ui"/>
            </a:endParaRPr>
          </a:p>
          <a:p>
            <a:r>
              <a:rPr lang="en-US" b="1" i="0" dirty="0">
                <a:solidFill>
                  <a:srgbClr val="000000"/>
                </a:solidFill>
                <a:effectLst/>
                <a:latin typeface="system-ui"/>
              </a:rPr>
              <a:t>Act 2:36 </a:t>
            </a:r>
            <a:r>
              <a:rPr lang="en-US" b="0" i="0" dirty="0">
                <a:solidFill>
                  <a:srgbClr val="000000"/>
                </a:solidFill>
                <a:effectLst/>
                <a:latin typeface="system-ui"/>
              </a:rPr>
              <a:t>- </a:t>
            </a:r>
            <a:r>
              <a:rPr lang="en-US" b="1" i="0" baseline="30000" dirty="0">
                <a:solidFill>
                  <a:srgbClr val="000000"/>
                </a:solidFill>
                <a:effectLst/>
                <a:latin typeface="system-ui"/>
              </a:rPr>
              <a:t>36 </a:t>
            </a:r>
            <a:r>
              <a:rPr lang="en-US" b="0" i="0" dirty="0">
                <a:solidFill>
                  <a:srgbClr val="000000"/>
                </a:solidFill>
                <a:effectLst/>
                <a:latin typeface="system-ui"/>
              </a:rPr>
              <a:t>“Therefore let all the house of Israel know assuredly that God has made this Jesus, whom you crucified, </a:t>
            </a:r>
            <a:r>
              <a:rPr lang="en-US" b="1" i="0" dirty="0">
                <a:solidFill>
                  <a:srgbClr val="000000"/>
                </a:solidFill>
                <a:effectLst/>
                <a:latin typeface="system-ui"/>
              </a:rPr>
              <a:t>both Lord and Christ</a:t>
            </a:r>
            <a:r>
              <a:rPr lang="en-US" b="0" i="0" dirty="0">
                <a:solidFill>
                  <a:srgbClr val="000000"/>
                </a:solidFill>
                <a:effectLst/>
                <a:latin typeface="system-ui"/>
              </a:rPr>
              <a:t>.”</a:t>
            </a:r>
          </a:p>
          <a:p>
            <a:endParaRPr lang="en-US" dirty="0"/>
          </a:p>
          <a:p>
            <a:r>
              <a:rPr lang="en-US" b="1" dirty="0"/>
              <a:t>Act 2:39 </a:t>
            </a:r>
            <a:r>
              <a:rPr lang="en-US" dirty="0"/>
              <a:t>- </a:t>
            </a:r>
            <a:r>
              <a:rPr lang="en-US" b="1" i="0" baseline="30000" dirty="0">
                <a:solidFill>
                  <a:srgbClr val="000000"/>
                </a:solidFill>
                <a:effectLst/>
                <a:latin typeface="system-ui"/>
              </a:rPr>
              <a:t>39 </a:t>
            </a:r>
            <a:r>
              <a:rPr lang="en-US" b="1" i="0" dirty="0">
                <a:solidFill>
                  <a:srgbClr val="000000"/>
                </a:solidFill>
                <a:effectLst/>
                <a:latin typeface="system-ui"/>
              </a:rPr>
              <a:t>For the promise is to you and to your children, and to all who are afar off, as many as the Lord our God will call.”</a:t>
            </a:r>
          </a:p>
          <a:p>
            <a:endParaRPr lang="en-US" b="1" i="0" dirty="0">
              <a:solidFill>
                <a:srgbClr val="000000"/>
              </a:solidFill>
              <a:effectLst/>
              <a:latin typeface="system-ui"/>
            </a:endParaRPr>
          </a:p>
          <a:p>
            <a:r>
              <a:rPr lang="en-US" b="1" i="0" baseline="0" dirty="0">
                <a:solidFill>
                  <a:srgbClr val="000000"/>
                </a:solidFill>
                <a:effectLst/>
                <a:latin typeface="system-ui"/>
              </a:rPr>
              <a:t>Act 2:47 - </a:t>
            </a:r>
            <a:r>
              <a:rPr lang="en-US" b="1" i="0" baseline="30000" dirty="0">
                <a:solidFill>
                  <a:srgbClr val="000000"/>
                </a:solidFill>
                <a:effectLst/>
                <a:latin typeface="system-ui"/>
              </a:rPr>
              <a:t>47 </a:t>
            </a:r>
            <a:r>
              <a:rPr lang="en-US" b="0" i="0" dirty="0">
                <a:solidFill>
                  <a:srgbClr val="000000"/>
                </a:solidFill>
                <a:effectLst/>
                <a:latin typeface="system-ui"/>
              </a:rPr>
              <a:t>praising God and having favor with all the people. </a:t>
            </a:r>
            <a:r>
              <a:rPr lang="en-US" b="1" i="0" dirty="0">
                <a:solidFill>
                  <a:srgbClr val="000000"/>
                </a:solidFill>
                <a:effectLst/>
                <a:latin typeface="system-ui"/>
              </a:rPr>
              <a:t>And the Lord added to the church daily those who were being saved.</a:t>
            </a:r>
            <a:endParaRPr lang="en-US" b="1" dirty="0"/>
          </a:p>
        </p:txBody>
      </p:sp>
      <p:sp>
        <p:nvSpPr>
          <p:cNvPr id="4" name="Slide Number Placeholder 3"/>
          <p:cNvSpPr>
            <a:spLocks noGrp="1"/>
          </p:cNvSpPr>
          <p:nvPr>
            <p:ph type="sldNum" sz="quarter" idx="5"/>
          </p:nvPr>
        </p:nvSpPr>
        <p:spPr/>
        <p:txBody>
          <a:bodyPr/>
          <a:lstStyle/>
          <a:p>
            <a:fld id="{774C00D2-B9FC-E748-A912-655A99C480C1}" type="slidenum">
              <a:rPr lang="en-US" smtClean="0"/>
              <a:t>6</a:t>
            </a:fld>
            <a:endParaRPr lang="en-US"/>
          </a:p>
        </p:txBody>
      </p:sp>
    </p:spTree>
    <p:extLst>
      <p:ext uri="{BB962C8B-B14F-4D97-AF65-F5344CB8AC3E}">
        <p14:creationId xmlns:p14="http://schemas.microsoft.com/office/powerpoint/2010/main" val="124284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3000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solidFill>
                  <a:srgbClr val="000000"/>
                </a:solidFill>
                <a:effectLst/>
                <a:latin typeface="system-ui"/>
              </a:rPr>
              <a:t>Hear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3000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Rom 10:17 </a:t>
            </a:r>
            <a:r>
              <a:rPr lang="en-US" b="0" i="0" dirty="0">
                <a:solidFill>
                  <a:srgbClr val="000000"/>
                </a:solidFill>
                <a:effectLst/>
                <a:latin typeface="system-ui"/>
              </a:rPr>
              <a:t>So then faith </a:t>
            </a:r>
            <a:r>
              <a:rPr lang="en-US" b="0" i="1" dirty="0">
                <a:solidFill>
                  <a:srgbClr val="000000"/>
                </a:solidFill>
                <a:effectLst/>
                <a:latin typeface="system-ui"/>
              </a:rPr>
              <a:t>comes</a:t>
            </a:r>
            <a:r>
              <a:rPr lang="en-US" b="0" i="0" dirty="0">
                <a:solidFill>
                  <a:srgbClr val="000000"/>
                </a:solidFill>
                <a:effectLst/>
                <a:latin typeface="system-ui"/>
              </a:rPr>
              <a:t> by </a:t>
            </a:r>
            <a:r>
              <a:rPr lang="en-US" b="1" i="0" u="sng" dirty="0">
                <a:solidFill>
                  <a:srgbClr val="000000"/>
                </a:solidFill>
                <a:effectLst/>
                <a:latin typeface="system-ui"/>
              </a:rPr>
              <a:t>hearing, and hearing </a:t>
            </a:r>
            <a:r>
              <a:rPr lang="en-US" b="0" i="0" dirty="0">
                <a:solidFill>
                  <a:srgbClr val="000000"/>
                </a:solidFill>
                <a:effectLst/>
                <a:latin typeface="system-ui"/>
              </a:rPr>
              <a:t>by the word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Matt 7: 24 </a:t>
            </a:r>
            <a:r>
              <a:rPr lang="en-US" b="0" i="0" dirty="0">
                <a:solidFill>
                  <a:srgbClr val="000000"/>
                </a:solidFill>
                <a:effectLst/>
                <a:latin typeface="system-ui"/>
              </a:rPr>
              <a:t>“Therefore whoever </a:t>
            </a:r>
            <a:r>
              <a:rPr lang="en-US" b="1" i="0" u="sng" dirty="0">
                <a:solidFill>
                  <a:srgbClr val="000000"/>
                </a:solidFill>
                <a:effectLst/>
                <a:latin typeface="system-ui"/>
              </a:rPr>
              <a:t>hears</a:t>
            </a:r>
            <a:r>
              <a:rPr lang="en-US" b="0" i="0" dirty="0">
                <a:solidFill>
                  <a:srgbClr val="000000"/>
                </a:solidFill>
                <a:effectLst/>
                <a:latin typeface="system-ui"/>
              </a:rPr>
              <a:t> these sayings of Mine, and does them, I will liken him to a wise man who built his house on the rock: </a:t>
            </a:r>
            <a:r>
              <a:rPr lang="en-US" b="1" i="0" baseline="30000" dirty="0">
                <a:solidFill>
                  <a:srgbClr val="000000"/>
                </a:solidFill>
                <a:effectLst/>
                <a:latin typeface="system-ui"/>
              </a:rPr>
              <a:t>25 </a:t>
            </a:r>
            <a:r>
              <a:rPr lang="en-US" b="0" i="0" dirty="0">
                <a:solidFill>
                  <a:srgbClr val="000000"/>
                </a:solidFill>
                <a:effectLst/>
                <a:latin typeface="system-ui"/>
              </a:rPr>
              <a:t>and the rain descended, the floods came, and the winds blew and beat on that house; and it did not fall, for it was founded on the rock.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Believe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Hebrew 11:6 </a:t>
            </a:r>
            <a:r>
              <a:rPr lang="en-US" b="0" i="0" dirty="0">
                <a:solidFill>
                  <a:srgbClr val="000000"/>
                </a:solidFill>
                <a:effectLst/>
                <a:latin typeface="system-ui"/>
              </a:rPr>
              <a:t>But without </a:t>
            </a:r>
            <a:r>
              <a:rPr lang="en-US" b="1" i="0" u="sng" dirty="0">
                <a:solidFill>
                  <a:srgbClr val="000000"/>
                </a:solidFill>
                <a:effectLst/>
                <a:latin typeface="system-ui"/>
              </a:rPr>
              <a:t>faith</a:t>
            </a:r>
            <a:r>
              <a:rPr lang="en-US" b="0" i="0" dirty="0">
                <a:solidFill>
                  <a:srgbClr val="000000"/>
                </a:solidFill>
                <a:effectLst/>
                <a:latin typeface="system-ui"/>
              </a:rPr>
              <a:t> </a:t>
            </a:r>
            <a:r>
              <a:rPr lang="en-US" b="0" i="1" dirty="0">
                <a:solidFill>
                  <a:srgbClr val="000000"/>
                </a:solidFill>
                <a:effectLst/>
                <a:latin typeface="system-ui"/>
              </a:rPr>
              <a:t>it is</a:t>
            </a:r>
            <a:r>
              <a:rPr lang="en-US" b="0" i="0" dirty="0">
                <a:solidFill>
                  <a:srgbClr val="000000"/>
                </a:solidFill>
                <a:effectLst/>
                <a:latin typeface="system-ui"/>
              </a:rPr>
              <a:t> impossible to please </a:t>
            </a:r>
            <a:r>
              <a:rPr lang="en-US" b="0" i="1" dirty="0">
                <a:solidFill>
                  <a:srgbClr val="000000"/>
                </a:solidFill>
                <a:effectLst/>
                <a:latin typeface="system-ui"/>
              </a:rPr>
              <a:t>Him,</a:t>
            </a:r>
            <a:r>
              <a:rPr lang="en-US" b="0" i="0" dirty="0">
                <a:solidFill>
                  <a:srgbClr val="000000"/>
                </a:solidFill>
                <a:effectLst/>
                <a:latin typeface="system-ui"/>
              </a:rPr>
              <a:t> for he who comes to God must believe that He is, and </a:t>
            </a:r>
            <a:r>
              <a:rPr lang="en-US" b="0" i="1" dirty="0">
                <a:solidFill>
                  <a:srgbClr val="000000"/>
                </a:solidFill>
                <a:effectLst/>
                <a:latin typeface="system-ui"/>
              </a:rPr>
              <a:t>that</a:t>
            </a:r>
            <a:r>
              <a:rPr lang="en-US" b="0" i="0" dirty="0">
                <a:solidFill>
                  <a:srgbClr val="000000"/>
                </a:solidFill>
                <a:effectLst/>
                <a:latin typeface="system-ui"/>
              </a:rPr>
              <a:t> He is a rewarder of those who diligently seek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Repent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Act 2:38 </a:t>
            </a:r>
            <a:r>
              <a:rPr lang="en-US" b="0" i="0" dirty="0">
                <a:solidFill>
                  <a:srgbClr val="000000"/>
                </a:solidFill>
                <a:effectLst/>
                <a:latin typeface="system-ui"/>
              </a:rPr>
              <a:t>Then Peter said to them, “</a:t>
            </a:r>
            <a:r>
              <a:rPr lang="en-US" b="1" i="0" u="sng" dirty="0">
                <a:solidFill>
                  <a:srgbClr val="000000"/>
                </a:solidFill>
                <a:effectLst/>
                <a:latin typeface="system-ui"/>
              </a:rPr>
              <a:t>Repent</a:t>
            </a:r>
            <a:r>
              <a:rPr lang="en-US" b="0" i="0" dirty="0">
                <a:solidFill>
                  <a:srgbClr val="000000"/>
                </a:solidFill>
                <a:effectLst/>
                <a:latin typeface="system-ui"/>
              </a:rPr>
              <a:t>, and let every one of you be baptized in the name of Jesus Christ for the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k"/>
              </a:rPr>
              <a:t>k</a:t>
            </a:r>
            <a:r>
              <a:rPr lang="en-US" b="0" i="0" baseline="30000" dirty="0">
                <a:solidFill>
                  <a:srgbClr val="000000"/>
                </a:solidFill>
                <a:effectLst/>
                <a:latin typeface="system-ui"/>
              </a:rPr>
              <a:t>]</a:t>
            </a:r>
            <a:r>
              <a:rPr lang="en-US" b="0" i="0" dirty="0">
                <a:solidFill>
                  <a:srgbClr val="000000"/>
                </a:solidFill>
                <a:effectLst/>
                <a:latin typeface="system-ui"/>
              </a:rPr>
              <a:t>remission of sins; and you shall receive the gift of the Holy Spirit.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Confess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Matt 10:32 </a:t>
            </a:r>
            <a:r>
              <a:rPr lang="en-US" b="0" i="0" dirty="0">
                <a:solidFill>
                  <a:srgbClr val="000000"/>
                </a:solidFill>
                <a:effectLst/>
                <a:latin typeface="system-ui"/>
              </a:rPr>
              <a:t>“Therefore whoever confesses Me before men, him I will also confess before My Father who is in heaven.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system-ui"/>
              </a:rPr>
              <a:t>Be baptized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Act 2:38 </a:t>
            </a:r>
            <a:r>
              <a:rPr lang="en-US" b="0" i="0" dirty="0">
                <a:solidFill>
                  <a:srgbClr val="000000"/>
                </a:solidFill>
                <a:effectLst/>
                <a:latin typeface="system-ui"/>
              </a:rPr>
              <a:t>Then Peter said to them, “</a:t>
            </a:r>
            <a:r>
              <a:rPr lang="en-US" b="1" i="0" u="sng" dirty="0">
                <a:solidFill>
                  <a:srgbClr val="000000"/>
                </a:solidFill>
                <a:effectLst/>
                <a:latin typeface="system-ui"/>
              </a:rPr>
              <a:t>Repent</a:t>
            </a:r>
            <a:r>
              <a:rPr lang="en-US" b="0" i="0" dirty="0">
                <a:solidFill>
                  <a:srgbClr val="000000"/>
                </a:solidFill>
                <a:effectLst/>
                <a:latin typeface="system-ui"/>
              </a:rPr>
              <a:t>, and let every one of you be baptized in the name of Jesus Christ for the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k"/>
              </a:rPr>
              <a:t>k</a:t>
            </a:r>
            <a:r>
              <a:rPr lang="en-US" b="0" i="0" baseline="30000" dirty="0">
                <a:solidFill>
                  <a:srgbClr val="000000"/>
                </a:solidFill>
                <a:effectLst/>
                <a:latin typeface="system-ui"/>
              </a:rPr>
              <a:t>]</a:t>
            </a:r>
            <a:r>
              <a:rPr lang="en-US" b="0" i="0" dirty="0">
                <a:solidFill>
                  <a:srgbClr val="000000"/>
                </a:solidFill>
                <a:effectLst/>
                <a:latin typeface="system-ui"/>
              </a:rPr>
              <a:t>remission of sins; and you shall receive the gift of the Holy Spirit.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Remain Faithful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algn="l"/>
            <a:r>
              <a:rPr lang="en-US" b="1" i="0" baseline="30000" dirty="0">
                <a:solidFill>
                  <a:srgbClr val="000000"/>
                </a:solidFill>
                <a:effectLst/>
                <a:latin typeface="system-ui"/>
              </a:rPr>
              <a:t>Rev 2:10 </a:t>
            </a:r>
            <a:r>
              <a:rPr lang="en-US" b="0" i="0" dirty="0">
                <a:solidFill>
                  <a:srgbClr val="000000"/>
                </a:solidFill>
                <a:effectLst/>
                <a:latin typeface="system-ui"/>
              </a:rPr>
              <a:t>Do not fear any of those things which you are about to suffer. Indeed, the devil is about to throw </a:t>
            </a:r>
            <a:r>
              <a:rPr lang="en-US" b="0" i="1" dirty="0">
                <a:solidFill>
                  <a:srgbClr val="000000"/>
                </a:solidFill>
                <a:effectLst/>
                <a:latin typeface="system-ui"/>
              </a:rPr>
              <a:t>some</a:t>
            </a:r>
            <a:r>
              <a:rPr lang="en-US" b="0" i="0" dirty="0">
                <a:solidFill>
                  <a:srgbClr val="000000"/>
                </a:solidFill>
                <a:effectLst/>
                <a:latin typeface="system-ui"/>
              </a:rPr>
              <a:t> of you into prison, that you may be tested, and you will have tribulation ten days. Be faithful until death, and I will give you the crown of life.</a:t>
            </a:r>
          </a:p>
          <a:p>
            <a:r>
              <a:rPr lang="en-US" dirty="0"/>
              <a:t/>
            </a:r>
            <a:br>
              <a:rPr lang="en-US" dirty="0"/>
            </a:br>
            <a:r>
              <a:rPr lang="en-US" b="1" dirty="0"/>
              <a:t>This is the Dispatcher Saving Plan </a:t>
            </a:r>
          </a:p>
        </p:txBody>
      </p:sp>
      <p:sp>
        <p:nvSpPr>
          <p:cNvPr id="4" name="Slide Number Placeholder 3"/>
          <p:cNvSpPr>
            <a:spLocks noGrp="1"/>
          </p:cNvSpPr>
          <p:nvPr>
            <p:ph type="sldNum" sz="quarter" idx="5"/>
          </p:nvPr>
        </p:nvSpPr>
        <p:spPr/>
        <p:txBody>
          <a:bodyPr/>
          <a:lstStyle/>
          <a:p>
            <a:fld id="{774C00D2-B9FC-E748-A912-655A99C480C1}" type="slidenum">
              <a:rPr lang="en-US" smtClean="0"/>
              <a:t>7</a:t>
            </a:fld>
            <a:endParaRPr lang="en-US"/>
          </a:p>
        </p:txBody>
      </p:sp>
    </p:spTree>
    <p:extLst>
      <p:ext uri="{BB962C8B-B14F-4D97-AF65-F5344CB8AC3E}">
        <p14:creationId xmlns:p14="http://schemas.microsoft.com/office/powerpoint/2010/main" val="3227544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solidFill>
                <a:srgbClr val="000000"/>
              </a:solidFill>
              <a:effectLst/>
              <a:latin typeface="system-ui"/>
            </a:endParaRPr>
          </a:p>
        </p:txBody>
      </p:sp>
      <p:sp>
        <p:nvSpPr>
          <p:cNvPr id="4" name="Slide Number Placeholder 3"/>
          <p:cNvSpPr>
            <a:spLocks noGrp="1"/>
          </p:cNvSpPr>
          <p:nvPr>
            <p:ph type="sldNum" sz="quarter" idx="5"/>
          </p:nvPr>
        </p:nvSpPr>
        <p:spPr/>
        <p:txBody>
          <a:bodyPr/>
          <a:lstStyle/>
          <a:p>
            <a:fld id="{774C00D2-B9FC-E748-A912-655A99C480C1}" type="slidenum">
              <a:rPr lang="en-US" smtClean="0"/>
              <a:t>8</a:t>
            </a:fld>
            <a:endParaRPr lang="en-US"/>
          </a:p>
        </p:txBody>
      </p:sp>
    </p:spTree>
    <p:extLst>
      <p:ext uri="{BB962C8B-B14F-4D97-AF65-F5344CB8AC3E}">
        <p14:creationId xmlns:p14="http://schemas.microsoft.com/office/powerpoint/2010/main" val="182809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000000"/>
                </a:solidFill>
                <a:effectLst/>
                <a:latin typeface="system-ui"/>
              </a:rPr>
              <a:t>Before the Day of Pentecost:</a:t>
            </a:r>
          </a:p>
          <a:p>
            <a:pPr marL="0" indent="0">
              <a:buFont typeface="Arial" panose="020B0604020202020204" pitchFamily="34" charset="0"/>
              <a:buNone/>
            </a:pPr>
            <a:endParaRPr lang="en-US" b="0" i="0" dirty="0">
              <a:solidFill>
                <a:srgbClr val="000000"/>
              </a:solidFill>
              <a:effectLst/>
              <a:latin typeface="system-ui"/>
            </a:endParaRPr>
          </a:p>
          <a:p>
            <a:pPr marL="228600" indent="-228600">
              <a:buFont typeface="+mj-lt"/>
              <a:buAutoNum type="arabicPeriod"/>
            </a:pPr>
            <a:r>
              <a:rPr lang="en-US" b="1" i="0" dirty="0">
                <a:solidFill>
                  <a:srgbClr val="000000"/>
                </a:solidFill>
                <a:effectLst/>
                <a:latin typeface="system-ui"/>
              </a:rPr>
              <a:t>The Holy Sprit is Promised by Jesus before he ascends to heaven (Act 1:4-8) – It should noted – underlined </a:t>
            </a:r>
          </a:p>
          <a:p>
            <a:pPr marL="0" indent="0">
              <a:buFont typeface="+mj-lt"/>
              <a:buNone/>
            </a:pPr>
            <a:endParaRPr lang="en-US" b="0" i="0" dirty="0">
              <a:solidFill>
                <a:srgbClr val="000000"/>
              </a:solidFill>
              <a:effectLst/>
              <a:latin typeface="system-ui"/>
            </a:endParaRPr>
          </a:p>
          <a:p>
            <a:pPr marL="0" indent="0">
              <a:buFont typeface="+mj-lt"/>
              <a:buNone/>
            </a:pPr>
            <a:r>
              <a:rPr lang="en-US" b="1" i="0" baseline="30000" dirty="0">
                <a:solidFill>
                  <a:srgbClr val="000000"/>
                </a:solidFill>
                <a:effectLst/>
                <a:latin typeface="system-ui"/>
              </a:rPr>
              <a:t>4 </a:t>
            </a:r>
            <a:r>
              <a:rPr lang="en-US" b="0" i="0" dirty="0">
                <a:solidFill>
                  <a:srgbClr val="000000"/>
                </a:solidFill>
                <a:effectLst/>
                <a:latin typeface="system-ui"/>
              </a:rPr>
              <a:t>And being assembled together with </a:t>
            </a:r>
            <a:r>
              <a:rPr lang="en-US" b="0" i="1" dirty="0">
                <a:solidFill>
                  <a:srgbClr val="000000"/>
                </a:solidFill>
                <a:effectLst/>
                <a:latin typeface="system-ui"/>
              </a:rPr>
              <a:t>them,</a:t>
            </a:r>
            <a:r>
              <a:rPr lang="en-US" b="0" i="0" dirty="0">
                <a:solidFill>
                  <a:srgbClr val="000000"/>
                </a:solidFill>
                <a:effectLst/>
                <a:latin typeface="system-ui"/>
              </a:rPr>
              <a:t> He commanded them not to depart from Jerusalem, but to wait for the Promise of the Father, “which,” </a:t>
            </a:r>
            <a:r>
              <a:rPr lang="en-US" b="0" i="1" dirty="0">
                <a:solidFill>
                  <a:srgbClr val="000000"/>
                </a:solidFill>
                <a:effectLst/>
                <a:latin typeface="system-ui"/>
              </a:rPr>
              <a:t>He said,</a:t>
            </a:r>
            <a:r>
              <a:rPr lang="en-US" b="0" i="0" dirty="0">
                <a:solidFill>
                  <a:srgbClr val="000000"/>
                </a:solidFill>
                <a:effectLst/>
                <a:latin typeface="system-ui"/>
              </a:rPr>
              <a:t> “you have heard from Me; </a:t>
            </a:r>
            <a:r>
              <a:rPr lang="en-US" b="1" i="0" baseline="30000" dirty="0">
                <a:solidFill>
                  <a:srgbClr val="000000"/>
                </a:solidFill>
                <a:effectLst/>
                <a:latin typeface="system-ui"/>
              </a:rPr>
              <a:t>5 </a:t>
            </a:r>
            <a:r>
              <a:rPr lang="en-US" b="1" i="0" dirty="0">
                <a:solidFill>
                  <a:srgbClr val="000000"/>
                </a:solidFill>
                <a:effectLst/>
                <a:latin typeface="system-ui"/>
              </a:rPr>
              <a:t>for John truly baptized with water, but you shall be baptized with the Holy Spirit not many days from now.” </a:t>
            </a:r>
            <a:r>
              <a:rPr lang="en-US" b="1" i="0" baseline="30000" dirty="0">
                <a:solidFill>
                  <a:srgbClr val="000000"/>
                </a:solidFill>
                <a:effectLst/>
                <a:latin typeface="system-ui"/>
              </a:rPr>
              <a:t>6 </a:t>
            </a:r>
            <a:r>
              <a:rPr lang="en-US" b="0" i="0" dirty="0">
                <a:solidFill>
                  <a:srgbClr val="000000"/>
                </a:solidFill>
                <a:effectLst/>
                <a:latin typeface="system-ui"/>
              </a:rPr>
              <a:t>Therefore, when they had come together, they asked Him, saying, “Lord, will You at this time restore the kingdom to Israel?” </a:t>
            </a:r>
            <a:r>
              <a:rPr lang="en-US" b="1" i="0" baseline="30000" dirty="0">
                <a:solidFill>
                  <a:srgbClr val="000000"/>
                </a:solidFill>
                <a:effectLst/>
                <a:latin typeface="system-ui"/>
              </a:rPr>
              <a:t>7 </a:t>
            </a:r>
            <a:r>
              <a:rPr lang="en-US" b="0" i="0" dirty="0">
                <a:solidFill>
                  <a:srgbClr val="000000"/>
                </a:solidFill>
                <a:effectLst/>
                <a:latin typeface="system-ui"/>
              </a:rPr>
              <a:t>And He said to them, “It is not for you to know times or seasons which the Father has put in His own authority. </a:t>
            </a:r>
            <a:r>
              <a:rPr lang="en-US" b="1" i="0" baseline="30000" dirty="0">
                <a:solidFill>
                  <a:srgbClr val="000000"/>
                </a:solidFill>
                <a:effectLst/>
                <a:latin typeface="system-ui"/>
              </a:rPr>
              <a:t>8 </a:t>
            </a:r>
            <a:r>
              <a:rPr lang="en-US" b="1" i="0" dirty="0">
                <a:solidFill>
                  <a:srgbClr val="000000"/>
                </a:solidFill>
                <a:effectLst/>
                <a:latin typeface="system-ui"/>
              </a:rPr>
              <a:t>But </a:t>
            </a:r>
            <a:r>
              <a:rPr lang="en-US" b="1" i="0" u="sng" dirty="0">
                <a:solidFill>
                  <a:srgbClr val="FF0000"/>
                </a:solidFill>
                <a:effectLst/>
                <a:latin typeface="system-ui"/>
              </a:rPr>
              <a:t>you shall receive power </a:t>
            </a:r>
            <a:r>
              <a:rPr lang="en-US" b="1" i="0" u="sng" dirty="0">
                <a:solidFill>
                  <a:srgbClr val="000000"/>
                </a:solidFill>
                <a:effectLst/>
                <a:latin typeface="system-ui"/>
              </a:rPr>
              <a:t>when the Holy Spirit has come upon you</a:t>
            </a:r>
            <a:r>
              <a:rPr lang="en-US" b="1" i="0" dirty="0">
                <a:solidFill>
                  <a:srgbClr val="000000"/>
                </a:solidFill>
                <a:effectLst/>
                <a:latin typeface="system-ui"/>
              </a:rPr>
              <a:t>; and you shall </a:t>
            </a:r>
            <a:r>
              <a:rPr lang="en-US" b="1" i="0" u="sng" dirty="0">
                <a:solidFill>
                  <a:srgbClr val="000000"/>
                </a:solidFill>
                <a:effectLst/>
                <a:latin typeface="system-ui"/>
              </a:rPr>
              <a:t>be witnesses </a:t>
            </a:r>
            <a:r>
              <a:rPr lang="en-US" b="1" i="0" dirty="0">
                <a:solidFill>
                  <a:srgbClr val="000000"/>
                </a:solidFill>
                <a:effectLst/>
                <a:latin typeface="system-ui"/>
              </a:rPr>
              <a:t>to Me in Jerusalem, and in all Judea and Samaria, and to the end of the earth.”</a:t>
            </a:r>
          </a:p>
          <a:p>
            <a:pPr marL="0" indent="0">
              <a:buFont typeface="+mj-lt"/>
              <a:buNone/>
            </a:pPr>
            <a:endParaRPr lang="en-US" b="1" i="0" dirty="0">
              <a:solidFill>
                <a:srgbClr val="000000"/>
              </a:solidFill>
              <a:effectLst/>
              <a:latin typeface="system-ui"/>
            </a:endParaRPr>
          </a:p>
          <a:p>
            <a:pPr marL="0" indent="0">
              <a:buFont typeface="+mj-lt"/>
              <a:buNone/>
            </a:pPr>
            <a:r>
              <a:rPr lang="en-US" b="1" i="0" dirty="0">
                <a:solidFill>
                  <a:srgbClr val="000000"/>
                </a:solidFill>
                <a:effectLst/>
                <a:latin typeface="system-ui"/>
              </a:rPr>
              <a:t>2. The Upper Room Prayer Meeting (Acts 1:12-14) – There seems to be some important prerequisites in order for the Apostles to be ready to receive power. It should be noted - </a:t>
            </a:r>
          </a:p>
          <a:p>
            <a:pPr marL="0" indent="0">
              <a:buFont typeface="+mj-lt"/>
              <a:buNone/>
            </a:pPr>
            <a:endParaRPr lang="en-US" b="1" i="0" dirty="0">
              <a:solidFill>
                <a:srgbClr val="000000"/>
              </a:solidFill>
              <a:effectLst/>
              <a:latin typeface="system-ui"/>
            </a:endParaRPr>
          </a:p>
          <a:p>
            <a:pPr marL="0" indent="0">
              <a:buFont typeface="+mj-lt"/>
              <a:buNone/>
            </a:pPr>
            <a:r>
              <a:rPr lang="en-US" b="1" i="0" dirty="0">
                <a:solidFill>
                  <a:srgbClr val="000000"/>
                </a:solidFill>
                <a:effectLst/>
                <a:latin typeface="system-ui"/>
              </a:rPr>
              <a:t> </a:t>
            </a:r>
            <a:r>
              <a:rPr lang="en-US" b="1" i="0" baseline="30000" dirty="0">
                <a:solidFill>
                  <a:srgbClr val="000000"/>
                </a:solidFill>
                <a:effectLst/>
                <a:latin typeface="system-ui"/>
              </a:rPr>
              <a:t>12 </a:t>
            </a:r>
            <a:r>
              <a:rPr lang="en-US" b="0" i="0" dirty="0">
                <a:solidFill>
                  <a:srgbClr val="000000"/>
                </a:solidFill>
                <a:effectLst/>
                <a:latin typeface="system-ui"/>
              </a:rPr>
              <a:t>Then they returned to Jerusalem from the mount called Olivet, which is near Jerusalem, a Sabbath day’s journey. </a:t>
            </a:r>
            <a:r>
              <a:rPr lang="en-US" b="1" i="0" baseline="30000" dirty="0">
                <a:solidFill>
                  <a:srgbClr val="000000"/>
                </a:solidFill>
                <a:effectLst/>
                <a:latin typeface="system-ui"/>
              </a:rPr>
              <a:t>13 </a:t>
            </a:r>
            <a:r>
              <a:rPr lang="en-US" b="0" i="0" dirty="0">
                <a:solidFill>
                  <a:srgbClr val="000000"/>
                </a:solidFill>
                <a:effectLst/>
                <a:latin typeface="system-ui"/>
              </a:rPr>
              <a:t>And when they had entered, they went up into the upper room where they were staying: Peter, James, John, and Andrew; Philip and Thomas; Bartholomew and Matthew; James </a:t>
            </a:r>
            <a:r>
              <a:rPr lang="en-US" b="0" i="1" dirty="0">
                <a:solidFill>
                  <a:srgbClr val="000000"/>
                </a:solidFill>
                <a:effectLst/>
                <a:latin typeface="system-ui"/>
              </a:rPr>
              <a:t>the son</a:t>
            </a:r>
            <a:r>
              <a:rPr lang="en-US" b="0" i="0" dirty="0">
                <a:solidFill>
                  <a:srgbClr val="000000"/>
                </a:solidFill>
                <a:effectLst/>
                <a:latin typeface="system-ui"/>
              </a:rPr>
              <a:t> of Alphaeus and Simon the Zealot; and Judas </a:t>
            </a:r>
            <a:r>
              <a:rPr lang="en-US" b="0" i="1" dirty="0">
                <a:solidFill>
                  <a:srgbClr val="000000"/>
                </a:solidFill>
                <a:effectLst/>
                <a:latin typeface="system-ui"/>
              </a:rPr>
              <a:t>the son</a:t>
            </a:r>
            <a:r>
              <a:rPr lang="en-US" b="0" i="0" dirty="0">
                <a:solidFill>
                  <a:srgbClr val="000000"/>
                </a:solidFill>
                <a:effectLst/>
                <a:latin typeface="system-ui"/>
              </a:rPr>
              <a:t> of James. </a:t>
            </a:r>
            <a:r>
              <a:rPr lang="en-US" b="1" i="0" u="sng" baseline="30000" dirty="0">
                <a:solidFill>
                  <a:srgbClr val="000000"/>
                </a:solidFill>
                <a:effectLst/>
                <a:latin typeface="system-ui"/>
              </a:rPr>
              <a:t>14 </a:t>
            </a:r>
            <a:r>
              <a:rPr lang="en-US" b="1" i="0" u="sng" dirty="0">
                <a:solidFill>
                  <a:srgbClr val="000000"/>
                </a:solidFill>
                <a:effectLst/>
                <a:latin typeface="system-ui"/>
              </a:rPr>
              <a:t>These all continued with one accord in prayer and supplication</a:t>
            </a:r>
            <a:r>
              <a:rPr lang="en-US" b="0" i="0" dirty="0">
                <a:solidFill>
                  <a:srgbClr val="000000"/>
                </a:solidFill>
                <a:effectLst/>
                <a:latin typeface="system-ui"/>
              </a:rPr>
              <a:t>, with the women and Mary the mother of Jesus, and with His brothers.</a:t>
            </a:r>
            <a:r>
              <a:rPr lang="en-US" b="1" i="0" dirty="0">
                <a:solidFill>
                  <a:srgbClr val="000000"/>
                </a:solidFill>
                <a:effectLst/>
                <a:latin typeface="system-ui"/>
              </a:rPr>
              <a:t> </a:t>
            </a:r>
          </a:p>
          <a:p>
            <a:pPr marL="0" indent="0">
              <a:buFont typeface="+mj-lt"/>
              <a:buNone/>
            </a:pPr>
            <a:endParaRPr lang="en-US" b="1" i="0" dirty="0">
              <a:solidFill>
                <a:srgbClr val="000000"/>
              </a:solidFill>
              <a:effectLst/>
              <a:latin typeface="system-ui"/>
            </a:endParaRPr>
          </a:p>
          <a:p>
            <a:pPr marL="0" indent="0">
              <a:buFont typeface="+mj-lt"/>
              <a:buNone/>
            </a:pPr>
            <a:r>
              <a:rPr lang="en-US" b="1" i="0" baseline="30000" dirty="0">
                <a:solidFill>
                  <a:srgbClr val="000000"/>
                </a:solidFill>
                <a:effectLst/>
                <a:latin typeface="system-ui"/>
              </a:rPr>
              <a:t>15 </a:t>
            </a:r>
            <a:r>
              <a:rPr lang="en-US" b="0" i="0" dirty="0">
                <a:solidFill>
                  <a:srgbClr val="000000"/>
                </a:solidFill>
                <a:effectLst/>
                <a:latin typeface="system-ui"/>
              </a:rPr>
              <a:t>And in those days Peter stood up in the midst of the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f"/>
              </a:rPr>
              <a:t>f</a:t>
            </a:r>
            <a:r>
              <a:rPr lang="en-US" b="0" i="0" baseline="30000" dirty="0">
                <a:solidFill>
                  <a:srgbClr val="000000"/>
                </a:solidFill>
                <a:effectLst/>
                <a:latin typeface="system-ui"/>
              </a:rPr>
              <a:t>]</a:t>
            </a:r>
            <a:r>
              <a:rPr lang="en-US" b="0" i="0" dirty="0">
                <a:solidFill>
                  <a:srgbClr val="000000"/>
                </a:solidFill>
                <a:effectLst/>
                <a:latin typeface="system-ui"/>
              </a:rPr>
              <a:t>disciples (altogether the number of names was about a hundred and twenty), and said, </a:t>
            </a:r>
            <a:r>
              <a:rPr lang="en-US" b="1" i="0" baseline="30000" dirty="0">
                <a:solidFill>
                  <a:srgbClr val="000000"/>
                </a:solidFill>
                <a:effectLst/>
                <a:latin typeface="system-ui"/>
              </a:rPr>
              <a:t>16 </a:t>
            </a:r>
            <a:r>
              <a:rPr lang="en-US" b="0" i="0" dirty="0">
                <a:solidFill>
                  <a:srgbClr val="000000"/>
                </a:solidFill>
                <a:effectLst/>
                <a:latin typeface="system-ui"/>
              </a:rPr>
              <a:t>“Men </a:t>
            </a:r>
            <a:r>
              <a:rPr lang="en-US" b="0" i="1" dirty="0">
                <a:solidFill>
                  <a:srgbClr val="000000"/>
                </a:solidFill>
                <a:effectLst/>
                <a:latin typeface="system-ui"/>
              </a:rPr>
              <a:t>and</a:t>
            </a:r>
            <a:r>
              <a:rPr lang="en-US" b="0" i="0" dirty="0">
                <a:solidFill>
                  <a:srgbClr val="000000"/>
                </a:solidFill>
                <a:effectLst/>
                <a:latin typeface="system-ui"/>
              </a:rPr>
              <a:t> brethren, </a:t>
            </a:r>
            <a:r>
              <a:rPr lang="en-US" b="1" i="0" u="sng" dirty="0">
                <a:solidFill>
                  <a:srgbClr val="000000"/>
                </a:solidFill>
                <a:effectLst/>
                <a:latin typeface="system-ui"/>
              </a:rPr>
              <a:t>this Scripture</a:t>
            </a:r>
            <a:r>
              <a:rPr lang="en-US" b="0" i="0" dirty="0">
                <a:solidFill>
                  <a:srgbClr val="000000"/>
                </a:solidFill>
                <a:effectLst/>
                <a:latin typeface="system-ui"/>
              </a:rPr>
              <a:t> had to be fulfilled, </a:t>
            </a:r>
            <a:r>
              <a:rPr lang="en-US" b="1" i="0" u="sng" dirty="0">
                <a:solidFill>
                  <a:srgbClr val="000000"/>
                </a:solidFill>
                <a:effectLst/>
                <a:latin typeface="system-ui"/>
              </a:rPr>
              <a:t>which the Holy Spirit spoke before by the mouth of David concerning Judas</a:t>
            </a:r>
            <a:r>
              <a:rPr lang="en-US" b="0" i="0" dirty="0">
                <a:solidFill>
                  <a:srgbClr val="000000"/>
                </a:solidFill>
                <a:effectLst/>
                <a:latin typeface="system-ui"/>
              </a:rPr>
              <a:t>, who became a guide to those who arrested Jesus.</a:t>
            </a:r>
          </a:p>
          <a:p>
            <a:pPr marL="0" indent="0">
              <a:buFont typeface="+mj-lt"/>
              <a:buNone/>
            </a:pPr>
            <a:endParaRPr lang="en-US" b="0" i="0" dirty="0">
              <a:solidFill>
                <a:srgbClr val="000000"/>
              </a:solidFill>
              <a:effectLst/>
              <a:latin typeface="system-ui"/>
            </a:endParaRPr>
          </a:p>
          <a:p>
            <a:pPr marL="0" indent="0">
              <a:buFont typeface="+mj-lt"/>
              <a:buNone/>
            </a:pPr>
            <a:r>
              <a:rPr lang="en-US" b="1" i="0" dirty="0">
                <a:solidFill>
                  <a:srgbClr val="000000"/>
                </a:solidFill>
                <a:effectLst/>
                <a:latin typeface="system-ui"/>
              </a:rPr>
              <a:t>= Fellowship, Prayer, Study of the Word of God (prerequisites)</a:t>
            </a:r>
          </a:p>
          <a:p>
            <a:pPr algn="l"/>
            <a:endParaRPr lang="en-US" b="1" i="0" dirty="0">
              <a:solidFill>
                <a:srgbClr val="000000"/>
              </a:solidFill>
              <a:effectLst/>
              <a:latin typeface="system-ui"/>
            </a:endParaRPr>
          </a:p>
          <a:p>
            <a:pPr algn="l"/>
            <a:r>
              <a:rPr lang="en-US" b="1" i="0" dirty="0">
                <a:solidFill>
                  <a:srgbClr val="000000"/>
                </a:solidFill>
                <a:effectLst/>
                <a:latin typeface="system-ui"/>
              </a:rPr>
              <a:t>3. Receiving of the Holy Spirit (The Dispatchers Saving Power) Acts 2 – </a:t>
            </a:r>
          </a:p>
          <a:p>
            <a:pPr algn="l"/>
            <a:endParaRPr lang="en-US" b="1" i="0" dirty="0">
              <a:solidFill>
                <a:srgbClr val="000000"/>
              </a:solidFill>
              <a:effectLst/>
              <a:latin typeface="system-ui"/>
            </a:endParaRPr>
          </a:p>
          <a:p>
            <a:pPr algn="l"/>
            <a:r>
              <a:rPr lang="en-US" b="1" i="0" baseline="30000" dirty="0">
                <a:solidFill>
                  <a:srgbClr val="000000"/>
                </a:solidFill>
                <a:effectLst/>
                <a:latin typeface="system-ui"/>
              </a:rPr>
              <a:t>1</a:t>
            </a:r>
            <a:r>
              <a:rPr lang="en-US" b="0" i="0" dirty="0">
                <a:solidFill>
                  <a:srgbClr val="000000"/>
                </a:solidFill>
                <a:effectLst/>
                <a:latin typeface="system-ui"/>
              </a:rPr>
              <a:t>When the Day of Pentecost had fully come, </a:t>
            </a:r>
            <a:r>
              <a:rPr lang="en-US" b="1" i="0" u="sng" dirty="0">
                <a:solidFill>
                  <a:srgbClr val="000000"/>
                </a:solidFill>
                <a:effectLst/>
                <a:latin typeface="system-ui"/>
              </a:rPr>
              <a:t>they were all with one accord in one place</a:t>
            </a:r>
            <a:r>
              <a:rPr lang="en-US" b="0" i="0" dirty="0">
                <a:solidFill>
                  <a:srgbClr val="000000"/>
                </a:solidFill>
                <a:effectLst/>
                <a:latin typeface="system-ui"/>
              </a:rPr>
              <a:t>. </a:t>
            </a:r>
            <a:r>
              <a:rPr lang="en-US" b="1" i="0" baseline="30000" dirty="0">
                <a:solidFill>
                  <a:srgbClr val="000000"/>
                </a:solidFill>
                <a:effectLst/>
                <a:latin typeface="system-ui"/>
              </a:rPr>
              <a:t>2 </a:t>
            </a:r>
            <a:r>
              <a:rPr lang="en-US" b="0" i="0" dirty="0">
                <a:solidFill>
                  <a:srgbClr val="000000"/>
                </a:solidFill>
                <a:effectLst/>
                <a:latin typeface="system-ui"/>
              </a:rPr>
              <a:t>And suddenly there came a sound from heaven, as of a rushing mighty wind, and it filled the whole house where they were sitting. </a:t>
            </a:r>
            <a:r>
              <a:rPr lang="en-US" b="1" i="0" baseline="30000" dirty="0">
                <a:solidFill>
                  <a:srgbClr val="000000"/>
                </a:solidFill>
                <a:effectLst/>
                <a:latin typeface="system-ui"/>
              </a:rPr>
              <a:t>3 </a:t>
            </a:r>
            <a:r>
              <a:rPr lang="en-US" b="0" i="0" dirty="0">
                <a:solidFill>
                  <a:srgbClr val="000000"/>
                </a:solidFill>
                <a:effectLst/>
                <a:latin typeface="system-ui"/>
              </a:rPr>
              <a:t>Then there appeared to them </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divided tongues, as of fire, and </a:t>
            </a:r>
            <a:r>
              <a:rPr lang="en-US" b="0" i="1" dirty="0">
                <a:solidFill>
                  <a:srgbClr val="000000"/>
                </a:solidFill>
                <a:effectLst/>
                <a:latin typeface="system-ui"/>
              </a:rPr>
              <a:t>one</a:t>
            </a:r>
            <a:r>
              <a:rPr lang="en-US" b="0" i="0" dirty="0">
                <a:solidFill>
                  <a:srgbClr val="000000"/>
                </a:solidFill>
                <a:effectLst/>
                <a:latin typeface="system-ui"/>
              </a:rPr>
              <a:t> sat upon each of them. </a:t>
            </a:r>
            <a:r>
              <a:rPr lang="en-US" b="1" i="0" u="sng" baseline="30000" dirty="0">
                <a:solidFill>
                  <a:srgbClr val="000000"/>
                </a:solidFill>
                <a:effectLst/>
                <a:latin typeface="system-ui"/>
              </a:rPr>
              <a:t>4 </a:t>
            </a:r>
            <a:r>
              <a:rPr lang="en-US" b="1" i="0" u="sng" dirty="0">
                <a:solidFill>
                  <a:srgbClr val="000000"/>
                </a:solidFill>
                <a:effectLst/>
                <a:latin typeface="system-ui"/>
              </a:rPr>
              <a:t>And they were all filled with the Holy Spirit</a:t>
            </a:r>
            <a:r>
              <a:rPr lang="en-US" b="0" i="0" dirty="0">
                <a:solidFill>
                  <a:srgbClr val="000000"/>
                </a:solidFill>
                <a:effectLst/>
                <a:latin typeface="system-ui"/>
              </a:rPr>
              <a:t> and began to </a:t>
            </a:r>
            <a:r>
              <a:rPr lang="en-US" b="1" i="0" u="sng" dirty="0">
                <a:solidFill>
                  <a:srgbClr val="000000"/>
                </a:solidFill>
                <a:effectLst/>
                <a:latin typeface="system-ui"/>
              </a:rPr>
              <a:t>speak </a:t>
            </a:r>
            <a:r>
              <a:rPr lang="en-US" b="0" i="0" dirty="0">
                <a:solidFill>
                  <a:srgbClr val="000000"/>
                </a:solidFill>
                <a:effectLst/>
                <a:latin typeface="system-ui"/>
              </a:rPr>
              <a:t>with </a:t>
            </a:r>
            <a:r>
              <a:rPr lang="en-US" b="1" i="0" u="sng" dirty="0">
                <a:solidFill>
                  <a:srgbClr val="000000"/>
                </a:solidFill>
                <a:effectLst/>
                <a:latin typeface="system-ui"/>
              </a:rPr>
              <a:t>other tongues</a:t>
            </a:r>
            <a:r>
              <a:rPr lang="en-US" b="0" i="0" dirty="0">
                <a:solidFill>
                  <a:srgbClr val="000000"/>
                </a:solidFill>
                <a:effectLst/>
                <a:latin typeface="system-ui"/>
              </a:rPr>
              <a:t>, </a:t>
            </a:r>
            <a:r>
              <a:rPr lang="en-US" b="1" i="0" u="sng" dirty="0">
                <a:solidFill>
                  <a:srgbClr val="000000"/>
                </a:solidFill>
                <a:effectLst/>
                <a:latin typeface="system-ui"/>
              </a:rPr>
              <a:t>as the Spirit gave them utterance</a:t>
            </a:r>
            <a:r>
              <a:rPr lang="en-US" b="0" i="0" dirty="0">
                <a:solidFill>
                  <a:srgbClr val="000000"/>
                </a:solidFill>
                <a:effectLst/>
                <a:latin typeface="system-ui"/>
              </a:rPr>
              <a:t>.</a:t>
            </a:r>
          </a:p>
          <a:p>
            <a:pPr algn="l"/>
            <a:endParaRPr lang="en-US" b="0" i="0" dirty="0">
              <a:solidFill>
                <a:srgbClr val="000000"/>
              </a:solidFill>
              <a:effectLst/>
              <a:latin typeface="system-ui"/>
            </a:endParaRPr>
          </a:p>
          <a:p>
            <a:pPr algn="l"/>
            <a:r>
              <a:rPr lang="en-US" b="1" i="0" u="none" baseline="0" dirty="0">
                <a:solidFill>
                  <a:srgbClr val="000000"/>
                </a:solidFill>
                <a:effectLst/>
                <a:latin typeface="system-ui"/>
              </a:rPr>
              <a:t>It should be noted – The Crowd’s reaction</a:t>
            </a:r>
          </a:p>
          <a:p>
            <a:pPr algn="l"/>
            <a:endParaRPr lang="en-US" b="1" i="0" u="none" baseline="0" dirty="0">
              <a:solidFill>
                <a:srgbClr val="000000"/>
              </a:solidFill>
              <a:effectLst/>
              <a:latin typeface="system-ui"/>
            </a:endParaRPr>
          </a:p>
          <a:p>
            <a:pPr algn="l"/>
            <a:r>
              <a:rPr lang="en-US" b="1" i="0" u="none" baseline="0" dirty="0">
                <a:solidFill>
                  <a:srgbClr val="000000"/>
                </a:solidFill>
                <a:effectLst/>
                <a:latin typeface="system-ui"/>
              </a:rPr>
              <a:t> </a:t>
            </a:r>
            <a:r>
              <a:rPr lang="en-US" b="1" i="0" u="sng" baseline="30000" dirty="0">
                <a:solidFill>
                  <a:srgbClr val="000000"/>
                </a:solidFill>
                <a:effectLst/>
                <a:latin typeface="system-ui"/>
              </a:rPr>
              <a:t>7 </a:t>
            </a:r>
            <a:r>
              <a:rPr lang="en-US" b="1" i="0" u="sng" dirty="0">
                <a:solidFill>
                  <a:srgbClr val="000000"/>
                </a:solidFill>
                <a:effectLst/>
                <a:latin typeface="system-ui"/>
              </a:rPr>
              <a:t>Then they were all amazed and marveled, </a:t>
            </a:r>
            <a:r>
              <a:rPr lang="en-US" b="0" i="0" u="none" dirty="0">
                <a:solidFill>
                  <a:srgbClr val="000000"/>
                </a:solidFill>
                <a:effectLst/>
                <a:latin typeface="system-ui"/>
              </a:rPr>
              <a:t>saying to one another, “Look, are not all these who speak Galileans? </a:t>
            </a:r>
            <a:r>
              <a:rPr lang="en-US" b="1" i="0" u="sng" baseline="30000" dirty="0">
                <a:solidFill>
                  <a:srgbClr val="000000"/>
                </a:solidFill>
                <a:effectLst/>
                <a:latin typeface="system-ui"/>
              </a:rPr>
              <a:t>8 </a:t>
            </a:r>
            <a:r>
              <a:rPr lang="en-US" b="1" i="0" u="sng" dirty="0">
                <a:solidFill>
                  <a:srgbClr val="000000"/>
                </a:solidFill>
                <a:effectLst/>
                <a:latin typeface="system-ui"/>
              </a:rPr>
              <a:t>And how </a:t>
            </a:r>
            <a:r>
              <a:rPr lang="en-US" b="1" i="1" u="sng" dirty="0">
                <a:solidFill>
                  <a:srgbClr val="000000"/>
                </a:solidFill>
                <a:effectLst/>
                <a:latin typeface="system-ui"/>
              </a:rPr>
              <a:t>is it that</a:t>
            </a:r>
            <a:r>
              <a:rPr lang="en-US" b="1" i="0" u="sng" dirty="0">
                <a:solidFill>
                  <a:srgbClr val="000000"/>
                </a:solidFill>
                <a:effectLst/>
                <a:latin typeface="system-ui"/>
              </a:rPr>
              <a:t> we hear, each in our own </a:t>
            </a:r>
            <a:r>
              <a:rPr lang="en-US" b="1" i="0" u="sng" baseline="0" dirty="0">
                <a:solidFill>
                  <a:srgbClr val="000000"/>
                </a:solidFill>
                <a:effectLst/>
                <a:latin typeface="system-ui"/>
              </a:rPr>
              <a:t>l</a:t>
            </a:r>
            <a:r>
              <a:rPr lang="en-US" b="1" i="0" u="sng" dirty="0">
                <a:solidFill>
                  <a:srgbClr val="000000"/>
                </a:solidFill>
                <a:effectLst/>
                <a:latin typeface="system-ui"/>
              </a:rPr>
              <a:t>anguage </a:t>
            </a:r>
            <a:r>
              <a:rPr lang="en-US" b="0" i="0" u="none" dirty="0">
                <a:solidFill>
                  <a:srgbClr val="000000"/>
                </a:solidFill>
                <a:effectLst/>
                <a:latin typeface="system-ui"/>
              </a:rPr>
              <a:t>in which we were born? </a:t>
            </a:r>
            <a:r>
              <a:rPr lang="en-US" b="1" i="0" baseline="30000" dirty="0">
                <a:solidFill>
                  <a:srgbClr val="000000"/>
                </a:solidFill>
                <a:effectLst/>
                <a:latin typeface="system-ui"/>
              </a:rPr>
              <a:t>9 </a:t>
            </a:r>
            <a:r>
              <a:rPr lang="en-US" b="0" i="0" dirty="0">
                <a:solidFill>
                  <a:srgbClr val="000000"/>
                </a:solidFill>
                <a:effectLst/>
                <a:latin typeface="system-ui"/>
              </a:rPr>
              <a:t>Parthians and Medes and Elamites, those dwelling in Mesopotamia, Judea and Cappadocia, Pontus and Asia, </a:t>
            </a:r>
            <a:r>
              <a:rPr lang="en-US" b="1" i="0" baseline="30000" dirty="0">
                <a:solidFill>
                  <a:srgbClr val="000000"/>
                </a:solidFill>
                <a:effectLst/>
                <a:latin typeface="system-ui"/>
              </a:rPr>
              <a:t>10 </a:t>
            </a:r>
            <a:r>
              <a:rPr lang="en-US" b="0" i="0" dirty="0">
                <a:solidFill>
                  <a:srgbClr val="000000"/>
                </a:solidFill>
                <a:effectLst/>
                <a:latin typeface="system-ui"/>
              </a:rPr>
              <a:t>Phrygia and Pamphylia, Egypt and the parts of Libya adjoining Cyrene, visitors from Rome, both Jews and proselytes, </a:t>
            </a:r>
            <a:r>
              <a:rPr lang="en-US" b="1" i="0" baseline="30000" dirty="0">
                <a:solidFill>
                  <a:srgbClr val="000000"/>
                </a:solidFill>
                <a:effectLst/>
                <a:latin typeface="system-ui"/>
              </a:rPr>
              <a:t>11 </a:t>
            </a:r>
            <a:r>
              <a:rPr lang="en-US" b="0" i="0" dirty="0">
                <a:solidFill>
                  <a:srgbClr val="000000"/>
                </a:solidFill>
                <a:effectLst/>
                <a:latin typeface="system-ui"/>
              </a:rPr>
              <a:t>Cretans and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d"/>
              </a:rPr>
              <a:t>d</a:t>
            </a:r>
            <a:r>
              <a:rPr lang="en-US" b="0" i="0" baseline="30000" dirty="0">
                <a:solidFill>
                  <a:srgbClr val="000000"/>
                </a:solidFill>
                <a:effectLst/>
                <a:latin typeface="system-ui"/>
              </a:rPr>
              <a:t>]</a:t>
            </a:r>
            <a:r>
              <a:rPr lang="en-US" b="0" i="0" dirty="0">
                <a:solidFill>
                  <a:srgbClr val="000000"/>
                </a:solidFill>
                <a:effectLst/>
                <a:latin typeface="system-ui"/>
              </a:rPr>
              <a:t>Arabs—we hear them speaking in our own tongues the wonderful works of God</a:t>
            </a:r>
            <a:r>
              <a:rPr lang="en-US" b="1" i="0" u="sng" dirty="0">
                <a:solidFill>
                  <a:srgbClr val="000000"/>
                </a:solidFill>
                <a:effectLst/>
                <a:latin typeface="system-ui"/>
              </a:rPr>
              <a:t>.” </a:t>
            </a:r>
            <a:r>
              <a:rPr lang="en-US" b="1" i="0" u="sng" baseline="30000" dirty="0">
                <a:solidFill>
                  <a:srgbClr val="000000"/>
                </a:solidFill>
                <a:effectLst/>
                <a:latin typeface="system-ui"/>
              </a:rPr>
              <a:t>12 </a:t>
            </a:r>
            <a:r>
              <a:rPr lang="en-US" b="1" i="0" u="sng" dirty="0">
                <a:solidFill>
                  <a:srgbClr val="000000"/>
                </a:solidFill>
                <a:effectLst/>
                <a:latin typeface="system-ui"/>
              </a:rPr>
              <a:t>So they were all amazed and perplexed, saying to one another, “Whatever could this mean?”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sng"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rgbClr val="000000"/>
                </a:solidFill>
                <a:effectLst/>
                <a:latin typeface="system-ui"/>
              </a:rPr>
              <a:t>4. Peter’s took opportunity to preach the Word </a:t>
            </a:r>
            <a:endParaRPr lang="en-US" b="0" i="0" u="none" dirty="0">
              <a:solidFill>
                <a:srgbClr val="000000"/>
              </a:solidFill>
              <a:effectLst/>
              <a:latin typeface="system-ui"/>
            </a:endParaRPr>
          </a:p>
          <a:p>
            <a:r>
              <a:rPr lang="en-US" b="0" i="0" dirty="0">
                <a:solidFill>
                  <a:srgbClr val="4A4A4A"/>
                </a:solidFill>
                <a:effectLst/>
                <a:latin typeface="system-ui"/>
                <a:hlinkClick r:id="rId6" tooltip="View Full Chapter"/>
              </a:rPr>
              <a:t/>
            </a:r>
            <a:br>
              <a:rPr lang="en-US" b="0" i="0" dirty="0">
                <a:solidFill>
                  <a:srgbClr val="4A4A4A"/>
                </a:solidFill>
                <a:effectLst/>
                <a:latin typeface="system-ui"/>
                <a:hlinkClick r:id="rId6" tooltip="View Full Chapter"/>
              </a:rPr>
            </a:br>
            <a:r>
              <a:rPr lang="en-US" b="1" i="0" baseline="30000" dirty="0">
                <a:solidFill>
                  <a:srgbClr val="000000"/>
                </a:solidFill>
                <a:effectLst/>
                <a:latin typeface="system-ui"/>
              </a:rPr>
              <a:t>14 </a:t>
            </a:r>
            <a:r>
              <a:rPr lang="en-US" b="0" i="0" dirty="0">
                <a:solidFill>
                  <a:srgbClr val="000000"/>
                </a:solidFill>
                <a:effectLst/>
                <a:latin typeface="system-ui"/>
              </a:rPr>
              <a:t>But Peter, standing up with the eleven, raised his voice and said to them, “Men of Judea and all who dwell in Jerusalem, let this be known to you, and </a:t>
            </a:r>
            <a:r>
              <a:rPr lang="en-US" b="1" i="0" u="sng" dirty="0">
                <a:solidFill>
                  <a:srgbClr val="000000"/>
                </a:solidFill>
                <a:effectLst/>
                <a:latin typeface="system-ui"/>
              </a:rPr>
              <a:t>heed my words</a:t>
            </a:r>
            <a:r>
              <a:rPr lang="en-US" b="0" i="0" dirty="0">
                <a:solidFill>
                  <a:srgbClr val="000000"/>
                </a:solidFill>
                <a:effectLst/>
                <a:latin typeface="system-ui"/>
              </a:rPr>
              <a:t>. </a:t>
            </a:r>
            <a:r>
              <a:rPr lang="en-US" b="1" i="0" baseline="30000" dirty="0">
                <a:solidFill>
                  <a:srgbClr val="000000"/>
                </a:solidFill>
                <a:effectLst/>
                <a:latin typeface="system-ui"/>
              </a:rPr>
              <a:t>15 </a:t>
            </a:r>
            <a:r>
              <a:rPr lang="en-US" b="0" i="0" dirty="0">
                <a:solidFill>
                  <a:srgbClr val="000000"/>
                </a:solidFill>
                <a:effectLst/>
                <a:latin typeface="system-ui"/>
              </a:rPr>
              <a:t>For these are not drunk, as you suppose, since it is </a:t>
            </a:r>
            <a:r>
              <a:rPr lang="en-US" b="0" i="1" dirty="0">
                <a:solidFill>
                  <a:srgbClr val="000000"/>
                </a:solidFill>
                <a:effectLst/>
                <a:latin typeface="system-ui"/>
              </a:rPr>
              <a:t>only</a:t>
            </a:r>
            <a:r>
              <a:rPr lang="en-US" b="0" i="0" dirty="0">
                <a:solidFill>
                  <a:srgbClr val="000000"/>
                </a:solidFill>
                <a:effectLst/>
                <a:latin typeface="system-ui"/>
              </a:rPr>
              <a:t> the third hour of the day. </a:t>
            </a:r>
            <a:r>
              <a:rPr lang="en-US" b="1" i="0" baseline="30000" dirty="0">
                <a:solidFill>
                  <a:srgbClr val="000000"/>
                </a:solidFill>
                <a:effectLst/>
                <a:latin typeface="system-ui"/>
              </a:rPr>
              <a:t>16 </a:t>
            </a:r>
            <a:r>
              <a:rPr lang="en-US" b="0" i="0" dirty="0">
                <a:solidFill>
                  <a:srgbClr val="000000"/>
                </a:solidFill>
                <a:effectLst/>
                <a:latin typeface="system-ui"/>
              </a:rPr>
              <a:t>But this is what was spoken by the prophet Joel:</a:t>
            </a:r>
          </a:p>
          <a:p>
            <a:endParaRPr lang="en-US" b="0" i="0" dirty="0">
              <a:solidFill>
                <a:srgbClr val="000000"/>
              </a:solidFill>
              <a:effectLst/>
              <a:latin typeface="system-ui"/>
            </a:endParaRPr>
          </a:p>
          <a:p>
            <a:r>
              <a:rPr lang="en-US" b="1" i="0" baseline="30000" dirty="0">
                <a:solidFill>
                  <a:srgbClr val="000000"/>
                </a:solidFill>
                <a:effectLst/>
                <a:latin typeface="system-ui"/>
              </a:rPr>
              <a:t>22</a:t>
            </a:r>
            <a:r>
              <a:rPr lang="en-US" b="1" i="0" u="sng" baseline="30000" dirty="0">
                <a:solidFill>
                  <a:srgbClr val="000000"/>
                </a:solidFill>
                <a:effectLst/>
                <a:latin typeface="system-ui"/>
              </a:rPr>
              <a:t> </a:t>
            </a:r>
            <a:r>
              <a:rPr lang="en-US" b="1" i="0" u="sng" dirty="0">
                <a:solidFill>
                  <a:srgbClr val="000000"/>
                </a:solidFill>
                <a:effectLst/>
                <a:latin typeface="system-ui"/>
              </a:rPr>
              <a:t>“Men of Israel, hear these words</a:t>
            </a:r>
            <a:r>
              <a:rPr lang="en-US" b="0" i="0" dirty="0">
                <a:solidFill>
                  <a:srgbClr val="000000"/>
                </a:solidFill>
                <a:effectLst/>
                <a:latin typeface="system-ui"/>
              </a:rPr>
              <a:t>: Jesus of Nazareth, a Man attested by God to you by miracles, wonders, and signs which God did through Him in your midst, as you yourselves also know— </a:t>
            </a:r>
          </a:p>
          <a:p>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baseline="0" dirty="0">
                <a:solidFill>
                  <a:srgbClr val="000000"/>
                </a:solidFill>
                <a:effectLst/>
                <a:latin typeface="system-ui"/>
              </a:rPr>
              <a:t>5. It should be noted again – The Crowd’s reaction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baseline="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37 </a:t>
            </a:r>
            <a:r>
              <a:rPr lang="en-US" b="1" i="0" u="sng" dirty="0">
                <a:solidFill>
                  <a:srgbClr val="000000"/>
                </a:solidFill>
                <a:effectLst/>
                <a:latin typeface="system-ui"/>
              </a:rPr>
              <a:t>Now when they heard </a:t>
            </a:r>
            <a:r>
              <a:rPr lang="en-US" b="1" i="1" u="sng" dirty="0">
                <a:solidFill>
                  <a:srgbClr val="000000"/>
                </a:solidFill>
                <a:effectLst/>
                <a:latin typeface="system-ui"/>
              </a:rPr>
              <a:t>this</a:t>
            </a:r>
            <a:r>
              <a:rPr lang="en-US" b="1" i="1" dirty="0">
                <a:solidFill>
                  <a:srgbClr val="000000"/>
                </a:solidFill>
                <a:effectLst/>
                <a:latin typeface="system-ui"/>
              </a:rPr>
              <a:t>,</a:t>
            </a:r>
            <a:r>
              <a:rPr lang="en-US" b="1" i="0" dirty="0">
                <a:solidFill>
                  <a:srgbClr val="000000"/>
                </a:solidFill>
                <a:effectLst/>
                <a:latin typeface="system-ui"/>
              </a:rPr>
              <a:t> </a:t>
            </a:r>
            <a:r>
              <a:rPr lang="en-US" b="1" i="0" u="sng" dirty="0">
                <a:solidFill>
                  <a:srgbClr val="000000"/>
                </a:solidFill>
                <a:effectLst/>
                <a:latin typeface="system-ui"/>
              </a:rPr>
              <a:t>they were cut to the heart</a:t>
            </a:r>
            <a:r>
              <a:rPr lang="en-US" b="0" i="0" dirty="0">
                <a:solidFill>
                  <a:srgbClr val="000000"/>
                </a:solidFill>
                <a:effectLst/>
                <a:latin typeface="system-ui"/>
              </a:rPr>
              <a:t>, and said to Peter and the rest of the apostles, “Men </a:t>
            </a:r>
            <a:r>
              <a:rPr lang="en-US" b="0" i="1" dirty="0">
                <a:solidFill>
                  <a:srgbClr val="000000"/>
                </a:solidFill>
                <a:effectLst/>
                <a:latin typeface="system-ui"/>
              </a:rPr>
              <a:t>and</a:t>
            </a:r>
            <a:r>
              <a:rPr lang="en-US" b="0" i="0" dirty="0">
                <a:solidFill>
                  <a:srgbClr val="000000"/>
                </a:solidFill>
                <a:effectLst/>
                <a:latin typeface="system-ui"/>
              </a:rPr>
              <a:t> brethren, what shall we do?”</a:t>
            </a:r>
            <a:endParaRPr lang="en-US" b="1" i="0" u="none" baseline="0" dirty="0">
              <a:solidFill>
                <a:srgbClr val="000000"/>
              </a:solidFill>
              <a:effectLst/>
              <a:latin typeface="system-ui"/>
            </a:endParaRPr>
          </a:p>
          <a:p>
            <a:endParaRPr lang="en-US" b="0" i="0" dirty="0">
              <a:solidFill>
                <a:srgbClr val="000000"/>
              </a:solidFill>
              <a:effectLst/>
              <a:latin typeface="system-ui"/>
            </a:endParaRPr>
          </a:p>
          <a:p>
            <a:r>
              <a:rPr lang="en-US" b="1" i="0" dirty="0">
                <a:solidFill>
                  <a:srgbClr val="000000"/>
                </a:solidFill>
                <a:effectLst/>
                <a:latin typeface="system-ui"/>
              </a:rPr>
              <a:t>- “The Dispatcher Saving Power is in the Word”</a:t>
            </a:r>
          </a:p>
          <a:p>
            <a:endParaRPr lang="en-US" dirty="0"/>
          </a:p>
        </p:txBody>
      </p:sp>
      <p:sp>
        <p:nvSpPr>
          <p:cNvPr id="4" name="Slide Number Placeholder 3"/>
          <p:cNvSpPr>
            <a:spLocks noGrp="1"/>
          </p:cNvSpPr>
          <p:nvPr>
            <p:ph type="sldNum" sz="quarter" idx="5"/>
          </p:nvPr>
        </p:nvSpPr>
        <p:spPr/>
        <p:txBody>
          <a:bodyPr/>
          <a:lstStyle/>
          <a:p>
            <a:fld id="{774C00D2-B9FC-E748-A912-655A99C480C1}" type="slidenum">
              <a:rPr lang="en-US" smtClean="0"/>
              <a:t>9</a:t>
            </a:fld>
            <a:endParaRPr lang="en-US"/>
          </a:p>
        </p:txBody>
      </p:sp>
    </p:spTree>
    <p:extLst>
      <p:ext uri="{BB962C8B-B14F-4D97-AF65-F5344CB8AC3E}">
        <p14:creationId xmlns:p14="http://schemas.microsoft.com/office/powerpoint/2010/main" val="646665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28634-4310-BE54-583B-B922171244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CA5BFE3-2A1A-56F8-C0FF-BA2FDB120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6F48641-F769-DEA3-7689-A5F94A0FF7B1}"/>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5" name="Footer Placeholder 4">
            <a:extLst>
              <a:ext uri="{FF2B5EF4-FFF2-40B4-BE49-F238E27FC236}">
                <a16:creationId xmlns:a16="http://schemas.microsoft.com/office/drawing/2014/main" xmlns="" id="{BB971AA8-8637-DDE8-43D5-FEE366A85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505871-7FB6-1E5F-F023-B0B073045A4F}"/>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388912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793EDE-D09B-C6C3-5860-C517BFBF5F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F3699FC-E2B5-8586-1208-139556BDDF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74083D-62B2-D5B8-2E4B-4BC373BAB7DD}"/>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5" name="Footer Placeholder 4">
            <a:extLst>
              <a:ext uri="{FF2B5EF4-FFF2-40B4-BE49-F238E27FC236}">
                <a16:creationId xmlns:a16="http://schemas.microsoft.com/office/drawing/2014/main" xmlns="" id="{173CD772-05A1-EB1D-41D0-2049DB530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174068-2A97-3C3D-71D4-E6B01AE1F718}"/>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286807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C30125F-1E04-F962-8DA2-558136B45D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051683E-F2BA-6272-F6D0-80953F7DBD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11CF6E-7774-CDB1-3587-4C64FB15B941}"/>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5" name="Footer Placeholder 4">
            <a:extLst>
              <a:ext uri="{FF2B5EF4-FFF2-40B4-BE49-F238E27FC236}">
                <a16:creationId xmlns:a16="http://schemas.microsoft.com/office/drawing/2014/main" xmlns="" id="{50166523-586C-FA88-8E7F-ACC6F2D00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0355FF-0552-E306-3CE9-33DEE6292B0B}"/>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315543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540778-4F49-D8AC-573B-1E4AF79488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BD3B9F2-F603-027B-BAEB-15F530F0D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0ED197-8E96-580A-FE66-B42AFD220AB6}"/>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5" name="Footer Placeholder 4">
            <a:extLst>
              <a:ext uri="{FF2B5EF4-FFF2-40B4-BE49-F238E27FC236}">
                <a16:creationId xmlns:a16="http://schemas.microsoft.com/office/drawing/2014/main" xmlns="" id="{89E2B0C0-434D-4406-30BF-8FB11A36C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4CF0C4-C325-7966-99E1-8EECE29D62A2}"/>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252896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55DD8-56E2-52F9-7E5B-5C9B0EEF6E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A0CEB77-B805-09AE-C908-162E5EBD75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C5D3A82-D37C-6C22-F662-B68671632118}"/>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5" name="Footer Placeholder 4">
            <a:extLst>
              <a:ext uri="{FF2B5EF4-FFF2-40B4-BE49-F238E27FC236}">
                <a16:creationId xmlns:a16="http://schemas.microsoft.com/office/drawing/2014/main" xmlns="" id="{71F425C1-6020-032D-6209-CBB7DC4FC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11EFA3-A5E2-4BF0-D778-E558AA716362}"/>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309388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8A1584-2EF4-DD13-69EB-45C0FD657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817995-0494-C585-8CA0-37782566A9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C07FE75-7573-B385-9154-36806CAF8E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1D955A1-BD73-62E7-4215-9AD0CB6B4097}"/>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6" name="Footer Placeholder 5">
            <a:extLst>
              <a:ext uri="{FF2B5EF4-FFF2-40B4-BE49-F238E27FC236}">
                <a16:creationId xmlns:a16="http://schemas.microsoft.com/office/drawing/2014/main" xmlns="" id="{012B537C-3ECE-E3B7-1717-90EF727B2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BDF05B-C100-F519-640D-5B3DCC182974}"/>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2269727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44DE14-280F-E7F2-B800-6B86694919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CCDEDB7-6EBB-2B84-2AC3-DD6B04B87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B9077D4-ABBF-B167-DC91-5F4A1F5AB0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085A394-9568-A796-9ED8-DA24CC5524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B360656-9F2A-2235-9E21-2CAE697413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87F5BC-ED1F-19AC-1BD8-CDB7F4E860D4}"/>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8" name="Footer Placeholder 7">
            <a:extLst>
              <a:ext uri="{FF2B5EF4-FFF2-40B4-BE49-F238E27FC236}">
                <a16:creationId xmlns:a16="http://schemas.microsoft.com/office/drawing/2014/main" xmlns="" id="{DE0A8B88-32A8-BF7C-94A2-4FC5BB909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86DF09-CA2E-EC98-70D1-51504DE439FA}"/>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206137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1F1474-1306-0FF1-F21B-E8DBB869A9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2A07F05-BA0F-A0DA-9722-E93AC2D9A95E}"/>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4" name="Footer Placeholder 3">
            <a:extLst>
              <a:ext uri="{FF2B5EF4-FFF2-40B4-BE49-F238E27FC236}">
                <a16:creationId xmlns:a16="http://schemas.microsoft.com/office/drawing/2014/main" xmlns="" id="{8EA5EE35-AD2D-2966-D022-C88ED9E10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3984FE-2B77-9CAC-D7C5-78C0D708059A}"/>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1663024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C392F-4C71-38A2-8B8E-E4CCB14FAE63}"/>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3" name="Footer Placeholder 2">
            <a:extLst>
              <a:ext uri="{FF2B5EF4-FFF2-40B4-BE49-F238E27FC236}">
                <a16:creationId xmlns:a16="http://schemas.microsoft.com/office/drawing/2014/main" xmlns="" id="{DA7005F1-7782-1AE7-11BB-D2ED10DDF1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8E15857-3F05-2182-AB2A-2794295B21AE}"/>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2803501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8B551-B28A-685D-F2DF-7427CDE0B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DDE1461-2E20-6B11-C179-101594E4B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05F3FA-2910-7768-907A-10E2FA268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E82175-3836-9BAA-00D9-023E39768064}"/>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6" name="Footer Placeholder 5">
            <a:extLst>
              <a:ext uri="{FF2B5EF4-FFF2-40B4-BE49-F238E27FC236}">
                <a16:creationId xmlns:a16="http://schemas.microsoft.com/office/drawing/2014/main" xmlns="" id="{5B549290-F62B-A429-0C39-EF9929F7CD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955E25-9AF9-8EB8-1FFA-4C125D8D2ABD}"/>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1664575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6F95C-B103-FD97-ACA9-C636625390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C0DE59D-AC9D-B35B-1043-2C45F19B1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0258085-1278-D232-2135-2DDE9877C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DF7B04-B5DA-6FEA-3402-2405C384244B}"/>
              </a:ext>
            </a:extLst>
          </p:cNvPr>
          <p:cNvSpPr>
            <a:spLocks noGrp="1"/>
          </p:cNvSpPr>
          <p:nvPr>
            <p:ph type="dt" sz="half" idx="10"/>
          </p:nvPr>
        </p:nvSpPr>
        <p:spPr/>
        <p:txBody>
          <a:bodyPr/>
          <a:lstStyle/>
          <a:p>
            <a:fld id="{E6617C64-B5D1-1F43-A41D-570F601B90BA}" type="datetimeFigureOut">
              <a:rPr lang="en-US" smtClean="0"/>
              <a:t>9/12/2023</a:t>
            </a:fld>
            <a:endParaRPr lang="en-US"/>
          </a:p>
        </p:txBody>
      </p:sp>
      <p:sp>
        <p:nvSpPr>
          <p:cNvPr id="6" name="Footer Placeholder 5">
            <a:extLst>
              <a:ext uri="{FF2B5EF4-FFF2-40B4-BE49-F238E27FC236}">
                <a16:creationId xmlns:a16="http://schemas.microsoft.com/office/drawing/2014/main" xmlns="" id="{1ED9465E-3C12-F9C9-F1C7-31CBED007F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5AA26A0-4B29-BC59-24B5-4F2A93705FB2}"/>
              </a:ext>
            </a:extLst>
          </p:cNvPr>
          <p:cNvSpPr>
            <a:spLocks noGrp="1"/>
          </p:cNvSpPr>
          <p:nvPr>
            <p:ph type="sldNum" sz="quarter" idx="12"/>
          </p:nvPr>
        </p:nvSpPr>
        <p:spPr/>
        <p:txBody>
          <a:bodyPr/>
          <a:lstStyle/>
          <a:p>
            <a:fld id="{A9F56409-0FBD-E141-903C-ABDF4407ED6D}" type="slidenum">
              <a:rPr lang="en-US" smtClean="0"/>
              <a:t>‹#›</a:t>
            </a:fld>
            <a:endParaRPr lang="en-US"/>
          </a:p>
        </p:txBody>
      </p:sp>
    </p:spTree>
    <p:extLst>
      <p:ext uri="{BB962C8B-B14F-4D97-AF65-F5344CB8AC3E}">
        <p14:creationId xmlns:p14="http://schemas.microsoft.com/office/powerpoint/2010/main" val="3086526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1DCF737-71BE-63F5-D997-E7216A702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693B01D-55D1-B94D-B68C-3F1BF72306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75CD82-7DDA-1FD1-783E-DC7E127F5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17C64-B5D1-1F43-A41D-570F601B90BA}" type="datetimeFigureOut">
              <a:rPr lang="en-US" smtClean="0"/>
              <a:t>9/12/2023</a:t>
            </a:fld>
            <a:endParaRPr lang="en-US"/>
          </a:p>
        </p:txBody>
      </p:sp>
      <p:sp>
        <p:nvSpPr>
          <p:cNvPr id="5" name="Footer Placeholder 4">
            <a:extLst>
              <a:ext uri="{FF2B5EF4-FFF2-40B4-BE49-F238E27FC236}">
                <a16:creationId xmlns:a16="http://schemas.microsoft.com/office/drawing/2014/main" xmlns="" id="{1466287A-5E7A-C071-EA3B-3DBC512DE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98365F1-8EC1-C0DC-A105-99D06C616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56409-0FBD-E141-903C-ABDF4407ED6D}" type="slidenum">
              <a:rPr lang="en-US" smtClean="0"/>
              <a:t>‹#›</a:t>
            </a:fld>
            <a:endParaRPr lang="en-US"/>
          </a:p>
        </p:txBody>
      </p:sp>
    </p:spTree>
    <p:extLst>
      <p:ext uri="{BB962C8B-B14F-4D97-AF65-F5344CB8AC3E}">
        <p14:creationId xmlns:p14="http://schemas.microsoft.com/office/powerpoint/2010/main" val="2283794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sky with clouds&#10;&#10;Description automatically generated">
            <a:extLst>
              <a:ext uri="{FF2B5EF4-FFF2-40B4-BE49-F238E27FC236}">
                <a16:creationId xmlns:a16="http://schemas.microsoft.com/office/drawing/2014/main" xmlns="" id="{A4345907-F776-9F3B-57E2-5287BEE35F2F}"/>
              </a:ext>
            </a:extLst>
          </p:cNvPr>
          <p:cNvPicPr>
            <a:picLocks noChangeAspect="1"/>
          </p:cNvPicPr>
          <p:nvPr/>
        </p:nvPicPr>
        <p:blipFill rotWithShape="1">
          <a:blip r:embed="rId3">
            <a:alphaModFix amt="50000"/>
          </a:blip>
          <a:srcRect r="11133"/>
          <a:stretch/>
        </p:blipFill>
        <p:spPr>
          <a:xfrm>
            <a:off x="20" y="10"/>
            <a:ext cx="12188930" cy="6857990"/>
          </a:xfrm>
          <a:prstGeom prst="rect">
            <a:avLst/>
          </a:prstGeom>
        </p:spPr>
      </p:pic>
      <p:sp>
        <p:nvSpPr>
          <p:cNvPr id="2" name="Title 1">
            <a:extLst>
              <a:ext uri="{FF2B5EF4-FFF2-40B4-BE49-F238E27FC236}">
                <a16:creationId xmlns:a16="http://schemas.microsoft.com/office/drawing/2014/main" xmlns="" id="{69B731F0-CD31-AC35-BEFF-C2D85453D0B3}"/>
              </a:ext>
            </a:extLst>
          </p:cNvPr>
          <p:cNvSpPr>
            <a:spLocks noGrp="1"/>
          </p:cNvSpPr>
          <p:nvPr>
            <p:ph type="ctrTitle"/>
          </p:nvPr>
        </p:nvSpPr>
        <p:spPr>
          <a:xfrm>
            <a:off x="1524000" y="1041979"/>
            <a:ext cx="9144000" cy="3063240"/>
          </a:xfrm>
        </p:spPr>
        <p:txBody>
          <a:bodyPr>
            <a:normAutofit/>
          </a:bodyPr>
          <a:lstStyle/>
          <a:p>
            <a:r>
              <a:rPr lang="en-US" sz="6100" dirty="0">
                <a:solidFill>
                  <a:schemeClr val="bg1"/>
                </a:solidFill>
                <a:effectLst>
                  <a:outerShdw blurRad="38100" dist="38100" dir="2700000" algn="tl">
                    <a:srgbClr val="000000">
                      <a:alpha val="43137"/>
                    </a:srgbClr>
                  </a:outerShdw>
                </a:effectLst>
                <a:latin typeface="Constantia" panose="02030602050306030303" pitchFamily="18" charset="0"/>
              </a:rPr>
              <a:t>The Dispatcher: Saving Power of the New Testament</a:t>
            </a:r>
          </a:p>
        </p:txBody>
      </p:sp>
      <p:sp>
        <p:nvSpPr>
          <p:cNvPr id="3" name="Subtitle 2">
            <a:extLst>
              <a:ext uri="{FF2B5EF4-FFF2-40B4-BE49-F238E27FC236}">
                <a16:creationId xmlns:a16="http://schemas.microsoft.com/office/drawing/2014/main" xmlns="" id="{5014B5F2-C585-2101-1921-DFA5E608C368}"/>
              </a:ext>
            </a:extLst>
          </p:cNvPr>
          <p:cNvSpPr>
            <a:spLocks noGrp="1"/>
          </p:cNvSpPr>
          <p:nvPr>
            <p:ph type="subTitle" idx="1"/>
          </p:nvPr>
        </p:nvSpPr>
        <p:spPr>
          <a:xfrm>
            <a:off x="1527048" y="4599432"/>
            <a:ext cx="9144000" cy="1536192"/>
          </a:xfrm>
        </p:spPr>
        <p:txBody>
          <a:bodyPr>
            <a:normAutofit fontScale="25000" lnSpcReduction="20000"/>
          </a:bodyPr>
          <a:lstStyle/>
          <a:p>
            <a:pPr>
              <a:spcBef>
                <a:spcPts val="600"/>
              </a:spcBef>
            </a:pPr>
            <a:r>
              <a:rPr lang="en-US" sz="11200" dirty="0">
                <a:solidFill>
                  <a:schemeClr val="bg1"/>
                </a:solidFill>
                <a:latin typeface="Herculanum" panose="02000505000000020004" pitchFamily="2" charset="77"/>
                <a:ea typeface="Brush Script MT" panose="03060802040406070304" pitchFamily="66" charset="-122"/>
                <a:cs typeface="Brush Script MT" panose="03060802040406070304" pitchFamily="66" charset="-122"/>
              </a:rPr>
              <a:t>Joseph Mack, presenter</a:t>
            </a:r>
          </a:p>
          <a:p>
            <a:pPr>
              <a:spcBef>
                <a:spcPts val="600"/>
              </a:spcBef>
            </a:pPr>
            <a:r>
              <a:rPr lang="en-US" sz="11200" dirty="0">
                <a:solidFill>
                  <a:schemeClr val="bg1"/>
                </a:solidFill>
                <a:latin typeface="Herculanum" panose="02000505000000020004" pitchFamily="2" charset="77"/>
                <a:ea typeface="Brush Script MT" panose="03060802040406070304" pitchFamily="66" charset="-122"/>
                <a:cs typeface="Brush Script MT" panose="03060802040406070304" pitchFamily="66" charset="-122"/>
              </a:rPr>
              <a:t>The SHARE, Ep 22</a:t>
            </a:r>
          </a:p>
          <a:p>
            <a:pPr>
              <a:spcBef>
                <a:spcPts val="600"/>
              </a:spcBef>
            </a:pPr>
            <a:r>
              <a:rPr lang="en-US" sz="11200" b="1" dirty="0">
                <a:solidFill>
                  <a:schemeClr val="bg1"/>
                </a:solidFill>
                <a:latin typeface="Herculanum" panose="02000505000000020004" pitchFamily="2" charset="77"/>
                <a:ea typeface="Brush Script MT" panose="03060802040406070304" pitchFamily="66" charset="-122"/>
                <a:cs typeface="Brush Script MT" panose="03060802040406070304" pitchFamily="66" charset="-122"/>
              </a:rPr>
              <a:t>A READINESS FOR DISPATCH </a:t>
            </a:r>
          </a:p>
          <a:p>
            <a:pPr>
              <a:spcBef>
                <a:spcPts val="600"/>
              </a:spcBef>
            </a:pPr>
            <a:r>
              <a:rPr lang="en-US" sz="11200" dirty="0">
                <a:solidFill>
                  <a:schemeClr val="bg1"/>
                </a:solidFill>
                <a:latin typeface="Herculanum" panose="02000505000000020004" pitchFamily="2" charset="77"/>
                <a:ea typeface="Brush Script MT" panose="03060802040406070304" pitchFamily="66" charset="-122"/>
                <a:cs typeface="Brush Script MT" panose="03060802040406070304" pitchFamily="66" charset="-122"/>
              </a:rPr>
              <a:t>Saturday, September 9, 2023</a:t>
            </a:r>
          </a:p>
          <a:p>
            <a:pPr>
              <a:spcBef>
                <a:spcPts val="600"/>
              </a:spcBef>
            </a:pPr>
            <a:r>
              <a:rPr lang="en-US" sz="11200" dirty="0">
                <a:solidFill>
                  <a:schemeClr val="bg1"/>
                </a:solidFill>
                <a:latin typeface="Herculanum" panose="02000505000000020004" pitchFamily="2" charset="77"/>
                <a:ea typeface="Brush Script MT" panose="03060802040406070304" pitchFamily="66" charset="-122"/>
                <a:cs typeface="Brush Script MT" panose="03060802040406070304" pitchFamily="66" charset="-122"/>
              </a:rPr>
              <a:t>Greenville Avenue Church of Christ</a:t>
            </a:r>
          </a:p>
          <a:p>
            <a:endParaRPr lang="en-US" dirty="0">
              <a:solidFill>
                <a:schemeClr val="bg1"/>
              </a:solidFill>
              <a:latin typeface="Herculanum" panose="02000505000000020004" pitchFamily="2" charset="77"/>
              <a:ea typeface="Brush Script MT" panose="03060802040406070304" pitchFamily="66" charset="-122"/>
              <a:cs typeface="Brush Script MT" panose="03060802040406070304" pitchFamily="66" charset="-122"/>
            </a:endParaRPr>
          </a:p>
        </p:txBody>
      </p:sp>
      <p:sp>
        <p:nvSpPr>
          <p:cNvPr id="19" name="sketchy line">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white text&#10;&#10;Description automatically generated">
            <a:extLst>
              <a:ext uri="{FF2B5EF4-FFF2-40B4-BE49-F238E27FC236}">
                <a16:creationId xmlns:a16="http://schemas.microsoft.com/office/drawing/2014/main" xmlns="" id="{BA6EA320-838A-15EC-A82F-0F96D169D2A6}"/>
              </a:ext>
            </a:extLst>
          </p:cNvPr>
          <p:cNvPicPr>
            <a:picLocks noChangeAspect="1"/>
          </p:cNvPicPr>
          <p:nvPr/>
        </p:nvPicPr>
        <p:blipFill>
          <a:blip r:embed="rId4"/>
          <a:stretch>
            <a:fillRect/>
          </a:stretch>
        </p:blipFill>
        <p:spPr>
          <a:xfrm>
            <a:off x="263378" y="319603"/>
            <a:ext cx="1723939" cy="1328327"/>
          </a:xfrm>
          <a:prstGeom prst="rect">
            <a:avLst/>
          </a:prstGeom>
        </p:spPr>
      </p:pic>
      <p:pic>
        <p:nvPicPr>
          <p:cNvPr id="8" name="Picture 7" descr="A green circle with purple and white text&#10;&#10;Description automatically generated">
            <a:extLst>
              <a:ext uri="{FF2B5EF4-FFF2-40B4-BE49-F238E27FC236}">
                <a16:creationId xmlns:a16="http://schemas.microsoft.com/office/drawing/2014/main" xmlns="" id="{0D3674A0-8FBC-7060-C096-A52D736E1AE7}"/>
              </a:ext>
            </a:extLst>
          </p:cNvPr>
          <p:cNvPicPr>
            <a:picLocks noChangeAspect="1"/>
          </p:cNvPicPr>
          <p:nvPr/>
        </p:nvPicPr>
        <p:blipFill>
          <a:blip r:embed="rId5"/>
          <a:stretch>
            <a:fillRect/>
          </a:stretch>
        </p:blipFill>
        <p:spPr>
          <a:xfrm>
            <a:off x="10182463" y="4963534"/>
            <a:ext cx="1559158" cy="1536192"/>
          </a:xfrm>
          <a:prstGeom prst="rect">
            <a:avLst/>
          </a:prstGeom>
        </p:spPr>
      </p:pic>
    </p:spTree>
    <p:extLst>
      <p:ext uri="{BB962C8B-B14F-4D97-AF65-F5344CB8AC3E}">
        <p14:creationId xmlns:p14="http://schemas.microsoft.com/office/powerpoint/2010/main" val="385898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687AFE0E-B37D-4531-AFE8-231C8348EA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3D275B5-7375-BB6C-F868-0CC6A8C36050}"/>
              </a:ext>
            </a:extLst>
          </p:cNvPr>
          <p:cNvSpPr>
            <a:spLocks noGrp="1"/>
          </p:cNvSpPr>
          <p:nvPr>
            <p:ph type="title"/>
          </p:nvPr>
        </p:nvSpPr>
        <p:spPr>
          <a:xfrm>
            <a:off x="635525" y="166319"/>
            <a:ext cx="10973080" cy="1216459"/>
          </a:xfrm>
        </p:spPr>
        <p:txBody>
          <a:bodyPr>
            <a:normAutofit/>
          </a:bodyPr>
          <a:lstStyle/>
          <a:p>
            <a:r>
              <a:rPr lang="en-US" sz="4000" b="1">
                <a:latin typeface="Herculanum" panose="02000505000000020004" pitchFamily="2" charset="77"/>
                <a:ea typeface="HGMaruGothicMPRO" panose="020F0600000000000000" pitchFamily="34" charset="-128"/>
                <a:cs typeface="Magneto" panose="020F0502020204030204" pitchFamily="34" charset="0"/>
              </a:rPr>
              <a:t>Peter &amp; the Apostles Dispatched on the Day of Pentecost (Acts 2:1-2:41)</a:t>
            </a:r>
            <a:endParaRPr lang="en-US" sz="4000" b="1" dirty="0">
              <a:latin typeface="Herculanum" panose="02000505000000020004" pitchFamily="2" charset="77"/>
              <a:ea typeface="HGMaruGothicMPRO" panose="020F0600000000000000" pitchFamily="34" charset="-128"/>
              <a:cs typeface="Magneto" panose="020F0502020204030204" pitchFamily="34" charset="0"/>
            </a:endParaRPr>
          </a:p>
        </p:txBody>
      </p:sp>
      <p:sp>
        <p:nvSpPr>
          <p:cNvPr id="3" name="Content Placeholder 2">
            <a:extLst>
              <a:ext uri="{FF2B5EF4-FFF2-40B4-BE49-F238E27FC236}">
                <a16:creationId xmlns:a16="http://schemas.microsoft.com/office/drawing/2014/main" xmlns="" id="{49626029-FE19-2A49-1BA4-FF68B03749D7}"/>
              </a:ext>
            </a:extLst>
          </p:cNvPr>
          <p:cNvSpPr>
            <a:spLocks noGrp="1"/>
          </p:cNvSpPr>
          <p:nvPr>
            <p:ph idx="1"/>
          </p:nvPr>
        </p:nvSpPr>
        <p:spPr>
          <a:xfrm>
            <a:off x="637239" y="1439917"/>
            <a:ext cx="6112023" cy="5251764"/>
          </a:xfrm>
        </p:spPr>
        <p:txBody>
          <a:bodyPr>
            <a:normAutofit/>
          </a:bodyPr>
          <a:lstStyle/>
          <a:p>
            <a:pPr marL="0" indent="0">
              <a:lnSpc>
                <a:spcPct val="100000"/>
              </a:lnSpc>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Why: </a:t>
            </a:r>
            <a:r>
              <a:rPr lang="en-US" sz="3200" dirty="0">
                <a:latin typeface="Constantia" panose="02030602050306030303" pitchFamily="18" charset="0"/>
                <a:cs typeface="Biome" panose="020B0604020202020204" pitchFamily="34" charset="0"/>
              </a:rPr>
              <a:t>The </a:t>
            </a:r>
            <a:r>
              <a:rPr lang="en-US" sz="3200" b="1" dirty="0">
                <a:latin typeface="Constantia" panose="02030602050306030303" pitchFamily="18" charset="0"/>
                <a:cs typeface="Biome" panose="020B0604020202020204" pitchFamily="34" charset="0"/>
              </a:rPr>
              <a:t>Holy Spirit</a:t>
            </a:r>
            <a:r>
              <a:rPr lang="en-US" sz="3200" dirty="0">
                <a:latin typeface="Constantia" panose="02030602050306030303" pitchFamily="18" charset="0"/>
                <a:cs typeface="Biome" panose="020B0604020202020204" pitchFamily="34" charset="0"/>
              </a:rPr>
              <a:t> promised by </a:t>
            </a:r>
            <a:r>
              <a:rPr lang="en-US" sz="3200" b="1" dirty="0">
                <a:latin typeface="Constantia" panose="02030602050306030303" pitchFamily="18" charset="0"/>
                <a:cs typeface="Biome" panose="020B0604020202020204" pitchFamily="34" charset="0"/>
              </a:rPr>
              <a:t>Jesus</a:t>
            </a:r>
            <a:r>
              <a:rPr lang="en-US" sz="3200" dirty="0">
                <a:latin typeface="Constantia" panose="02030602050306030303" pitchFamily="18" charset="0"/>
                <a:cs typeface="Biome" panose="020B0604020202020204" pitchFamily="34" charset="0"/>
              </a:rPr>
              <a:t> (1:8) filled the apostles, and devout men from different nations heard them speak in familiar languages. Peter </a:t>
            </a:r>
            <a:r>
              <a:rPr lang="en-US" sz="3200" b="1" dirty="0">
                <a:latin typeface="Constantia" panose="02030602050306030303" pitchFamily="18" charset="0"/>
                <a:cs typeface="Biome" panose="020B0604020202020204" pitchFamily="34" charset="0"/>
              </a:rPr>
              <a:t>preached Jesus</a:t>
            </a:r>
            <a:r>
              <a:rPr lang="en-US" sz="3200" dirty="0">
                <a:latin typeface="Constantia" panose="02030602050306030303" pitchFamily="18" charset="0"/>
                <a:cs typeface="Biome" panose="020B0604020202020204" pitchFamily="34" charset="0"/>
              </a:rPr>
              <a:t>! </a:t>
            </a:r>
          </a:p>
          <a:p>
            <a:pPr marL="0" indent="0">
              <a:lnSpc>
                <a:spcPct val="100000"/>
              </a:lnSpc>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When: </a:t>
            </a:r>
            <a:r>
              <a:rPr lang="en-US" sz="3200" dirty="0">
                <a:latin typeface="Constantia" panose="02030602050306030303" pitchFamily="18" charset="0"/>
                <a:cs typeface="Biome" panose="020B0604020202020204" pitchFamily="34" charset="0"/>
              </a:rPr>
              <a:t>The Day of Pentecost, 1</a:t>
            </a:r>
            <a:r>
              <a:rPr lang="en-US" sz="3200" baseline="30000" dirty="0">
                <a:latin typeface="Constantia" panose="02030602050306030303" pitchFamily="18" charset="0"/>
                <a:cs typeface="Biome" panose="020B0604020202020204" pitchFamily="34" charset="0"/>
              </a:rPr>
              <a:t>st</a:t>
            </a:r>
            <a:r>
              <a:rPr lang="en-US" sz="3200" dirty="0">
                <a:latin typeface="Constantia" panose="02030602050306030303" pitchFamily="18" charset="0"/>
                <a:cs typeface="Biome" panose="020B0604020202020204" pitchFamily="34" charset="0"/>
              </a:rPr>
              <a:t> Century (50 days after the Passover –Feast of Weeks/Harvest) </a:t>
            </a:r>
          </a:p>
          <a:p>
            <a:pPr marL="0" indent="0">
              <a:buNone/>
            </a:pPr>
            <a:endParaRPr lang="en-US" sz="1700" dirty="0">
              <a:latin typeface="Constantia" panose="02030602050306030303" pitchFamily="18" charset="0"/>
              <a:cs typeface="Biome" panose="020B0604020202020204" pitchFamily="34" charset="0"/>
            </a:endParaRPr>
          </a:p>
          <a:p>
            <a:pPr marL="0" indent="0">
              <a:buNone/>
            </a:pPr>
            <a:endParaRPr lang="en-US" sz="1700" dirty="0"/>
          </a:p>
        </p:txBody>
      </p:sp>
      <p:pic>
        <p:nvPicPr>
          <p:cNvPr id="4" name="Picture 3" descr="A large group of people in a river&#10;&#10;Description automatically generated">
            <a:extLst>
              <a:ext uri="{FF2B5EF4-FFF2-40B4-BE49-F238E27FC236}">
                <a16:creationId xmlns:a16="http://schemas.microsoft.com/office/drawing/2014/main" xmlns="" id="{490C8F8C-0B44-A31D-B144-F74EE818C7D5}"/>
              </a:ext>
            </a:extLst>
          </p:cNvPr>
          <p:cNvPicPr>
            <a:picLocks noChangeAspect="1"/>
          </p:cNvPicPr>
          <p:nvPr/>
        </p:nvPicPr>
        <p:blipFill rotWithShape="1">
          <a:blip r:embed="rId3"/>
          <a:srcRect l="12058" r="22059" b="1"/>
          <a:stretch/>
        </p:blipFill>
        <p:spPr>
          <a:xfrm>
            <a:off x="6749262" y="884255"/>
            <a:ext cx="5283866" cy="5807426"/>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1057378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B1693D6-FD3B-5333-24AC-EC996396CC39}"/>
              </a:ext>
            </a:extLst>
          </p:cNvPr>
          <p:cNvSpPr>
            <a:spLocks noGrp="1"/>
          </p:cNvSpPr>
          <p:nvPr>
            <p:ph type="title"/>
          </p:nvPr>
        </p:nvSpPr>
        <p:spPr>
          <a:xfrm>
            <a:off x="572493" y="238539"/>
            <a:ext cx="11018520" cy="1434415"/>
          </a:xfrm>
        </p:spPr>
        <p:txBody>
          <a:bodyPr anchor="b">
            <a:normAutofit fontScale="90000"/>
          </a:bodyPr>
          <a:lstStyle/>
          <a:p>
            <a:r>
              <a:rPr lang="en-US" sz="5400" b="1" dirty="0">
                <a:latin typeface="Herculanum" panose="02000505000000020004" pitchFamily="2" charset="77"/>
              </a:rPr>
              <a:t>Peter and John Dispatched to Heal</a:t>
            </a:r>
            <a:br>
              <a:rPr lang="en-US" sz="5400" b="1" dirty="0">
                <a:latin typeface="Herculanum" panose="02000505000000020004" pitchFamily="2" charset="77"/>
              </a:rPr>
            </a:br>
            <a:r>
              <a:rPr lang="en-US" sz="5400" b="1" dirty="0">
                <a:latin typeface="Herculanum" panose="02000505000000020004" pitchFamily="2" charset="77"/>
              </a:rPr>
              <a:t>a Lame Man (2:42-4:4)</a:t>
            </a:r>
          </a:p>
        </p:txBody>
      </p:sp>
      <p:sp>
        <p:nvSpPr>
          <p:cNvPr id="12"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5F94B95-CE5B-EBC8-C89C-D96F25FA99B2}"/>
              </a:ext>
            </a:extLst>
          </p:cNvPr>
          <p:cNvSpPr>
            <a:spLocks noGrp="1"/>
          </p:cNvSpPr>
          <p:nvPr>
            <p:ph idx="1"/>
          </p:nvPr>
        </p:nvSpPr>
        <p:spPr>
          <a:xfrm>
            <a:off x="572492" y="1840205"/>
            <a:ext cx="6983867" cy="4779256"/>
          </a:xfrm>
        </p:spPr>
        <p:txBody>
          <a:bodyPr anchor="t">
            <a:normAutofit/>
          </a:bodyPr>
          <a:lstStyle/>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Who: </a:t>
            </a:r>
            <a:r>
              <a:rPr lang="en-US" sz="3200" dirty="0">
                <a:latin typeface="Constantia" panose="02030602050306030303" pitchFamily="18" charset="0"/>
                <a:cs typeface="Biome" panose="020B0604020202020204" pitchFamily="34" charset="0"/>
              </a:rPr>
              <a:t>The Church, Peter and John </a:t>
            </a:r>
          </a:p>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What: </a:t>
            </a:r>
            <a:r>
              <a:rPr lang="en-US" sz="3200" dirty="0">
                <a:latin typeface="Constantia" panose="02030602050306030303" pitchFamily="18" charset="0"/>
                <a:cs typeface="Biome" panose="020B0604020202020204" pitchFamily="34" charset="0"/>
              </a:rPr>
              <a:t>Continued teaching, fellowship, prayer (2:41-42), preparation (2:44-45), praise (2:47), wonders, signs (2:43), healing! and about 5,000 men believed the Word! (4:4)</a:t>
            </a:r>
          </a:p>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Where: </a:t>
            </a:r>
            <a:r>
              <a:rPr lang="en-US" sz="3200" dirty="0">
                <a:latin typeface="Constantia" panose="02030602050306030303" pitchFamily="18" charset="0"/>
                <a:cs typeface="Biome" panose="020B0604020202020204" pitchFamily="34" charset="0"/>
              </a:rPr>
              <a:t>Jerusalem, house-to-house, Beautiful Gate of the Temple</a:t>
            </a:r>
          </a:p>
        </p:txBody>
      </p:sp>
      <p:pic>
        <p:nvPicPr>
          <p:cNvPr id="5" name="Picture 4" descr="A stone wall with arches&#10;&#10;Description automatically generated">
            <a:extLst>
              <a:ext uri="{FF2B5EF4-FFF2-40B4-BE49-F238E27FC236}">
                <a16:creationId xmlns:a16="http://schemas.microsoft.com/office/drawing/2014/main" xmlns="" id="{B77D2664-DEAE-C851-DDD3-05AECD637195}"/>
              </a:ext>
            </a:extLst>
          </p:cNvPr>
          <p:cNvPicPr>
            <a:picLocks noChangeAspect="1"/>
          </p:cNvPicPr>
          <p:nvPr/>
        </p:nvPicPr>
        <p:blipFill rotWithShape="1">
          <a:blip r:embed="rId3"/>
          <a:srcRect l="16809" r="11037"/>
          <a:stretch/>
        </p:blipFill>
        <p:spPr>
          <a:xfrm>
            <a:off x="7675658" y="1818752"/>
            <a:ext cx="4211542" cy="4913644"/>
          </a:xfrm>
          <a:prstGeom prst="rect">
            <a:avLst/>
          </a:prstGeom>
        </p:spPr>
      </p:pic>
    </p:spTree>
    <p:extLst>
      <p:ext uri="{BB962C8B-B14F-4D97-AF65-F5344CB8AC3E}">
        <p14:creationId xmlns:p14="http://schemas.microsoft.com/office/powerpoint/2010/main" val="3873965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B1693D6-FD3B-5333-24AC-EC996396CC39}"/>
              </a:ext>
            </a:extLst>
          </p:cNvPr>
          <p:cNvSpPr>
            <a:spLocks noGrp="1"/>
          </p:cNvSpPr>
          <p:nvPr>
            <p:ph type="title"/>
          </p:nvPr>
        </p:nvSpPr>
        <p:spPr>
          <a:xfrm>
            <a:off x="572493" y="238539"/>
            <a:ext cx="11018520" cy="1434415"/>
          </a:xfrm>
        </p:spPr>
        <p:txBody>
          <a:bodyPr anchor="b">
            <a:normAutofit fontScale="90000"/>
          </a:bodyPr>
          <a:lstStyle/>
          <a:p>
            <a:r>
              <a:rPr lang="en-US" sz="5400" b="1" dirty="0">
                <a:latin typeface="Herculanum" panose="02000505000000020004" pitchFamily="2" charset="77"/>
              </a:rPr>
              <a:t>Peter and John Dispatched to Heal</a:t>
            </a:r>
            <a:br>
              <a:rPr lang="en-US" sz="5400" b="1" dirty="0">
                <a:latin typeface="Herculanum" panose="02000505000000020004" pitchFamily="2" charset="77"/>
              </a:rPr>
            </a:br>
            <a:r>
              <a:rPr lang="en-US" sz="5400" b="1" dirty="0">
                <a:latin typeface="Herculanum" panose="02000505000000020004" pitchFamily="2" charset="77"/>
              </a:rPr>
              <a:t>a Lame Man (2:42-4:4)</a:t>
            </a:r>
            <a:endParaRPr lang="en-US" sz="5400" dirty="0">
              <a:latin typeface="Herculanum" panose="02000505000000020004" pitchFamily="2" charset="77"/>
            </a:endParaRPr>
          </a:p>
        </p:txBody>
      </p:sp>
      <p:sp>
        <p:nvSpPr>
          <p:cNvPr id="12"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5F94B95-CE5B-EBC8-C89C-D96F25FA99B2}"/>
              </a:ext>
            </a:extLst>
          </p:cNvPr>
          <p:cNvSpPr>
            <a:spLocks noGrp="1"/>
          </p:cNvSpPr>
          <p:nvPr>
            <p:ph idx="1"/>
          </p:nvPr>
        </p:nvSpPr>
        <p:spPr>
          <a:xfrm>
            <a:off x="572493" y="2071316"/>
            <a:ext cx="6713552" cy="4119172"/>
          </a:xfrm>
        </p:spPr>
        <p:txBody>
          <a:bodyPr anchor="t">
            <a:normAutofit/>
          </a:bodyPr>
          <a:lstStyle/>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Why: </a:t>
            </a:r>
            <a:r>
              <a:rPr lang="en-US" sz="3200" dirty="0">
                <a:latin typeface="Constantia" panose="02030602050306030303" pitchFamily="18" charset="0"/>
                <a:cs typeface="Biome" panose="020B0604020202020204" pitchFamily="34" charset="0"/>
              </a:rPr>
              <a:t>The people are amazed at the healing of a commonly known lame man, by Peter, in the name of Jesus. Peter preached Jesus (4:11-26)</a:t>
            </a:r>
            <a:r>
              <a:rPr lang="en-US" sz="2200" dirty="0">
                <a:latin typeface="Constantia" panose="02030602050306030303" pitchFamily="18" charset="0"/>
              </a:rPr>
              <a:t> </a:t>
            </a:r>
          </a:p>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When: </a:t>
            </a:r>
            <a:r>
              <a:rPr lang="en-US" sz="3200" dirty="0">
                <a:latin typeface="Constantia" panose="02030602050306030303" pitchFamily="18" charset="0"/>
                <a:cs typeface="Biome" panose="020B0604020202020204" pitchFamily="34" charset="0"/>
              </a:rPr>
              <a:t>Ninth hour – 3 p.m.(3:1), the hour of prayer</a:t>
            </a:r>
          </a:p>
          <a:p>
            <a:pPr marL="0" indent="0">
              <a:buNone/>
            </a:pPr>
            <a:endParaRPr lang="en-US" sz="2200" dirty="0"/>
          </a:p>
        </p:txBody>
      </p:sp>
      <p:pic>
        <p:nvPicPr>
          <p:cNvPr id="4" name="Picture 3" descr="A stone wall with arches&#10;&#10;Description automatically generated">
            <a:extLst>
              <a:ext uri="{FF2B5EF4-FFF2-40B4-BE49-F238E27FC236}">
                <a16:creationId xmlns:a16="http://schemas.microsoft.com/office/drawing/2014/main" xmlns="" id="{82823936-61AE-76FB-FE34-EA3AD4BE5DD7}"/>
              </a:ext>
            </a:extLst>
          </p:cNvPr>
          <p:cNvPicPr>
            <a:picLocks noChangeAspect="1"/>
          </p:cNvPicPr>
          <p:nvPr/>
        </p:nvPicPr>
        <p:blipFill rotWithShape="1">
          <a:blip r:embed="rId3"/>
          <a:srcRect l="16809" r="11037"/>
          <a:stretch/>
        </p:blipFill>
        <p:spPr>
          <a:xfrm>
            <a:off x="7675658" y="1818752"/>
            <a:ext cx="4211542" cy="4913644"/>
          </a:xfrm>
          <a:prstGeom prst="rect">
            <a:avLst/>
          </a:prstGeom>
        </p:spPr>
      </p:pic>
    </p:spTree>
    <p:extLst>
      <p:ext uri="{BB962C8B-B14F-4D97-AF65-F5344CB8AC3E}">
        <p14:creationId xmlns:p14="http://schemas.microsoft.com/office/powerpoint/2010/main" val="197485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B1693D6-FD3B-5333-24AC-EC996396CC39}"/>
              </a:ext>
            </a:extLst>
          </p:cNvPr>
          <p:cNvSpPr>
            <a:spLocks noGrp="1"/>
          </p:cNvSpPr>
          <p:nvPr>
            <p:ph type="title"/>
          </p:nvPr>
        </p:nvSpPr>
        <p:spPr>
          <a:xfrm>
            <a:off x="572493" y="238539"/>
            <a:ext cx="11018520" cy="1434415"/>
          </a:xfrm>
        </p:spPr>
        <p:txBody>
          <a:bodyPr anchor="b">
            <a:noAutofit/>
          </a:bodyPr>
          <a:lstStyle/>
          <a:p>
            <a:r>
              <a:rPr lang="en-US" sz="4900" b="1" dirty="0">
                <a:latin typeface="Herculanum" panose="02000505000000020004" pitchFamily="2" charset="77"/>
              </a:rPr>
              <a:t>Peter and John Dispatched to</a:t>
            </a:r>
            <a:br>
              <a:rPr lang="en-US" sz="4900" b="1" dirty="0">
                <a:latin typeface="Herculanum" panose="02000505000000020004" pitchFamily="2" charset="77"/>
              </a:rPr>
            </a:br>
            <a:r>
              <a:rPr lang="en-US" sz="4900" b="1" dirty="0">
                <a:latin typeface="Herculanum" panose="02000505000000020004" pitchFamily="2" charset="77"/>
              </a:rPr>
              <a:t>Address the Sanhedrin (4:1-4:4)</a:t>
            </a:r>
          </a:p>
        </p:txBody>
      </p:sp>
      <p:sp>
        <p:nvSpPr>
          <p:cNvPr id="12"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5F94B95-CE5B-EBC8-C89C-D96F25FA99B2}"/>
              </a:ext>
            </a:extLst>
          </p:cNvPr>
          <p:cNvSpPr>
            <a:spLocks noGrp="1"/>
          </p:cNvSpPr>
          <p:nvPr>
            <p:ph idx="1"/>
          </p:nvPr>
        </p:nvSpPr>
        <p:spPr>
          <a:xfrm>
            <a:off x="572493" y="2071316"/>
            <a:ext cx="6713552" cy="4119172"/>
          </a:xfrm>
        </p:spPr>
        <p:txBody>
          <a:bodyPr anchor="t">
            <a:normAutofit lnSpcReduction="10000"/>
          </a:bodyPr>
          <a:lstStyle/>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Who: </a:t>
            </a:r>
            <a:r>
              <a:rPr lang="en-US" sz="3200" dirty="0">
                <a:latin typeface="Constantia" panose="02030602050306030303" pitchFamily="18" charset="0"/>
                <a:cs typeface="Biome" panose="020B0604020202020204" pitchFamily="34" charset="0"/>
              </a:rPr>
              <a:t>The Sanhedrin, Peter and John </a:t>
            </a:r>
          </a:p>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What: </a:t>
            </a:r>
            <a:r>
              <a:rPr lang="en-US" sz="3200" dirty="0">
                <a:latin typeface="Constantia" panose="02030602050306030303" pitchFamily="18" charset="0"/>
                <a:cs typeface="Biome" panose="020B0604020202020204" pitchFamily="34" charset="0"/>
              </a:rPr>
              <a:t>Peter and John are arrested and placed in custody; the next day, in the Court of the High Council, they are questioned concerning </a:t>
            </a:r>
            <a:r>
              <a:rPr lang="en-US" sz="3200" b="1" dirty="0">
                <a:latin typeface="Constantia" panose="02030602050306030303" pitchFamily="18" charset="0"/>
                <a:cs typeface="Biome" panose="020B0604020202020204" pitchFamily="34" charset="0"/>
              </a:rPr>
              <a:t>what power </a:t>
            </a:r>
            <a:r>
              <a:rPr lang="en-US" sz="3200" dirty="0">
                <a:latin typeface="Constantia" panose="02030602050306030303" pitchFamily="18" charset="0"/>
                <a:cs typeface="Biome" panose="020B0604020202020204" pitchFamily="34" charset="0"/>
              </a:rPr>
              <a:t>or </a:t>
            </a:r>
            <a:r>
              <a:rPr lang="en-US" sz="3200" b="1" dirty="0">
                <a:latin typeface="Constantia" panose="02030602050306030303" pitchFamily="18" charset="0"/>
                <a:cs typeface="Biome" panose="020B0604020202020204" pitchFamily="34" charset="0"/>
              </a:rPr>
              <a:t>by what name </a:t>
            </a:r>
            <a:r>
              <a:rPr lang="en-US" sz="3200" dirty="0">
                <a:latin typeface="Constantia" panose="02030602050306030303" pitchFamily="18" charset="0"/>
                <a:cs typeface="Biome" panose="020B0604020202020204" pitchFamily="34" charset="0"/>
              </a:rPr>
              <a:t>they healed the lame man (4:5-7) </a:t>
            </a:r>
          </a:p>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Where: </a:t>
            </a:r>
            <a:r>
              <a:rPr lang="en-US" sz="3200" dirty="0">
                <a:latin typeface="Constantia" panose="02030602050306030303" pitchFamily="18" charset="0"/>
                <a:cs typeface="Biome" panose="020B0604020202020204" pitchFamily="34" charset="0"/>
              </a:rPr>
              <a:t>Jerusalem, the Temple, the Court of the High Council</a:t>
            </a:r>
          </a:p>
        </p:txBody>
      </p:sp>
      <p:sp>
        <p:nvSpPr>
          <p:cNvPr id="4" name="Rectangle 3">
            <a:extLst>
              <a:ext uri="{FF2B5EF4-FFF2-40B4-BE49-F238E27FC236}">
                <a16:creationId xmlns:a16="http://schemas.microsoft.com/office/drawing/2014/main" xmlns="" id="{FDC5AF76-606F-2309-E047-1A49B66AFA82}"/>
              </a:ext>
            </a:extLst>
          </p:cNvPr>
          <p:cNvSpPr/>
          <p:nvPr/>
        </p:nvSpPr>
        <p:spPr>
          <a:xfrm>
            <a:off x="7286045" y="1738565"/>
            <a:ext cx="4560962" cy="491103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22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B1693D6-FD3B-5333-24AC-EC996396CC39}"/>
              </a:ext>
            </a:extLst>
          </p:cNvPr>
          <p:cNvSpPr>
            <a:spLocks noGrp="1"/>
          </p:cNvSpPr>
          <p:nvPr>
            <p:ph type="title"/>
          </p:nvPr>
        </p:nvSpPr>
        <p:spPr>
          <a:xfrm>
            <a:off x="572493" y="238539"/>
            <a:ext cx="11018520" cy="1434415"/>
          </a:xfrm>
        </p:spPr>
        <p:txBody>
          <a:bodyPr anchor="b">
            <a:noAutofit/>
          </a:bodyPr>
          <a:lstStyle/>
          <a:p>
            <a:r>
              <a:rPr lang="en-US" sz="4900" b="1" dirty="0">
                <a:latin typeface="Herculanum" panose="02000505000000020004" pitchFamily="2" charset="77"/>
              </a:rPr>
              <a:t>Peter and John Dispatched to</a:t>
            </a:r>
            <a:br>
              <a:rPr lang="en-US" sz="4900" b="1" dirty="0">
                <a:latin typeface="Herculanum" panose="02000505000000020004" pitchFamily="2" charset="77"/>
              </a:rPr>
            </a:br>
            <a:r>
              <a:rPr lang="en-US" sz="4900" b="1" dirty="0">
                <a:latin typeface="Herculanum" panose="02000505000000020004" pitchFamily="2" charset="77"/>
              </a:rPr>
              <a:t>Address the Sanhedrin (4:1-4:4)</a:t>
            </a:r>
          </a:p>
        </p:txBody>
      </p:sp>
      <p:sp>
        <p:nvSpPr>
          <p:cNvPr id="12"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5F94B95-CE5B-EBC8-C89C-D96F25FA99B2}"/>
              </a:ext>
            </a:extLst>
          </p:cNvPr>
          <p:cNvSpPr>
            <a:spLocks noGrp="1"/>
          </p:cNvSpPr>
          <p:nvPr>
            <p:ph idx="1"/>
          </p:nvPr>
        </p:nvSpPr>
        <p:spPr>
          <a:xfrm>
            <a:off x="572493" y="2071316"/>
            <a:ext cx="6713552" cy="4119172"/>
          </a:xfrm>
        </p:spPr>
        <p:txBody>
          <a:bodyPr anchor="t">
            <a:normAutofit/>
          </a:bodyPr>
          <a:lstStyle/>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Why: </a:t>
            </a:r>
            <a:r>
              <a:rPr lang="en-US" sz="3200" dirty="0">
                <a:latin typeface="Constantia" panose="02030602050306030303" pitchFamily="18" charset="0"/>
                <a:cs typeface="Biome" panose="020B0604020202020204" pitchFamily="34" charset="0"/>
              </a:rPr>
              <a:t>arrested for teaching and preaching to the people, through Jesus, the resurrection from the dead (4:1-3) </a:t>
            </a:r>
          </a:p>
          <a:p>
            <a:pPr marL="0" indent="0">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When: </a:t>
            </a:r>
            <a:r>
              <a:rPr lang="en-US" sz="3200" dirty="0">
                <a:latin typeface="Constantia" panose="02030602050306030303" pitchFamily="18" charset="0"/>
                <a:cs typeface="Biome" panose="020B0604020202020204" pitchFamily="34" charset="0"/>
              </a:rPr>
              <a:t>evening (4:3)</a:t>
            </a:r>
          </a:p>
        </p:txBody>
      </p:sp>
      <p:sp>
        <p:nvSpPr>
          <p:cNvPr id="4" name="Rectangle 3">
            <a:extLst>
              <a:ext uri="{FF2B5EF4-FFF2-40B4-BE49-F238E27FC236}">
                <a16:creationId xmlns:a16="http://schemas.microsoft.com/office/drawing/2014/main" xmlns="" id="{FDC5AF76-606F-2309-E047-1A49B66AFA82}"/>
              </a:ext>
            </a:extLst>
          </p:cNvPr>
          <p:cNvSpPr/>
          <p:nvPr/>
        </p:nvSpPr>
        <p:spPr>
          <a:xfrm>
            <a:off x="7286045" y="1738565"/>
            <a:ext cx="4560962" cy="491103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7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ED95EE9-9DFA-8EDB-3F8E-E1D21F932A4C}"/>
              </a:ext>
            </a:extLst>
          </p:cNvPr>
          <p:cNvSpPr>
            <a:spLocks noGrp="1"/>
          </p:cNvSpPr>
          <p:nvPr>
            <p:ph type="title"/>
          </p:nvPr>
        </p:nvSpPr>
        <p:spPr>
          <a:xfrm>
            <a:off x="640080" y="325369"/>
            <a:ext cx="4368602" cy="1956841"/>
          </a:xfrm>
        </p:spPr>
        <p:txBody>
          <a:bodyPr anchor="b">
            <a:normAutofit/>
          </a:bodyPr>
          <a:lstStyle/>
          <a:p>
            <a:r>
              <a:rPr lang="en-US" sz="4900" b="1" dirty="0">
                <a:latin typeface="Herculanum" panose="02000505000000020004" pitchFamily="2" charset="77"/>
              </a:rPr>
              <a:t>The Dispatcher Saving Power</a:t>
            </a:r>
          </a:p>
        </p:txBody>
      </p:sp>
      <p:sp>
        <p:nvSpPr>
          <p:cNvPr id="2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3F805BC-3E43-D6D0-5CEC-9878B112F9A4}"/>
              </a:ext>
            </a:extLst>
          </p:cNvPr>
          <p:cNvSpPr>
            <a:spLocks noGrp="1"/>
          </p:cNvSpPr>
          <p:nvPr>
            <p:ph idx="1"/>
          </p:nvPr>
        </p:nvSpPr>
        <p:spPr>
          <a:xfrm>
            <a:off x="422030" y="2622623"/>
            <a:ext cx="5566787" cy="4134898"/>
          </a:xfrm>
        </p:spPr>
        <p:txBody>
          <a:bodyPr>
            <a:normAutofit fontScale="85000" lnSpcReduction="10000"/>
          </a:bodyPr>
          <a:lstStyle/>
          <a:p>
            <a:pPr>
              <a:lnSpc>
                <a:spcPct val="110000"/>
              </a:lnSpc>
            </a:pPr>
            <a:r>
              <a:rPr lang="en-US" dirty="0">
                <a:latin typeface="Constantia" panose="02030602050306030303" pitchFamily="18" charset="0"/>
                <a:cs typeface="Biome" panose="020B0604020202020204" pitchFamily="34" charset="0"/>
              </a:rPr>
              <a:t>The saving power is in the word of God</a:t>
            </a:r>
          </a:p>
          <a:p>
            <a:pPr>
              <a:lnSpc>
                <a:spcPct val="110000"/>
              </a:lnSpc>
            </a:pPr>
            <a:r>
              <a:rPr lang="en-US" dirty="0">
                <a:latin typeface="Constantia" panose="02030602050306030303" pitchFamily="18" charset="0"/>
                <a:cs typeface="Biome" panose="020B0604020202020204" pitchFamily="34" charset="0"/>
              </a:rPr>
              <a:t>As Christians, we should always be ready for an opportunity to deliver the word </a:t>
            </a:r>
          </a:p>
          <a:p>
            <a:pPr>
              <a:lnSpc>
                <a:spcPct val="110000"/>
              </a:lnSpc>
            </a:pPr>
            <a:r>
              <a:rPr lang="en-US" dirty="0">
                <a:latin typeface="Constantia" panose="02030602050306030303" pitchFamily="18" charset="0"/>
                <a:cs typeface="Biome" panose="020B0604020202020204" pitchFamily="34" charset="0"/>
              </a:rPr>
              <a:t>Prayer, fellowship, and time spent in the word keep us filled with the Holy Spirit. (This has been historically proven)</a:t>
            </a:r>
          </a:p>
          <a:p>
            <a:pPr>
              <a:lnSpc>
                <a:spcPct val="110000"/>
              </a:lnSpc>
            </a:pPr>
            <a:r>
              <a:rPr lang="en-US" dirty="0">
                <a:latin typeface="Constantia" panose="02030602050306030303" pitchFamily="18" charset="0"/>
                <a:cs typeface="Biome" panose="020B0604020202020204" pitchFamily="34" charset="0"/>
              </a:rPr>
              <a:t>In the Christian Dispensation, this is the way.</a:t>
            </a:r>
            <a:endParaRPr lang="en-US" sz="1600" dirty="0"/>
          </a:p>
        </p:txBody>
      </p:sp>
      <p:pic>
        <p:nvPicPr>
          <p:cNvPr id="7" name="Picture 6" descr="An open bible with black text&#10;&#10;Description automatically generated">
            <a:extLst>
              <a:ext uri="{FF2B5EF4-FFF2-40B4-BE49-F238E27FC236}">
                <a16:creationId xmlns:a16="http://schemas.microsoft.com/office/drawing/2014/main" xmlns="" id="{2FE71A31-3B49-30B7-A9F3-5B8CE89645C3}"/>
              </a:ext>
            </a:extLst>
          </p:cNvPr>
          <p:cNvPicPr>
            <a:picLocks noChangeAspect="1"/>
          </p:cNvPicPr>
          <p:nvPr/>
        </p:nvPicPr>
        <p:blipFill rotWithShape="1">
          <a:blip r:embed="rId3"/>
          <a:srcRect l="21534" r="16528" b="-1"/>
          <a:stretch/>
        </p:blipFill>
        <p:spPr>
          <a:xfrm>
            <a:off x="5747657" y="10"/>
            <a:ext cx="6444343" cy="642487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8119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ear sunny skies">
            <a:extLst>
              <a:ext uri="{FF2B5EF4-FFF2-40B4-BE49-F238E27FC236}">
                <a16:creationId xmlns:a16="http://schemas.microsoft.com/office/drawing/2014/main" xmlns="" id="{32DE7D08-6099-48C2-31F2-14F862E2D7D2}"/>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xmlns="" id="{28FA1A96-C8D8-C0E3-C824-927CCF7E3493}"/>
              </a:ext>
            </a:extLst>
          </p:cNvPr>
          <p:cNvSpPr>
            <a:spLocks noGrp="1"/>
          </p:cNvSpPr>
          <p:nvPr>
            <p:ph type="title"/>
          </p:nvPr>
        </p:nvSpPr>
        <p:spPr/>
        <p:txBody>
          <a:bodyPr>
            <a:normAutofit/>
          </a:bodyPr>
          <a:lstStyle/>
          <a:p>
            <a:r>
              <a:rPr lang="en-US" sz="9600" b="1" dirty="0">
                <a:solidFill>
                  <a:schemeClr val="accent1">
                    <a:lumMod val="50000"/>
                  </a:schemeClr>
                </a:solidFill>
                <a:latin typeface="Herculanum" panose="02000505000000020004" pitchFamily="2" charset="77"/>
              </a:rPr>
              <a:t>Thank you.</a:t>
            </a:r>
            <a:endParaRPr lang="en-US" sz="9600" dirty="0">
              <a:solidFill>
                <a:schemeClr val="accent1">
                  <a:lumMod val="50000"/>
                </a:schemeClr>
              </a:solidFill>
            </a:endParaRPr>
          </a:p>
        </p:txBody>
      </p:sp>
      <p:sp>
        <p:nvSpPr>
          <p:cNvPr id="5" name="Text Placeholder 4">
            <a:extLst>
              <a:ext uri="{FF2B5EF4-FFF2-40B4-BE49-F238E27FC236}">
                <a16:creationId xmlns:a16="http://schemas.microsoft.com/office/drawing/2014/main" xmlns="" id="{51B7E2A2-2D53-64B7-183F-7A7B469E57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33886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ond with a structure in the middle&#10;&#10;Description automatically generated">
            <a:extLst>
              <a:ext uri="{FF2B5EF4-FFF2-40B4-BE49-F238E27FC236}">
                <a16:creationId xmlns:a16="http://schemas.microsoft.com/office/drawing/2014/main" xmlns="" id="{92788A55-A487-082A-50AE-50080EF779C7}"/>
              </a:ext>
            </a:extLst>
          </p:cNvPr>
          <p:cNvPicPr>
            <a:picLocks noChangeAspect="1"/>
          </p:cNvPicPr>
          <p:nvPr/>
        </p:nvPicPr>
        <p:blipFill rotWithShape="1">
          <a:blip r:embed="rId3"/>
          <a:srcRect t="13964" b="4545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56774E4C-E9CD-17A2-AD63-887C5BD596B0}"/>
              </a:ext>
            </a:extLst>
          </p:cNvPr>
          <p:cNvSpPr>
            <a:spLocks noGrp="1"/>
          </p:cNvSpPr>
          <p:nvPr>
            <p:ph idx="1"/>
          </p:nvPr>
        </p:nvSpPr>
        <p:spPr>
          <a:xfrm>
            <a:off x="4348673" y="3710613"/>
            <a:ext cx="7485413" cy="2452687"/>
          </a:xfrm>
        </p:spPr>
        <p:txBody>
          <a:bodyPr anchor="ctr">
            <a:normAutofit/>
          </a:bodyPr>
          <a:lstStyle/>
          <a:p>
            <a:pPr marL="0" indent="0">
              <a:buNone/>
            </a:pPr>
            <a:r>
              <a:rPr lang="en-US" sz="3200" b="0" i="0" dirty="0">
                <a:effectLst/>
                <a:latin typeface="Constantia" panose="02030602050306030303" pitchFamily="18" charset="0"/>
                <a:cs typeface="Biome" panose="020B0604020202020204" pitchFamily="34" charset="0"/>
              </a:rPr>
              <a:t>Discuss the </a:t>
            </a:r>
            <a:r>
              <a:rPr lang="en-US" sz="3200" b="0" i="1" u="sng" dirty="0">
                <a:effectLst/>
                <a:latin typeface="Constantia" panose="02030602050306030303" pitchFamily="18" charset="0"/>
                <a:cs typeface="Biome" panose="020B0604020202020204" pitchFamily="34" charset="0"/>
              </a:rPr>
              <a:t>essence</a:t>
            </a:r>
            <a:r>
              <a:rPr lang="en-US" sz="3200" b="0" i="0" dirty="0">
                <a:effectLst/>
                <a:latin typeface="Constantia" panose="02030602050306030303" pitchFamily="18" charset="0"/>
                <a:cs typeface="Biome" panose="020B0604020202020204" pitchFamily="34" charset="0"/>
              </a:rPr>
              <a:t> of how God dispatched men and women in the New </a:t>
            </a:r>
            <a:r>
              <a:rPr lang="en-US" sz="3200" dirty="0">
                <a:latin typeface="Constantia" panose="02030602050306030303" pitchFamily="18" charset="0"/>
                <a:cs typeface="Biome" panose="020B0604020202020204" pitchFamily="34" charset="0"/>
              </a:rPr>
              <a:t>T</a:t>
            </a:r>
            <a:r>
              <a:rPr lang="en-US" sz="3200" b="0" i="0" dirty="0">
                <a:effectLst/>
                <a:latin typeface="Constantia" panose="02030602050306030303" pitchFamily="18" charset="0"/>
                <a:cs typeface="Biome" panose="020B0604020202020204" pitchFamily="34" charset="0"/>
              </a:rPr>
              <a:t>estament to bring lost souls into the Kingdom in the </a:t>
            </a:r>
            <a:r>
              <a:rPr lang="en-US" sz="3200" b="0" i="1" u="sng" dirty="0">
                <a:effectLst/>
                <a:latin typeface="Constantia" panose="02030602050306030303" pitchFamily="18" charset="0"/>
                <a:cs typeface="Biome" panose="020B0604020202020204" pitchFamily="34" charset="0"/>
              </a:rPr>
              <a:t>Christian Dispensation</a:t>
            </a:r>
            <a:r>
              <a:rPr lang="en-US" sz="3200" b="0" i="1" dirty="0">
                <a:effectLst/>
                <a:latin typeface="Constantia" panose="02030602050306030303" pitchFamily="18" charset="0"/>
              </a:rPr>
              <a:t> </a:t>
            </a:r>
          </a:p>
        </p:txBody>
      </p:sp>
      <p:sp>
        <p:nvSpPr>
          <p:cNvPr id="4" name="TextBox 3">
            <a:extLst>
              <a:ext uri="{FF2B5EF4-FFF2-40B4-BE49-F238E27FC236}">
                <a16:creationId xmlns:a16="http://schemas.microsoft.com/office/drawing/2014/main" xmlns="" id="{087B386C-CD4C-D451-6AC8-8D9FB8D61245}"/>
              </a:ext>
            </a:extLst>
          </p:cNvPr>
          <p:cNvSpPr txBox="1"/>
          <p:nvPr/>
        </p:nvSpPr>
        <p:spPr>
          <a:xfrm>
            <a:off x="1720776" y="4644569"/>
            <a:ext cx="1946867" cy="584775"/>
          </a:xfrm>
          <a:prstGeom prst="rect">
            <a:avLst/>
          </a:prstGeom>
          <a:noFill/>
        </p:spPr>
        <p:txBody>
          <a:bodyPr wrap="square">
            <a:spAutoFit/>
          </a:bodyPr>
          <a:lstStyle/>
          <a:p>
            <a:r>
              <a:rPr lang="en-US" sz="3200" b="1" dirty="0">
                <a:latin typeface="Constantia" panose="02030602050306030303" pitchFamily="18" charset="0"/>
                <a:cs typeface="Biome" panose="020B0604020202020204" pitchFamily="34" charset="0"/>
              </a:rPr>
              <a:t>Acts 1-19</a:t>
            </a:r>
          </a:p>
        </p:txBody>
      </p:sp>
    </p:spTree>
    <p:extLst>
      <p:ext uri="{BB962C8B-B14F-4D97-AF65-F5344CB8AC3E}">
        <p14:creationId xmlns:p14="http://schemas.microsoft.com/office/powerpoint/2010/main" val="357575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7A3767D-378A-8BFE-0DFB-266B8FDD5F37}"/>
              </a:ext>
            </a:extLst>
          </p:cNvPr>
          <p:cNvSpPr>
            <a:spLocks noGrp="1"/>
          </p:cNvSpPr>
          <p:nvPr>
            <p:ph type="title"/>
          </p:nvPr>
        </p:nvSpPr>
        <p:spPr>
          <a:xfrm>
            <a:off x="572493" y="238539"/>
            <a:ext cx="5523507" cy="811117"/>
          </a:xfrm>
        </p:spPr>
        <p:txBody>
          <a:bodyPr anchor="b">
            <a:normAutofit fontScale="90000"/>
          </a:bodyPr>
          <a:lstStyle/>
          <a:p>
            <a:r>
              <a:rPr lang="en-US" sz="5400" b="1" dirty="0">
                <a:latin typeface="Herculanum" panose="02000505000000020004" pitchFamily="2" charset="77"/>
              </a:rPr>
              <a:t>Definitions </a:t>
            </a:r>
          </a:p>
        </p:txBody>
      </p:sp>
      <p:sp>
        <p:nvSpPr>
          <p:cNvPr id="26"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C920323F-9FAE-653B-35C9-1873EF9599D5}"/>
              </a:ext>
            </a:extLst>
          </p:cNvPr>
          <p:cNvSpPr>
            <a:spLocks noGrp="1"/>
          </p:cNvSpPr>
          <p:nvPr>
            <p:ph idx="1"/>
          </p:nvPr>
        </p:nvSpPr>
        <p:spPr>
          <a:xfrm>
            <a:off x="234778" y="1697291"/>
            <a:ext cx="8215886" cy="5256168"/>
          </a:xfrm>
        </p:spPr>
        <p:txBody>
          <a:bodyPr anchor="t">
            <a:noAutofit/>
          </a:bodyPr>
          <a:lstStyle/>
          <a:p>
            <a:pPr marL="0" indent="0">
              <a:lnSpc>
                <a:spcPct val="100000"/>
              </a:lnSpc>
              <a:spcBef>
                <a:spcPts val="0"/>
              </a:spcBef>
              <a:buNone/>
            </a:pPr>
            <a:r>
              <a:rPr lang="en-US" sz="2600" b="1" dirty="0">
                <a:latin typeface="Constantia" panose="02030602050306030303" pitchFamily="18" charset="0"/>
              </a:rPr>
              <a:t>e</a:t>
            </a:r>
            <a:r>
              <a:rPr lang="en-US" sz="2600" b="1" i="0" dirty="0">
                <a:effectLst/>
                <a:latin typeface="Constantia" panose="02030602050306030303" pitchFamily="18" charset="0"/>
              </a:rPr>
              <a:t>ssence</a:t>
            </a:r>
            <a:r>
              <a:rPr lang="en-US" sz="2600" b="0" i="0" dirty="0">
                <a:effectLst/>
                <a:latin typeface="Constantia" panose="02030602050306030303" pitchFamily="18" charset="0"/>
              </a:rPr>
              <a:t> - a property or group of properties of something (The Dispatcher Saving Power) without which it would not exist or be what it is.</a:t>
            </a:r>
          </a:p>
          <a:p>
            <a:pPr marL="0" indent="0">
              <a:buNone/>
            </a:pPr>
            <a:endParaRPr lang="en-US" sz="800" b="0" i="0" dirty="0">
              <a:effectLst/>
              <a:latin typeface="Constantia" panose="02030602050306030303" pitchFamily="18" charset="0"/>
            </a:endParaRPr>
          </a:p>
          <a:p>
            <a:pPr marL="0" indent="0">
              <a:lnSpc>
                <a:spcPct val="100000"/>
              </a:lnSpc>
              <a:spcBef>
                <a:spcPts val="0"/>
              </a:spcBef>
              <a:buNone/>
            </a:pPr>
            <a:r>
              <a:rPr lang="en-US" sz="2600" b="1" dirty="0">
                <a:latin typeface="Constantia" panose="02030602050306030303" pitchFamily="18" charset="0"/>
              </a:rPr>
              <a:t>dispatch </a:t>
            </a:r>
            <a:r>
              <a:rPr lang="en-US" sz="2600" dirty="0">
                <a:latin typeface="Constantia" panose="02030602050306030303" pitchFamily="18" charset="0"/>
              </a:rPr>
              <a:t>- the sending of someone (Christians) or something to a destination or for a purpose (soul-saving, making disciples) God can use – Mt. 28:18-20).</a:t>
            </a:r>
          </a:p>
          <a:p>
            <a:pPr marL="0" indent="0">
              <a:lnSpc>
                <a:spcPct val="120000"/>
              </a:lnSpc>
              <a:spcBef>
                <a:spcPts val="0"/>
              </a:spcBef>
              <a:buNone/>
            </a:pPr>
            <a:endParaRPr lang="en-US" sz="800" b="1" dirty="0">
              <a:latin typeface="Constantia" panose="02030602050306030303" pitchFamily="18" charset="0"/>
            </a:endParaRPr>
          </a:p>
          <a:p>
            <a:pPr marL="0" indent="0">
              <a:lnSpc>
                <a:spcPct val="100000"/>
              </a:lnSpc>
              <a:spcBef>
                <a:spcPts val="0"/>
              </a:spcBef>
              <a:buNone/>
            </a:pPr>
            <a:r>
              <a:rPr lang="en-US" sz="2600" b="1" dirty="0">
                <a:latin typeface="Constantia" panose="02030602050306030303" pitchFamily="18" charset="0"/>
              </a:rPr>
              <a:t>dispensation </a:t>
            </a:r>
            <a:r>
              <a:rPr lang="en-US" sz="2600" dirty="0">
                <a:latin typeface="Constantia" panose="02030602050306030303" pitchFamily="18" charset="0"/>
              </a:rPr>
              <a:t>- a certain order, system, or arrangement; administration or management. The divine ordering of the affairs of the world. an appointment, arrangement, or favor, as by God. a divinely appointed order or age: the old Mosaic dispensation; the </a:t>
            </a:r>
            <a:r>
              <a:rPr lang="en-US" sz="2600" b="1" dirty="0">
                <a:latin typeface="Constantia" panose="02030602050306030303" pitchFamily="18" charset="0"/>
              </a:rPr>
              <a:t>Christian Dispensation.</a:t>
            </a:r>
          </a:p>
        </p:txBody>
      </p:sp>
      <p:pic>
        <p:nvPicPr>
          <p:cNvPr id="5" name="Picture 4" descr="A close-up of a dictionary&#10;&#10;Description automatically generated">
            <a:extLst>
              <a:ext uri="{FF2B5EF4-FFF2-40B4-BE49-F238E27FC236}">
                <a16:creationId xmlns:a16="http://schemas.microsoft.com/office/drawing/2014/main" xmlns="" id="{37FFC7E4-F0A2-A1B1-3D50-C30FA1CEA44E}"/>
              </a:ext>
            </a:extLst>
          </p:cNvPr>
          <p:cNvPicPr>
            <a:picLocks noChangeAspect="1"/>
          </p:cNvPicPr>
          <p:nvPr/>
        </p:nvPicPr>
        <p:blipFill rotWithShape="1">
          <a:blip r:embed="rId3"/>
          <a:srcRect l="12653" r="33233" b="2"/>
          <a:stretch/>
        </p:blipFill>
        <p:spPr>
          <a:xfrm>
            <a:off x="8360228" y="1857136"/>
            <a:ext cx="3276589" cy="4603954"/>
          </a:xfrm>
          <a:prstGeom prst="rect">
            <a:avLst/>
          </a:prstGeom>
        </p:spPr>
      </p:pic>
    </p:spTree>
    <p:extLst>
      <p:ext uri="{BB962C8B-B14F-4D97-AF65-F5344CB8AC3E}">
        <p14:creationId xmlns:p14="http://schemas.microsoft.com/office/powerpoint/2010/main" val="410046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sun shining through clouds&#10;&#10;Description automatically generated">
            <a:extLst>
              <a:ext uri="{FF2B5EF4-FFF2-40B4-BE49-F238E27FC236}">
                <a16:creationId xmlns:a16="http://schemas.microsoft.com/office/drawing/2014/main" xmlns="" id="{916C7D70-1886-55DF-8EDF-E24A45FE0BE8}"/>
              </a:ext>
            </a:extLst>
          </p:cNvPr>
          <p:cNvPicPr>
            <a:picLocks noChangeAspect="1"/>
          </p:cNvPicPr>
          <p:nvPr/>
        </p:nvPicPr>
        <p:blipFill rotWithShape="1">
          <a:blip r:embed="rId3">
            <a:alphaModFix amt="43000"/>
            <a:duotone>
              <a:prstClr val="black"/>
              <a:schemeClr val="accent5">
                <a:tint val="45000"/>
                <a:satMod val="400000"/>
              </a:schemeClr>
            </a:duotone>
          </a:blip>
          <a:srcRect t="14576" b="1154"/>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B5DBC0D7-30B9-503C-C5C8-72C8D5AAB0CF}"/>
              </a:ext>
            </a:extLst>
          </p:cNvPr>
          <p:cNvSpPr>
            <a:spLocks noGrp="1"/>
          </p:cNvSpPr>
          <p:nvPr>
            <p:ph type="title"/>
          </p:nvPr>
        </p:nvSpPr>
        <p:spPr>
          <a:xfrm>
            <a:off x="234779" y="365125"/>
            <a:ext cx="11541210" cy="1325563"/>
          </a:xfrm>
        </p:spPr>
        <p:txBody>
          <a:bodyPr>
            <a:normAutofit/>
          </a:bodyPr>
          <a:lstStyle/>
          <a:p>
            <a:pPr algn="ctr"/>
            <a:r>
              <a:rPr lang="en-US" b="1" dirty="0">
                <a:latin typeface="Herculanum" panose="02000505000000020004" pitchFamily="2" charset="77"/>
                <a:cs typeface="Biome" panose="020B0503030204020804" pitchFamily="34" charset="0"/>
              </a:rPr>
              <a:t>The Dispatcher (God) – What Do We Know?</a:t>
            </a:r>
          </a:p>
        </p:txBody>
      </p:sp>
      <p:sp>
        <p:nvSpPr>
          <p:cNvPr id="3" name="Content Placeholder 2">
            <a:extLst>
              <a:ext uri="{FF2B5EF4-FFF2-40B4-BE49-F238E27FC236}">
                <a16:creationId xmlns:a16="http://schemas.microsoft.com/office/drawing/2014/main" xmlns="" id="{BDD05055-43C5-599E-8109-68D82471E0EA}"/>
              </a:ext>
            </a:extLst>
          </p:cNvPr>
          <p:cNvSpPr>
            <a:spLocks noGrp="1"/>
          </p:cNvSpPr>
          <p:nvPr>
            <p:ph idx="1"/>
          </p:nvPr>
        </p:nvSpPr>
        <p:spPr>
          <a:xfrm>
            <a:off x="838200" y="1426866"/>
            <a:ext cx="10515600" cy="5066009"/>
          </a:xfrm>
        </p:spPr>
        <p:txBody>
          <a:bodyPr>
            <a:normAutofit/>
          </a:bodyPr>
          <a:lstStyle/>
          <a:p>
            <a:pPr>
              <a:lnSpc>
                <a:spcPct val="120000"/>
              </a:lnSpc>
            </a:pPr>
            <a:r>
              <a:rPr lang="en-US" sz="3600" b="1" dirty="0">
                <a:effectLst>
                  <a:outerShdw blurRad="38100" dist="38100" dir="2700000" algn="tl">
                    <a:srgbClr val="000000">
                      <a:alpha val="43137"/>
                    </a:srgbClr>
                  </a:outerShdw>
                </a:effectLst>
                <a:latin typeface="Constantia" panose="02030602050306030303" pitchFamily="18" charset="0"/>
              </a:rPr>
              <a:t>God has a Kingdom (Acts 1:3)</a:t>
            </a:r>
          </a:p>
          <a:p>
            <a:pPr>
              <a:lnSpc>
                <a:spcPct val="120000"/>
              </a:lnSpc>
            </a:pPr>
            <a:r>
              <a:rPr lang="en-US" sz="3600" b="1" dirty="0">
                <a:effectLst>
                  <a:outerShdw blurRad="38100" dist="38100" dir="2700000" algn="tl">
                    <a:srgbClr val="000000">
                      <a:alpha val="43137"/>
                    </a:srgbClr>
                  </a:outerShdw>
                </a:effectLst>
                <a:latin typeface="Constantia" panose="02030602050306030303" pitchFamily="18" charset="0"/>
              </a:rPr>
              <a:t>God does wonderful works (Acts 2:11)</a:t>
            </a:r>
          </a:p>
          <a:p>
            <a:pPr>
              <a:lnSpc>
                <a:spcPct val="120000"/>
              </a:lnSpc>
            </a:pPr>
            <a:r>
              <a:rPr lang="en-US" sz="3600" b="1" dirty="0">
                <a:effectLst>
                  <a:outerShdw blurRad="38100" dist="38100" dir="2700000" algn="tl">
                    <a:srgbClr val="000000">
                      <a:alpha val="43137"/>
                    </a:srgbClr>
                  </a:outerShdw>
                </a:effectLst>
                <a:latin typeface="Constantia" panose="02030602050306030303" pitchFamily="18" charset="0"/>
              </a:rPr>
              <a:t>God promised to pour out His Spirit on all flesh (Acts: 2:17)</a:t>
            </a:r>
          </a:p>
          <a:p>
            <a:pPr>
              <a:lnSpc>
                <a:spcPct val="120000"/>
              </a:lnSpc>
            </a:pPr>
            <a:r>
              <a:rPr lang="en-US" sz="3600" b="1" i="0" dirty="0">
                <a:effectLst>
                  <a:outerShdw blurRad="38100" dist="38100" dir="2700000" algn="tl">
                    <a:srgbClr val="000000">
                      <a:alpha val="43137"/>
                    </a:srgbClr>
                  </a:outerShdw>
                </a:effectLst>
                <a:latin typeface="Constantia" panose="02030602050306030303" pitchFamily="18" charset="0"/>
              </a:rPr>
              <a:t>God performed miracles, wonders, and signs through Jesus (Acts 2:22)</a:t>
            </a:r>
            <a:endParaRPr lang="en-US" sz="3600" b="1" dirty="0">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152915587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sun shining through clouds&#10;&#10;Description automatically generated">
            <a:extLst>
              <a:ext uri="{FF2B5EF4-FFF2-40B4-BE49-F238E27FC236}">
                <a16:creationId xmlns:a16="http://schemas.microsoft.com/office/drawing/2014/main" xmlns="" id="{916C7D70-1886-55DF-8EDF-E24A45FE0BE8}"/>
              </a:ext>
            </a:extLst>
          </p:cNvPr>
          <p:cNvPicPr>
            <a:picLocks noChangeAspect="1"/>
          </p:cNvPicPr>
          <p:nvPr/>
        </p:nvPicPr>
        <p:blipFill rotWithShape="1">
          <a:blip r:embed="rId3">
            <a:alphaModFix amt="43000"/>
            <a:duotone>
              <a:prstClr val="black"/>
              <a:schemeClr val="accent5">
                <a:tint val="45000"/>
                <a:satMod val="400000"/>
              </a:schemeClr>
            </a:duotone>
          </a:blip>
          <a:srcRect t="14576" b="1154"/>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B5DBC0D7-30B9-503C-C5C8-72C8D5AAB0CF}"/>
              </a:ext>
            </a:extLst>
          </p:cNvPr>
          <p:cNvSpPr>
            <a:spLocks noGrp="1"/>
          </p:cNvSpPr>
          <p:nvPr>
            <p:ph type="title"/>
          </p:nvPr>
        </p:nvSpPr>
        <p:spPr>
          <a:xfrm>
            <a:off x="234779" y="365125"/>
            <a:ext cx="11541210" cy="1325563"/>
          </a:xfrm>
        </p:spPr>
        <p:txBody>
          <a:bodyPr>
            <a:normAutofit/>
          </a:bodyPr>
          <a:lstStyle/>
          <a:p>
            <a:pPr algn="ctr"/>
            <a:r>
              <a:rPr lang="en-US" b="1" dirty="0">
                <a:latin typeface="Herculanum" panose="02000505000000020004" pitchFamily="2" charset="77"/>
                <a:cs typeface="Biome" panose="020B0503030204020804" pitchFamily="34" charset="0"/>
              </a:rPr>
              <a:t>The Dispatcher (God) – What Do We Know?</a:t>
            </a:r>
          </a:p>
        </p:txBody>
      </p:sp>
      <p:sp>
        <p:nvSpPr>
          <p:cNvPr id="3" name="Content Placeholder 2">
            <a:extLst>
              <a:ext uri="{FF2B5EF4-FFF2-40B4-BE49-F238E27FC236}">
                <a16:creationId xmlns:a16="http://schemas.microsoft.com/office/drawing/2014/main" xmlns="" id="{BDD05055-43C5-599E-8109-68D82471E0EA}"/>
              </a:ext>
            </a:extLst>
          </p:cNvPr>
          <p:cNvSpPr>
            <a:spLocks noGrp="1"/>
          </p:cNvSpPr>
          <p:nvPr>
            <p:ph idx="1"/>
          </p:nvPr>
        </p:nvSpPr>
        <p:spPr>
          <a:xfrm>
            <a:off x="838199" y="1426866"/>
            <a:ext cx="11008807" cy="5066009"/>
          </a:xfrm>
        </p:spPr>
        <p:txBody>
          <a:bodyPr>
            <a:normAutofit/>
          </a:bodyPr>
          <a:lstStyle/>
          <a:p>
            <a:pPr>
              <a:lnSpc>
                <a:spcPct val="120000"/>
              </a:lnSpc>
            </a:pPr>
            <a:r>
              <a:rPr lang="en-US" sz="3600" b="1" i="0" dirty="0">
                <a:effectLst/>
                <a:latin typeface="Constantia" panose="02030602050306030303" pitchFamily="18" charset="0"/>
              </a:rPr>
              <a:t>God has a determined purpose and foreknowledge of all things (Acts 2:23)</a:t>
            </a:r>
          </a:p>
          <a:p>
            <a:pPr>
              <a:lnSpc>
                <a:spcPct val="120000"/>
              </a:lnSpc>
            </a:pPr>
            <a:r>
              <a:rPr lang="en-US" sz="3600" b="1" dirty="0">
                <a:latin typeface="Constantia" panose="02030602050306030303" pitchFamily="18" charset="0"/>
              </a:rPr>
              <a:t>God raised Jesus from the dead (Acts 2:24)</a:t>
            </a:r>
          </a:p>
          <a:p>
            <a:pPr>
              <a:lnSpc>
                <a:spcPct val="120000"/>
              </a:lnSpc>
            </a:pPr>
            <a:r>
              <a:rPr lang="en-US" sz="3600" b="1" dirty="0">
                <a:latin typeface="Constantia" panose="02030602050306030303" pitchFamily="18" charset="0"/>
              </a:rPr>
              <a:t>God is in the covenant business (Acts 2:30) and has foretold of the current dispensation</a:t>
            </a:r>
          </a:p>
          <a:p>
            <a:pPr>
              <a:lnSpc>
                <a:spcPct val="120000"/>
              </a:lnSpc>
            </a:pPr>
            <a:r>
              <a:rPr lang="en-US" sz="3600" b="1" dirty="0">
                <a:latin typeface="Constantia" panose="02030602050306030303" pitchFamily="18" charset="0"/>
              </a:rPr>
              <a:t>God want us to know that Jesus is His Son (Mt 3:17, Acts 2:30)</a:t>
            </a:r>
            <a:endParaRPr lang="en-US" sz="2600" b="1" dirty="0">
              <a:latin typeface="Constantia" panose="02030602050306030303" pitchFamily="18" charset="0"/>
            </a:endParaRPr>
          </a:p>
        </p:txBody>
      </p:sp>
    </p:spTree>
    <p:extLst>
      <p:ext uri="{BB962C8B-B14F-4D97-AF65-F5344CB8AC3E}">
        <p14:creationId xmlns:p14="http://schemas.microsoft.com/office/powerpoint/2010/main" val="39276604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un shining through the clouds&#10;&#10;Description automatically generated">
            <a:extLst>
              <a:ext uri="{FF2B5EF4-FFF2-40B4-BE49-F238E27FC236}">
                <a16:creationId xmlns:a16="http://schemas.microsoft.com/office/drawing/2014/main" xmlns="" id="{B533C73B-0E4A-D4A7-7CA5-7AA3E5E8B363}"/>
              </a:ext>
            </a:extLst>
          </p:cNvPr>
          <p:cNvPicPr>
            <a:picLocks noChangeAspect="1"/>
          </p:cNvPicPr>
          <p:nvPr/>
        </p:nvPicPr>
        <p:blipFill rotWithShape="1">
          <a:blip r:embed="rId3"/>
          <a:srcRect t="5436"/>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5DBC0D7-30B9-503C-C5C8-72C8D5AAB0CF}"/>
              </a:ext>
            </a:extLst>
          </p:cNvPr>
          <p:cNvSpPr>
            <a:spLocks noGrp="1"/>
          </p:cNvSpPr>
          <p:nvPr>
            <p:ph type="title"/>
          </p:nvPr>
        </p:nvSpPr>
        <p:spPr>
          <a:xfrm>
            <a:off x="677427" y="234496"/>
            <a:ext cx="5241052" cy="1899912"/>
          </a:xfrm>
        </p:spPr>
        <p:txBody>
          <a:bodyPr>
            <a:normAutofit/>
          </a:bodyPr>
          <a:lstStyle/>
          <a:p>
            <a:r>
              <a:rPr lang="en-US" sz="4000" b="1" dirty="0">
                <a:latin typeface="Herculanum" panose="02000505000000020004" pitchFamily="2" charset="77"/>
                <a:cs typeface="Biome" panose="020B0503030204020804" pitchFamily="34" charset="0"/>
              </a:rPr>
              <a:t>The Dispatcher (God) – What Do We Know?</a:t>
            </a:r>
          </a:p>
        </p:txBody>
      </p:sp>
      <p:sp>
        <p:nvSpPr>
          <p:cNvPr id="3" name="Content Placeholder 2">
            <a:extLst>
              <a:ext uri="{FF2B5EF4-FFF2-40B4-BE49-F238E27FC236}">
                <a16:creationId xmlns:a16="http://schemas.microsoft.com/office/drawing/2014/main" xmlns="" id="{BDD05055-43C5-599E-8109-68D82471E0EA}"/>
              </a:ext>
            </a:extLst>
          </p:cNvPr>
          <p:cNvSpPr>
            <a:spLocks noGrp="1"/>
          </p:cNvSpPr>
          <p:nvPr>
            <p:ph idx="1"/>
          </p:nvPr>
        </p:nvSpPr>
        <p:spPr>
          <a:xfrm>
            <a:off x="494269" y="2049864"/>
            <a:ext cx="6449141" cy="4127099"/>
          </a:xfrm>
        </p:spPr>
        <p:txBody>
          <a:bodyPr>
            <a:normAutofit/>
          </a:bodyPr>
          <a:lstStyle/>
          <a:p>
            <a:r>
              <a:rPr lang="en-US" dirty="0">
                <a:effectLst>
                  <a:outerShdw blurRad="38100" dist="38100" dir="2700000" algn="tl">
                    <a:srgbClr val="000000">
                      <a:alpha val="43137"/>
                    </a:srgbClr>
                  </a:outerShdw>
                </a:effectLst>
                <a:latin typeface="Constantia" panose="02030602050306030303" pitchFamily="18" charset="0"/>
              </a:rPr>
              <a:t>God keeps His promises through Jesus (again Acts 2:33) </a:t>
            </a:r>
          </a:p>
          <a:p>
            <a:r>
              <a:rPr lang="en-US" dirty="0">
                <a:effectLst>
                  <a:outerShdw blurRad="38100" dist="38100" dir="2700000" algn="tl">
                    <a:srgbClr val="000000">
                      <a:alpha val="43137"/>
                    </a:srgbClr>
                  </a:outerShdw>
                </a:effectLst>
                <a:latin typeface="Constantia" panose="02030602050306030303" pitchFamily="18" charset="0"/>
              </a:rPr>
              <a:t>God wants us to know that Jesus is our Lord and Savior. (Acts 2:36) </a:t>
            </a:r>
          </a:p>
          <a:p>
            <a:r>
              <a:rPr lang="en-US" dirty="0">
                <a:effectLst>
                  <a:outerShdw blurRad="38100" dist="38100" dir="2700000" algn="tl">
                    <a:srgbClr val="000000">
                      <a:alpha val="43137"/>
                    </a:srgbClr>
                  </a:outerShdw>
                </a:effectLst>
                <a:latin typeface="Constantia" panose="02030602050306030303" pitchFamily="18" charset="0"/>
              </a:rPr>
              <a:t>God wants us to know this is an all-time message for those He calls (Acts 2:39)</a:t>
            </a:r>
          </a:p>
          <a:p>
            <a:r>
              <a:rPr lang="en-US" b="0" i="0" dirty="0">
                <a:effectLst>
                  <a:outerShdw blurRad="38100" dist="38100" dir="2700000" algn="tl">
                    <a:srgbClr val="000000">
                      <a:alpha val="43137"/>
                    </a:srgbClr>
                  </a:outerShdw>
                </a:effectLst>
                <a:latin typeface="Constantia" panose="02030602050306030303" pitchFamily="18" charset="0"/>
              </a:rPr>
              <a:t>God wants to add souls to His Church through His Son (Jesus) (Acts 2:47) </a:t>
            </a:r>
          </a:p>
        </p:txBody>
      </p:sp>
    </p:spTree>
    <p:extLst>
      <p:ext uri="{BB962C8B-B14F-4D97-AF65-F5344CB8AC3E}">
        <p14:creationId xmlns:p14="http://schemas.microsoft.com/office/powerpoint/2010/main" val="3303620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paint brush&#10;&#10;Description automatically generated">
            <a:extLst>
              <a:ext uri="{FF2B5EF4-FFF2-40B4-BE49-F238E27FC236}">
                <a16:creationId xmlns:a16="http://schemas.microsoft.com/office/drawing/2014/main" xmlns="" id="{12D9C172-9EF6-B397-F893-5BA9E8D5C03C}"/>
              </a:ext>
            </a:extLst>
          </p:cNvPr>
          <p:cNvPicPr>
            <a:picLocks noChangeAspect="1"/>
          </p:cNvPicPr>
          <p:nvPr/>
        </p:nvPicPr>
        <p:blipFill rotWithShape="1">
          <a:blip r:embed="rId3"/>
          <a:srcRect r="26328" b="-1"/>
          <a:stretch/>
        </p:blipFill>
        <p:spPr>
          <a:xfrm>
            <a:off x="0" y="10"/>
            <a:ext cx="6274189" cy="6857990"/>
          </a:xfrm>
          <a:prstGeom prst="rect">
            <a:avLst/>
          </a:prstGeom>
        </p:spPr>
      </p:pic>
      <p:sp>
        <p:nvSpPr>
          <p:cNvPr id="53" name="Rectangle 5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F387DF-D211-D42B-0678-515726D57F3E}"/>
              </a:ext>
            </a:extLst>
          </p:cNvPr>
          <p:cNvSpPr>
            <a:spLocks noGrp="1"/>
          </p:cNvSpPr>
          <p:nvPr>
            <p:ph type="title"/>
          </p:nvPr>
        </p:nvSpPr>
        <p:spPr>
          <a:xfrm>
            <a:off x="6833286" y="144066"/>
            <a:ext cx="4819136" cy="1483768"/>
          </a:xfrm>
        </p:spPr>
        <p:txBody>
          <a:bodyPr>
            <a:normAutofit/>
          </a:bodyPr>
          <a:lstStyle/>
          <a:p>
            <a:r>
              <a:rPr lang="en-US" b="1" dirty="0">
                <a:latin typeface="Herculanum" panose="02000505000000020004" pitchFamily="2" charset="77"/>
              </a:rPr>
              <a:t>Plan or Scheme</a:t>
            </a:r>
            <a:br>
              <a:rPr lang="en-US" b="1" dirty="0">
                <a:latin typeface="Herculanum" panose="02000505000000020004" pitchFamily="2" charset="77"/>
              </a:rPr>
            </a:br>
            <a:r>
              <a:rPr lang="en-US" b="1" dirty="0">
                <a:latin typeface="Herculanum" panose="02000505000000020004" pitchFamily="2" charset="77"/>
              </a:rPr>
              <a:t>of Salvation</a:t>
            </a:r>
          </a:p>
        </p:txBody>
      </p:sp>
      <p:sp>
        <p:nvSpPr>
          <p:cNvPr id="3" name="Content Placeholder 2">
            <a:extLst>
              <a:ext uri="{FF2B5EF4-FFF2-40B4-BE49-F238E27FC236}">
                <a16:creationId xmlns:a16="http://schemas.microsoft.com/office/drawing/2014/main" xmlns="" id="{67E4B474-91C3-AFFD-5FE9-29B9FDCFA3EB}"/>
              </a:ext>
            </a:extLst>
          </p:cNvPr>
          <p:cNvSpPr>
            <a:spLocks noGrp="1"/>
          </p:cNvSpPr>
          <p:nvPr>
            <p:ph idx="1"/>
          </p:nvPr>
        </p:nvSpPr>
        <p:spPr>
          <a:xfrm>
            <a:off x="6388995" y="1627834"/>
            <a:ext cx="5287197" cy="5064370"/>
          </a:xfrm>
        </p:spPr>
        <p:txBody>
          <a:bodyPr>
            <a:noAutofit/>
          </a:bodyPr>
          <a:lstStyle/>
          <a:p>
            <a:pPr marL="514350" indent="-514350">
              <a:buFont typeface="+mj-lt"/>
              <a:buAutoNum type="arabicPeriod"/>
            </a:pPr>
            <a:r>
              <a:rPr lang="en-US" sz="2900" b="1" dirty="0">
                <a:latin typeface="Constantia" panose="02030602050306030303" pitchFamily="18" charset="0"/>
              </a:rPr>
              <a:t>Hear</a:t>
            </a:r>
            <a:r>
              <a:rPr lang="en-US" sz="2900" dirty="0">
                <a:latin typeface="Constantia" panose="02030602050306030303" pitchFamily="18" charset="0"/>
              </a:rPr>
              <a:t>: Ro 10:17, Ac 10:42-43, Matt 7:24-27</a:t>
            </a:r>
          </a:p>
          <a:p>
            <a:pPr marL="514350" indent="-514350">
              <a:buFont typeface="+mj-lt"/>
              <a:buAutoNum type="arabicPeriod"/>
            </a:pPr>
            <a:r>
              <a:rPr lang="en-US" sz="2900" b="1" dirty="0">
                <a:latin typeface="Constantia" panose="02030602050306030303" pitchFamily="18" charset="0"/>
              </a:rPr>
              <a:t>Believe</a:t>
            </a:r>
            <a:r>
              <a:rPr lang="en-US" sz="2900" dirty="0">
                <a:latin typeface="Constantia" panose="02030602050306030303" pitchFamily="18" charset="0"/>
              </a:rPr>
              <a:t>: He 11:6, Mk 16:15-16</a:t>
            </a:r>
          </a:p>
          <a:p>
            <a:pPr marL="514350" indent="-514350">
              <a:buFont typeface="+mj-lt"/>
              <a:buAutoNum type="arabicPeriod"/>
            </a:pPr>
            <a:r>
              <a:rPr lang="en-US" sz="2900" b="1" dirty="0">
                <a:latin typeface="Constantia" panose="02030602050306030303" pitchFamily="18" charset="0"/>
              </a:rPr>
              <a:t>Repent</a:t>
            </a:r>
            <a:r>
              <a:rPr lang="en-US" sz="2900" dirty="0">
                <a:latin typeface="Constantia" panose="02030602050306030303" pitchFamily="18" charset="0"/>
              </a:rPr>
              <a:t>: Ac 2:38, 17:30, Lu 13:3</a:t>
            </a:r>
          </a:p>
          <a:p>
            <a:pPr marL="514350" indent="-514350">
              <a:buFont typeface="+mj-lt"/>
              <a:buAutoNum type="arabicPeriod"/>
            </a:pPr>
            <a:r>
              <a:rPr lang="en-US" sz="2900" b="1" dirty="0">
                <a:latin typeface="Constantia" panose="02030602050306030303" pitchFamily="18" charset="0"/>
              </a:rPr>
              <a:t>Confess</a:t>
            </a:r>
            <a:r>
              <a:rPr lang="en-US" sz="2900" dirty="0">
                <a:latin typeface="Constantia" panose="02030602050306030303" pitchFamily="18" charset="0"/>
              </a:rPr>
              <a:t>: Mt 10:32-33, Ac 8:36-37</a:t>
            </a:r>
          </a:p>
          <a:p>
            <a:pPr marL="514350" indent="-514350">
              <a:buFont typeface="+mj-lt"/>
              <a:buAutoNum type="arabicPeriod"/>
            </a:pPr>
            <a:r>
              <a:rPr lang="en-US" sz="2900" b="1" dirty="0">
                <a:latin typeface="Constantia" panose="02030602050306030303" pitchFamily="18" charset="0"/>
              </a:rPr>
              <a:t>Be Baptized</a:t>
            </a:r>
            <a:r>
              <a:rPr lang="en-US" sz="2900" dirty="0">
                <a:latin typeface="Constantia" panose="02030602050306030303" pitchFamily="18" charset="0"/>
              </a:rPr>
              <a:t>: Ac 2:38, Mk 16:15-16, Ac 22:16, 1Pe 3:20-21 </a:t>
            </a:r>
          </a:p>
          <a:p>
            <a:pPr marL="514350" indent="-514350">
              <a:buFont typeface="+mj-lt"/>
              <a:buAutoNum type="arabicPeriod"/>
            </a:pPr>
            <a:r>
              <a:rPr lang="en-US" sz="2900" b="1" dirty="0">
                <a:latin typeface="Constantia" panose="02030602050306030303" pitchFamily="18" charset="0"/>
              </a:rPr>
              <a:t>Remain Faithful</a:t>
            </a:r>
            <a:r>
              <a:rPr lang="en-US" sz="2900" dirty="0">
                <a:latin typeface="Constantia" panose="02030602050306030303" pitchFamily="18" charset="0"/>
              </a:rPr>
              <a:t>: Re 2:10, Mt 7:21, Mt 28:19-20</a:t>
            </a:r>
          </a:p>
        </p:txBody>
      </p:sp>
    </p:spTree>
    <p:extLst>
      <p:ext uri="{BB962C8B-B14F-4D97-AF65-F5344CB8AC3E}">
        <p14:creationId xmlns:p14="http://schemas.microsoft.com/office/powerpoint/2010/main" val="314241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book with text&#10;&#10;Description automatically generated">
            <a:extLst>
              <a:ext uri="{FF2B5EF4-FFF2-40B4-BE49-F238E27FC236}">
                <a16:creationId xmlns:a16="http://schemas.microsoft.com/office/drawing/2014/main" xmlns="" id="{A4AD790B-8164-3705-CD37-520CE7E85B8D}"/>
              </a:ext>
            </a:extLst>
          </p:cNvPr>
          <p:cNvPicPr>
            <a:picLocks noChangeAspect="1"/>
          </p:cNvPicPr>
          <p:nvPr/>
        </p:nvPicPr>
        <p:blipFill>
          <a:blip r:embed="rId3"/>
          <a:stretch>
            <a:fillRect/>
          </a:stretch>
        </p:blipFill>
        <p:spPr>
          <a:xfrm>
            <a:off x="7410171" y="4103595"/>
            <a:ext cx="3587343" cy="2389280"/>
          </a:xfrm>
          <a:prstGeom prst="rect">
            <a:avLst/>
          </a:prstGeom>
        </p:spPr>
      </p:pic>
      <p:sp>
        <p:nvSpPr>
          <p:cNvPr id="2" name="Title 1">
            <a:extLst>
              <a:ext uri="{FF2B5EF4-FFF2-40B4-BE49-F238E27FC236}">
                <a16:creationId xmlns:a16="http://schemas.microsoft.com/office/drawing/2014/main" xmlns="" id="{C656468C-6AB7-867F-5DAA-79DD9069D18B}"/>
              </a:ext>
            </a:extLst>
          </p:cNvPr>
          <p:cNvSpPr>
            <a:spLocks noGrp="1"/>
          </p:cNvSpPr>
          <p:nvPr>
            <p:ph type="title"/>
          </p:nvPr>
        </p:nvSpPr>
        <p:spPr/>
        <p:txBody>
          <a:bodyPr/>
          <a:lstStyle/>
          <a:p>
            <a:pPr algn="ctr"/>
            <a:r>
              <a:rPr lang="en-US" b="1" dirty="0">
                <a:latin typeface="Herculanum" panose="02000505000000020004" pitchFamily="2" charset="77"/>
              </a:rPr>
              <a:t>Biblical Design of Experiments</a:t>
            </a:r>
          </a:p>
        </p:txBody>
      </p:sp>
      <p:sp>
        <p:nvSpPr>
          <p:cNvPr id="3" name="Content Placeholder 2">
            <a:extLst>
              <a:ext uri="{FF2B5EF4-FFF2-40B4-BE49-F238E27FC236}">
                <a16:creationId xmlns:a16="http://schemas.microsoft.com/office/drawing/2014/main" xmlns="" id="{FEE27274-B696-0615-0CB0-CAE6439CAFB2}"/>
              </a:ext>
            </a:extLst>
          </p:cNvPr>
          <p:cNvSpPr>
            <a:spLocks noGrp="1"/>
          </p:cNvSpPr>
          <p:nvPr>
            <p:ph idx="1"/>
          </p:nvPr>
        </p:nvSpPr>
        <p:spPr>
          <a:xfrm>
            <a:off x="838200" y="1634711"/>
            <a:ext cx="10515600" cy="4351338"/>
          </a:xfrm>
        </p:spPr>
        <p:txBody>
          <a:bodyPr/>
          <a:lstStyle/>
          <a:p>
            <a:pPr marL="0" indent="0">
              <a:buNone/>
            </a:pPr>
            <a:r>
              <a:rPr lang="en-US" sz="3200" dirty="0">
                <a:latin typeface="Constantia" panose="02030602050306030303" pitchFamily="18" charset="0"/>
                <a:cs typeface="Biome" panose="020B0604020202020204" pitchFamily="34" charset="0"/>
              </a:rPr>
              <a:t>To find </a:t>
            </a:r>
            <a:r>
              <a:rPr lang="en-US" sz="3200" b="0" i="0" dirty="0">
                <a:effectLst/>
                <a:latin typeface="Constantia" panose="02030602050306030303" pitchFamily="18" charset="0"/>
                <a:cs typeface="Biome" panose="020B0604020202020204" pitchFamily="34" charset="0"/>
              </a:rPr>
              <a:t>the characteristics or properties of how God dispatched men and women in the New Testament to bring lost souls into His Church, we will need to analyze some of the occasions (samples) whereby a soul or souls were saved within Acts 1-19 and identify similar characteristics or properties in God’s dispatching methods </a:t>
            </a:r>
            <a:r>
              <a:rPr lang="en-US" sz="3200" dirty="0">
                <a:latin typeface="Constantia" panose="02030602050306030303" pitchFamily="18" charset="0"/>
                <a:cs typeface="Biome" panose="020B0604020202020204" pitchFamily="34" charset="0"/>
              </a:rPr>
              <a:t>using the five </a:t>
            </a:r>
            <a:r>
              <a:rPr lang="en-US" sz="3200" dirty="0" err="1">
                <a:latin typeface="Constantia" panose="02030602050306030303" pitchFamily="18" charset="0"/>
                <a:cs typeface="Biome" panose="020B0604020202020204" pitchFamily="34" charset="0"/>
              </a:rPr>
              <a:t>Ws</a:t>
            </a:r>
            <a:endParaRPr lang="en-US" sz="3200" dirty="0">
              <a:latin typeface="Constantia" panose="02030602050306030303" pitchFamily="18" charset="0"/>
              <a:cs typeface="Biome" panose="020B0604020202020204" pitchFamily="34" charset="0"/>
            </a:endParaRPr>
          </a:p>
          <a:p>
            <a:pPr marL="0" indent="0">
              <a:buNone/>
            </a:pPr>
            <a:endParaRPr lang="en-US" dirty="0">
              <a:latin typeface="Constantia" panose="02030602050306030303" pitchFamily="18" charset="0"/>
              <a:cs typeface="Biome" panose="020B0604020202020204" pitchFamily="34" charset="0"/>
            </a:endParaRPr>
          </a:p>
          <a:p>
            <a:pPr marL="0" indent="0">
              <a:buNone/>
            </a:pPr>
            <a:r>
              <a:rPr lang="en-US" dirty="0">
                <a:latin typeface="Constantia" panose="02030602050306030303" pitchFamily="18" charset="0"/>
                <a:cs typeface="Biome" panose="020B0604020202020204" pitchFamily="34" charset="0"/>
              </a:rPr>
              <a:t>Who, What, Where, Why, When</a:t>
            </a:r>
          </a:p>
          <a:p>
            <a:pPr marL="0" indent="0">
              <a:buNone/>
            </a:pPr>
            <a:r>
              <a:rPr lang="en-US" dirty="0">
                <a:latin typeface="Constantia" panose="02030602050306030303" pitchFamily="18" charset="0"/>
                <a:cs typeface="Biome" panose="020B0604020202020204" pitchFamily="34" charset="0"/>
              </a:rPr>
              <a:t>(2Ti 2:15, 3:16-17, </a:t>
            </a:r>
            <a:r>
              <a:rPr lang="en-US" dirty="0" err="1">
                <a:latin typeface="Constantia" panose="02030602050306030303" pitchFamily="18" charset="0"/>
                <a:cs typeface="Biome" panose="020B0604020202020204" pitchFamily="34" charset="0"/>
              </a:rPr>
              <a:t>Pr</a:t>
            </a:r>
            <a:r>
              <a:rPr lang="en-US" dirty="0">
                <a:latin typeface="Constantia" panose="02030602050306030303" pitchFamily="18" charset="0"/>
                <a:cs typeface="Biome" panose="020B0604020202020204" pitchFamily="34" charset="0"/>
              </a:rPr>
              <a:t> 3:2)</a:t>
            </a:r>
          </a:p>
          <a:p>
            <a:pPr marL="0" indent="0">
              <a:buNone/>
            </a:pPr>
            <a:endParaRPr lang="en-US" dirty="0">
              <a:latin typeface="Constantia" panose="02030602050306030303" pitchFamily="18" charset="0"/>
              <a:cs typeface="Biome" panose="020B0604020202020204" pitchFamily="34" charset="0"/>
            </a:endParaRPr>
          </a:p>
          <a:p>
            <a:pPr marL="0" indent="0">
              <a:buNone/>
            </a:pPr>
            <a:endParaRPr lang="en-US" sz="2800" b="0" i="0" dirty="0">
              <a:effectLst/>
              <a:latin typeface="Constantia" panose="02030602050306030303" pitchFamily="18" charset="0"/>
              <a:cs typeface="Biome" panose="020B0604020202020204" pitchFamily="34" charset="0"/>
            </a:endParaRPr>
          </a:p>
          <a:p>
            <a:pPr marL="0" indent="0">
              <a:buNone/>
            </a:pPr>
            <a:endParaRPr lang="en-US" sz="2800" b="0" i="0" dirty="0">
              <a:effectLst/>
              <a:latin typeface="Constantia" panose="02030602050306030303" pitchFamily="18" charset="0"/>
              <a:cs typeface="Biome" panose="020B0604020202020204" pitchFamily="34" charset="0"/>
            </a:endParaRPr>
          </a:p>
        </p:txBody>
      </p:sp>
    </p:spTree>
    <p:extLst>
      <p:ext uri="{BB962C8B-B14F-4D97-AF65-F5344CB8AC3E}">
        <p14:creationId xmlns:p14="http://schemas.microsoft.com/office/powerpoint/2010/main" val="307300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687AFE0E-B37D-4531-AFE8-231C8348EA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3D275B5-7375-BB6C-F868-0CC6A8C36050}"/>
              </a:ext>
            </a:extLst>
          </p:cNvPr>
          <p:cNvSpPr>
            <a:spLocks noGrp="1"/>
          </p:cNvSpPr>
          <p:nvPr>
            <p:ph type="title"/>
          </p:nvPr>
        </p:nvSpPr>
        <p:spPr>
          <a:xfrm>
            <a:off x="635525" y="166319"/>
            <a:ext cx="10973080" cy="1216459"/>
          </a:xfrm>
        </p:spPr>
        <p:txBody>
          <a:bodyPr>
            <a:normAutofit/>
          </a:bodyPr>
          <a:lstStyle/>
          <a:p>
            <a:r>
              <a:rPr lang="en-US" sz="4000" b="1" dirty="0">
                <a:latin typeface="Herculanum" panose="02000505000000020004" pitchFamily="2" charset="77"/>
                <a:ea typeface="HGMaruGothicMPRO" panose="020F0600000000000000" pitchFamily="34" charset="-128"/>
                <a:cs typeface="Magneto" panose="020F0502020204030204" pitchFamily="34" charset="0"/>
              </a:rPr>
              <a:t>Peter &amp; the Apostles Dispatched on the Day of Pentecost (Acts 2:1-2:41)</a:t>
            </a:r>
          </a:p>
        </p:txBody>
      </p:sp>
      <p:sp>
        <p:nvSpPr>
          <p:cNvPr id="3" name="Content Placeholder 2">
            <a:extLst>
              <a:ext uri="{FF2B5EF4-FFF2-40B4-BE49-F238E27FC236}">
                <a16:creationId xmlns:a16="http://schemas.microsoft.com/office/drawing/2014/main" xmlns="" id="{49626029-FE19-2A49-1BA4-FF68B03749D7}"/>
              </a:ext>
            </a:extLst>
          </p:cNvPr>
          <p:cNvSpPr>
            <a:spLocks noGrp="1"/>
          </p:cNvSpPr>
          <p:nvPr>
            <p:ph idx="1"/>
          </p:nvPr>
        </p:nvSpPr>
        <p:spPr>
          <a:xfrm>
            <a:off x="607093" y="1439917"/>
            <a:ext cx="5994674" cy="5052958"/>
          </a:xfrm>
        </p:spPr>
        <p:txBody>
          <a:bodyPr>
            <a:noAutofit/>
          </a:bodyPr>
          <a:lstStyle/>
          <a:p>
            <a:pPr marL="0" indent="0">
              <a:lnSpc>
                <a:spcPct val="100000"/>
              </a:lnSpc>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Who</a:t>
            </a:r>
            <a:r>
              <a:rPr lang="en-US" sz="3200" b="1" dirty="0">
                <a:solidFill>
                  <a:schemeClr val="accent6">
                    <a:lumMod val="75000"/>
                  </a:schemeClr>
                </a:solidFill>
                <a:latin typeface="Constantia" panose="02030602050306030303" pitchFamily="18" charset="0"/>
                <a:cs typeface="Biome" panose="020B0604020202020204" pitchFamily="34" charset="0"/>
              </a:rPr>
              <a:t>: </a:t>
            </a:r>
            <a:r>
              <a:rPr lang="en-US" sz="3200" dirty="0">
                <a:latin typeface="Constantia" panose="02030602050306030303" pitchFamily="18" charset="0"/>
                <a:cs typeface="Biome" panose="020B0604020202020204" pitchFamily="34" charset="0"/>
              </a:rPr>
              <a:t>Peter, 12 Apostles, and devout men from every nation</a:t>
            </a:r>
          </a:p>
          <a:p>
            <a:pPr marL="0" indent="0">
              <a:lnSpc>
                <a:spcPct val="100000"/>
              </a:lnSpc>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What: </a:t>
            </a:r>
            <a:r>
              <a:rPr lang="en-US" sz="3200" b="1" u="sng" dirty="0">
                <a:latin typeface="Constantia" panose="02030602050306030303" pitchFamily="18" charset="0"/>
                <a:cs typeface="Biome" panose="020B0604020202020204" pitchFamily="34" charset="0"/>
              </a:rPr>
              <a:t>fellowship (Acts 1:13), prayer (Acts 1:14), preparation </a:t>
            </a:r>
            <a:r>
              <a:rPr lang="en-US" sz="3200" dirty="0">
                <a:latin typeface="Constantia" panose="02030602050306030303" pitchFamily="18" charset="0"/>
                <a:cs typeface="Biome" panose="020B0604020202020204" pitchFamily="34" charset="0"/>
              </a:rPr>
              <a:t>(Acts 1: 26 -Matthias added to the 12), </a:t>
            </a:r>
            <a:r>
              <a:rPr lang="en-US" sz="3200" b="1" u="sng" dirty="0">
                <a:latin typeface="Constantia" panose="02030602050306030303" pitchFamily="18" charset="0"/>
                <a:cs typeface="Biome" panose="020B0604020202020204" pitchFamily="34" charset="0"/>
              </a:rPr>
              <a:t>preaching (Acts 2:14-38)</a:t>
            </a:r>
            <a:r>
              <a:rPr lang="en-US" sz="3200" b="1" dirty="0">
                <a:latin typeface="Constantia" panose="02030602050306030303" pitchFamily="18" charset="0"/>
                <a:cs typeface="Biome" panose="020B0604020202020204" pitchFamily="34" charset="0"/>
              </a:rPr>
              <a:t>, </a:t>
            </a:r>
            <a:r>
              <a:rPr lang="en-US" sz="3200" dirty="0">
                <a:latin typeface="Constantia" panose="02030602050306030303" pitchFamily="18" charset="0"/>
                <a:cs typeface="Biome" panose="020B0604020202020204" pitchFamily="34" charset="0"/>
              </a:rPr>
              <a:t>3000 souls were added to the </a:t>
            </a:r>
            <a:r>
              <a:rPr lang="en-US" sz="3200" b="1" dirty="0">
                <a:latin typeface="Constantia" panose="02030602050306030303" pitchFamily="18" charset="0"/>
                <a:cs typeface="Biome" panose="020B0604020202020204" pitchFamily="34" charset="0"/>
              </a:rPr>
              <a:t>Church (Acts 2:41)</a:t>
            </a:r>
          </a:p>
          <a:p>
            <a:pPr marL="0" indent="0">
              <a:lnSpc>
                <a:spcPct val="100000"/>
              </a:lnSpc>
              <a:buNone/>
            </a:pPr>
            <a:r>
              <a:rPr lang="en-US" sz="3200" b="1" cap="small" dirty="0">
                <a:solidFill>
                  <a:schemeClr val="accent6">
                    <a:lumMod val="75000"/>
                  </a:schemeClr>
                </a:solidFill>
                <a:effectLst>
                  <a:outerShdw blurRad="38100" dist="38100" dir="2700000" algn="tl">
                    <a:srgbClr val="000000">
                      <a:alpha val="43137"/>
                    </a:srgbClr>
                  </a:outerShdw>
                </a:effectLst>
                <a:latin typeface="Constantia" panose="02030602050306030303" pitchFamily="18" charset="0"/>
                <a:cs typeface="Biome" panose="020B0604020202020204" pitchFamily="34" charset="0"/>
              </a:rPr>
              <a:t>Where: </a:t>
            </a:r>
            <a:r>
              <a:rPr lang="en-US" sz="3200" dirty="0">
                <a:latin typeface="Constantia" panose="02030602050306030303" pitchFamily="18" charset="0"/>
                <a:cs typeface="Biome" panose="020B0604020202020204" pitchFamily="34" charset="0"/>
              </a:rPr>
              <a:t>Jerusalem, Israel</a:t>
            </a:r>
            <a:endParaRPr lang="en-US" sz="3200" dirty="0"/>
          </a:p>
        </p:txBody>
      </p:sp>
      <p:pic>
        <p:nvPicPr>
          <p:cNvPr id="5" name="Picture 4" descr="A large group of people in a river&#10;&#10;Description automatically generated">
            <a:extLst>
              <a:ext uri="{FF2B5EF4-FFF2-40B4-BE49-F238E27FC236}">
                <a16:creationId xmlns:a16="http://schemas.microsoft.com/office/drawing/2014/main" xmlns="" id="{7FF320D9-31B5-D313-78EC-745F45C5D4E4}"/>
              </a:ext>
            </a:extLst>
          </p:cNvPr>
          <p:cNvPicPr>
            <a:picLocks noChangeAspect="1"/>
          </p:cNvPicPr>
          <p:nvPr/>
        </p:nvPicPr>
        <p:blipFill rotWithShape="1">
          <a:blip r:embed="rId3"/>
          <a:srcRect l="12058" r="22059" b="1"/>
          <a:stretch/>
        </p:blipFill>
        <p:spPr>
          <a:xfrm>
            <a:off x="6749262" y="884255"/>
            <a:ext cx="5283866" cy="5807426"/>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172885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32131</TotalTime>
  <Words>1291</Words>
  <Application>Microsoft Office PowerPoint</Application>
  <PresentationFormat>Custom</PresentationFormat>
  <Paragraphs>336</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The Dispatcher: Saving Power of the New Testament</vt:lpstr>
      <vt:lpstr>PowerPoint Presentation</vt:lpstr>
      <vt:lpstr>Definitions </vt:lpstr>
      <vt:lpstr>The Dispatcher (God) – What Do We Know?</vt:lpstr>
      <vt:lpstr>The Dispatcher (God) – What Do We Know?</vt:lpstr>
      <vt:lpstr>The Dispatcher (God) – What Do We Know?</vt:lpstr>
      <vt:lpstr>Plan or Scheme of Salvation</vt:lpstr>
      <vt:lpstr>Biblical Design of Experiments</vt:lpstr>
      <vt:lpstr>Peter &amp; the Apostles Dispatched on the Day of Pentecost (Acts 2:1-2:41)</vt:lpstr>
      <vt:lpstr>Peter &amp; the Apostles Dispatched on the Day of Pentecost (Acts 2:1-2:41)</vt:lpstr>
      <vt:lpstr>Peter and John Dispatched to Heal a Lame Man (2:42-4:4)</vt:lpstr>
      <vt:lpstr>Peter and John Dispatched to Heal a Lame Man (2:42-4:4)</vt:lpstr>
      <vt:lpstr>Peter and John Dispatched to Address the Sanhedrin (4:1-4:4)</vt:lpstr>
      <vt:lpstr>Peter and John Dispatched to Address the Sanhedrin (4:1-4:4)</vt:lpstr>
      <vt:lpstr>The Dispatcher Saving Power</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Dispatcher Saving Power of the New Testament</dc:title>
  <dc:creator>Joseph M. Mack</dc:creator>
  <cp:lastModifiedBy>Jones, Vanessa</cp:lastModifiedBy>
  <cp:revision>18</cp:revision>
  <cp:lastPrinted>2023-09-08T07:06:15Z</cp:lastPrinted>
  <dcterms:created xsi:type="dcterms:W3CDTF">2023-07-27T23:20:52Z</dcterms:created>
  <dcterms:modified xsi:type="dcterms:W3CDTF">2023-09-13T02:34:47Z</dcterms:modified>
</cp:coreProperties>
</file>