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handoutMasterIdLst>
    <p:handoutMasterId r:id="rId31"/>
  </p:handoutMasterIdLst>
  <p:sldIdLst>
    <p:sldId id="256" r:id="rId2"/>
    <p:sldId id="257" r:id="rId3"/>
    <p:sldId id="258" r:id="rId4"/>
    <p:sldId id="289" r:id="rId5"/>
    <p:sldId id="261" r:id="rId6"/>
    <p:sldId id="262" r:id="rId7"/>
    <p:sldId id="263" r:id="rId8"/>
    <p:sldId id="290" r:id="rId9"/>
    <p:sldId id="264" r:id="rId10"/>
    <p:sldId id="265" r:id="rId11"/>
    <p:sldId id="266" r:id="rId12"/>
    <p:sldId id="282" r:id="rId13"/>
    <p:sldId id="283" r:id="rId14"/>
    <p:sldId id="284" r:id="rId15"/>
    <p:sldId id="285" r:id="rId16"/>
    <p:sldId id="267" r:id="rId17"/>
    <p:sldId id="287" r:id="rId18"/>
    <p:sldId id="268" r:id="rId19"/>
    <p:sldId id="269" r:id="rId20"/>
    <p:sldId id="270" r:id="rId21"/>
    <p:sldId id="271" r:id="rId22"/>
    <p:sldId id="272" r:id="rId23"/>
    <p:sldId id="291" r:id="rId24"/>
    <p:sldId id="274" r:id="rId25"/>
    <p:sldId id="292" r:id="rId26"/>
    <p:sldId id="280" r:id="rId27"/>
    <p:sldId id="281" r:id="rId28"/>
    <p:sldId id="28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912"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1B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26" autoAdjust="0"/>
  </p:normalViewPr>
  <p:slideViewPr>
    <p:cSldViewPr snapToGrid="0" showGuides="1">
      <p:cViewPr>
        <p:scale>
          <a:sx n="55" d="100"/>
          <a:sy n="55" d="100"/>
        </p:scale>
        <p:origin x="-614" y="-34"/>
      </p:cViewPr>
      <p:guideLst>
        <p:guide orient="horz" pos="2160"/>
        <p:guide pos="391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491"/>
    </p:cViewPr>
  </p:sorterViewPr>
  <p:notesViewPr>
    <p:cSldViewPr snapToGrid="0" showGuides="1">
      <p:cViewPr>
        <p:scale>
          <a:sx n="200" d="100"/>
          <a:sy n="200" d="100"/>
        </p:scale>
        <p:origin x="163" y="-79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9B33C90-6E97-68B1-366B-735CDBAE63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The SHARE, Ep 22</a:t>
            </a:r>
          </a:p>
          <a:p>
            <a:r>
              <a:rPr lang="en-US" dirty="0"/>
              <a:t>A Readiness for Dispatch</a:t>
            </a:r>
          </a:p>
        </p:txBody>
      </p:sp>
      <p:sp>
        <p:nvSpPr>
          <p:cNvPr id="3" name="Date Placeholder 2">
            <a:extLst>
              <a:ext uri="{FF2B5EF4-FFF2-40B4-BE49-F238E27FC236}">
                <a16:creationId xmlns:a16="http://schemas.microsoft.com/office/drawing/2014/main" xmlns="" id="{9A81B815-109C-A9F7-BC44-7C71DF3C3C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Are You Ready for Dispatch?</a:t>
            </a:r>
            <a:br>
              <a:rPr lang="en-US" dirty="0"/>
            </a:br>
            <a:r>
              <a:rPr lang="en-US" dirty="0"/>
              <a:t>Riley Ransom, presenter</a:t>
            </a:r>
          </a:p>
        </p:txBody>
      </p:sp>
      <p:sp>
        <p:nvSpPr>
          <p:cNvPr id="4" name="Footer Placeholder 3">
            <a:extLst>
              <a:ext uri="{FF2B5EF4-FFF2-40B4-BE49-F238E27FC236}">
                <a16:creationId xmlns:a16="http://schemas.microsoft.com/office/drawing/2014/main" xmlns="" id="{66AC6F55-F845-1939-4A56-FB8465B275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September 9, 2023</a:t>
            </a:r>
          </a:p>
        </p:txBody>
      </p:sp>
      <p:sp>
        <p:nvSpPr>
          <p:cNvPr id="5" name="Slide Number Placeholder 4">
            <a:extLst>
              <a:ext uri="{FF2B5EF4-FFF2-40B4-BE49-F238E27FC236}">
                <a16:creationId xmlns:a16="http://schemas.microsoft.com/office/drawing/2014/main" xmlns="" id="{A37EB318-C48D-9D84-BFB5-8C991AA840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8D46B1-EA70-47E5-A511-D9DBCC0CB19C}" type="slidenum">
              <a:rPr lang="en-US" smtClean="0"/>
              <a:t>‹#›</a:t>
            </a:fld>
            <a:endParaRPr lang="en-US"/>
          </a:p>
        </p:txBody>
      </p:sp>
    </p:spTree>
    <p:extLst>
      <p:ext uri="{BB962C8B-B14F-4D97-AF65-F5344CB8AC3E}">
        <p14:creationId xmlns:p14="http://schemas.microsoft.com/office/powerpoint/2010/main" val="22065684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xmlns="">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43F3CD-1CD3-427E-9029-84367AA27E4C}"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91CE2-4047-4F2E-9A9A-C52110272743}" type="slidenum">
              <a:rPr lang="en-US" smtClean="0"/>
              <a:t>‹#›</a:t>
            </a:fld>
            <a:endParaRPr lang="en-US"/>
          </a:p>
        </p:txBody>
      </p:sp>
    </p:spTree>
    <p:extLst>
      <p:ext uri="{BB962C8B-B14F-4D97-AF65-F5344CB8AC3E}">
        <p14:creationId xmlns:p14="http://schemas.microsoft.com/office/powerpoint/2010/main" val="3963581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xmlns="">
        <p15:guide id="1" orient="horz" pos="2880" userDrawn="1">
          <p15:clr>
            <a:srgbClr val="F26B43"/>
          </p15:clr>
        </p15:guide>
        <p15:guide id="2" pos="2160" userDrawn="1">
          <p15:clr>
            <a:srgbClr val="F26B43"/>
          </p15:clr>
        </p15:guide>
      </p15:sldGuideLst>
    </p:ext>
  </p:extLst>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latin typeface="Aptos Black" panose="020B00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85283F3B-5114-45D9-8ADB-383EC98A6BE1}" type="datetime1">
              <a:rPr lang="en-US" smtClean="0"/>
              <a:t>9/12/2023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2712723711"/>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1AFD-6155-437D-8848-DA0D1778323F}" type="datetime1">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1956208339"/>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3CC2EF40-E789-41DD-A483-239BBEBEF6BF}" type="datetime1">
              <a:rPr lang="en-US" smtClean="0"/>
              <a:t>9/12/2023</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1632737565"/>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latin typeface="Aptos Black" panose="020B0004020202020204" pitchFamily="34" charset="0"/>
              </a:defRPr>
            </a:lvl1pPr>
          </a:lstStyle>
          <a:p>
            <a:r>
              <a:rPr lang="en-US" dirty="0"/>
              <a:t>Click to edit Master title style</a:t>
            </a:r>
          </a:p>
        </p:txBody>
      </p:sp>
      <p:sp>
        <p:nvSpPr>
          <p:cNvPr id="3" name="Content Placeholder 2"/>
          <p:cNvSpPr>
            <a:spLocks noGrp="1"/>
          </p:cNvSpPr>
          <p:nvPr>
            <p:ph idx="1"/>
          </p:nvPr>
        </p:nvSpPr>
        <p:spPr>
          <a:xfrm>
            <a:off x="5118447" y="803186"/>
            <a:ext cx="6281873" cy="5248622"/>
          </a:xfrm>
        </p:spPr>
        <p:txBody>
          <a:bodyPr anchor="ctr">
            <a:normAutofit/>
          </a:bodyPr>
          <a:lstStyle>
            <a:lvl1pPr>
              <a:defRPr sz="2800"/>
            </a:lvl1pPr>
            <a:lvl2pPr>
              <a:defRPr sz="2400"/>
            </a:lvl2pPr>
            <a:lvl3pPr>
              <a:defRPr sz="20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A67DDF2-BAA3-4CF6-AF79-530583AE6C5D}" type="datetime1">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879382783"/>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defTabSz="914400" rtl="0" eaLnBrk="1" latinLnBrk="0" hangingPunct="1">
              <a:lnSpc>
                <a:spcPct val="85000"/>
              </a:lnSpc>
              <a:spcBef>
                <a:spcPct val="0"/>
              </a:spcBef>
              <a:buNone/>
              <a:defRPr lang="en-US" sz="4000" b="0" i="0" kern="1200" cap="none" spc="-150" dirty="0">
                <a:solidFill>
                  <a:srgbClr val="FFFEFF"/>
                </a:solidFill>
                <a:effectLst/>
                <a:latin typeface="Aptos Black" panose="020B0004020202020204" pitchFamily="34" charset="0"/>
                <a:ea typeface="+mj-ea"/>
                <a:cs typeface="+mj-cs"/>
              </a:defRPr>
            </a:lvl1pPr>
          </a:lstStyle>
          <a:p>
            <a:r>
              <a:rPr lang="en-US" dirty="0"/>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24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54A1681A-22CF-4C8E-B779-0A2E128E8239}" type="datetime1">
              <a:rPr lang="en-US" smtClean="0"/>
              <a:t>9/12/2023</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2099425785"/>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896009D8-1763-4347-A90D-62F75346E5A5}" type="datetime1">
              <a:rPr lang="en-US" smtClean="0"/>
              <a:t>9/12/2023</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639237200"/>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3F357227-799A-4C4D-A0DD-F474C249B1B6}" type="datetime1">
              <a:rPr lang="en-US" smtClean="0"/>
              <a:t>9/12/2023</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1708780547"/>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latin typeface="Aptos Black" panose="020B00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80C6AB35-1083-42E4-9C36-8AABF0E60321}" type="datetime1">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930705013"/>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25A1B76D-7378-4CA9-AEEA-3F1A1ACBEAF2}" type="datetime1">
              <a:rPr lang="en-US" smtClean="0"/>
              <a:t>9/12/2023</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2273093322"/>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latin typeface="Aptos Black" panose="020B0004020202020204" pitchFamily="34" charset="0"/>
              </a:defRPr>
            </a:lvl1pPr>
          </a:lstStyle>
          <a:p>
            <a:r>
              <a:rPr lang="en-US" dirty="0"/>
              <a:t>Click to edit Master title style</a:t>
            </a:r>
          </a:p>
        </p:txBody>
      </p:sp>
      <p:sp>
        <p:nvSpPr>
          <p:cNvPr id="3" name="Content Placeholder 2"/>
          <p:cNvSpPr>
            <a:spLocks noGrp="1"/>
          </p:cNvSpPr>
          <p:nvPr>
            <p:ph idx="1"/>
          </p:nvPr>
        </p:nvSpPr>
        <p:spPr>
          <a:xfrm>
            <a:off x="5109983" y="802809"/>
            <a:ext cx="6275035" cy="5249940"/>
          </a:xfrm>
        </p:spPr>
        <p:txBody>
          <a:bodyPr anchor="ct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8631" y="3580186"/>
            <a:ext cx="3501197" cy="1221164"/>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500F3F5-500D-4910-82E3-56AAB90C86CC}" type="datetime1">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810086004"/>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latin typeface="Aptos Black" panose="020B0004020202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20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2A49C2CF-E375-43C8-AA6E-38A87360C9DB}" type="datetime1">
              <a:rPr lang="en-US" smtClean="0"/>
              <a:t>9/12/2023</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4161504C-3B44-4B06-BE24-E0ED3E531E64}" type="slidenum">
              <a:rPr lang="en-US" smtClean="0"/>
              <a:t>‹#›</a:t>
            </a:fld>
            <a:endParaRPr lang="en-US"/>
          </a:p>
        </p:txBody>
      </p:sp>
    </p:spTree>
    <p:extLst>
      <p:ext uri="{BB962C8B-B14F-4D97-AF65-F5344CB8AC3E}">
        <p14:creationId xmlns:p14="http://schemas.microsoft.com/office/powerpoint/2010/main" val="1518545275"/>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57F66C8D-B570-4C3F-94DD-D2056E08AF89}" type="datetime1">
              <a:rPr lang="en-US" smtClean="0"/>
              <a:t>9/12/2023</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4161504C-3B44-4B06-BE24-E0ED3E531E64}" type="slidenum">
              <a:rPr lang="en-US" smtClean="0"/>
              <a:t>‹#›</a:t>
            </a:fld>
            <a:endParaRPr lang="en-US"/>
          </a:p>
        </p:txBody>
      </p:sp>
    </p:spTree>
    <p:extLst>
      <p:ext uri="{BB962C8B-B14F-4D97-AF65-F5344CB8AC3E}">
        <p14:creationId xmlns:p14="http://schemas.microsoft.com/office/powerpoint/2010/main" val="3412738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8AB84F-FAF1-1D07-9E1C-8704834DE517}"/>
              </a:ext>
            </a:extLst>
          </p:cNvPr>
          <p:cNvSpPr>
            <a:spLocks noGrp="1"/>
          </p:cNvSpPr>
          <p:nvPr>
            <p:ph type="ctrTitle"/>
          </p:nvPr>
        </p:nvSpPr>
        <p:spPr>
          <a:xfrm>
            <a:off x="1448812" y="1357748"/>
            <a:ext cx="9337179" cy="1748729"/>
          </a:xfrm>
        </p:spPr>
        <p:txBody>
          <a:bodyPr>
            <a:normAutofit/>
          </a:bodyPr>
          <a:lstStyle/>
          <a:p>
            <a:pPr>
              <a:lnSpc>
                <a:spcPct val="85000"/>
              </a:lnSpc>
            </a:pPr>
            <a:r>
              <a:rPr lang="en-US" sz="5200" dirty="0"/>
              <a:t>Are You Ready for Dispatch?</a:t>
            </a:r>
          </a:p>
        </p:txBody>
      </p:sp>
      <p:sp>
        <p:nvSpPr>
          <p:cNvPr id="3" name="Subtitle 2">
            <a:extLst>
              <a:ext uri="{FF2B5EF4-FFF2-40B4-BE49-F238E27FC236}">
                <a16:creationId xmlns:a16="http://schemas.microsoft.com/office/drawing/2014/main" xmlns="" id="{D1FEB6FD-83B4-55F1-F6FD-041092EDB5F5}"/>
              </a:ext>
            </a:extLst>
          </p:cNvPr>
          <p:cNvSpPr>
            <a:spLocks noGrp="1"/>
          </p:cNvSpPr>
          <p:nvPr>
            <p:ph type="subTitle" idx="1"/>
          </p:nvPr>
        </p:nvSpPr>
        <p:spPr>
          <a:xfrm>
            <a:off x="1759237" y="3699794"/>
            <a:ext cx="8673427" cy="1322587"/>
          </a:xfrm>
        </p:spPr>
        <p:txBody>
          <a:bodyPr>
            <a:noAutofit/>
          </a:bodyPr>
          <a:lstStyle/>
          <a:p>
            <a:pPr algn="r"/>
            <a:r>
              <a:rPr lang="en-US" sz="2400" dirty="0"/>
              <a:t>Riley Ransom, presenter</a:t>
            </a:r>
            <a:br>
              <a:rPr lang="en-US" sz="2400" dirty="0"/>
            </a:br>
            <a:r>
              <a:rPr lang="en-US" sz="2400" dirty="0"/>
              <a:t>The SHARE, Ep 22</a:t>
            </a:r>
            <a:br>
              <a:rPr lang="en-US" sz="2400" dirty="0"/>
            </a:br>
            <a:r>
              <a:rPr lang="en-US" sz="2400" dirty="0"/>
              <a:t>Saturday, September 9, 2023</a:t>
            </a:r>
            <a:br>
              <a:rPr lang="en-US" sz="2400" dirty="0"/>
            </a:br>
            <a:r>
              <a:rPr lang="en-US" sz="2400" dirty="0"/>
              <a:t>Greenville Avenue Church of Christ</a:t>
            </a:r>
          </a:p>
        </p:txBody>
      </p:sp>
      <p:pic>
        <p:nvPicPr>
          <p:cNvPr id="5" name="Picture 4" descr="A logo with text on it&#10;&#10;Description automatically generated">
            <a:extLst>
              <a:ext uri="{FF2B5EF4-FFF2-40B4-BE49-F238E27FC236}">
                <a16:creationId xmlns:a16="http://schemas.microsoft.com/office/drawing/2014/main" xmlns="" id="{FD5ADEDE-D0A6-A3D1-1793-6FC173AE0C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8837" y="5322984"/>
            <a:ext cx="1794938" cy="1431405"/>
          </a:xfrm>
          <a:prstGeom prst="rect">
            <a:avLst/>
          </a:prstGeom>
        </p:spPr>
      </p:pic>
      <p:pic>
        <p:nvPicPr>
          <p:cNvPr id="7" name="Picture 6" descr="A green circle with purple and black text&#10;&#10;Description automatically generated">
            <a:extLst>
              <a:ext uri="{FF2B5EF4-FFF2-40B4-BE49-F238E27FC236}">
                <a16:creationId xmlns:a16="http://schemas.microsoft.com/office/drawing/2014/main" xmlns="" id="{92F139E8-B8F4-5D39-30C8-C867A61D5F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25" y="5416492"/>
            <a:ext cx="1357899" cy="1337897"/>
          </a:xfrm>
          <a:prstGeom prst="rect">
            <a:avLst/>
          </a:prstGeom>
        </p:spPr>
      </p:pic>
    </p:spTree>
    <p:extLst>
      <p:ext uri="{BB962C8B-B14F-4D97-AF65-F5344CB8AC3E}">
        <p14:creationId xmlns:p14="http://schemas.microsoft.com/office/powerpoint/2010/main" val="119873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180196-5770-F94D-765B-B3CF9D012A3A}"/>
              </a:ext>
            </a:extLst>
          </p:cNvPr>
          <p:cNvSpPr>
            <a:spLocks noGrp="1"/>
          </p:cNvSpPr>
          <p:nvPr>
            <p:ph type="title"/>
          </p:nvPr>
        </p:nvSpPr>
        <p:spPr>
          <a:xfrm>
            <a:off x="678426" y="2349925"/>
            <a:ext cx="3883741" cy="2456442"/>
          </a:xfrm>
        </p:spPr>
        <p:txBody>
          <a:bodyPr>
            <a:noAutofit/>
          </a:bodyPr>
          <a:lstStyle/>
          <a:p>
            <a:r>
              <a:rPr lang="en-US" sz="4400" dirty="0"/>
              <a:t>Power</a:t>
            </a:r>
          </a:p>
        </p:txBody>
      </p:sp>
      <p:sp>
        <p:nvSpPr>
          <p:cNvPr id="3" name="Content Placeholder 2">
            <a:extLst>
              <a:ext uri="{FF2B5EF4-FFF2-40B4-BE49-F238E27FC236}">
                <a16:creationId xmlns:a16="http://schemas.microsoft.com/office/drawing/2014/main" xmlns="" id="{B5F2E0F4-9013-CB77-9301-07768EAD5D1C}"/>
              </a:ext>
            </a:extLst>
          </p:cNvPr>
          <p:cNvSpPr>
            <a:spLocks noGrp="1"/>
          </p:cNvSpPr>
          <p:nvPr>
            <p:ph idx="1"/>
          </p:nvPr>
        </p:nvSpPr>
        <p:spPr/>
        <p:txBody>
          <a:bodyPr/>
          <a:lstStyle/>
          <a:p>
            <a:r>
              <a:rPr lang="en-US" dirty="0"/>
              <a:t> John 16:8- And when He has come, He will convict the world of sin, and of righteousness and of judgment.</a:t>
            </a:r>
          </a:p>
          <a:p>
            <a:r>
              <a:rPr lang="en-US" dirty="0"/>
              <a:t>Romans 1:16- For I am not ashamed of the gospel of Christ, for it is the power of God to salvation for everyone who believes, for the Jew first and also for the Greek.</a:t>
            </a:r>
          </a:p>
        </p:txBody>
      </p:sp>
      <p:sp>
        <p:nvSpPr>
          <p:cNvPr id="4" name="Slide Number Placeholder 3">
            <a:extLst>
              <a:ext uri="{FF2B5EF4-FFF2-40B4-BE49-F238E27FC236}">
                <a16:creationId xmlns:a16="http://schemas.microsoft.com/office/drawing/2014/main" xmlns="" id="{F13E8748-09D1-9187-D8C9-4D55091F22EB}"/>
              </a:ext>
            </a:extLst>
          </p:cNvPr>
          <p:cNvSpPr>
            <a:spLocks noGrp="1"/>
          </p:cNvSpPr>
          <p:nvPr>
            <p:ph type="sldNum" sz="quarter" idx="12"/>
          </p:nvPr>
        </p:nvSpPr>
        <p:spPr/>
        <p:txBody>
          <a:bodyPr/>
          <a:lstStyle/>
          <a:p>
            <a:fld id="{4161504C-3B44-4B06-BE24-E0ED3E531E64}" type="slidenum">
              <a:rPr lang="en-US" smtClean="0"/>
              <a:t>10</a:t>
            </a:fld>
            <a:endParaRPr lang="en-US"/>
          </a:p>
        </p:txBody>
      </p:sp>
    </p:spTree>
    <p:extLst>
      <p:ext uri="{BB962C8B-B14F-4D97-AF65-F5344CB8AC3E}">
        <p14:creationId xmlns:p14="http://schemas.microsoft.com/office/powerpoint/2010/main" val="3237218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3A4235-AD19-15DE-76E2-8CED80D6D01E}"/>
              </a:ext>
            </a:extLst>
          </p:cNvPr>
          <p:cNvSpPr>
            <a:spLocks noGrp="1"/>
          </p:cNvSpPr>
          <p:nvPr>
            <p:ph type="ctrTitle"/>
          </p:nvPr>
        </p:nvSpPr>
        <p:spPr>
          <a:xfrm>
            <a:off x="1759236" y="2576949"/>
            <a:ext cx="8679915" cy="1748729"/>
          </a:xfrm>
        </p:spPr>
        <p:txBody>
          <a:bodyPr>
            <a:normAutofit/>
          </a:bodyPr>
          <a:lstStyle/>
          <a:p>
            <a:r>
              <a:rPr lang="en-US" sz="9600" dirty="0"/>
              <a:t>Study</a:t>
            </a:r>
            <a:r>
              <a:rPr lang="en-US" sz="4400" dirty="0"/>
              <a:t> </a:t>
            </a:r>
            <a:endParaRPr lang="en-US" dirty="0"/>
          </a:p>
        </p:txBody>
      </p:sp>
    </p:spTree>
    <p:extLst>
      <p:ext uri="{BB962C8B-B14F-4D97-AF65-F5344CB8AC3E}">
        <p14:creationId xmlns:p14="http://schemas.microsoft.com/office/powerpoint/2010/main" val="4114784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85DDFA-6CD3-6F4B-E2FC-DD27151AFEB8}"/>
              </a:ext>
            </a:extLst>
          </p:cNvPr>
          <p:cNvSpPr>
            <a:spLocks noGrp="1"/>
          </p:cNvSpPr>
          <p:nvPr>
            <p:ph type="title"/>
          </p:nvPr>
        </p:nvSpPr>
        <p:spPr/>
        <p:txBody>
          <a:bodyPr>
            <a:normAutofit/>
          </a:bodyPr>
          <a:lstStyle/>
          <a:p>
            <a:r>
              <a:rPr lang="en-US" sz="5400" dirty="0"/>
              <a:t>Ezra</a:t>
            </a:r>
            <a:r>
              <a:rPr lang="en-US" sz="5400" b="1" dirty="0"/>
              <a:t> 7:10</a:t>
            </a:r>
            <a:endParaRPr lang="en-US" sz="5400" dirty="0"/>
          </a:p>
        </p:txBody>
      </p:sp>
      <p:sp>
        <p:nvSpPr>
          <p:cNvPr id="3" name="Content Placeholder 2">
            <a:extLst>
              <a:ext uri="{FF2B5EF4-FFF2-40B4-BE49-F238E27FC236}">
                <a16:creationId xmlns:a16="http://schemas.microsoft.com/office/drawing/2014/main" xmlns="" id="{2A6F1B9C-66E8-C8CA-9C59-1DCD5FD3F3D1}"/>
              </a:ext>
            </a:extLst>
          </p:cNvPr>
          <p:cNvSpPr>
            <a:spLocks noGrp="1"/>
          </p:cNvSpPr>
          <p:nvPr>
            <p:ph idx="1"/>
          </p:nvPr>
        </p:nvSpPr>
        <p:spPr/>
        <p:txBody>
          <a:bodyPr>
            <a:normAutofit/>
          </a:bodyPr>
          <a:lstStyle/>
          <a:p>
            <a:pPr marL="0" indent="0">
              <a:buNone/>
            </a:pPr>
            <a:r>
              <a:rPr lang="en-US" sz="3200" b="1" dirty="0"/>
              <a:t>For Ezra had set his heart to study the law of the Lord and to practice it, and to teach His statutes and ordinances in Israel.</a:t>
            </a:r>
            <a:endParaRPr lang="en-US" sz="3200" dirty="0"/>
          </a:p>
        </p:txBody>
      </p:sp>
      <p:sp>
        <p:nvSpPr>
          <p:cNvPr id="4" name="Slide Number Placeholder 3">
            <a:extLst>
              <a:ext uri="{FF2B5EF4-FFF2-40B4-BE49-F238E27FC236}">
                <a16:creationId xmlns:a16="http://schemas.microsoft.com/office/drawing/2014/main" xmlns="" id="{35CE96D2-B627-4D41-E866-AECE0626B8C8}"/>
              </a:ext>
            </a:extLst>
          </p:cNvPr>
          <p:cNvSpPr>
            <a:spLocks noGrp="1"/>
          </p:cNvSpPr>
          <p:nvPr>
            <p:ph type="sldNum" sz="quarter" idx="12"/>
          </p:nvPr>
        </p:nvSpPr>
        <p:spPr/>
        <p:txBody>
          <a:bodyPr/>
          <a:lstStyle/>
          <a:p>
            <a:fld id="{4161504C-3B44-4B06-BE24-E0ED3E531E64}" type="slidenum">
              <a:rPr lang="en-US" smtClean="0"/>
              <a:t>12</a:t>
            </a:fld>
            <a:endParaRPr lang="en-US"/>
          </a:p>
        </p:txBody>
      </p:sp>
    </p:spTree>
    <p:extLst>
      <p:ext uri="{BB962C8B-B14F-4D97-AF65-F5344CB8AC3E}">
        <p14:creationId xmlns:p14="http://schemas.microsoft.com/office/powerpoint/2010/main" val="3266701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65538B-B030-8F4F-A450-CD654AB4D000}"/>
              </a:ext>
            </a:extLst>
          </p:cNvPr>
          <p:cNvSpPr>
            <a:spLocks noGrp="1"/>
          </p:cNvSpPr>
          <p:nvPr>
            <p:ph type="title"/>
          </p:nvPr>
        </p:nvSpPr>
        <p:spPr>
          <a:xfrm>
            <a:off x="791681" y="2349925"/>
            <a:ext cx="3662332" cy="2456442"/>
          </a:xfrm>
        </p:spPr>
        <p:txBody>
          <a:bodyPr>
            <a:normAutofit/>
          </a:bodyPr>
          <a:lstStyle/>
          <a:p>
            <a:r>
              <a:rPr lang="en-US" sz="4800" b="1" dirty="0"/>
              <a:t>1 Peter 3:15</a:t>
            </a:r>
            <a:endParaRPr lang="en-US" sz="4800" dirty="0"/>
          </a:p>
        </p:txBody>
      </p:sp>
      <p:sp>
        <p:nvSpPr>
          <p:cNvPr id="3" name="Content Placeholder 2">
            <a:extLst>
              <a:ext uri="{FF2B5EF4-FFF2-40B4-BE49-F238E27FC236}">
                <a16:creationId xmlns:a16="http://schemas.microsoft.com/office/drawing/2014/main" xmlns="" id="{00422716-E13F-8D4F-8596-D9B9BFC29FDE}"/>
              </a:ext>
            </a:extLst>
          </p:cNvPr>
          <p:cNvSpPr>
            <a:spLocks noGrp="1"/>
          </p:cNvSpPr>
          <p:nvPr>
            <p:ph idx="1"/>
          </p:nvPr>
        </p:nvSpPr>
        <p:spPr/>
        <p:txBody>
          <a:bodyPr>
            <a:normAutofit/>
          </a:bodyPr>
          <a:lstStyle/>
          <a:p>
            <a:pPr marL="0" indent="0">
              <a:buNone/>
            </a:pPr>
            <a:r>
              <a:rPr lang="en-US" sz="3200" b="1" dirty="0"/>
              <a:t>But sanctify the Lord God in your hearts, and always be ready to give a defense to everyone who asks you a reason for the hope that is in you, with meekness and fear</a:t>
            </a:r>
            <a:endParaRPr lang="en-US" sz="3200" dirty="0"/>
          </a:p>
        </p:txBody>
      </p:sp>
      <p:sp>
        <p:nvSpPr>
          <p:cNvPr id="4" name="Slide Number Placeholder 3">
            <a:extLst>
              <a:ext uri="{FF2B5EF4-FFF2-40B4-BE49-F238E27FC236}">
                <a16:creationId xmlns:a16="http://schemas.microsoft.com/office/drawing/2014/main" xmlns="" id="{BECFB1C2-96EC-F7DA-91B1-04B39769C336}"/>
              </a:ext>
            </a:extLst>
          </p:cNvPr>
          <p:cNvSpPr>
            <a:spLocks noGrp="1"/>
          </p:cNvSpPr>
          <p:nvPr>
            <p:ph type="sldNum" sz="quarter" idx="12"/>
          </p:nvPr>
        </p:nvSpPr>
        <p:spPr/>
        <p:txBody>
          <a:bodyPr/>
          <a:lstStyle/>
          <a:p>
            <a:fld id="{4161504C-3B44-4B06-BE24-E0ED3E531E64}" type="slidenum">
              <a:rPr lang="en-US" smtClean="0"/>
              <a:t>13</a:t>
            </a:fld>
            <a:endParaRPr lang="en-US"/>
          </a:p>
        </p:txBody>
      </p:sp>
    </p:spTree>
    <p:extLst>
      <p:ext uri="{BB962C8B-B14F-4D97-AF65-F5344CB8AC3E}">
        <p14:creationId xmlns:p14="http://schemas.microsoft.com/office/powerpoint/2010/main" val="2666990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928F94-1D4B-F10F-F4CA-9F0E212F18EF}"/>
              </a:ext>
            </a:extLst>
          </p:cNvPr>
          <p:cNvSpPr>
            <a:spLocks noGrp="1"/>
          </p:cNvSpPr>
          <p:nvPr>
            <p:ph type="title"/>
          </p:nvPr>
        </p:nvSpPr>
        <p:spPr>
          <a:xfrm>
            <a:off x="688258" y="2349925"/>
            <a:ext cx="3913239" cy="2456442"/>
          </a:xfrm>
        </p:spPr>
        <p:txBody>
          <a:bodyPr>
            <a:normAutofit/>
          </a:bodyPr>
          <a:lstStyle/>
          <a:p>
            <a:r>
              <a:rPr lang="en-US" sz="4800" b="1" dirty="0"/>
              <a:t>2 Timothy 2:15</a:t>
            </a:r>
            <a:endParaRPr lang="en-US" sz="4800" dirty="0"/>
          </a:p>
        </p:txBody>
      </p:sp>
      <p:sp>
        <p:nvSpPr>
          <p:cNvPr id="3" name="Content Placeholder 2">
            <a:extLst>
              <a:ext uri="{FF2B5EF4-FFF2-40B4-BE49-F238E27FC236}">
                <a16:creationId xmlns:a16="http://schemas.microsoft.com/office/drawing/2014/main" xmlns="" id="{EA280F49-E645-11F4-DEEE-D21B950931B4}"/>
              </a:ext>
            </a:extLst>
          </p:cNvPr>
          <p:cNvSpPr>
            <a:spLocks noGrp="1"/>
          </p:cNvSpPr>
          <p:nvPr>
            <p:ph idx="1"/>
          </p:nvPr>
        </p:nvSpPr>
        <p:spPr/>
        <p:txBody>
          <a:bodyPr>
            <a:normAutofit/>
          </a:bodyPr>
          <a:lstStyle/>
          <a:p>
            <a:pPr marL="0" indent="0">
              <a:buNone/>
            </a:pPr>
            <a:r>
              <a:rPr lang="en-US" sz="3200" b="1" dirty="0"/>
              <a:t>Study to shew thyself approved unto God, a workman that </a:t>
            </a:r>
            <a:r>
              <a:rPr lang="en-US" sz="3200" b="1" dirty="0" err="1"/>
              <a:t>needeth</a:t>
            </a:r>
            <a:r>
              <a:rPr lang="en-US" sz="3200" b="1" dirty="0"/>
              <a:t> not to be ashamed, rightly dividing the word of truth.</a:t>
            </a:r>
            <a:endParaRPr lang="en-US" sz="3200" dirty="0"/>
          </a:p>
        </p:txBody>
      </p:sp>
      <p:sp>
        <p:nvSpPr>
          <p:cNvPr id="4" name="Slide Number Placeholder 3">
            <a:extLst>
              <a:ext uri="{FF2B5EF4-FFF2-40B4-BE49-F238E27FC236}">
                <a16:creationId xmlns:a16="http://schemas.microsoft.com/office/drawing/2014/main" xmlns="" id="{EAAC000F-3C2A-879F-C034-85039B435B93}"/>
              </a:ext>
            </a:extLst>
          </p:cNvPr>
          <p:cNvSpPr>
            <a:spLocks noGrp="1"/>
          </p:cNvSpPr>
          <p:nvPr>
            <p:ph type="sldNum" sz="quarter" idx="12"/>
          </p:nvPr>
        </p:nvSpPr>
        <p:spPr/>
        <p:txBody>
          <a:bodyPr/>
          <a:lstStyle/>
          <a:p>
            <a:fld id="{4161504C-3B44-4B06-BE24-E0ED3E531E64}" type="slidenum">
              <a:rPr lang="en-US" smtClean="0"/>
              <a:t>14</a:t>
            </a:fld>
            <a:endParaRPr lang="en-US"/>
          </a:p>
        </p:txBody>
      </p:sp>
    </p:spTree>
    <p:extLst>
      <p:ext uri="{BB962C8B-B14F-4D97-AF65-F5344CB8AC3E}">
        <p14:creationId xmlns:p14="http://schemas.microsoft.com/office/powerpoint/2010/main" val="1400470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E89B7D-BAD6-BFFE-0DCF-AD909999BD39}"/>
              </a:ext>
            </a:extLst>
          </p:cNvPr>
          <p:cNvSpPr>
            <a:spLocks noGrp="1"/>
          </p:cNvSpPr>
          <p:nvPr>
            <p:ph type="title"/>
          </p:nvPr>
        </p:nvSpPr>
        <p:spPr/>
        <p:txBody>
          <a:bodyPr>
            <a:normAutofit/>
          </a:bodyPr>
          <a:lstStyle/>
          <a:p>
            <a:r>
              <a:rPr lang="en-US" sz="4000" dirty="0"/>
              <a:t>Sharper than a two-edged sword </a:t>
            </a:r>
            <a:endParaRPr lang="en-US" dirty="0"/>
          </a:p>
        </p:txBody>
      </p:sp>
      <p:sp>
        <p:nvSpPr>
          <p:cNvPr id="3" name="Content Placeholder 2">
            <a:extLst>
              <a:ext uri="{FF2B5EF4-FFF2-40B4-BE49-F238E27FC236}">
                <a16:creationId xmlns:a16="http://schemas.microsoft.com/office/drawing/2014/main" xmlns="" id="{A5F0B721-0A76-E173-8F17-6958C4103B9F}"/>
              </a:ext>
            </a:extLst>
          </p:cNvPr>
          <p:cNvSpPr>
            <a:spLocks noGrp="1"/>
          </p:cNvSpPr>
          <p:nvPr>
            <p:ph idx="1"/>
          </p:nvPr>
        </p:nvSpPr>
        <p:spPr>
          <a:xfrm>
            <a:off x="5118447" y="363795"/>
            <a:ext cx="6591772" cy="6056670"/>
          </a:xfrm>
        </p:spPr>
        <p:txBody>
          <a:bodyPr>
            <a:normAutofit lnSpcReduction="10000"/>
          </a:bodyPr>
          <a:lstStyle/>
          <a:p>
            <a:r>
              <a:rPr lang="en-US" sz="3200" b="1" dirty="0"/>
              <a:t>The Greek word for study here carries with it the meaning to be diligent, work hard, exert oneself, or do one’s best.</a:t>
            </a:r>
          </a:p>
          <a:p>
            <a:r>
              <a:rPr lang="en-US" sz="3200" b="1" dirty="0"/>
              <a:t>We should always seek to be appropriately equipped to teach others. We must keep studying to teach the word of God effectively. </a:t>
            </a:r>
          </a:p>
          <a:p>
            <a:r>
              <a:rPr lang="en-US" sz="3200" b="1" dirty="0"/>
              <a:t>We must take this seriously.</a:t>
            </a:r>
            <a:endParaRPr lang="en-US" sz="3200" dirty="0"/>
          </a:p>
        </p:txBody>
      </p:sp>
      <p:sp>
        <p:nvSpPr>
          <p:cNvPr id="4" name="Slide Number Placeholder 3">
            <a:extLst>
              <a:ext uri="{FF2B5EF4-FFF2-40B4-BE49-F238E27FC236}">
                <a16:creationId xmlns:a16="http://schemas.microsoft.com/office/drawing/2014/main" xmlns="" id="{DD96BB72-AD25-222F-B739-409E8E4BCD78}"/>
              </a:ext>
            </a:extLst>
          </p:cNvPr>
          <p:cNvSpPr>
            <a:spLocks noGrp="1"/>
          </p:cNvSpPr>
          <p:nvPr>
            <p:ph type="sldNum" sz="quarter" idx="12"/>
          </p:nvPr>
        </p:nvSpPr>
        <p:spPr/>
        <p:txBody>
          <a:bodyPr/>
          <a:lstStyle/>
          <a:p>
            <a:fld id="{4161504C-3B44-4B06-BE24-E0ED3E531E64}" type="slidenum">
              <a:rPr lang="en-US" sz="1100" smtClean="0"/>
              <a:t>15</a:t>
            </a:fld>
            <a:endParaRPr lang="en-US" dirty="0"/>
          </a:p>
        </p:txBody>
      </p:sp>
    </p:spTree>
    <p:extLst>
      <p:ext uri="{BB962C8B-B14F-4D97-AF65-F5344CB8AC3E}">
        <p14:creationId xmlns:p14="http://schemas.microsoft.com/office/powerpoint/2010/main" val="1231054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B1D5CD-65CB-D337-B545-DC3CA010976F}"/>
              </a:ext>
            </a:extLst>
          </p:cNvPr>
          <p:cNvSpPr>
            <a:spLocks noGrp="1"/>
          </p:cNvSpPr>
          <p:nvPr>
            <p:ph type="title"/>
          </p:nvPr>
        </p:nvSpPr>
        <p:spPr>
          <a:xfrm>
            <a:off x="658761" y="2349925"/>
            <a:ext cx="3923071" cy="2456442"/>
          </a:xfrm>
        </p:spPr>
        <p:txBody>
          <a:bodyPr>
            <a:normAutofit/>
          </a:bodyPr>
          <a:lstStyle/>
          <a:p>
            <a:r>
              <a:rPr lang="en-US" sz="4800" dirty="0"/>
              <a:t>Three Types of Bible Study</a:t>
            </a:r>
          </a:p>
        </p:txBody>
      </p:sp>
      <p:sp>
        <p:nvSpPr>
          <p:cNvPr id="3" name="Content Placeholder 2">
            <a:extLst>
              <a:ext uri="{FF2B5EF4-FFF2-40B4-BE49-F238E27FC236}">
                <a16:creationId xmlns:a16="http://schemas.microsoft.com/office/drawing/2014/main" xmlns="" id="{2CC9A157-499D-7849-1FCC-89FB0BBE925F}"/>
              </a:ext>
            </a:extLst>
          </p:cNvPr>
          <p:cNvSpPr>
            <a:spLocks noGrp="1"/>
          </p:cNvSpPr>
          <p:nvPr>
            <p:ph idx="1"/>
          </p:nvPr>
        </p:nvSpPr>
        <p:spPr>
          <a:xfrm>
            <a:off x="5118447" y="803186"/>
            <a:ext cx="6414792" cy="5248622"/>
          </a:xfrm>
        </p:spPr>
        <p:txBody>
          <a:bodyPr>
            <a:normAutofit/>
          </a:bodyPr>
          <a:lstStyle/>
          <a:p>
            <a:r>
              <a:rPr lang="en-US" sz="3200" b="1" dirty="0"/>
              <a:t>Study for your </a:t>
            </a:r>
            <a:r>
              <a:rPr lang="en-US" sz="3200" b="1" dirty="0">
                <a:solidFill>
                  <a:srgbClr val="F81B02"/>
                </a:solidFill>
              </a:rPr>
              <a:t>spiritual benefit and growth</a:t>
            </a:r>
          </a:p>
          <a:p>
            <a:r>
              <a:rPr lang="en-US" sz="3200" b="1" dirty="0"/>
              <a:t>Study for the </a:t>
            </a:r>
            <a:r>
              <a:rPr lang="en-US" sz="3200" b="1" dirty="0">
                <a:solidFill>
                  <a:srgbClr val="F81B02"/>
                </a:solidFill>
              </a:rPr>
              <a:t>sharpening and improvement </a:t>
            </a:r>
            <a:r>
              <a:rPr lang="en-US" sz="3200" b="1" dirty="0"/>
              <a:t>of other Christians</a:t>
            </a:r>
          </a:p>
          <a:p>
            <a:r>
              <a:rPr lang="en-US" sz="3200" b="1" dirty="0"/>
              <a:t>Study specifically geared toward </a:t>
            </a:r>
            <a:r>
              <a:rPr lang="en-US" sz="3200" b="1" dirty="0">
                <a:solidFill>
                  <a:srgbClr val="F81B02"/>
                </a:solidFill>
              </a:rPr>
              <a:t>saving lost souls</a:t>
            </a:r>
            <a:r>
              <a:rPr lang="en-US" sz="3200" b="1" dirty="0"/>
              <a:t> (OBS)</a:t>
            </a:r>
          </a:p>
        </p:txBody>
      </p:sp>
      <p:sp>
        <p:nvSpPr>
          <p:cNvPr id="4" name="Slide Number Placeholder 3">
            <a:extLst>
              <a:ext uri="{FF2B5EF4-FFF2-40B4-BE49-F238E27FC236}">
                <a16:creationId xmlns:a16="http://schemas.microsoft.com/office/drawing/2014/main" xmlns="" id="{4DCA37C8-DA6E-008B-EE02-E3ED06BB4EA1}"/>
              </a:ext>
            </a:extLst>
          </p:cNvPr>
          <p:cNvSpPr>
            <a:spLocks noGrp="1"/>
          </p:cNvSpPr>
          <p:nvPr>
            <p:ph type="sldNum" sz="quarter" idx="12"/>
          </p:nvPr>
        </p:nvSpPr>
        <p:spPr/>
        <p:txBody>
          <a:bodyPr/>
          <a:lstStyle/>
          <a:p>
            <a:fld id="{4161504C-3B44-4B06-BE24-E0ED3E531E64}" type="slidenum">
              <a:rPr lang="en-US" sz="1100" smtClean="0"/>
              <a:t>16</a:t>
            </a:fld>
            <a:endParaRPr lang="en-US" dirty="0"/>
          </a:p>
        </p:txBody>
      </p:sp>
    </p:spTree>
    <p:extLst>
      <p:ext uri="{BB962C8B-B14F-4D97-AF65-F5344CB8AC3E}">
        <p14:creationId xmlns:p14="http://schemas.microsoft.com/office/powerpoint/2010/main" val="4269562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0FAAC4F-4E7E-761E-D592-66391BEA2C1E}"/>
              </a:ext>
            </a:extLst>
          </p:cNvPr>
          <p:cNvSpPr>
            <a:spLocks noGrp="1"/>
          </p:cNvSpPr>
          <p:nvPr>
            <p:ph type="title"/>
          </p:nvPr>
        </p:nvSpPr>
        <p:spPr>
          <a:xfrm>
            <a:off x="3344216" y="2074729"/>
            <a:ext cx="5490224" cy="2300625"/>
          </a:xfrm>
        </p:spPr>
        <p:txBody>
          <a:bodyPr>
            <a:normAutofit/>
          </a:bodyPr>
          <a:lstStyle/>
          <a:p>
            <a:r>
              <a:rPr lang="en-US" sz="6000" dirty="0"/>
              <a:t>The Plan of Salvation </a:t>
            </a:r>
          </a:p>
        </p:txBody>
      </p:sp>
      <p:sp>
        <p:nvSpPr>
          <p:cNvPr id="2" name="Slide Number Placeholder 1">
            <a:extLst>
              <a:ext uri="{FF2B5EF4-FFF2-40B4-BE49-F238E27FC236}">
                <a16:creationId xmlns:a16="http://schemas.microsoft.com/office/drawing/2014/main" xmlns="" id="{99D0A971-D4E3-0897-9B70-F3C4EA34C024}"/>
              </a:ext>
            </a:extLst>
          </p:cNvPr>
          <p:cNvSpPr>
            <a:spLocks noGrp="1"/>
          </p:cNvSpPr>
          <p:nvPr>
            <p:ph type="sldNum" sz="quarter" idx="12"/>
          </p:nvPr>
        </p:nvSpPr>
        <p:spPr/>
        <p:txBody>
          <a:bodyPr/>
          <a:lstStyle/>
          <a:p>
            <a:fld id="{4161504C-3B44-4B06-BE24-E0ED3E531E64}" type="slidenum">
              <a:rPr lang="en-US" sz="1100" smtClean="0"/>
              <a:t>17</a:t>
            </a:fld>
            <a:endParaRPr lang="en-US" sz="1100" dirty="0"/>
          </a:p>
        </p:txBody>
      </p:sp>
    </p:spTree>
    <p:extLst>
      <p:ext uri="{BB962C8B-B14F-4D97-AF65-F5344CB8AC3E}">
        <p14:creationId xmlns:p14="http://schemas.microsoft.com/office/powerpoint/2010/main" val="1362229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973A9B-B67B-D1E5-46FC-8E665E923DEB}"/>
              </a:ext>
            </a:extLst>
          </p:cNvPr>
          <p:cNvSpPr>
            <a:spLocks noGrp="1"/>
          </p:cNvSpPr>
          <p:nvPr>
            <p:ph type="title"/>
          </p:nvPr>
        </p:nvSpPr>
        <p:spPr/>
        <p:txBody>
          <a:bodyPr>
            <a:normAutofit/>
          </a:bodyPr>
          <a:lstStyle/>
          <a:p>
            <a:r>
              <a:rPr lang="en-US" sz="4400" dirty="0"/>
              <a:t>The Plan of Salvation</a:t>
            </a:r>
            <a:endParaRPr lang="en-US" dirty="0"/>
          </a:p>
        </p:txBody>
      </p:sp>
      <p:sp>
        <p:nvSpPr>
          <p:cNvPr id="3" name="Content Placeholder 2">
            <a:extLst>
              <a:ext uri="{FF2B5EF4-FFF2-40B4-BE49-F238E27FC236}">
                <a16:creationId xmlns:a16="http://schemas.microsoft.com/office/drawing/2014/main" xmlns="" id="{016685B7-478F-6E08-F2F7-C5E64FC4274B}"/>
              </a:ext>
            </a:extLst>
          </p:cNvPr>
          <p:cNvSpPr>
            <a:spLocks noGrp="1"/>
          </p:cNvSpPr>
          <p:nvPr>
            <p:ph idx="1"/>
          </p:nvPr>
        </p:nvSpPr>
        <p:spPr>
          <a:xfrm>
            <a:off x="4847303" y="803186"/>
            <a:ext cx="7216878" cy="5248622"/>
          </a:xfrm>
        </p:spPr>
        <p:txBody>
          <a:bodyPr>
            <a:normAutofit/>
          </a:bodyPr>
          <a:lstStyle/>
          <a:p>
            <a:r>
              <a:rPr lang="en-US" sz="4000" b="1" dirty="0"/>
              <a:t>Every component of conversion is </a:t>
            </a:r>
            <a:r>
              <a:rPr lang="en-US" sz="4000" b="1" dirty="0">
                <a:solidFill>
                  <a:srgbClr val="F81B02"/>
                </a:solidFill>
              </a:rPr>
              <a:t>CRITICAL</a:t>
            </a:r>
            <a:r>
              <a:rPr lang="en-US" sz="4000" b="1" dirty="0"/>
              <a:t> and is </a:t>
            </a:r>
            <a:r>
              <a:rPr lang="en-US" sz="4000" b="1" dirty="0">
                <a:solidFill>
                  <a:srgbClr val="F81B02"/>
                </a:solidFill>
              </a:rPr>
              <a:t>REQUIRED</a:t>
            </a:r>
            <a:r>
              <a:rPr lang="en-US" sz="4000" b="1" dirty="0"/>
              <a:t> for salvation </a:t>
            </a:r>
          </a:p>
          <a:p>
            <a:r>
              <a:rPr lang="en-US" sz="4000" b="1" dirty="0">
                <a:solidFill>
                  <a:srgbClr val="F81B02"/>
                </a:solidFill>
              </a:rPr>
              <a:t>NONE CAN BE LEFT OUT</a:t>
            </a:r>
            <a:endParaRPr lang="en-US" sz="4000" b="1" dirty="0"/>
          </a:p>
        </p:txBody>
      </p:sp>
      <p:sp>
        <p:nvSpPr>
          <p:cNvPr id="4" name="Slide Number Placeholder 3">
            <a:extLst>
              <a:ext uri="{FF2B5EF4-FFF2-40B4-BE49-F238E27FC236}">
                <a16:creationId xmlns:a16="http://schemas.microsoft.com/office/drawing/2014/main" xmlns="" id="{008A53E2-1C6D-BDCA-E472-12FFE41D0D5C}"/>
              </a:ext>
            </a:extLst>
          </p:cNvPr>
          <p:cNvSpPr>
            <a:spLocks noGrp="1"/>
          </p:cNvSpPr>
          <p:nvPr>
            <p:ph type="sldNum" sz="quarter" idx="12"/>
          </p:nvPr>
        </p:nvSpPr>
        <p:spPr/>
        <p:txBody>
          <a:bodyPr/>
          <a:lstStyle/>
          <a:p>
            <a:fld id="{4161504C-3B44-4B06-BE24-E0ED3E531E64}" type="slidenum">
              <a:rPr lang="en-US" sz="1100" smtClean="0"/>
              <a:t>18</a:t>
            </a:fld>
            <a:endParaRPr lang="en-US" dirty="0"/>
          </a:p>
        </p:txBody>
      </p:sp>
    </p:spTree>
    <p:extLst>
      <p:ext uri="{BB962C8B-B14F-4D97-AF65-F5344CB8AC3E}">
        <p14:creationId xmlns:p14="http://schemas.microsoft.com/office/powerpoint/2010/main" val="484102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331189-1F6E-085C-451A-DFD703CED9A0}"/>
              </a:ext>
            </a:extLst>
          </p:cNvPr>
          <p:cNvSpPr>
            <a:spLocks noGrp="1"/>
          </p:cNvSpPr>
          <p:nvPr>
            <p:ph type="title"/>
          </p:nvPr>
        </p:nvSpPr>
        <p:spPr/>
        <p:txBody>
          <a:bodyPr>
            <a:normAutofit/>
          </a:bodyPr>
          <a:lstStyle/>
          <a:p>
            <a:r>
              <a:rPr lang="en-US" sz="4400" dirty="0"/>
              <a:t>HEAR: Romans 10:17</a:t>
            </a:r>
          </a:p>
        </p:txBody>
      </p:sp>
      <p:sp>
        <p:nvSpPr>
          <p:cNvPr id="3" name="Content Placeholder 2">
            <a:extLst>
              <a:ext uri="{FF2B5EF4-FFF2-40B4-BE49-F238E27FC236}">
                <a16:creationId xmlns:a16="http://schemas.microsoft.com/office/drawing/2014/main" xmlns="" id="{1FA0F0F8-FA63-829D-CA50-A042C6D93616}"/>
              </a:ext>
            </a:extLst>
          </p:cNvPr>
          <p:cNvSpPr>
            <a:spLocks noGrp="1"/>
          </p:cNvSpPr>
          <p:nvPr>
            <p:ph idx="1"/>
          </p:nvPr>
        </p:nvSpPr>
        <p:spPr>
          <a:xfrm>
            <a:off x="4888333" y="803186"/>
            <a:ext cx="6998867" cy="5248622"/>
          </a:xfrm>
        </p:spPr>
        <p:txBody>
          <a:bodyPr>
            <a:noAutofit/>
          </a:bodyPr>
          <a:lstStyle/>
          <a:p>
            <a:pPr marL="0" indent="0">
              <a:buNone/>
            </a:pPr>
            <a:r>
              <a:rPr lang="en-US" b="1" dirty="0"/>
              <a:t>Hearing is vital to salvation because one cannot be delivered from the effects of wrong beliefs without encountering the right information to correct those beliefs.  -Aubrey Johnson</a:t>
            </a:r>
          </a:p>
          <a:p>
            <a:r>
              <a:rPr lang="en-US" b="1" dirty="0"/>
              <a:t>In John 8:32, Jesus says, “You shall know the truth, and the truth shall make you free.”  Truth liberates or frees the sinner from misguided notions that enslave them in self-defeating behavior. </a:t>
            </a:r>
          </a:p>
        </p:txBody>
      </p:sp>
      <p:sp>
        <p:nvSpPr>
          <p:cNvPr id="4" name="Slide Number Placeholder 3">
            <a:extLst>
              <a:ext uri="{FF2B5EF4-FFF2-40B4-BE49-F238E27FC236}">
                <a16:creationId xmlns:a16="http://schemas.microsoft.com/office/drawing/2014/main" xmlns="" id="{92D8BC1F-473E-DE14-ED8B-25E07C2C125B}"/>
              </a:ext>
            </a:extLst>
          </p:cNvPr>
          <p:cNvSpPr>
            <a:spLocks noGrp="1"/>
          </p:cNvSpPr>
          <p:nvPr>
            <p:ph type="sldNum" sz="quarter" idx="12"/>
          </p:nvPr>
        </p:nvSpPr>
        <p:spPr/>
        <p:txBody>
          <a:bodyPr/>
          <a:lstStyle/>
          <a:p>
            <a:fld id="{4161504C-3B44-4B06-BE24-E0ED3E531E64}" type="slidenum">
              <a:rPr lang="en-US" sz="1100" smtClean="0"/>
              <a:t>19</a:t>
            </a:fld>
            <a:endParaRPr lang="en-US" dirty="0"/>
          </a:p>
        </p:txBody>
      </p:sp>
      <p:sp>
        <p:nvSpPr>
          <p:cNvPr id="5" name="TextBox 4">
            <a:extLst>
              <a:ext uri="{FF2B5EF4-FFF2-40B4-BE49-F238E27FC236}">
                <a16:creationId xmlns:a16="http://schemas.microsoft.com/office/drawing/2014/main" xmlns="" id="{5595C38A-A3FF-52B8-BEF9-AAA60EFE369D}"/>
              </a:ext>
            </a:extLst>
          </p:cNvPr>
          <p:cNvSpPr txBox="1"/>
          <p:nvPr/>
        </p:nvSpPr>
        <p:spPr>
          <a:xfrm>
            <a:off x="4381603" y="273615"/>
            <a:ext cx="914400" cy="1200329"/>
          </a:xfrm>
          <a:prstGeom prst="rect">
            <a:avLst/>
          </a:prstGeom>
          <a:noFill/>
        </p:spPr>
        <p:txBody>
          <a:bodyPr wrap="square" rtlCol="0">
            <a:spAutoFit/>
          </a:bodyPr>
          <a:lstStyle/>
          <a:p>
            <a:r>
              <a:rPr lang="en-US" sz="7200" dirty="0">
                <a:solidFill>
                  <a:srgbClr val="F81B02"/>
                </a:solidFill>
                <a:effectLst>
                  <a:outerShdw blurRad="38100" dist="38100" dir="2700000" algn="tl">
                    <a:srgbClr val="000000">
                      <a:alpha val="43137"/>
                    </a:srgbClr>
                  </a:outerShdw>
                </a:effectLst>
              </a:rPr>
              <a:t>“</a:t>
            </a:r>
            <a:endParaRPr lang="en-US" dirty="0">
              <a:solidFill>
                <a:srgbClr val="F81B0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263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47A5D-81CD-B526-E087-BE6687C16AF9}"/>
              </a:ext>
            </a:extLst>
          </p:cNvPr>
          <p:cNvSpPr>
            <a:spLocks noGrp="1"/>
          </p:cNvSpPr>
          <p:nvPr>
            <p:ph type="title"/>
          </p:nvPr>
        </p:nvSpPr>
        <p:spPr>
          <a:xfrm>
            <a:off x="888631" y="2349925"/>
            <a:ext cx="3498979" cy="2468880"/>
          </a:xfrm>
        </p:spPr>
        <p:txBody>
          <a:bodyPr>
            <a:noAutofit/>
          </a:bodyPr>
          <a:lstStyle/>
          <a:p>
            <a:r>
              <a:rPr lang="en-US" sz="4800" dirty="0"/>
              <a:t>Ephesians 6:14-15</a:t>
            </a:r>
          </a:p>
        </p:txBody>
      </p:sp>
      <p:sp>
        <p:nvSpPr>
          <p:cNvPr id="3" name="Content Placeholder 2">
            <a:extLst>
              <a:ext uri="{FF2B5EF4-FFF2-40B4-BE49-F238E27FC236}">
                <a16:creationId xmlns:a16="http://schemas.microsoft.com/office/drawing/2014/main" xmlns="" id="{44F3B931-6805-1193-F6BD-FA672EE1AAED}"/>
              </a:ext>
            </a:extLst>
          </p:cNvPr>
          <p:cNvSpPr>
            <a:spLocks noGrp="1"/>
          </p:cNvSpPr>
          <p:nvPr>
            <p:ph idx="1"/>
          </p:nvPr>
        </p:nvSpPr>
        <p:spPr/>
        <p:txBody>
          <a:bodyPr>
            <a:normAutofit/>
          </a:bodyPr>
          <a:lstStyle/>
          <a:p>
            <a:pPr marL="0" indent="0">
              <a:buNone/>
            </a:pPr>
            <a:r>
              <a:rPr lang="en-US" sz="3200" dirty="0"/>
              <a:t>Stand therefore, having girded your waist with truth, having put on the breastplate of righteousness, and having shod your feet with the preparation of the gospel of peace;</a:t>
            </a:r>
          </a:p>
        </p:txBody>
      </p:sp>
      <p:sp>
        <p:nvSpPr>
          <p:cNvPr id="4" name="Slide Number Placeholder 3">
            <a:extLst>
              <a:ext uri="{FF2B5EF4-FFF2-40B4-BE49-F238E27FC236}">
                <a16:creationId xmlns:a16="http://schemas.microsoft.com/office/drawing/2014/main" xmlns="" id="{B342E57A-78C9-8B36-750E-31AFEF1E6681}"/>
              </a:ext>
            </a:extLst>
          </p:cNvPr>
          <p:cNvSpPr>
            <a:spLocks noGrp="1"/>
          </p:cNvSpPr>
          <p:nvPr>
            <p:ph type="sldNum" sz="quarter" idx="12"/>
          </p:nvPr>
        </p:nvSpPr>
        <p:spPr/>
        <p:txBody>
          <a:bodyPr/>
          <a:lstStyle/>
          <a:p>
            <a:fld id="{4161504C-3B44-4B06-BE24-E0ED3E531E64}" type="slidenum">
              <a:rPr lang="en-US" smtClean="0"/>
              <a:t>2</a:t>
            </a:fld>
            <a:endParaRPr lang="en-US"/>
          </a:p>
        </p:txBody>
      </p:sp>
    </p:spTree>
    <p:extLst>
      <p:ext uri="{BB962C8B-B14F-4D97-AF65-F5344CB8AC3E}">
        <p14:creationId xmlns:p14="http://schemas.microsoft.com/office/powerpoint/2010/main" val="2422598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35A1B-F3E1-85F6-4438-4E012F7753C6}"/>
              </a:ext>
            </a:extLst>
          </p:cNvPr>
          <p:cNvSpPr>
            <a:spLocks noGrp="1"/>
          </p:cNvSpPr>
          <p:nvPr>
            <p:ph type="title"/>
          </p:nvPr>
        </p:nvSpPr>
        <p:spPr/>
        <p:txBody>
          <a:bodyPr>
            <a:noAutofit/>
          </a:bodyPr>
          <a:lstStyle/>
          <a:p>
            <a:r>
              <a:rPr lang="en-US" sz="4400" dirty="0"/>
              <a:t>BELIEVE:</a:t>
            </a:r>
            <a:br>
              <a:rPr lang="en-US" sz="4400" dirty="0"/>
            </a:br>
            <a:r>
              <a:rPr lang="en-US" sz="4400" dirty="0"/>
              <a:t>John 8:24</a:t>
            </a:r>
          </a:p>
        </p:txBody>
      </p:sp>
      <p:sp>
        <p:nvSpPr>
          <p:cNvPr id="3" name="Content Placeholder 2">
            <a:extLst>
              <a:ext uri="{FF2B5EF4-FFF2-40B4-BE49-F238E27FC236}">
                <a16:creationId xmlns:a16="http://schemas.microsoft.com/office/drawing/2014/main" xmlns="" id="{AF1E36A3-32B3-2E31-FDEA-1E1DFC922B34}"/>
              </a:ext>
            </a:extLst>
          </p:cNvPr>
          <p:cNvSpPr>
            <a:spLocks noGrp="1"/>
          </p:cNvSpPr>
          <p:nvPr>
            <p:ph idx="1"/>
          </p:nvPr>
        </p:nvSpPr>
        <p:spPr>
          <a:xfrm>
            <a:off x="5118447" y="337684"/>
            <a:ext cx="6535997" cy="5248622"/>
          </a:xfrm>
        </p:spPr>
        <p:txBody>
          <a:bodyPr>
            <a:normAutofit lnSpcReduction="10000"/>
          </a:bodyPr>
          <a:lstStyle/>
          <a:p>
            <a:pPr marL="0" indent="0">
              <a:buNone/>
            </a:pPr>
            <a:r>
              <a:rPr lang="en-US" sz="3200" b="1" dirty="0"/>
              <a:t>Possessing the correct information is vital to salvation, but it by no means guarantees deliverance from sin. The unwelcome truth cannot and will not do its work. Embracing the truth is the key to receiving its benefits. </a:t>
            </a:r>
          </a:p>
          <a:p>
            <a:pPr marL="0" indent="0" algn="r">
              <a:buNone/>
            </a:pPr>
            <a:r>
              <a:rPr lang="en-US" sz="3200" b="1" dirty="0"/>
              <a:t>-Aubrey Johnson</a:t>
            </a:r>
          </a:p>
        </p:txBody>
      </p:sp>
      <p:sp>
        <p:nvSpPr>
          <p:cNvPr id="4" name="Slide Number Placeholder 3">
            <a:extLst>
              <a:ext uri="{FF2B5EF4-FFF2-40B4-BE49-F238E27FC236}">
                <a16:creationId xmlns:a16="http://schemas.microsoft.com/office/drawing/2014/main" xmlns="" id="{5B40E2C6-3EFC-CDB3-61AC-C56BBD50F3A6}"/>
              </a:ext>
            </a:extLst>
          </p:cNvPr>
          <p:cNvSpPr>
            <a:spLocks noGrp="1"/>
          </p:cNvSpPr>
          <p:nvPr>
            <p:ph type="sldNum" sz="quarter" idx="12"/>
          </p:nvPr>
        </p:nvSpPr>
        <p:spPr/>
        <p:txBody>
          <a:bodyPr/>
          <a:lstStyle/>
          <a:p>
            <a:fld id="{4161504C-3B44-4B06-BE24-E0ED3E531E64}" type="slidenum">
              <a:rPr lang="en-US" sz="1100" smtClean="0"/>
              <a:t>20</a:t>
            </a:fld>
            <a:endParaRPr lang="en-US" dirty="0"/>
          </a:p>
        </p:txBody>
      </p:sp>
      <p:sp>
        <p:nvSpPr>
          <p:cNvPr id="7" name="TextBox 6">
            <a:extLst>
              <a:ext uri="{FF2B5EF4-FFF2-40B4-BE49-F238E27FC236}">
                <a16:creationId xmlns:a16="http://schemas.microsoft.com/office/drawing/2014/main" xmlns="" id="{C77A8C68-F7BC-4CE2-7AFD-68B2D9D470B0}"/>
              </a:ext>
            </a:extLst>
          </p:cNvPr>
          <p:cNvSpPr txBox="1"/>
          <p:nvPr/>
        </p:nvSpPr>
        <p:spPr>
          <a:xfrm>
            <a:off x="4602209" y="244119"/>
            <a:ext cx="914400" cy="1200329"/>
          </a:xfrm>
          <a:prstGeom prst="rect">
            <a:avLst/>
          </a:prstGeom>
          <a:noFill/>
        </p:spPr>
        <p:txBody>
          <a:bodyPr wrap="square" rtlCol="0">
            <a:spAutoFit/>
          </a:bodyPr>
          <a:lstStyle/>
          <a:p>
            <a:r>
              <a:rPr lang="en-US" sz="7200" dirty="0">
                <a:solidFill>
                  <a:srgbClr val="F81B02"/>
                </a:solidFill>
                <a:effectLst>
                  <a:outerShdw blurRad="38100" dist="38100" dir="2700000" algn="tl">
                    <a:srgbClr val="000000">
                      <a:alpha val="43137"/>
                    </a:srgbClr>
                  </a:outerShdw>
                </a:effectLst>
              </a:rPr>
              <a:t>“</a:t>
            </a:r>
            <a:endParaRPr lang="en-US" dirty="0">
              <a:solidFill>
                <a:srgbClr val="F81B0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6153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7D550C-42FE-C30B-CB2A-B8F6C2BA2480}"/>
              </a:ext>
            </a:extLst>
          </p:cNvPr>
          <p:cNvSpPr>
            <a:spLocks noGrp="1"/>
          </p:cNvSpPr>
          <p:nvPr>
            <p:ph type="title"/>
          </p:nvPr>
        </p:nvSpPr>
        <p:spPr/>
        <p:txBody>
          <a:bodyPr>
            <a:normAutofit/>
          </a:bodyPr>
          <a:lstStyle/>
          <a:p>
            <a:r>
              <a:rPr lang="en-US" sz="4400" dirty="0"/>
              <a:t>REPENT: Acts 17:30</a:t>
            </a:r>
          </a:p>
        </p:txBody>
      </p:sp>
      <p:sp>
        <p:nvSpPr>
          <p:cNvPr id="3" name="Content Placeholder 2">
            <a:extLst>
              <a:ext uri="{FF2B5EF4-FFF2-40B4-BE49-F238E27FC236}">
                <a16:creationId xmlns:a16="http://schemas.microsoft.com/office/drawing/2014/main" xmlns="" id="{724BCAEA-8B2C-5A05-1DF7-A8128F085A10}"/>
              </a:ext>
            </a:extLst>
          </p:cNvPr>
          <p:cNvSpPr>
            <a:spLocks noGrp="1"/>
          </p:cNvSpPr>
          <p:nvPr>
            <p:ph idx="1"/>
          </p:nvPr>
        </p:nvSpPr>
        <p:spPr/>
        <p:txBody>
          <a:bodyPr>
            <a:normAutofit lnSpcReduction="10000"/>
          </a:bodyPr>
          <a:lstStyle/>
          <a:p>
            <a:r>
              <a:rPr lang="en-US" sz="3000" b="1" dirty="0"/>
              <a:t>This occurs when the sinner changes their mind and realizes the way they’ve been living is wrong. The focus shifts from their wants to what God wants </a:t>
            </a:r>
          </a:p>
          <a:p>
            <a:r>
              <a:rPr lang="en-US" sz="3000" b="1" dirty="0"/>
              <a:t>Repentance should not be seen as sacrificing all pleasure but discarding worldly concepts of pleasure</a:t>
            </a:r>
          </a:p>
        </p:txBody>
      </p:sp>
      <p:sp>
        <p:nvSpPr>
          <p:cNvPr id="4" name="Slide Number Placeholder 3">
            <a:extLst>
              <a:ext uri="{FF2B5EF4-FFF2-40B4-BE49-F238E27FC236}">
                <a16:creationId xmlns:a16="http://schemas.microsoft.com/office/drawing/2014/main" xmlns="" id="{C3C72BE4-83EB-9789-E2EE-20BB62189D93}"/>
              </a:ext>
            </a:extLst>
          </p:cNvPr>
          <p:cNvSpPr>
            <a:spLocks noGrp="1"/>
          </p:cNvSpPr>
          <p:nvPr>
            <p:ph type="sldNum" sz="quarter" idx="12"/>
          </p:nvPr>
        </p:nvSpPr>
        <p:spPr/>
        <p:txBody>
          <a:bodyPr/>
          <a:lstStyle/>
          <a:p>
            <a:fld id="{4161504C-3B44-4B06-BE24-E0ED3E531E64}" type="slidenum">
              <a:rPr lang="en-US" sz="1100" smtClean="0"/>
              <a:t>21</a:t>
            </a:fld>
            <a:endParaRPr lang="en-US" dirty="0"/>
          </a:p>
        </p:txBody>
      </p:sp>
    </p:spTree>
    <p:extLst>
      <p:ext uri="{BB962C8B-B14F-4D97-AF65-F5344CB8AC3E}">
        <p14:creationId xmlns:p14="http://schemas.microsoft.com/office/powerpoint/2010/main" val="2572023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21757A-E7D7-19B4-9376-3B83815D8E60}"/>
              </a:ext>
            </a:extLst>
          </p:cNvPr>
          <p:cNvSpPr>
            <a:spLocks noGrp="1"/>
          </p:cNvSpPr>
          <p:nvPr>
            <p:ph type="title"/>
          </p:nvPr>
        </p:nvSpPr>
        <p:spPr>
          <a:xfrm>
            <a:off x="678427" y="2349925"/>
            <a:ext cx="3923070" cy="2456442"/>
          </a:xfrm>
        </p:spPr>
        <p:txBody>
          <a:bodyPr>
            <a:noAutofit/>
          </a:bodyPr>
          <a:lstStyle/>
          <a:p>
            <a:r>
              <a:rPr lang="en-US" sz="4400" dirty="0"/>
              <a:t>CONFESS: Matthew 10:32-33  </a:t>
            </a:r>
            <a:r>
              <a:rPr lang="en-US" sz="4400" kern="1200" dirty="0">
                <a:solidFill>
                  <a:schemeClr val="tx1"/>
                </a:solidFill>
                <a:effectLst/>
                <a:latin typeface="+mj-lt"/>
                <a:ea typeface="+mj-ea"/>
                <a:cs typeface="+mj-cs"/>
              </a:rPr>
              <a:t> </a:t>
            </a:r>
            <a:endParaRPr lang="en-US" sz="2800" dirty="0"/>
          </a:p>
        </p:txBody>
      </p:sp>
      <p:sp>
        <p:nvSpPr>
          <p:cNvPr id="3" name="Content Placeholder 2">
            <a:extLst>
              <a:ext uri="{FF2B5EF4-FFF2-40B4-BE49-F238E27FC236}">
                <a16:creationId xmlns:a16="http://schemas.microsoft.com/office/drawing/2014/main" xmlns="" id="{B2015BFC-6FAC-5368-F2F0-AB225D03429F}"/>
              </a:ext>
            </a:extLst>
          </p:cNvPr>
          <p:cNvSpPr>
            <a:spLocks noGrp="1"/>
          </p:cNvSpPr>
          <p:nvPr>
            <p:ph idx="1"/>
          </p:nvPr>
        </p:nvSpPr>
        <p:spPr>
          <a:xfrm>
            <a:off x="4921135" y="541006"/>
            <a:ext cx="6479185" cy="5248622"/>
          </a:xfrm>
        </p:spPr>
        <p:txBody>
          <a:bodyPr>
            <a:normAutofit/>
          </a:bodyPr>
          <a:lstStyle/>
          <a:p>
            <a:pPr marL="0" indent="0">
              <a:buNone/>
            </a:pPr>
            <a:r>
              <a:rPr lang="en-US" sz="3200" b="1" dirty="0"/>
              <a:t>In confessing that Jesus Christ is the Son of the living God, the sinner acknowledges the perfection of Christ as a divine role model. The person proclaims that Jesus is their Maker and Messiah.</a:t>
            </a:r>
          </a:p>
          <a:p>
            <a:pPr marL="0" indent="0" algn="r">
              <a:buNone/>
            </a:pPr>
            <a:r>
              <a:rPr lang="en-US" sz="3200" b="1" dirty="0"/>
              <a:t>-Aubrey Johnson</a:t>
            </a:r>
          </a:p>
        </p:txBody>
      </p:sp>
      <p:sp>
        <p:nvSpPr>
          <p:cNvPr id="4" name="Slide Number Placeholder 3">
            <a:extLst>
              <a:ext uri="{FF2B5EF4-FFF2-40B4-BE49-F238E27FC236}">
                <a16:creationId xmlns:a16="http://schemas.microsoft.com/office/drawing/2014/main" xmlns="" id="{FAD9ECDF-B5F1-DA46-4E04-F66B26ACC3B5}"/>
              </a:ext>
            </a:extLst>
          </p:cNvPr>
          <p:cNvSpPr>
            <a:spLocks noGrp="1"/>
          </p:cNvSpPr>
          <p:nvPr>
            <p:ph type="sldNum" sz="quarter" idx="12"/>
          </p:nvPr>
        </p:nvSpPr>
        <p:spPr/>
        <p:txBody>
          <a:bodyPr/>
          <a:lstStyle/>
          <a:p>
            <a:fld id="{4161504C-3B44-4B06-BE24-E0ED3E531E64}" type="slidenum">
              <a:rPr lang="en-US" sz="1100" smtClean="0"/>
              <a:t>22</a:t>
            </a:fld>
            <a:endParaRPr lang="en-US" dirty="0"/>
          </a:p>
        </p:txBody>
      </p:sp>
      <p:sp>
        <p:nvSpPr>
          <p:cNvPr id="5" name="TextBox 4">
            <a:extLst>
              <a:ext uri="{FF2B5EF4-FFF2-40B4-BE49-F238E27FC236}">
                <a16:creationId xmlns:a16="http://schemas.microsoft.com/office/drawing/2014/main" xmlns="" id="{50D0EB04-D9B1-A8F8-E06A-4221F7C91B03}"/>
              </a:ext>
            </a:extLst>
          </p:cNvPr>
          <p:cNvSpPr txBox="1"/>
          <p:nvPr/>
        </p:nvSpPr>
        <p:spPr>
          <a:xfrm>
            <a:off x="4391435" y="502612"/>
            <a:ext cx="914400" cy="1200329"/>
          </a:xfrm>
          <a:prstGeom prst="rect">
            <a:avLst/>
          </a:prstGeom>
          <a:noFill/>
        </p:spPr>
        <p:txBody>
          <a:bodyPr wrap="square" rtlCol="0">
            <a:spAutoFit/>
          </a:bodyPr>
          <a:lstStyle/>
          <a:p>
            <a:r>
              <a:rPr lang="en-US" sz="7200" dirty="0">
                <a:solidFill>
                  <a:srgbClr val="F81B02"/>
                </a:solidFill>
                <a:effectLst>
                  <a:outerShdw blurRad="38100" dist="38100" dir="2700000" algn="tl">
                    <a:srgbClr val="000000">
                      <a:alpha val="43137"/>
                    </a:srgbClr>
                  </a:outerShdw>
                </a:effectLst>
              </a:rPr>
              <a:t>“</a:t>
            </a:r>
            <a:endParaRPr lang="en-US" dirty="0">
              <a:solidFill>
                <a:srgbClr val="F81B0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1248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A327FD-24A2-F7CF-29ED-80CD244AE43E}"/>
              </a:ext>
            </a:extLst>
          </p:cNvPr>
          <p:cNvSpPr>
            <a:spLocks noGrp="1"/>
          </p:cNvSpPr>
          <p:nvPr>
            <p:ph type="title"/>
          </p:nvPr>
        </p:nvSpPr>
        <p:spPr>
          <a:xfrm>
            <a:off x="678426" y="2349925"/>
            <a:ext cx="3903405" cy="2456442"/>
          </a:xfrm>
        </p:spPr>
        <p:txBody>
          <a:bodyPr>
            <a:normAutofit/>
          </a:bodyPr>
          <a:lstStyle/>
          <a:p>
            <a:r>
              <a:rPr lang="en-US" sz="4400" dirty="0"/>
              <a:t>BE BAPTIZED</a:t>
            </a:r>
            <a:br>
              <a:rPr lang="en-US" sz="4400" dirty="0"/>
            </a:br>
            <a:r>
              <a:rPr lang="en-US" sz="4400" dirty="0"/>
              <a:t>Mark 16:16,</a:t>
            </a:r>
            <a:br>
              <a:rPr lang="en-US" sz="4400" dirty="0"/>
            </a:br>
            <a:r>
              <a:rPr lang="en-US" sz="4400" dirty="0"/>
              <a:t>Acts 2:38</a:t>
            </a:r>
          </a:p>
        </p:txBody>
      </p:sp>
      <p:sp>
        <p:nvSpPr>
          <p:cNvPr id="3" name="Content Placeholder 2">
            <a:extLst>
              <a:ext uri="{FF2B5EF4-FFF2-40B4-BE49-F238E27FC236}">
                <a16:creationId xmlns:a16="http://schemas.microsoft.com/office/drawing/2014/main" xmlns="" id="{3C2692B2-1E77-EDD4-EA1E-9A1A02FBECC4}"/>
              </a:ext>
            </a:extLst>
          </p:cNvPr>
          <p:cNvSpPr>
            <a:spLocks noGrp="1"/>
          </p:cNvSpPr>
          <p:nvPr>
            <p:ph idx="1"/>
          </p:nvPr>
        </p:nvSpPr>
        <p:spPr/>
        <p:txBody>
          <a:bodyPr>
            <a:normAutofit/>
          </a:bodyPr>
          <a:lstStyle/>
          <a:p>
            <a:r>
              <a:rPr lang="en-US" sz="3200" b="1" dirty="0"/>
              <a:t>Baptism is our act of submission to God. Baptism is to be buried with Christ so that we are raised to a new life in Christ</a:t>
            </a:r>
          </a:p>
        </p:txBody>
      </p:sp>
      <p:sp>
        <p:nvSpPr>
          <p:cNvPr id="4" name="Slide Number Placeholder 3">
            <a:extLst>
              <a:ext uri="{FF2B5EF4-FFF2-40B4-BE49-F238E27FC236}">
                <a16:creationId xmlns:a16="http://schemas.microsoft.com/office/drawing/2014/main" xmlns="" id="{F5D55F0C-D5EB-B0D9-8364-F1BFB5878D84}"/>
              </a:ext>
            </a:extLst>
          </p:cNvPr>
          <p:cNvSpPr>
            <a:spLocks noGrp="1"/>
          </p:cNvSpPr>
          <p:nvPr>
            <p:ph type="sldNum" sz="quarter" idx="12"/>
          </p:nvPr>
        </p:nvSpPr>
        <p:spPr/>
        <p:txBody>
          <a:bodyPr/>
          <a:lstStyle/>
          <a:p>
            <a:fld id="{4161504C-3B44-4B06-BE24-E0ED3E531E64}" type="slidenum">
              <a:rPr lang="en-US" sz="1100" smtClean="0"/>
              <a:t>23</a:t>
            </a:fld>
            <a:endParaRPr lang="en-US" dirty="0"/>
          </a:p>
        </p:txBody>
      </p:sp>
    </p:spTree>
    <p:extLst>
      <p:ext uri="{BB962C8B-B14F-4D97-AF65-F5344CB8AC3E}">
        <p14:creationId xmlns:p14="http://schemas.microsoft.com/office/powerpoint/2010/main" val="3507868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D6264F-C031-0755-4E37-EE9C17E0E1F5}"/>
              </a:ext>
            </a:extLst>
          </p:cNvPr>
          <p:cNvSpPr>
            <a:spLocks noGrp="1"/>
          </p:cNvSpPr>
          <p:nvPr>
            <p:ph type="title"/>
          </p:nvPr>
        </p:nvSpPr>
        <p:spPr/>
        <p:txBody>
          <a:bodyPr>
            <a:normAutofit fontScale="90000"/>
          </a:bodyPr>
          <a:lstStyle/>
          <a:p>
            <a:r>
              <a:rPr lang="en-US" sz="4400" dirty="0"/>
              <a:t>The Ethiopian Eunuch </a:t>
            </a:r>
            <a:br>
              <a:rPr lang="en-US" sz="4400" dirty="0"/>
            </a:br>
            <a:r>
              <a:rPr lang="en-US" sz="4400" dirty="0"/>
              <a:t>Acts 8:35-40</a:t>
            </a:r>
          </a:p>
        </p:txBody>
      </p:sp>
      <p:sp>
        <p:nvSpPr>
          <p:cNvPr id="3" name="Content Placeholder 2">
            <a:extLst>
              <a:ext uri="{FF2B5EF4-FFF2-40B4-BE49-F238E27FC236}">
                <a16:creationId xmlns:a16="http://schemas.microsoft.com/office/drawing/2014/main" xmlns="" id="{9C8B34A6-24C1-389C-0766-AFF59648319B}"/>
              </a:ext>
            </a:extLst>
          </p:cNvPr>
          <p:cNvSpPr>
            <a:spLocks noGrp="1"/>
          </p:cNvSpPr>
          <p:nvPr>
            <p:ph idx="1"/>
          </p:nvPr>
        </p:nvSpPr>
        <p:spPr>
          <a:xfrm>
            <a:off x="4729654" y="199695"/>
            <a:ext cx="7206707" cy="6442841"/>
          </a:xfrm>
        </p:spPr>
        <p:txBody>
          <a:bodyPr>
            <a:normAutofit fontScale="92500" lnSpcReduction="20000"/>
          </a:bodyPr>
          <a:lstStyle/>
          <a:p>
            <a:pPr marL="0" indent="0">
              <a:buNone/>
            </a:pPr>
            <a:r>
              <a:rPr lang="en-US" dirty="0"/>
              <a:t>Then Phillip opened his mouth, and beginning at this scripture preached Jesus to him, Now as they went down the road, they came to some water. And the eunuch said, "See, here is water. What hinders me from being baptized?" Then Phillip said, "If you believe with all your heart, you may". And he answered and said "I believe that Jesus Christ is the Son of God". So he commanded the chariot to stand still. And both Phillip and the eunuch went down into the water, and he baptized him. Now when they came up out of the water, the Spirit of the Lord caught Phillip away, so that the eunuch saw him no more; and he went on his way rejoicing.</a:t>
            </a:r>
          </a:p>
        </p:txBody>
      </p:sp>
      <p:sp>
        <p:nvSpPr>
          <p:cNvPr id="4" name="Slide Number Placeholder 3">
            <a:extLst>
              <a:ext uri="{FF2B5EF4-FFF2-40B4-BE49-F238E27FC236}">
                <a16:creationId xmlns:a16="http://schemas.microsoft.com/office/drawing/2014/main" xmlns="" id="{5D179F60-E8E6-D239-F7FD-22D97D83464F}"/>
              </a:ext>
            </a:extLst>
          </p:cNvPr>
          <p:cNvSpPr>
            <a:spLocks noGrp="1"/>
          </p:cNvSpPr>
          <p:nvPr>
            <p:ph type="sldNum" sz="quarter" idx="12"/>
          </p:nvPr>
        </p:nvSpPr>
        <p:spPr/>
        <p:txBody>
          <a:bodyPr/>
          <a:lstStyle/>
          <a:p>
            <a:fld id="{4161504C-3B44-4B06-BE24-E0ED3E531E64}" type="slidenum">
              <a:rPr lang="en-US" sz="1100" smtClean="0"/>
              <a:t>24</a:t>
            </a:fld>
            <a:endParaRPr lang="en-US" dirty="0"/>
          </a:p>
        </p:txBody>
      </p:sp>
    </p:spTree>
    <p:extLst>
      <p:ext uri="{BB962C8B-B14F-4D97-AF65-F5344CB8AC3E}">
        <p14:creationId xmlns:p14="http://schemas.microsoft.com/office/powerpoint/2010/main" val="1961000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6EDFF13D-0C53-D047-E462-8DC7EFCE1EB2}"/>
              </a:ext>
            </a:extLst>
          </p:cNvPr>
          <p:cNvSpPr>
            <a:spLocks noGrp="1"/>
          </p:cNvSpPr>
          <p:nvPr>
            <p:ph type="sldNum" sz="quarter" idx="12"/>
          </p:nvPr>
        </p:nvSpPr>
        <p:spPr/>
        <p:txBody>
          <a:bodyPr/>
          <a:lstStyle/>
          <a:p>
            <a:fld id="{4161504C-3B44-4B06-BE24-E0ED3E531E64}" type="slidenum">
              <a:rPr lang="en-US" smtClean="0"/>
              <a:t>25</a:t>
            </a:fld>
            <a:endParaRPr lang="en-US"/>
          </a:p>
        </p:txBody>
      </p:sp>
      <p:graphicFrame>
        <p:nvGraphicFramePr>
          <p:cNvPr id="5" name="Table 5">
            <a:extLst>
              <a:ext uri="{FF2B5EF4-FFF2-40B4-BE49-F238E27FC236}">
                <a16:creationId xmlns:a16="http://schemas.microsoft.com/office/drawing/2014/main" xmlns="" id="{75DEB748-6952-77DC-D561-A50117B836B5}"/>
              </a:ext>
            </a:extLst>
          </p:cNvPr>
          <p:cNvGraphicFramePr>
            <a:graphicFrameLocks noGrp="1"/>
          </p:cNvGraphicFramePr>
          <p:nvPr>
            <p:ph idx="4294967295"/>
            <p:extLst>
              <p:ext uri="{D42A27DB-BD31-4B8C-83A1-F6EECF244321}">
                <p14:modId xmlns:p14="http://schemas.microsoft.com/office/powerpoint/2010/main" val="1885701304"/>
              </p:ext>
            </p:extLst>
          </p:nvPr>
        </p:nvGraphicFramePr>
        <p:xfrm>
          <a:off x="244330" y="1285977"/>
          <a:ext cx="11721530" cy="5486400"/>
        </p:xfrm>
        <a:graphic>
          <a:graphicData uri="http://schemas.openxmlformats.org/drawingml/2006/table">
            <a:tbl>
              <a:tblPr firstRow="1" bandRow="1">
                <a:tableStyleId>{5C22544A-7EE6-4342-B048-85BDC9FD1C3A}</a:tableStyleId>
              </a:tblPr>
              <a:tblGrid>
                <a:gridCol w="4013038">
                  <a:extLst>
                    <a:ext uri="{9D8B030D-6E8A-4147-A177-3AD203B41FA5}">
                      <a16:colId xmlns:a16="http://schemas.microsoft.com/office/drawing/2014/main" xmlns="" val="1811745176"/>
                    </a:ext>
                  </a:extLst>
                </a:gridCol>
                <a:gridCol w="1868129">
                  <a:extLst>
                    <a:ext uri="{9D8B030D-6E8A-4147-A177-3AD203B41FA5}">
                      <a16:colId xmlns:a16="http://schemas.microsoft.com/office/drawing/2014/main" xmlns="" val="372726031"/>
                    </a:ext>
                  </a:extLst>
                </a:gridCol>
                <a:gridCol w="2841522">
                  <a:extLst>
                    <a:ext uri="{9D8B030D-6E8A-4147-A177-3AD203B41FA5}">
                      <a16:colId xmlns:a16="http://schemas.microsoft.com/office/drawing/2014/main" xmlns="" val="6448879"/>
                    </a:ext>
                  </a:extLst>
                </a:gridCol>
                <a:gridCol w="1592828">
                  <a:extLst>
                    <a:ext uri="{9D8B030D-6E8A-4147-A177-3AD203B41FA5}">
                      <a16:colId xmlns:a16="http://schemas.microsoft.com/office/drawing/2014/main" xmlns="" val="3784945297"/>
                    </a:ext>
                  </a:extLst>
                </a:gridCol>
                <a:gridCol w="1406013">
                  <a:extLst>
                    <a:ext uri="{9D8B030D-6E8A-4147-A177-3AD203B41FA5}">
                      <a16:colId xmlns:a16="http://schemas.microsoft.com/office/drawing/2014/main" xmlns="" val="393714118"/>
                    </a:ext>
                  </a:extLst>
                </a:gridCol>
              </a:tblGrid>
              <a:tr h="370840">
                <a:tc>
                  <a:txBody>
                    <a:bodyPr/>
                    <a:lstStyle/>
                    <a:p>
                      <a:pPr algn="ctr"/>
                      <a:r>
                        <a:rPr lang="en-US" sz="2000" dirty="0">
                          <a:effectLst>
                            <a:outerShdw blurRad="38100" dist="38100" dir="2700000" algn="tl">
                              <a:srgbClr val="000000">
                                <a:alpha val="43137"/>
                              </a:srgbClr>
                            </a:outerShdw>
                          </a:effectLst>
                        </a:rPr>
                        <a:t>CASE*</a:t>
                      </a:r>
                    </a:p>
                  </a:txBody>
                  <a:tcPr/>
                </a:tc>
                <a:tc>
                  <a:txBody>
                    <a:bodyPr/>
                    <a:lstStyle/>
                    <a:p>
                      <a:pPr algn="ctr"/>
                      <a:r>
                        <a:rPr lang="en-US" sz="2000" dirty="0">
                          <a:effectLst>
                            <a:outerShdw blurRad="38100" dist="38100" dir="2700000" algn="tl">
                              <a:srgbClr val="000000">
                                <a:alpha val="43137"/>
                              </a:srgbClr>
                            </a:outerShdw>
                          </a:effectLst>
                        </a:rPr>
                        <a:t>Believed</a:t>
                      </a:r>
                    </a:p>
                  </a:txBody>
                  <a:tcPr/>
                </a:tc>
                <a:tc>
                  <a:txBody>
                    <a:bodyPr/>
                    <a:lstStyle/>
                    <a:p>
                      <a:pPr algn="ctr"/>
                      <a:r>
                        <a:rPr lang="en-US" sz="2000" dirty="0">
                          <a:effectLst>
                            <a:outerShdw blurRad="38100" dist="38100" dir="2700000" algn="tl">
                              <a:srgbClr val="000000">
                                <a:alpha val="43137"/>
                              </a:srgbClr>
                            </a:outerShdw>
                          </a:effectLst>
                        </a:rPr>
                        <a:t>Repented</a:t>
                      </a:r>
                    </a:p>
                  </a:txBody>
                  <a:tcPr/>
                </a:tc>
                <a:tc>
                  <a:txBody>
                    <a:bodyPr/>
                    <a:lstStyle/>
                    <a:p>
                      <a:pPr algn="ctr"/>
                      <a:r>
                        <a:rPr lang="en-US" sz="2000" dirty="0">
                          <a:effectLst>
                            <a:outerShdw blurRad="38100" dist="38100" dir="2700000" algn="tl">
                              <a:srgbClr val="000000">
                                <a:alpha val="43137"/>
                              </a:srgbClr>
                            </a:outerShdw>
                          </a:effectLst>
                        </a:rPr>
                        <a:t>Confessed</a:t>
                      </a:r>
                    </a:p>
                  </a:txBody>
                  <a:tcPr/>
                </a:tc>
                <a:tc>
                  <a:txBody>
                    <a:bodyPr/>
                    <a:lstStyle/>
                    <a:p>
                      <a:pPr algn="ctr"/>
                      <a:r>
                        <a:rPr lang="en-US" sz="2000" dirty="0">
                          <a:effectLst>
                            <a:outerShdw blurRad="38100" dist="38100" dir="2700000" algn="tl">
                              <a:srgbClr val="000000">
                                <a:alpha val="43137"/>
                              </a:srgbClr>
                            </a:outerShdw>
                          </a:effectLst>
                        </a:rPr>
                        <a:t>Baptized</a:t>
                      </a:r>
                    </a:p>
                  </a:txBody>
                  <a:tcPr/>
                </a:tc>
                <a:extLst>
                  <a:ext uri="{0D108BD9-81ED-4DB2-BD59-A6C34878D82A}">
                    <a16:rowId xmlns:a16="http://schemas.microsoft.com/office/drawing/2014/main" xmlns="" val="328764339"/>
                  </a:ext>
                </a:extLst>
              </a:tr>
              <a:tr h="370840">
                <a:tc>
                  <a:txBody>
                    <a:bodyPr/>
                    <a:lstStyle/>
                    <a:p>
                      <a:r>
                        <a:rPr lang="en-US" sz="2000" dirty="0"/>
                        <a:t>Acts 2</a:t>
                      </a:r>
                      <a:r>
                        <a:rPr lang="en-US" sz="2000" dirty="0">
                          <a:latin typeface="Macho SemiBold" panose="00000700000000000000" pitchFamily="50" charset="0"/>
                        </a:rPr>
                        <a:t>—</a:t>
                      </a:r>
                      <a:r>
                        <a:rPr lang="en-US" sz="2000" dirty="0"/>
                        <a:t>Pentecost</a:t>
                      </a:r>
                    </a:p>
                  </a:txBody>
                  <a:tcPr/>
                </a:tc>
                <a:tc>
                  <a:txBody>
                    <a:bodyPr/>
                    <a:lstStyle/>
                    <a:p>
                      <a:pPr algn="ctr"/>
                      <a:r>
                        <a:rPr lang="en-US" sz="2000" dirty="0"/>
                        <a:t>Pricked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rgbClr val="F81B02"/>
                          </a:solidFill>
                          <a:latin typeface="+mn-lt"/>
                          <a:ea typeface="+mn-ea"/>
                          <a:cs typeface="+mn-cs"/>
                          <a:sym typeface="Webdings" panose="05030102010509060703" pitchFamily="18" charset="2"/>
                        </a:rPr>
                        <a:t></a:t>
                      </a:r>
                      <a:endParaRPr lang="en-US" sz="3200" kern="1200" dirty="0">
                        <a:solidFill>
                          <a:srgbClr val="F81B02"/>
                        </a:solidFill>
                        <a:latin typeface="+mn-lt"/>
                        <a:ea typeface="+mn-ea"/>
                        <a:cs typeface="+mn-cs"/>
                      </a:endParaRPr>
                    </a:p>
                  </a:txBody>
                  <a:tcPr/>
                </a:tc>
                <a:tc>
                  <a:txBody>
                    <a:bodyPr/>
                    <a:lstStyle/>
                    <a:p>
                      <a:pPr algn="ctr"/>
                      <a:endParaRPr lang="en-US" sz="2000" dirty="0"/>
                    </a:p>
                  </a:txBody>
                  <a:tcPr/>
                </a:tc>
                <a:tc>
                  <a:txBody>
                    <a:bodyPr/>
                    <a:lstStyle/>
                    <a:p>
                      <a:pPr algn="ctr"/>
                      <a:r>
                        <a:rPr lang="en-US" sz="3200" dirty="0">
                          <a:solidFill>
                            <a:srgbClr val="F81B02"/>
                          </a:solidFill>
                          <a:sym typeface="Webdings" panose="05030102010509060703" pitchFamily="18" charset="2"/>
                        </a:rPr>
                        <a:t></a:t>
                      </a:r>
                      <a:endParaRPr lang="en-US" sz="3200" dirty="0">
                        <a:solidFill>
                          <a:srgbClr val="F81B02"/>
                        </a:solidFill>
                      </a:endParaRPr>
                    </a:p>
                  </a:txBody>
                  <a:tcPr/>
                </a:tc>
                <a:extLst>
                  <a:ext uri="{0D108BD9-81ED-4DB2-BD59-A6C34878D82A}">
                    <a16:rowId xmlns:a16="http://schemas.microsoft.com/office/drawing/2014/main" xmlns="" val="3227572268"/>
                  </a:ext>
                </a:extLst>
              </a:tr>
              <a:tr h="0">
                <a:tc>
                  <a:txBody>
                    <a:bodyPr/>
                    <a:lstStyle/>
                    <a:p>
                      <a:r>
                        <a:rPr lang="en-US" sz="2000" dirty="0"/>
                        <a:t>Acts 8:12</a:t>
                      </a:r>
                      <a:r>
                        <a:rPr lang="en-US" sz="2000" dirty="0">
                          <a:latin typeface="Macho SemiBold" panose="00000700000000000000" pitchFamily="50" charset="0"/>
                        </a:rPr>
                        <a:t>—</a:t>
                      </a:r>
                      <a:r>
                        <a:rPr lang="en-US" sz="2000" dirty="0"/>
                        <a:t>Samaritan &amp; Simon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rgbClr val="F81B02"/>
                          </a:solidFill>
                          <a:latin typeface="+mn-lt"/>
                          <a:ea typeface="+mn-ea"/>
                          <a:cs typeface="+mn-cs"/>
                          <a:sym typeface="Webdings" panose="05030102010509060703" pitchFamily="18" charset="2"/>
                        </a:rPr>
                        <a:t></a:t>
                      </a:r>
                      <a:endParaRPr lang="en-US" sz="3200" kern="1200" dirty="0">
                        <a:solidFill>
                          <a:srgbClr val="F81B02"/>
                        </a:solidFill>
                        <a:latin typeface="+mn-lt"/>
                        <a:ea typeface="+mn-ea"/>
                        <a:cs typeface="+mn-cs"/>
                      </a:endParaRPr>
                    </a:p>
                  </a:txBody>
                  <a:tcPr/>
                </a:tc>
                <a:tc>
                  <a:txBody>
                    <a:bodyPr/>
                    <a:lstStyle/>
                    <a:p>
                      <a:pPr algn="ctr"/>
                      <a:endParaRPr lang="en-US" sz="2000" dirty="0"/>
                    </a:p>
                  </a:txBody>
                  <a:tcPr/>
                </a:tc>
                <a:tc>
                  <a:txBody>
                    <a:bodyPr/>
                    <a:lstStyle/>
                    <a:p>
                      <a:pPr algn="ct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F81B02"/>
                          </a:solidFill>
                          <a:sym typeface="Webdings" panose="05030102010509060703" pitchFamily="18" charset="2"/>
                        </a:rPr>
                        <a:t></a:t>
                      </a:r>
                      <a:endParaRPr lang="en-US" sz="3200" dirty="0">
                        <a:solidFill>
                          <a:srgbClr val="F81B02"/>
                        </a:solidFill>
                      </a:endParaRPr>
                    </a:p>
                  </a:txBody>
                  <a:tcPr/>
                </a:tc>
                <a:extLst>
                  <a:ext uri="{0D108BD9-81ED-4DB2-BD59-A6C34878D82A}">
                    <a16:rowId xmlns:a16="http://schemas.microsoft.com/office/drawing/2014/main" xmlns="" val="1091398479"/>
                  </a:ext>
                </a:extLst>
              </a:tr>
              <a:tr h="370840">
                <a:tc>
                  <a:txBody>
                    <a:bodyPr/>
                    <a:lstStyle/>
                    <a:p>
                      <a:r>
                        <a:rPr lang="en-US" sz="2000" dirty="0"/>
                        <a:t>Acts 8:26-40</a:t>
                      </a:r>
                      <a:r>
                        <a:rPr lang="en-US" sz="2000" dirty="0">
                          <a:latin typeface="Macho SemiBold" panose="00000700000000000000" pitchFamily="50" charset="0"/>
                        </a:rPr>
                        <a:t>—</a:t>
                      </a:r>
                      <a:r>
                        <a:rPr lang="en-US" sz="2000" dirty="0"/>
                        <a:t>Ethiopian Eunuch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rgbClr val="F81B02"/>
                          </a:solidFill>
                          <a:latin typeface="+mn-lt"/>
                          <a:ea typeface="+mn-ea"/>
                          <a:cs typeface="+mn-cs"/>
                          <a:sym typeface="Webdings" panose="05030102010509060703" pitchFamily="18" charset="2"/>
                        </a:rPr>
                        <a:t></a:t>
                      </a:r>
                      <a:endParaRPr lang="en-US" sz="3200" kern="1200" dirty="0">
                        <a:solidFill>
                          <a:srgbClr val="F81B02"/>
                        </a:solidFill>
                        <a:latin typeface="+mn-lt"/>
                        <a:ea typeface="+mn-ea"/>
                        <a:cs typeface="+mn-cs"/>
                      </a:endParaRPr>
                    </a:p>
                  </a:txBody>
                  <a:tcPr/>
                </a:tc>
                <a:tc>
                  <a:txBody>
                    <a:bodyPr/>
                    <a:lstStyle/>
                    <a:p>
                      <a:pPr algn="ct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rgbClr val="F81B02"/>
                          </a:solidFill>
                          <a:latin typeface="+mn-lt"/>
                          <a:ea typeface="+mn-ea"/>
                          <a:cs typeface="+mn-cs"/>
                          <a:sym typeface="Webdings" panose="05030102010509060703" pitchFamily="18" charset="2"/>
                        </a:rPr>
                        <a:t></a:t>
                      </a: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F81B02"/>
                          </a:solidFill>
                          <a:sym typeface="Webdings" panose="05030102010509060703" pitchFamily="18" charset="2"/>
                        </a:rPr>
                        <a:t></a:t>
                      </a:r>
                      <a:endParaRPr lang="en-US" sz="3200" dirty="0">
                        <a:solidFill>
                          <a:srgbClr val="F81B02"/>
                        </a:solidFill>
                      </a:endParaRPr>
                    </a:p>
                  </a:txBody>
                  <a:tcPr/>
                </a:tc>
                <a:extLst>
                  <a:ext uri="{0D108BD9-81ED-4DB2-BD59-A6C34878D82A}">
                    <a16:rowId xmlns:a16="http://schemas.microsoft.com/office/drawing/2014/main" xmlns="" val="3067923029"/>
                  </a:ext>
                </a:extLst>
              </a:tr>
              <a:tr h="370840">
                <a:tc>
                  <a:txBody>
                    <a:bodyPr/>
                    <a:lstStyle/>
                    <a:p>
                      <a:r>
                        <a:rPr lang="en-US" sz="2000" dirty="0"/>
                        <a:t>Acts 10:34-48</a:t>
                      </a:r>
                      <a:r>
                        <a:rPr lang="en-US" sz="2000" dirty="0">
                          <a:latin typeface="Macho SemiBold" panose="00000700000000000000" pitchFamily="50" charset="0"/>
                        </a:rPr>
                        <a:t>—</a:t>
                      </a:r>
                      <a:r>
                        <a:rPr lang="en-US" sz="2000" dirty="0"/>
                        <a:t>Cornelius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rgbClr val="F81B02"/>
                          </a:solidFill>
                          <a:latin typeface="+mn-lt"/>
                          <a:ea typeface="+mn-ea"/>
                          <a:cs typeface="+mn-cs"/>
                          <a:sym typeface="Webdings" panose="05030102010509060703" pitchFamily="18" charset="2"/>
                        </a:rPr>
                        <a:t></a:t>
                      </a:r>
                      <a:endParaRPr lang="en-US" sz="3200" kern="1200" dirty="0">
                        <a:solidFill>
                          <a:srgbClr val="F81B02"/>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rgbClr val="F81B02"/>
                          </a:solidFill>
                          <a:latin typeface="+mn-lt"/>
                          <a:ea typeface="+mn-ea"/>
                          <a:cs typeface="+mn-cs"/>
                          <a:sym typeface="Webdings" panose="05030102010509060703" pitchFamily="18" charset="2"/>
                        </a:rPr>
                        <a:t></a:t>
                      </a:r>
                      <a:endParaRPr lang="en-US" sz="2000" dirty="0"/>
                    </a:p>
                  </a:txBody>
                  <a:tcPr/>
                </a:tc>
                <a:tc>
                  <a:txBody>
                    <a:bodyPr/>
                    <a:lstStyle/>
                    <a:p>
                      <a:pPr algn="ct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F81B02"/>
                          </a:solidFill>
                          <a:sym typeface="Webdings" panose="05030102010509060703" pitchFamily="18" charset="2"/>
                        </a:rPr>
                        <a:t></a:t>
                      </a:r>
                      <a:endParaRPr lang="en-US" sz="3200" dirty="0">
                        <a:solidFill>
                          <a:srgbClr val="F81B02"/>
                        </a:solidFill>
                      </a:endParaRPr>
                    </a:p>
                  </a:txBody>
                  <a:tcPr/>
                </a:tc>
                <a:extLst>
                  <a:ext uri="{0D108BD9-81ED-4DB2-BD59-A6C34878D82A}">
                    <a16:rowId xmlns:a16="http://schemas.microsoft.com/office/drawing/2014/main" xmlns="" val="997072691"/>
                  </a:ext>
                </a:extLst>
              </a:tr>
              <a:tr h="370840">
                <a:tc>
                  <a:txBody>
                    <a:bodyPr/>
                    <a:lstStyle/>
                    <a:p>
                      <a:r>
                        <a:rPr lang="en-US" sz="2000" dirty="0"/>
                        <a:t>Acts 16</a:t>
                      </a:r>
                      <a:r>
                        <a:rPr lang="en-US" sz="2000" dirty="0">
                          <a:latin typeface="Macho SemiBold" panose="00000700000000000000" pitchFamily="50" charset="0"/>
                        </a:rPr>
                        <a:t>—</a:t>
                      </a:r>
                      <a:r>
                        <a:rPr lang="en-US" sz="2000" dirty="0"/>
                        <a:t>Lydia</a:t>
                      </a:r>
                    </a:p>
                  </a:txBody>
                  <a:tcPr/>
                </a:tc>
                <a:tc>
                  <a:txBody>
                    <a:bodyPr/>
                    <a:lstStyle/>
                    <a:p>
                      <a:pPr algn="ctr"/>
                      <a:r>
                        <a:rPr lang="en-US" sz="2000" dirty="0"/>
                        <a:t>Heart Opened</a:t>
                      </a:r>
                    </a:p>
                  </a:txBody>
                  <a:tcPr/>
                </a:tc>
                <a:tc>
                  <a:txBody>
                    <a:bodyPr/>
                    <a:lstStyle/>
                    <a:p>
                      <a:pPr algn="ctr"/>
                      <a:endParaRPr lang="en-US" sz="2000" dirty="0"/>
                    </a:p>
                  </a:txBody>
                  <a:tcPr/>
                </a:tc>
                <a:tc>
                  <a:txBody>
                    <a:bodyPr/>
                    <a:lstStyle/>
                    <a:p>
                      <a:pPr algn="ct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F81B02"/>
                          </a:solidFill>
                          <a:sym typeface="Webdings" panose="05030102010509060703" pitchFamily="18" charset="2"/>
                        </a:rPr>
                        <a:t></a:t>
                      </a:r>
                      <a:endParaRPr lang="en-US" sz="3200" dirty="0">
                        <a:solidFill>
                          <a:srgbClr val="F81B02"/>
                        </a:solidFill>
                      </a:endParaRPr>
                    </a:p>
                  </a:txBody>
                  <a:tcPr/>
                </a:tc>
                <a:extLst>
                  <a:ext uri="{0D108BD9-81ED-4DB2-BD59-A6C34878D82A}">
                    <a16:rowId xmlns:a16="http://schemas.microsoft.com/office/drawing/2014/main" xmlns="" val="234101470"/>
                  </a:ext>
                </a:extLst>
              </a:tr>
              <a:tr h="370840">
                <a:tc>
                  <a:txBody>
                    <a:bodyPr/>
                    <a:lstStyle/>
                    <a:p>
                      <a:r>
                        <a:rPr lang="en-US" sz="2000" dirty="0"/>
                        <a:t>Acts 16</a:t>
                      </a:r>
                      <a:r>
                        <a:rPr lang="en-US" sz="2000" dirty="0">
                          <a:latin typeface="Macho SemiBold" panose="00000700000000000000" pitchFamily="50" charset="0"/>
                        </a:rPr>
                        <a:t>—</a:t>
                      </a:r>
                      <a:r>
                        <a:rPr lang="en-US" sz="2000" dirty="0"/>
                        <a:t>Philippian Jailer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rgbClr val="F81B02"/>
                          </a:solidFill>
                          <a:latin typeface="+mn-lt"/>
                          <a:ea typeface="+mn-ea"/>
                          <a:cs typeface="+mn-cs"/>
                          <a:sym typeface="Webdings" panose="05030102010509060703" pitchFamily="18" charset="2"/>
                        </a:rPr>
                        <a:t></a:t>
                      </a:r>
                      <a:endParaRPr lang="en-US" sz="3200" kern="1200" dirty="0">
                        <a:solidFill>
                          <a:srgbClr val="F81B02"/>
                        </a:solidFill>
                        <a:latin typeface="+mn-lt"/>
                        <a:ea typeface="+mn-ea"/>
                        <a:cs typeface="+mn-cs"/>
                      </a:endParaRPr>
                    </a:p>
                  </a:txBody>
                  <a:tcPr/>
                </a:tc>
                <a:tc>
                  <a:txBody>
                    <a:bodyPr/>
                    <a:lstStyle/>
                    <a:p>
                      <a:pPr algn="ctr"/>
                      <a:r>
                        <a:rPr lang="en-US" sz="2000" dirty="0"/>
                        <a:t>Washed Their Stripes</a:t>
                      </a:r>
                    </a:p>
                  </a:txBody>
                  <a:tcPr/>
                </a:tc>
                <a:tc>
                  <a:txBody>
                    <a:bodyPr/>
                    <a:lstStyle/>
                    <a:p>
                      <a:pPr algn="ct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F81B02"/>
                          </a:solidFill>
                          <a:sym typeface="Webdings" panose="05030102010509060703" pitchFamily="18" charset="2"/>
                        </a:rPr>
                        <a:t></a:t>
                      </a:r>
                      <a:endParaRPr lang="en-US" sz="3200" dirty="0">
                        <a:solidFill>
                          <a:srgbClr val="F81B02"/>
                        </a:solidFill>
                      </a:endParaRPr>
                    </a:p>
                  </a:txBody>
                  <a:tcPr/>
                </a:tc>
                <a:extLst>
                  <a:ext uri="{0D108BD9-81ED-4DB2-BD59-A6C34878D82A}">
                    <a16:rowId xmlns:a16="http://schemas.microsoft.com/office/drawing/2014/main" xmlns="" val="1622413853"/>
                  </a:ext>
                </a:extLst>
              </a:tr>
              <a:tr h="370840">
                <a:tc>
                  <a:txBody>
                    <a:bodyPr/>
                    <a:lstStyle/>
                    <a:p>
                      <a:r>
                        <a:rPr lang="en-US" sz="2000" dirty="0"/>
                        <a:t>Acts 18</a:t>
                      </a:r>
                      <a:r>
                        <a:rPr lang="en-US" sz="2000" dirty="0">
                          <a:latin typeface="Macho SemiBold" panose="00000700000000000000" pitchFamily="50" charset="0"/>
                        </a:rPr>
                        <a:t>—</a:t>
                      </a:r>
                      <a:r>
                        <a:rPr lang="en-US" sz="2000" dirty="0"/>
                        <a:t>Corinthians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rgbClr val="F81B02"/>
                          </a:solidFill>
                          <a:latin typeface="+mn-lt"/>
                          <a:ea typeface="+mn-ea"/>
                          <a:cs typeface="+mn-cs"/>
                          <a:sym typeface="Webdings" panose="05030102010509060703" pitchFamily="18" charset="2"/>
                        </a:rPr>
                        <a:t></a:t>
                      </a:r>
                      <a:endParaRPr lang="en-US" sz="3200" kern="1200" dirty="0">
                        <a:solidFill>
                          <a:srgbClr val="F81B02"/>
                        </a:solidFill>
                        <a:latin typeface="+mn-lt"/>
                        <a:ea typeface="+mn-ea"/>
                        <a:cs typeface="+mn-cs"/>
                      </a:endParaRPr>
                    </a:p>
                  </a:txBody>
                  <a:tcPr/>
                </a:tc>
                <a:tc>
                  <a:txBody>
                    <a:bodyPr/>
                    <a:lstStyle/>
                    <a:p>
                      <a:pPr algn="ctr"/>
                      <a:endParaRPr lang="en-US" sz="2000" dirty="0"/>
                    </a:p>
                  </a:txBody>
                  <a:tcPr/>
                </a:tc>
                <a:tc>
                  <a:txBody>
                    <a:bodyPr/>
                    <a:lstStyle/>
                    <a:p>
                      <a:pPr algn="ctr"/>
                      <a:endParaRPr lang="en-US" sz="2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F81B02"/>
                          </a:solidFill>
                          <a:sym typeface="Webdings" panose="05030102010509060703" pitchFamily="18" charset="2"/>
                        </a:rPr>
                        <a:t></a:t>
                      </a:r>
                      <a:endParaRPr lang="en-US" sz="3200" dirty="0">
                        <a:solidFill>
                          <a:srgbClr val="F81B02"/>
                        </a:solidFill>
                      </a:endParaRPr>
                    </a:p>
                  </a:txBody>
                  <a:tcPr/>
                </a:tc>
                <a:extLst>
                  <a:ext uri="{0D108BD9-81ED-4DB2-BD59-A6C34878D82A}">
                    <a16:rowId xmlns:a16="http://schemas.microsoft.com/office/drawing/2014/main" xmlns="" val="346261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Acts 19</a:t>
                      </a:r>
                      <a:r>
                        <a:rPr lang="en-US" sz="2000" dirty="0">
                          <a:latin typeface="Macho SemiBold" panose="00000700000000000000" pitchFamily="50" charset="0"/>
                        </a:rPr>
                        <a:t>—</a:t>
                      </a:r>
                      <a:r>
                        <a:rPr lang="en-US" sz="2000" dirty="0"/>
                        <a:t>Ephesians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rgbClr val="F81B02"/>
                          </a:solidFill>
                          <a:latin typeface="+mn-lt"/>
                          <a:ea typeface="+mn-ea"/>
                          <a:cs typeface="+mn-cs"/>
                          <a:sym typeface="Webdings" panose="05030102010509060703" pitchFamily="18" charset="2"/>
                        </a:rPr>
                        <a:t></a:t>
                      </a:r>
                      <a:endParaRPr lang="en-US" sz="3200" kern="1200" dirty="0">
                        <a:solidFill>
                          <a:srgbClr val="F81B02"/>
                        </a:solidFill>
                        <a:latin typeface="+mn-lt"/>
                        <a:ea typeface="+mn-ea"/>
                        <a:cs typeface="+mn-cs"/>
                      </a:endParaRPr>
                    </a:p>
                  </a:txBody>
                  <a:tcPr/>
                </a:tc>
                <a:tc>
                  <a:txBody>
                    <a:bodyPr/>
                    <a:lstStyle/>
                    <a:p>
                      <a:pPr algn="ctr"/>
                      <a:r>
                        <a:rPr lang="en-US" sz="2000" dirty="0"/>
                        <a:t>Burned Magic Books</a:t>
                      </a:r>
                    </a:p>
                  </a:txBody>
                  <a:tcPr/>
                </a:tc>
                <a:tc>
                  <a:txBody>
                    <a:bodyPr/>
                    <a:lstStyle/>
                    <a:p>
                      <a:pPr algn="ctr"/>
                      <a:endParaRPr lang="en-US" sz="20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F81B02"/>
                          </a:solidFill>
                          <a:sym typeface="Webdings" panose="05030102010509060703" pitchFamily="18" charset="2"/>
                        </a:rPr>
                        <a:t></a:t>
                      </a:r>
                      <a:endParaRPr lang="en-US" sz="3200" dirty="0">
                        <a:solidFill>
                          <a:srgbClr val="F81B02"/>
                        </a:solidFill>
                      </a:endParaRPr>
                    </a:p>
                  </a:txBody>
                  <a:tcPr/>
                </a:tc>
                <a:extLst>
                  <a:ext uri="{0D108BD9-81ED-4DB2-BD59-A6C34878D82A}">
                    <a16:rowId xmlns:a16="http://schemas.microsoft.com/office/drawing/2014/main" xmlns="" val="3153710899"/>
                  </a:ext>
                </a:extLst>
              </a:tr>
              <a:tr h="370840">
                <a:tc gridSpan="5">
                  <a:txBody>
                    <a:bodyPr/>
                    <a:lstStyle/>
                    <a:p>
                      <a:r>
                        <a:rPr lang="en-US" sz="2400" dirty="0"/>
                        <a:t>*Each heard the gospel and responded</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4266747372"/>
                  </a:ext>
                </a:extLst>
              </a:tr>
            </a:tbl>
          </a:graphicData>
        </a:graphic>
      </p:graphicFrame>
      <p:sp>
        <p:nvSpPr>
          <p:cNvPr id="6" name="TextBox 5">
            <a:extLst>
              <a:ext uri="{FF2B5EF4-FFF2-40B4-BE49-F238E27FC236}">
                <a16:creationId xmlns:a16="http://schemas.microsoft.com/office/drawing/2014/main" xmlns="" id="{319D0965-3E57-E246-F5BE-357F186E448A}"/>
              </a:ext>
            </a:extLst>
          </p:cNvPr>
          <p:cNvSpPr txBox="1"/>
          <p:nvPr/>
        </p:nvSpPr>
        <p:spPr>
          <a:xfrm>
            <a:off x="667117" y="362647"/>
            <a:ext cx="10846455" cy="923330"/>
          </a:xfrm>
          <a:prstGeom prst="rect">
            <a:avLst/>
          </a:prstGeom>
          <a:noFill/>
        </p:spPr>
        <p:txBody>
          <a:bodyPr wrap="square" rtlCol="0">
            <a:spAutoFit/>
          </a:bodyPr>
          <a:lstStyle/>
          <a:p>
            <a:r>
              <a:rPr lang="en-US" sz="5400" spc="-150" dirty="0">
                <a:solidFill>
                  <a:srgbClr val="F81B02"/>
                </a:solidFill>
                <a:effectLst>
                  <a:outerShdw blurRad="38100" dist="38100" dir="2700000" algn="tl">
                    <a:srgbClr val="000000">
                      <a:alpha val="43137"/>
                    </a:srgbClr>
                  </a:outerShdw>
                </a:effectLst>
                <a:latin typeface="Aptos Black" panose="020B0004020202020204" pitchFamily="34" charset="0"/>
                <a:ea typeface="+mj-ea"/>
                <a:cs typeface="+mj-cs"/>
              </a:rPr>
              <a:t>Conversions from the Book of Acts </a:t>
            </a:r>
          </a:p>
        </p:txBody>
      </p:sp>
    </p:spTree>
    <p:extLst>
      <p:ext uri="{BB962C8B-B14F-4D97-AF65-F5344CB8AC3E}">
        <p14:creationId xmlns:p14="http://schemas.microsoft.com/office/powerpoint/2010/main" val="4265414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06249E-9BF9-A885-DD06-FA8F006602C6}"/>
              </a:ext>
            </a:extLst>
          </p:cNvPr>
          <p:cNvSpPr>
            <a:spLocks noGrp="1"/>
          </p:cNvSpPr>
          <p:nvPr>
            <p:ph type="title"/>
          </p:nvPr>
        </p:nvSpPr>
        <p:spPr>
          <a:xfrm>
            <a:off x="698090" y="2349925"/>
            <a:ext cx="3873909" cy="2456442"/>
          </a:xfrm>
        </p:spPr>
        <p:txBody>
          <a:bodyPr>
            <a:noAutofit/>
          </a:bodyPr>
          <a:lstStyle/>
          <a:p>
            <a:r>
              <a:rPr lang="en-US" sz="4400" dirty="0"/>
              <a:t>Practical Tips &amp;  Things to Think About</a:t>
            </a:r>
          </a:p>
        </p:txBody>
      </p:sp>
      <p:sp>
        <p:nvSpPr>
          <p:cNvPr id="3" name="Content Placeholder 2">
            <a:extLst>
              <a:ext uri="{FF2B5EF4-FFF2-40B4-BE49-F238E27FC236}">
                <a16:creationId xmlns:a16="http://schemas.microsoft.com/office/drawing/2014/main" xmlns="" id="{4908244B-96D1-493A-3EF4-D71840CBCC00}"/>
              </a:ext>
            </a:extLst>
          </p:cNvPr>
          <p:cNvSpPr>
            <a:spLocks noGrp="1"/>
          </p:cNvSpPr>
          <p:nvPr>
            <p:ph idx="1"/>
          </p:nvPr>
        </p:nvSpPr>
        <p:spPr>
          <a:xfrm>
            <a:off x="4670323" y="186813"/>
            <a:ext cx="7197212" cy="6420464"/>
          </a:xfrm>
        </p:spPr>
        <p:txBody>
          <a:bodyPr>
            <a:normAutofit fontScale="85000" lnSpcReduction="20000"/>
          </a:bodyPr>
          <a:lstStyle/>
          <a:p>
            <a:pPr marL="514350" indent="-514350">
              <a:buFont typeface="+mj-lt"/>
              <a:buAutoNum type="arabicPeriod"/>
            </a:pPr>
            <a:r>
              <a:rPr lang="en-US" b="1" dirty="0"/>
              <a:t>Talk to your friends/associates about Christ. Allow spiritual things to find their way into your conversations. Don’t ever think you are doing too much! Talk about things you read in your Bible. Talk about a sermon or Bible class you enjoyed.</a:t>
            </a:r>
          </a:p>
          <a:p>
            <a:pPr marL="514350" indent="-514350">
              <a:buFont typeface="+mj-lt"/>
              <a:buAutoNum type="arabicPeriod"/>
            </a:pPr>
            <a:r>
              <a:rPr lang="en-US" b="1" dirty="0"/>
              <a:t>Share something with someone who needs to learn the gospel. Send them a link to a sermon or point them to GACC’s website.</a:t>
            </a:r>
          </a:p>
          <a:p>
            <a:pPr marL="514350" indent="-514350">
              <a:buFont typeface="+mj-lt"/>
              <a:buAutoNum type="arabicPeriod"/>
            </a:pPr>
            <a:r>
              <a:rPr lang="en-US" b="1" dirty="0"/>
              <a:t>Invite people to come to worship or Bible study. Say positive things about the congregation and encourage people to check it out themselves.</a:t>
            </a:r>
          </a:p>
          <a:p>
            <a:pPr marL="514350" indent="-514350">
              <a:buFont typeface="+mj-lt"/>
              <a:buAutoNum type="arabicPeriod"/>
            </a:pPr>
            <a:r>
              <a:rPr lang="en-US" b="1" dirty="0"/>
              <a:t>Pray for the lost. Pray for God to open doors. Pray for wisdom and courage to seize the opportunities He gives you.</a:t>
            </a:r>
          </a:p>
        </p:txBody>
      </p:sp>
      <p:sp>
        <p:nvSpPr>
          <p:cNvPr id="4" name="Slide Number Placeholder 3">
            <a:extLst>
              <a:ext uri="{FF2B5EF4-FFF2-40B4-BE49-F238E27FC236}">
                <a16:creationId xmlns:a16="http://schemas.microsoft.com/office/drawing/2014/main" xmlns="" id="{223A18BB-7763-7203-AB48-D88EB19A1240}"/>
              </a:ext>
            </a:extLst>
          </p:cNvPr>
          <p:cNvSpPr>
            <a:spLocks noGrp="1"/>
          </p:cNvSpPr>
          <p:nvPr>
            <p:ph type="sldNum" sz="quarter" idx="12"/>
          </p:nvPr>
        </p:nvSpPr>
        <p:spPr/>
        <p:txBody>
          <a:bodyPr/>
          <a:lstStyle/>
          <a:p>
            <a:fld id="{4161504C-3B44-4B06-BE24-E0ED3E531E64}" type="slidenum">
              <a:rPr lang="en-US" smtClean="0"/>
              <a:t>26</a:t>
            </a:fld>
            <a:endParaRPr lang="en-US"/>
          </a:p>
        </p:txBody>
      </p:sp>
    </p:spTree>
    <p:extLst>
      <p:ext uri="{BB962C8B-B14F-4D97-AF65-F5344CB8AC3E}">
        <p14:creationId xmlns:p14="http://schemas.microsoft.com/office/powerpoint/2010/main" val="4031813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E1F301-1E0F-A763-39F9-FEEFCEC6073D}"/>
              </a:ext>
            </a:extLst>
          </p:cNvPr>
          <p:cNvSpPr>
            <a:spLocks noGrp="1"/>
          </p:cNvSpPr>
          <p:nvPr>
            <p:ph type="title"/>
          </p:nvPr>
        </p:nvSpPr>
        <p:spPr>
          <a:xfrm>
            <a:off x="688259" y="2349925"/>
            <a:ext cx="3844412" cy="2456442"/>
          </a:xfrm>
        </p:spPr>
        <p:txBody>
          <a:bodyPr>
            <a:normAutofit fontScale="90000"/>
          </a:bodyPr>
          <a:lstStyle/>
          <a:p>
            <a:r>
              <a:rPr lang="en-US" sz="4400" dirty="0"/>
              <a:t>Remember Your Purpose, Scatter the Seed</a:t>
            </a:r>
          </a:p>
        </p:txBody>
      </p:sp>
      <p:sp>
        <p:nvSpPr>
          <p:cNvPr id="3" name="Content Placeholder 2">
            <a:extLst>
              <a:ext uri="{FF2B5EF4-FFF2-40B4-BE49-F238E27FC236}">
                <a16:creationId xmlns:a16="http://schemas.microsoft.com/office/drawing/2014/main" xmlns="" id="{0C952180-9769-F13D-CF43-17EC0C810EBF}"/>
              </a:ext>
            </a:extLst>
          </p:cNvPr>
          <p:cNvSpPr>
            <a:spLocks noGrp="1"/>
          </p:cNvSpPr>
          <p:nvPr>
            <p:ph idx="1"/>
          </p:nvPr>
        </p:nvSpPr>
        <p:spPr/>
        <p:txBody>
          <a:bodyPr>
            <a:normAutofit lnSpcReduction="10000"/>
          </a:bodyPr>
          <a:lstStyle/>
          <a:p>
            <a:r>
              <a:rPr lang="en-US" sz="3600" b="1" dirty="0"/>
              <a:t>It has been said that . . .</a:t>
            </a:r>
          </a:p>
          <a:p>
            <a:pPr lvl="1"/>
            <a:r>
              <a:rPr lang="en-US" sz="3200" b="1" dirty="0"/>
              <a:t>“A Church that doesn’t reach out will soon fade out.” </a:t>
            </a:r>
          </a:p>
          <a:p>
            <a:pPr lvl="1"/>
            <a:r>
              <a:rPr lang="en-US" sz="3200" b="1" dirty="0"/>
              <a:t>“If we don’t evangelize, we will soon fossilize.”</a:t>
            </a:r>
          </a:p>
          <a:p>
            <a:pPr lvl="1"/>
            <a:r>
              <a:rPr lang="en-US" sz="3200" b="1" dirty="0"/>
              <a:t>“God called us to be fishers of men, not keepers of the aquarium.”</a:t>
            </a:r>
          </a:p>
        </p:txBody>
      </p:sp>
      <p:sp>
        <p:nvSpPr>
          <p:cNvPr id="5" name="Slide Number Placeholder 4">
            <a:extLst>
              <a:ext uri="{FF2B5EF4-FFF2-40B4-BE49-F238E27FC236}">
                <a16:creationId xmlns:a16="http://schemas.microsoft.com/office/drawing/2014/main" xmlns="" id="{544376EF-81A9-5EF7-98D1-AF78A8ABC3FB}"/>
              </a:ext>
            </a:extLst>
          </p:cNvPr>
          <p:cNvSpPr>
            <a:spLocks noGrp="1"/>
          </p:cNvSpPr>
          <p:nvPr>
            <p:ph type="sldNum" sz="quarter" idx="12"/>
          </p:nvPr>
        </p:nvSpPr>
        <p:spPr/>
        <p:txBody>
          <a:bodyPr/>
          <a:lstStyle/>
          <a:p>
            <a:fld id="{4161504C-3B44-4B06-BE24-E0ED3E531E64}" type="slidenum">
              <a:rPr lang="en-US" sz="1100" smtClean="0"/>
              <a:t>27</a:t>
            </a:fld>
            <a:endParaRPr lang="en-US" dirty="0"/>
          </a:p>
        </p:txBody>
      </p:sp>
    </p:spTree>
    <p:extLst>
      <p:ext uri="{BB962C8B-B14F-4D97-AF65-F5344CB8AC3E}">
        <p14:creationId xmlns:p14="http://schemas.microsoft.com/office/powerpoint/2010/main" val="1390138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5E943A9D-B0C8-2418-8170-6AF56E990AEB}"/>
              </a:ext>
            </a:extLst>
          </p:cNvPr>
          <p:cNvSpPr>
            <a:spLocks noGrp="1"/>
          </p:cNvSpPr>
          <p:nvPr>
            <p:ph type="title"/>
          </p:nvPr>
        </p:nvSpPr>
        <p:spPr>
          <a:xfrm>
            <a:off x="3344216" y="2566341"/>
            <a:ext cx="5490224" cy="1689390"/>
          </a:xfrm>
        </p:spPr>
        <p:txBody>
          <a:bodyPr>
            <a:normAutofit/>
          </a:bodyPr>
          <a:lstStyle/>
          <a:p>
            <a:r>
              <a:rPr lang="en-US" sz="7200" cap="small" dirty="0">
                <a:effectLst>
                  <a:outerShdw blurRad="38100" dist="38100" dir="2700000" algn="tl">
                    <a:srgbClr val="000000">
                      <a:alpha val="43137"/>
                    </a:srgbClr>
                  </a:outerShdw>
                </a:effectLst>
              </a:rPr>
              <a:t>Thank You.</a:t>
            </a:r>
          </a:p>
        </p:txBody>
      </p:sp>
      <p:sp>
        <p:nvSpPr>
          <p:cNvPr id="6" name="Slide Number Placeholder 5">
            <a:extLst>
              <a:ext uri="{FF2B5EF4-FFF2-40B4-BE49-F238E27FC236}">
                <a16:creationId xmlns:a16="http://schemas.microsoft.com/office/drawing/2014/main" xmlns="" id="{6F8DA5A2-78AA-6E55-0CA4-32E0174C0E03}"/>
              </a:ext>
            </a:extLst>
          </p:cNvPr>
          <p:cNvSpPr>
            <a:spLocks noGrp="1"/>
          </p:cNvSpPr>
          <p:nvPr>
            <p:ph type="sldNum" sz="quarter" idx="12"/>
          </p:nvPr>
        </p:nvSpPr>
        <p:spPr/>
        <p:txBody>
          <a:bodyPr/>
          <a:lstStyle/>
          <a:p>
            <a:fld id="{4161504C-3B44-4B06-BE24-E0ED3E531E64}" type="slidenum">
              <a:rPr lang="en-US" sz="1100" smtClean="0"/>
              <a:t>28</a:t>
            </a:fld>
            <a:endParaRPr lang="en-US" dirty="0"/>
          </a:p>
        </p:txBody>
      </p:sp>
    </p:spTree>
    <p:extLst>
      <p:ext uri="{BB962C8B-B14F-4D97-AF65-F5344CB8AC3E}">
        <p14:creationId xmlns:p14="http://schemas.microsoft.com/office/powerpoint/2010/main" val="14017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9D2679-CCF9-9936-DD36-1E9E7957E475}"/>
              </a:ext>
            </a:extLst>
          </p:cNvPr>
          <p:cNvSpPr>
            <a:spLocks noGrp="1"/>
          </p:cNvSpPr>
          <p:nvPr>
            <p:ph type="title"/>
          </p:nvPr>
        </p:nvSpPr>
        <p:spPr/>
        <p:txBody>
          <a:bodyPr>
            <a:normAutofit/>
          </a:bodyPr>
          <a:lstStyle/>
          <a:p>
            <a:r>
              <a:rPr lang="en-US" sz="4800" dirty="0"/>
              <a:t>Mark 16:15-16</a:t>
            </a:r>
          </a:p>
        </p:txBody>
      </p:sp>
      <p:sp>
        <p:nvSpPr>
          <p:cNvPr id="3" name="Content Placeholder 2">
            <a:extLst>
              <a:ext uri="{FF2B5EF4-FFF2-40B4-BE49-F238E27FC236}">
                <a16:creationId xmlns:a16="http://schemas.microsoft.com/office/drawing/2014/main" xmlns="" id="{D24B3294-BEF4-4F52-62FA-4AC025C37559}"/>
              </a:ext>
            </a:extLst>
          </p:cNvPr>
          <p:cNvSpPr>
            <a:spLocks noGrp="1"/>
          </p:cNvSpPr>
          <p:nvPr>
            <p:ph idx="1"/>
          </p:nvPr>
        </p:nvSpPr>
        <p:spPr>
          <a:xfrm>
            <a:off x="5118447" y="324462"/>
            <a:ext cx="6281873" cy="6174658"/>
          </a:xfrm>
        </p:spPr>
        <p:txBody>
          <a:bodyPr>
            <a:normAutofit fontScale="92500" lnSpcReduction="20000"/>
          </a:bodyPr>
          <a:lstStyle/>
          <a:p>
            <a:pPr marL="0" indent="0">
              <a:lnSpc>
                <a:spcPct val="130000"/>
              </a:lnSpc>
              <a:buNone/>
            </a:pPr>
            <a:r>
              <a:rPr lang="en-US" sz="3200" dirty="0"/>
              <a:t>God calls us to be ready, as well-equipped spiritual soldiers, to go wherever our Commander leads us.</a:t>
            </a:r>
            <a:br>
              <a:rPr lang="en-US" sz="3200" dirty="0"/>
            </a:br>
            <a:r>
              <a:rPr lang="en-US" sz="3200" dirty="0"/>
              <a:t>Putting on the shoes of readiness keeps us </a:t>
            </a:r>
            <a:r>
              <a:rPr lang="en-US" sz="3200" b="1" dirty="0">
                <a:solidFill>
                  <a:srgbClr val="F81B02"/>
                </a:solidFill>
              </a:rPr>
              <a:t>PREPARED</a:t>
            </a:r>
            <a:r>
              <a:rPr lang="en-US" sz="3200" dirty="0"/>
              <a:t> to teach the lost. </a:t>
            </a:r>
          </a:p>
          <a:p>
            <a:pPr marL="0" indent="0">
              <a:lnSpc>
                <a:spcPct val="130000"/>
              </a:lnSpc>
              <a:buNone/>
            </a:pPr>
            <a:r>
              <a:rPr lang="en-US" sz="3200" dirty="0"/>
              <a:t>This scripture is not a suggestion from Jesus. It is a </a:t>
            </a:r>
            <a:r>
              <a:rPr lang="en-US" sz="3200" b="1" dirty="0">
                <a:solidFill>
                  <a:srgbClr val="F81B02"/>
                </a:solidFill>
              </a:rPr>
              <a:t>COMMAND. </a:t>
            </a:r>
            <a:r>
              <a:rPr lang="en-US" sz="3200" dirty="0"/>
              <a:t>Every child of God has a part in the </a:t>
            </a:r>
            <a:r>
              <a:rPr lang="en-US" sz="3200" b="1" dirty="0">
                <a:solidFill>
                  <a:srgbClr val="F81B02"/>
                </a:solidFill>
              </a:rPr>
              <a:t>Great Commission. </a:t>
            </a:r>
          </a:p>
        </p:txBody>
      </p:sp>
      <p:sp>
        <p:nvSpPr>
          <p:cNvPr id="4" name="Slide Number Placeholder 3">
            <a:extLst>
              <a:ext uri="{FF2B5EF4-FFF2-40B4-BE49-F238E27FC236}">
                <a16:creationId xmlns:a16="http://schemas.microsoft.com/office/drawing/2014/main" xmlns="" id="{E812AC04-4EEE-630B-40EF-8C735DB3368D}"/>
              </a:ext>
            </a:extLst>
          </p:cNvPr>
          <p:cNvSpPr>
            <a:spLocks noGrp="1"/>
          </p:cNvSpPr>
          <p:nvPr>
            <p:ph type="sldNum" sz="quarter" idx="12"/>
          </p:nvPr>
        </p:nvSpPr>
        <p:spPr/>
        <p:txBody>
          <a:bodyPr/>
          <a:lstStyle/>
          <a:p>
            <a:fld id="{4161504C-3B44-4B06-BE24-E0ED3E531E64}" type="slidenum">
              <a:rPr lang="en-US" smtClean="0"/>
              <a:t>3</a:t>
            </a:fld>
            <a:endParaRPr lang="en-US"/>
          </a:p>
        </p:txBody>
      </p:sp>
    </p:spTree>
    <p:extLst>
      <p:ext uri="{BB962C8B-B14F-4D97-AF65-F5344CB8AC3E}">
        <p14:creationId xmlns:p14="http://schemas.microsoft.com/office/powerpoint/2010/main" val="306160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ABE5B766-74B6-FCF8-AC45-EB1B55D48B97}"/>
              </a:ext>
            </a:extLst>
          </p:cNvPr>
          <p:cNvSpPr>
            <a:spLocks noGrp="1"/>
          </p:cNvSpPr>
          <p:nvPr>
            <p:ph type="title"/>
          </p:nvPr>
        </p:nvSpPr>
        <p:spPr>
          <a:xfrm>
            <a:off x="2975958" y="3138757"/>
            <a:ext cx="6251170" cy="1689390"/>
          </a:xfrm>
        </p:spPr>
        <p:txBody>
          <a:bodyPr>
            <a:noAutofit/>
          </a:bodyPr>
          <a:lstStyle/>
          <a:p>
            <a:r>
              <a:rPr lang="en-US" sz="4400" dirty="0"/>
              <a:t>We must realize that </a:t>
            </a:r>
            <a:br>
              <a:rPr lang="en-US" sz="4400" dirty="0"/>
            </a:br>
            <a:r>
              <a:rPr lang="en-US" sz="4400" dirty="0"/>
              <a:t>we all have a responsibility to </a:t>
            </a:r>
            <a:br>
              <a:rPr lang="en-US" sz="4400" dirty="0"/>
            </a:br>
            <a:r>
              <a:rPr lang="en-US" sz="5400" u="sng" dirty="0"/>
              <a:t>share our faith.</a:t>
            </a:r>
            <a:endParaRPr lang="en-US" sz="4400" dirty="0"/>
          </a:p>
        </p:txBody>
      </p:sp>
      <p:sp>
        <p:nvSpPr>
          <p:cNvPr id="4" name="Slide Number Placeholder 3">
            <a:extLst>
              <a:ext uri="{FF2B5EF4-FFF2-40B4-BE49-F238E27FC236}">
                <a16:creationId xmlns:a16="http://schemas.microsoft.com/office/drawing/2014/main" xmlns="" id="{A273881D-BDCF-B5F7-04A2-09336CC5FCC8}"/>
              </a:ext>
            </a:extLst>
          </p:cNvPr>
          <p:cNvSpPr>
            <a:spLocks noGrp="1"/>
          </p:cNvSpPr>
          <p:nvPr>
            <p:ph type="sldNum" sz="quarter" idx="12"/>
          </p:nvPr>
        </p:nvSpPr>
        <p:spPr/>
        <p:txBody>
          <a:bodyPr/>
          <a:lstStyle/>
          <a:p>
            <a:fld id="{4161504C-3B44-4B06-BE24-E0ED3E531E64}" type="slidenum">
              <a:rPr lang="en-US" smtClean="0"/>
              <a:t>4</a:t>
            </a:fld>
            <a:endParaRPr lang="en-US"/>
          </a:p>
        </p:txBody>
      </p:sp>
    </p:spTree>
    <p:extLst>
      <p:ext uri="{BB962C8B-B14F-4D97-AF65-F5344CB8AC3E}">
        <p14:creationId xmlns:p14="http://schemas.microsoft.com/office/powerpoint/2010/main" val="85290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E4CE2-31EA-853B-032C-4DB57CE485D1}"/>
              </a:ext>
            </a:extLst>
          </p:cNvPr>
          <p:cNvSpPr>
            <a:spLocks noGrp="1"/>
          </p:cNvSpPr>
          <p:nvPr>
            <p:ph type="title"/>
          </p:nvPr>
        </p:nvSpPr>
        <p:spPr>
          <a:xfrm>
            <a:off x="3344216" y="2566340"/>
            <a:ext cx="5490224" cy="1689390"/>
          </a:xfrm>
        </p:spPr>
        <p:txBody>
          <a:bodyPr>
            <a:noAutofit/>
          </a:bodyPr>
          <a:lstStyle/>
          <a:p>
            <a:r>
              <a:rPr lang="en-US" sz="6600" dirty="0"/>
              <a:t>Don’t Get Discouraged!</a:t>
            </a:r>
            <a:endParaRPr lang="en-US" dirty="0"/>
          </a:p>
        </p:txBody>
      </p:sp>
      <p:sp>
        <p:nvSpPr>
          <p:cNvPr id="3" name="Slide Number Placeholder 2">
            <a:extLst>
              <a:ext uri="{FF2B5EF4-FFF2-40B4-BE49-F238E27FC236}">
                <a16:creationId xmlns:a16="http://schemas.microsoft.com/office/drawing/2014/main" xmlns="" id="{536C5F8B-0321-6F3B-D202-FF91EA54A902}"/>
              </a:ext>
            </a:extLst>
          </p:cNvPr>
          <p:cNvSpPr>
            <a:spLocks noGrp="1"/>
          </p:cNvSpPr>
          <p:nvPr>
            <p:ph type="sldNum" sz="quarter" idx="12"/>
          </p:nvPr>
        </p:nvSpPr>
        <p:spPr/>
        <p:txBody>
          <a:bodyPr/>
          <a:lstStyle/>
          <a:p>
            <a:fld id="{4161504C-3B44-4B06-BE24-E0ED3E531E64}" type="slidenum">
              <a:rPr lang="en-US" smtClean="0"/>
              <a:t>5</a:t>
            </a:fld>
            <a:endParaRPr lang="en-US"/>
          </a:p>
        </p:txBody>
      </p:sp>
    </p:spTree>
    <p:extLst>
      <p:ext uri="{BB962C8B-B14F-4D97-AF65-F5344CB8AC3E}">
        <p14:creationId xmlns:p14="http://schemas.microsoft.com/office/powerpoint/2010/main" val="397286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A63389-AAFD-CF26-EA43-B3EF0335B4D0}"/>
              </a:ext>
            </a:extLst>
          </p:cNvPr>
          <p:cNvSpPr>
            <a:spLocks noGrp="1"/>
          </p:cNvSpPr>
          <p:nvPr>
            <p:ph type="title"/>
          </p:nvPr>
        </p:nvSpPr>
        <p:spPr/>
        <p:txBody>
          <a:bodyPr>
            <a:normAutofit/>
          </a:bodyPr>
          <a:lstStyle/>
          <a:p>
            <a:r>
              <a:rPr lang="en-US" sz="4400" dirty="0"/>
              <a:t>Matthew 7:13-14</a:t>
            </a:r>
          </a:p>
        </p:txBody>
      </p:sp>
      <p:sp>
        <p:nvSpPr>
          <p:cNvPr id="3" name="Content Placeholder 2">
            <a:extLst>
              <a:ext uri="{FF2B5EF4-FFF2-40B4-BE49-F238E27FC236}">
                <a16:creationId xmlns:a16="http://schemas.microsoft.com/office/drawing/2014/main" xmlns="" id="{0B7FBA1C-F821-716C-3DA5-4C8074EF492B}"/>
              </a:ext>
            </a:extLst>
          </p:cNvPr>
          <p:cNvSpPr>
            <a:spLocks noGrp="1"/>
          </p:cNvSpPr>
          <p:nvPr>
            <p:ph idx="1"/>
          </p:nvPr>
        </p:nvSpPr>
        <p:spPr>
          <a:xfrm>
            <a:off x="5118447" y="1700953"/>
            <a:ext cx="6281873" cy="5248622"/>
          </a:xfrm>
        </p:spPr>
        <p:txBody>
          <a:bodyPr>
            <a:normAutofit lnSpcReduction="10000"/>
          </a:bodyPr>
          <a:lstStyle/>
          <a:p>
            <a:r>
              <a:rPr lang="en-US" sz="3500" dirty="0"/>
              <a:t>Most people will not be interested in the gospel. Jesus confirms that we live in an ungodly world. Our observation confirms this for us.</a:t>
            </a:r>
          </a:p>
          <a:p>
            <a:pPr marL="0" indent="0">
              <a:buNone/>
            </a:pPr>
            <a:r>
              <a:rPr lang="en-US" sz="2600" dirty="0">
                <a:solidFill>
                  <a:schemeClr val="bg1"/>
                </a:solidFill>
              </a:rPr>
              <a:t>If we go out expecting everyone to be interested, we will quickly become discouraged and want to quit.</a:t>
            </a:r>
          </a:p>
        </p:txBody>
      </p:sp>
      <p:sp>
        <p:nvSpPr>
          <p:cNvPr id="4" name="Slide Number Placeholder 3">
            <a:extLst>
              <a:ext uri="{FF2B5EF4-FFF2-40B4-BE49-F238E27FC236}">
                <a16:creationId xmlns:a16="http://schemas.microsoft.com/office/drawing/2014/main" xmlns="" id="{4D19D8E3-8EA2-7025-45E7-19F1BB1202C4}"/>
              </a:ext>
            </a:extLst>
          </p:cNvPr>
          <p:cNvSpPr>
            <a:spLocks noGrp="1"/>
          </p:cNvSpPr>
          <p:nvPr>
            <p:ph type="sldNum" sz="quarter" idx="12"/>
          </p:nvPr>
        </p:nvSpPr>
        <p:spPr/>
        <p:txBody>
          <a:bodyPr/>
          <a:lstStyle/>
          <a:p>
            <a:fld id="{4161504C-3B44-4B06-BE24-E0ED3E531E64}" type="slidenum">
              <a:rPr lang="en-US" smtClean="0"/>
              <a:t>6</a:t>
            </a:fld>
            <a:endParaRPr lang="en-US"/>
          </a:p>
        </p:txBody>
      </p:sp>
    </p:spTree>
    <p:extLst>
      <p:ext uri="{BB962C8B-B14F-4D97-AF65-F5344CB8AC3E}">
        <p14:creationId xmlns:p14="http://schemas.microsoft.com/office/powerpoint/2010/main" val="3977361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5A792-C512-6F88-80A3-AFC6A686AA23}"/>
              </a:ext>
            </a:extLst>
          </p:cNvPr>
          <p:cNvSpPr>
            <a:spLocks noGrp="1"/>
          </p:cNvSpPr>
          <p:nvPr>
            <p:ph type="title"/>
          </p:nvPr>
        </p:nvSpPr>
        <p:spPr/>
        <p:txBody>
          <a:bodyPr>
            <a:normAutofit/>
          </a:bodyPr>
          <a:lstStyle/>
          <a:p>
            <a:r>
              <a:rPr lang="en-US" dirty="0"/>
              <a:t>Matthew 10:16, 22-23</a:t>
            </a:r>
          </a:p>
        </p:txBody>
      </p:sp>
      <p:sp>
        <p:nvSpPr>
          <p:cNvPr id="3" name="Content Placeholder 2">
            <a:extLst>
              <a:ext uri="{FF2B5EF4-FFF2-40B4-BE49-F238E27FC236}">
                <a16:creationId xmlns:a16="http://schemas.microsoft.com/office/drawing/2014/main" xmlns="" id="{C31CEC07-E3F2-C324-71A4-9B59698DD1DA}"/>
              </a:ext>
            </a:extLst>
          </p:cNvPr>
          <p:cNvSpPr>
            <a:spLocks noGrp="1"/>
          </p:cNvSpPr>
          <p:nvPr>
            <p:ph idx="1"/>
          </p:nvPr>
        </p:nvSpPr>
        <p:spPr>
          <a:xfrm>
            <a:off x="5118447" y="803186"/>
            <a:ext cx="6473785" cy="5248622"/>
          </a:xfrm>
        </p:spPr>
        <p:txBody>
          <a:bodyPr>
            <a:normAutofit/>
          </a:bodyPr>
          <a:lstStyle/>
          <a:p>
            <a:r>
              <a:rPr lang="en-US" sz="3200" dirty="0"/>
              <a:t>When Jesus commissioned His apostles, He was straightforward and honest about the rejection they would face. </a:t>
            </a:r>
          </a:p>
          <a:p>
            <a:r>
              <a:rPr lang="en-US" sz="3200" dirty="0"/>
              <a:t> Jesus wanted them to know what they were facing up-front to keep them from becoming discouraged.</a:t>
            </a:r>
          </a:p>
        </p:txBody>
      </p:sp>
      <p:sp>
        <p:nvSpPr>
          <p:cNvPr id="4" name="Slide Number Placeholder 3">
            <a:extLst>
              <a:ext uri="{FF2B5EF4-FFF2-40B4-BE49-F238E27FC236}">
                <a16:creationId xmlns:a16="http://schemas.microsoft.com/office/drawing/2014/main" xmlns="" id="{5EEFB080-F69A-7C84-FA53-8E7F5AD16E35}"/>
              </a:ext>
            </a:extLst>
          </p:cNvPr>
          <p:cNvSpPr>
            <a:spLocks noGrp="1"/>
          </p:cNvSpPr>
          <p:nvPr>
            <p:ph type="sldNum" sz="quarter" idx="12"/>
          </p:nvPr>
        </p:nvSpPr>
        <p:spPr/>
        <p:txBody>
          <a:bodyPr/>
          <a:lstStyle/>
          <a:p>
            <a:fld id="{4161504C-3B44-4B06-BE24-E0ED3E531E64}" type="slidenum">
              <a:rPr lang="en-US" smtClean="0"/>
              <a:t>7</a:t>
            </a:fld>
            <a:endParaRPr lang="en-US"/>
          </a:p>
        </p:txBody>
      </p:sp>
    </p:spTree>
    <p:extLst>
      <p:ext uri="{BB962C8B-B14F-4D97-AF65-F5344CB8AC3E}">
        <p14:creationId xmlns:p14="http://schemas.microsoft.com/office/powerpoint/2010/main" val="1667963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5F6F0F-AA37-BFD2-DDAF-D0030505BCF0}"/>
              </a:ext>
            </a:extLst>
          </p:cNvPr>
          <p:cNvSpPr>
            <a:spLocks noGrp="1"/>
          </p:cNvSpPr>
          <p:nvPr>
            <p:ph type="title"/>
          </p:nvPr>
        </p:nvSpPr>
        <p:spPr/>
        <p:txBody>
          <a:bodyPr>
            <a:normAutofit/>
          </a:bodyPr>
          <a:lstStyle/>
          <a:p>
            <a:r>
              <a:rPr lang="en-US" sz="5400" dirty="0"/>
              <a:t>The Harvest</a:t>
            </a:r>
          </a:p>
        </p:txBody>
      </p:sp>
      <p:sp>
        <p:nvSpPr>
          <p:cNvPr id="3" name="Content Placeholder 2">
            <a:extLst>
              <a:ext uri="{FF2B5EF4-FFF2-40B4-BE49-F238E27FC236}">
                <a16:creationId xmlns:a16="http://schemas.microsoft.com/office/drawing/2014/main" xmlns="" id="{29761770-9179-6FAB-C96A-3F08CD8F4F36}"/>
              </a:ext>
            </a:extLst>
          </p:cNvPr>
          <p:cNvSpPr>
            <a:spLocks noGrp="1"/>
          </p:cNvSpPr>
          <p:nvPr>
            <p:ph idx="1"/>
          </p:nvPr>
        </p:nvSpPr>
        <p:spPr>
          <a:xfrm>
            <a:off x="4804757" y="803186"/>
            <a:ext cx="6966066" cy="5531112"/>
          </a:xfrm>
        </p:spPr>
        <p:txBody>
          <a:bodyPr>
            <a:normAutofit/>
          </a:bodyPr>
          <a:lstStyle/>
          <a:p>
            <a:pPr marL="0" indent="0">
              <a:buNone/>
            </a:pPr>
            <a:r>
              <a:rPr lang="en-US" sz="3200" dirty="0"/>
              <a:t>Matthew 9:36-38</a:t>
            </a:r>
          </a:p>
          <a:p>
            <a:pPr marL="0" indent="0">
              <a:lnSpc>
                <a:spcPct val="100000"/>
              </a:lnSpc>
              <a:spcBef>
                <a:spcPts val="600"/>
              </a:spcBef>
              <a:buNone/>
            </a:pPr>
            <a:r>
              <a:rPr lang="en-US" sz="3000" dirty="0"/>
              <a:t>But when He saw the multitudes, He was moved with compassion for them, because they were weary and scattered, like sheep having no shepherd. Then He said to His disciples, "The harvest truly is plentiful, but the laborers are few. Therefore pray the Lord of the harvest to send out laborers into His harvest.</a:t>
            </a:r>
          </a:p>
          <a:p>
            <a:endParaRPr lang="en-US" dirty="0"/>
          </a:p>
        </p:txBody>
      </p:sp>
      <p:sp>
        <p:nvSpPr>
          <p:cNvPr id="4" name="Slide Number Placeholder 3">
            <a:extLst>
              <a:ext uri="{FF2B5EF4-FFF2-40B4-BE49-F238E27FC236}">
                <a16:creationId xmlns:a16="http://schemas.microsoft.com/office/drawing/2014/main" xmlns="" id="{68B8BA6E-112E-B36B-0172-2E25E671E1FE}"/>
              </a:ext>
            </a:extLst>
          </p:cNvPr>
          <p:cNvSpPr>
            <a:spLocks noGrp="1"/>
          </p:cNvSpPr>
          <p:nvPr>
            <p:ph type="sldNum" sz="quarter" idx="12"/>
          </p:nvPr>
        </p:nvSpPr>
        <p:spPr/>
        <p:txBody>
          <a:bodyPr/>
          <a:lstStyle/>
          <a:p>
            <a:fld id="{4161504C-3B44-4B06-BE24-E0ED3E531E64}" type="slidenum">
              <a:rPr lang="en-US" smtClean="0"/>
              <a:t>8</a:t>
            </a:fld>
            <a:endParaRPr lang="en-US"/>
          </a:p>
        </p:txBody>
      </p:sp>
    </p:spTree>
    <p:extLst>
      <p:ext uri="{BB962C8B-B14F-4D97-AF65-F5344CB8AC3E}">
        <p14:creationId xmlns:p14="http://schemas.microsoft.com/office/powerpoint/2010/main" val="60788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6F0216-FA78-014D-BB02-2C91A697ED02}"/>
              </a:ext>
            </a:extLst>
          </p:cNvPr>
          <p:cNvSpPr>
            <a:spLocks noGrp="1"/>
          </p:cNvSpPr>
          <p:nvPr>
            <p:ph type="title"/>
          </p:nvPr>
        </p:nvSpPr>
        <p:spPr>
          <a:xfrm>
            <a:off x="639097" y="2349925"/>
            <a:ext cx="3972232" cy="2456442"/>
          </a:xfrm>
        </p:spPr>
        <p:txBody>
          <a:bodyPr>
            <a:normAutofit/>
          </a:bodyPr>
          <a:lstStyle/>
          <a:p>
            <a:r>
              <a:rPr lang="en-US" sz="6600" dirty="0"/>
              <a:t> </a:t>
            </a:r>
            <a:r>
              <a:rPr lang="en-US" sz="4400" dirty="0"/>
              <a:t>1 Corinthians 3:5-7 </a:t>
            </a:r>
            <a:endParaRPr lang="en-US" sz="6600" kern="1200" dirty="0">
              <a:solidFill>
                <a:schemeClr val="tx1"/>
              </a:solidFill>
              <a:effectLst/>
              <a:latin typeface="+mj-lt"/>
              <a:ea typeface="+mj-ea"/>
              <a:cs typeface="+mj-cs"/>
            </a:endParaRPr>
          </a:p>
        </p:txBody>
      </p:sp>
      <p:sp>
        <p:nvSpPr>
          <p:cNvPr id="3" name="Content Placeholder 2">
            <a:extLst>
              <a:ext uri="{FF2B5EF4-FFF2-40B4-BE49-F238E27FC236}">
                <a16:creationId xmlns:a16="http://schemas.microsoft.com/office/drawing/2014/main" xmlns="" id="{DD0F816D-D96B-4486-46E5-69C426E42993}"/>
              </a:ext>
            </a:extLst>
          </p:cNvPr>
          <p:cNvSpPr>
            <a:spLocks noGrp="1"/>
          </p:cNvSpPr>
          <p:nvPr>
            <p:ph idx="1"/>
          </p:nvPr>
        </p:nvSpPr>
        <p:spPr>
          <a:xfrm>
            <a:off x="5118447" y="586877"/>
            <a:ext cx="6601605" cy="5794259"/>
          </a:xfrm>
        </p:spPr>
        <p:txBody>
          <a:bodyPr>
            <a:normAutofit fontScale="77500" lnSpcReduction="20000"/>
          </a:bodyPr>
          <a:lstStyle/>
          <a:p>
            <a:pPr marL="0" indent="0">
              <a:buNone/>
            </a:pPr>
            <a:r>
              <a:rPr lang="en-US" sz="4200" b="1" dirty="0">
                <a:solidFill>
                  <a:srgbClr val="F81B02"/>
                </a:solidFill>
                <a:effectLst>
                  <a:outerShdw blurRad="38100" dist="38100" dir="2700000" algn="tl">
                    <a:srgbClr val="000000">
                      <a:alpha val="43137"/>
                    </a:srgbClr>
                  </a:outerShdw>
                </a:effectLst>
                <a:latin typeface="Aptos" panose="020B0004020202020204" pitchFamily="34" charset="0"/>
              </a:rPr>
              <a:t>What Is Our Job? </a:t>
            </a:r>
          </a:p>
          <a:p>
            <a:r>
              <a:rPr lang="en-US" sz="3500" dirty="0"/>
              <a:t>This passage clearly shows us our responsibility. We are seed planters. We take the seed (word of God) and sow it in the ground (hearts) of people who have not heard.</a:t>
            </a:r>
          </a:p>
          <a:p>
            <a:r>
              <a:rPr lang="en-US" sz="3500" dirty="0"/>
              <a:t>After the seed is sown, the person either responds or does not. The power to convert the sinner is </a:t>
            </a:r>
            <a:r>
              <a:rPr lang="en-US" sz="3500" b="1" dirty="0">
                <a:solidFill>
                  <a:srgbClr val="F81B02"/>
                </a:solidFill>
              </a:rPr>
              <a:t>NOT IN US. </a:t>
            </a:r>
            <a:r>
              <a:rPr lang="en-US" sz="3500" dirty="0"/>
              <a:t>The </a:t>
            </a:r>
            <a:r>
              <a:rPr lang="en-US" sz="3500" b="1" dirty="0">
                <a:solidFill>
                  <a:srgbClr val="F81B02"/>
                </a:solidFill>
              </a:rPr>
              <a:t>Spirit of God,</a:t>
            </a:r>
            <a:r>
              <a:rPr lang="en-US" sz="3500" dirty="0"/>
              <a:t> Who revealed the word, provides the conversion power to every sinner who responds in obedience. </a:t>
            </a:r>
          </a:p>
        </p:txBody>
      </p:sp>
      <p:sp>
        <p:nvSpPr>
          <p:cNvPr id="4" name="Slide Number Placeholder 3">
            <a:extLst>
              <a:ext uri="{FF2B5EF4-FFF2-40B4-BE49-F238E27FC236}">
                <a16:creationId xmlns:a16="http://schemas.microsoft.com/office/drawing/2014/main" xmlns="" id="{CEDC5FE3-397B-14F6-A21D-96CBBE2A4FC4}"/>
              </a:ext>
            </a:extLst>
          </p:cNvPr>
          <p:cNvSpPr>
            <a:spLocks noGrp="1"/>
          </p:cNvSpPr>
          <p:nvPr>
            <p:ph type="sldNum" sz="quarter" idx="12"/>
          </p:nvPr>
        </p:nvSpPr>
        <p:spPr/>
        <p:txBody>
          <a:bodyPr/>
          <a:lstStyle/>
          <a:p>
            <a:fld id="{4161504C-3B44-4B06-BE24-E0ED3E531E64}" type="slidenum">
              <a:rPr lang="en-US" smtClean="0"/>
              <a:t>9</a:t>
            </a:fld>
            <a:endParaRPr lang="en-US"/>
          </a:p>
        </p:txBody>
      </p:sp>
    </p:spTree>
    <p:extLst>
      <p:ext uri="{BB962C8B-B14F-4D97-AF65-F5344CB8AC3E}">
        <p14:creationId xmlns:p14="http://schemas.microsoft.com/office/powerpoint/2010/main" val="134076593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261</TotalTime>
  <Words>1091</Words>
  <Application>Microsoft Office PowerPoint</Application>
  <PresentationFormat>Custom</PresentationFormat>
  <Paragraphs>136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Atlas</vt:lpstr>
      <vt:lpstr>Are You Ready for Dispatch?</vt:lpstr>
      <vt:lpstr>Ephesians 6:14-15</vt:lpstr>
      <vt:lpstr>Mark 16:15-16</vt:lpstr>
      <vt:lpstr>We must realize that  we all have a responsibility to  share our faith.</vt:lpstr>
      <vt:lpstr>Don’t Get Discouraged!</vt:lpstr>
      <vt:lpstr>Matthew 7:13-14</vt:lpstr>
      <vt:lpstr>Matthew 10:16, 22-23</vt:lpstr>
      <vt:lpstr>The Harvest</vt:lpstr>
      <vt:lpstr> 1 Corinthians 3:5-7 </vt:lpstr>
      <vt:lpstr>Power</vt:lpstr>
      <vt:lpstr>Study </vt:lpstr>
      <vt:lpstr>Ezra 7:10</vt:lpstr>
      <vt:lpstr>1 Peter 3:15</vt:lpstr>
      <vt:lpstr>2 Timothy 2:15</vt:lpstr>
      <vt:lpstr>Sharper than a two-edged sword </vt:lpstr>
      <vt:lpstr>Three Types of Bible Study</vt:lpstr>
      <vt:lpstr>The Plan of Salvation </vt:lpstr>
      <vt:lpstr>The Plan of Salvation</vt:lpstr>
      <vt:lpstr>HEAR: Romans 10:17</vt:lpstr>
      <vt:lpstr>BELIEVE: John 8:24</vt:lpstr>
      <vt:lpstr>REPENT: Acts 17:30</vt:lpstr>
      <vt:lpstr>CONFESS: Matthew 10:32-33   </vt:lpstr>
      <vt:lpstr>BE BAPTIZED Mark 16:16, Acts 2:38</vt:lpstr>
      <vt:lpstr>The Ethiopian Eunuch  Acts 8:35-40</vt:lpstr>
      <vt:lpstr>PowerPoint Presentation</vt:lpstr>
      <vt:lpstr>Practical Tips &amp;  Things to Think About</vt:lpstr>
      <vt:lpstr>Remember Your Purpose, Scatter the Seed</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Readiness for Dispatch</dc:title>
  <dc:creator>SHuston</dc:creator>
  <cp:lastModifiedBy>Jones, Vanessa</cp:lastModifiedBy>
  <cp:revision>16</cp:revision>
  <cp:lastPrinted>2023-09-08T07:11:46Z</cp:lastPrinted>
  <dcterms:created xsi:type="dcterms:W3CDTF">2023-09-07T07:21:46Z</dcterms:created>
  <dcterms:modified xsi:type="dcterms:W3CDTF">2023-09-13T02:31:01Z</dcterms:modified>
</cp:coreProperties>
</file>