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5"/>
  </p:notesMasterIdLst>
  <p:handoutMasterIdLst>
    <p:handoutMasterId r:id="rId26"/>
  </p:handoutMasterIdLst>
  <p:sldIdLst>
    <p:sldId id="271" r:id="rId2"/>
    <p:sldId id="275" r:id="rId3"/>
    <p:sldId id="333" r:id="rId4"/>
    <p:sldId id="322" r:id="rId5"/>
    <p:sldId id="335" r:id="rId6"/>
    <p:sldId id="336" r:id="rId7"/>
    <p:sldId id="337" r:id="rId8"/>
    <p:sldId id="341" r:id="rId9"/>
    <p:sldId id="324" r:id="rId10"/>
    <p:sldId id="323" r:id="rId11"/>
    <p:sldId id="326" r:id="rId12"/>
    <p:sldId id="327" r:id="rId13"/>
    <p:sldId id="328" r:id="rId14"/>
    <p:sldId id="329" r:id="rId15"/>
    <p:sldId id="342" r:id="rId16"/>
    <p:sldId id="338" r:id="rId17"/>
    <p:sldId id="343" r:id="rId18"/>
    <p:sldId id="331" r:id="rId19"/>
    <p:sldId id="344" r:id="rId20"/>
    <p:sldId id="332" r:id="rId21"/>
    <p:sldId id="339" r:id="rId22"/>
    <p:sldId id="340" r:id="rId23"/>
    <p:sldId id="32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811"/>
    <a:srgbClr val="FF9900"/>
    <a:srgbClr val="004A64"/>
    <a:srgbClr val="0079A4"/>
    <a:srgbClr val="009600"/>
    <a:srgbClr val="0033CC"/>
    <a:srgbClr val="000000"/>
    <a:srgbClr val="70AD47"/>
    <a:srgbClr val="2C6EAA"/>
    <a:srgbClr val="588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379" autoAdjust="0"/>
  </p:normalViewPr>
  <p:slideViewPr>
    <p:cSldViewPr>
      <p:cViewPr>
        <p:scale>
          <a:sx n="55" d="100"/>
          <a:sy n="55" d="100"/>
        </p:scale>
        <p:origin x="-538"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47" d="100"/>
          <a:sy n="47" d="100"/>
        </p:scale>
        <p:origin x="764"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2BC4B-45CB-4767-AD21-8A4A655037C3}" type="doc">
      <dgm:prSet loTypeId="urn:microsoft.com/office/officeart/2005/8/layout/process2" loCatId="process" qsTypeId="urn:microsoft.com/office/officeart/2005/8/quickstyle/simple4" qsCatId="simple" csTypeId="urn:microsoft.com/office/officeart/2005/8/colors/colorful1" csCatId="colorful" phldr="1"/>
      <dgm:spPr/>
      <dgm:t>
        <a:bodyPr/>
        <a:lstStyle/>
        <a:p>
          <a:endParaRPr lang="en-US"/>
        </a:p>
      </dgm:t>
    </dgm:pt>
    <dgm:pt modelId="{12CBABE4-FAC1-4351-B3BF-00DC43B2AC5A}">
      <dgm:prSet custT="1"/>
      <dgm:spPr>
        <a:solidFill>
          <a:srgbClr val="70B02A"/>
        </a:solidFill>
      </dgm:spPr>
      <dgm:t>
        <a:bodyPr/>
        <a:lstStyle/>
        <a:p>
          <a:r>
            <a:rPr lang="en-US" sz="2800" i="0" dirty="0">
              <a:effectLst>
                <a:outerShdw blurRad="38100" dist="38100" dir="2700000" algn="tl">
                  <a:srgbClr val="000000">
                    <a:alpha val="43137"/>
                  </a:srgbClr>
                </a:outerShdw>
              </a:effectLst>
            </a:rPr>
            <a:t>The mission of the </a:t>
          </a:r>
          <a:br>
            <a:rPr lang="en-US" sz="2800" i="0" dirty="0">
              <a:effectLst>
                <a:outerShdw blurRad="38100" dist="38100" dir="2700000" algn="tl">
                  <a:srgbClr val="000000">
                    <a:alpha val="43137"/>
                  </a:srgbClr>
                </a:outerShdw>
              </a:effectLst>
            </a:rPr>
          </a:br>
          <a:r>
            <a:rPr lang="en-US" sz="2800" i="0" dirty="0">
              <a:effectLst>
                <a:outerShdw blurRad="38100" dist="38100" dir="2700000" algn="tl">
                  <a:srgbClr val="000000">
                    <a:alpha val="43137"/>
                  </a:srgbClr>
                </a:outerShdw>
              </a:effectLst>
            </a:rPr>
            <a:t>Greenville Avenue Church of Christ </a:t>
          </a:r>
          <a:br>
            <a:rPr lang="en-US" sz="2800" i="0" dirty="0">
              <a:effectLst>
                <a:outerShdw blurRad="38100" dist="38100" dir="2700000" algn="tl">
                  <a:srgbClr val="000000">
                    <a:alpha val="43137"/>
                  </a:srgbClr>
                </a:outerShdw>
              </a:effectLst>
            </a:rPr>
          </a:br>
          <a:r>
            <a:rPr lang="en-US" sz="2800" i="0" dirty="0">
              <a:effectLst>
                <a:outerShdw blurRad="38100" dist="38100" dir="2700000" algn="tl">
                  <a:srgbClr val="000000">
                    <a:alpha val="43137"/>
                  </a:srgbClr>
                </a:outerShdw>
              </a:effectLst>
            </a:rPr>
            <a:t>is to uphold and defend the sound preaching and teaching of the gospel of Christ, to expose lost souls to God’s plan for salvation, and to assist and encourage individuals to live fully in accordance with the will and glory of God.</a:t>
          </a:r>
        </a:p>
      </dgm:t>
    </dgm:pt>
    <dgm:pt modelId="{6710C952-239D-44D4-9D52-9E5B399755BC}" type="parTrans" cxnId="{6FC51581-D35B-4048-A959-0B70F2E5EA74}">
      <dgm:prSet/>
      <dgm:spPr/>
      <dgm:t>
        <a:bodyPr/>
        <a:lstStyle/>
        <a:p>
          <a:endParaRPr lang="en-US"/>
        </a:p>
      </dgm:t>
    </dgm:pt>
    <dgm:pt modelId="{28862AB5-58DE-4566-B4B4-07F0842E12C0}" type="sibTrans" cxnId="{6FC51581-D35B-4048-A959-0B70F2E5EA74}">
      <dgm:prSet/>
      <dgm:spPr>
        <a:gradFill rotWithShape="0">
          <a:gsLst>
            <a:gs pos="50000">
              <a:srgbClr val="3A260D"/>
            </a:gs>
            <a:gs pos="0">
              <a:srgbClr val="70B02A"/>
            </a:gs>
            <a:gs pos="100000">
              <a:srgbClr val="720019"/>
            </a:gs>
          </a:gsLst>
          <a:lin ang="5400000" scaled="1"/>
        </a:gradFill>
        <a:ln>
          <a:solidFill>
            <a:schemeClr val="bg1"/>
          </a:solidFill>
        </a:ln>
      </dgm:spPr>
      <dgm:t>
        <a:bodyPr/>
        <a:lstStyle/>
        <a:p>
          <a:endParaRPr lang="en-US"/>
        </a:p>
      </dgm:t>
    </dgm:pt>
    <dgm:pt modelId="{A8B8B766-FAD3-408D-8417-30D74027E917}">
      <dgm:prSet custT="1"/>
      <dgm:spPr>
        <a:solidFill>
          <a:srgbClr val="BA002A"/>
        </a:solidFill>
      </dgm:spPr>
      <dgm:t>
        <a:bodyPr/>
        <a:lstStyle/>
        <a:p>
          <a:r>
            <a:rPr lang="en-US" sz="2800" i="1" dirty="0">
              <a:effectLst>
                <a:outerShdw blurRad="38100" dist="38100" dir="2700000" algn="tl">
                  <a:srgbClr val="000000">
                    <a:alpha val="43137"/>
                  </a:srgbClr>
                </a:outerShdw>
              </a:effectLst>
            </a:rPr>
            <a:t>Ref: </a:t>
          </a:r>
          <a:r>
            <a:rPr lang="en-US" sz="2800" dirty="0">
              <a:effectLst>
                <a:outerShdw blurRad="38100" dist="38100" dir="2700000" algn="tl">
                  <a:srgbClr val="000000">
                    <a:alpha val="43137"/>
                  </a:srgbClr>
                </a:outerShdw>
              </a:effectLst>
            </a:rPr>
            <a:t>Matthew 28:18-20</a:t>
          </a:r>
        </a:p>
      </dgm:t>
    </dgm:pt>
    <dgm:pt modelId="{85E2B59A-7261-4496-A639-18592B336F0D}" type="parTrans" cxnId="{49C3C651-41F8-4CC6-A6CA-7C432A76CFA3}">
      <dgm:prSet/>
      <dgm:spPr/>
      <dgm:t>
        <a:bodyPr/>
        <a:lstStyle/>
        <a:p>
          <a:endParaRPr lang="en-US"/>
        </a:p>
      </dgm:t>
    </dgm:pt>
    <dgm:pt modelId="{BE5C8FA5-C9D7-42EC-86E4-EE876537CA18}" type="sibTrans" cxnId="{49C3C651-41F8-4CC6-A6CA-7C432A76CFA3}">
      <dgm:prSet/>
      <dgm:spPr/>
      <dgm:t>
        <a:bodyPr/>
        <a:lstStyle/>
        <a:p>
          <a:endParaRPr lang="en-US"/>
        </a:p>
      </dgm:t>
    </dgm:pt>
    <dgm:pt modelId="{366CD49C-9EE6-4B6F-BDC6-3F831C9909AB}" type="pres">
      <dgm:prSet presAssocID="{3BC2BC4B-45CB-4767-AD21-8A4A655037C3}" presName="linearFlow" presStyleCnt="0">
        <dgm:presLayoutVars>
          <dgm:resizeHandles val="exact"/>
        </dgm:presLayoutVars>
      </dgm:prSet>
      <dgm:spPr/>
      <dgm:t>
        <a:bodyPr/>
        <a:lstStyle/>
        <a:p>
          <a:endParaRPr lang="en-US"/>
        </a:p>
      </dgm:t>
    </dgm:pt>
    <dgm:pt modelId="{1A4D1135-6047-45E2-A6C2-5424606CA0FB}" type="pres">
      <dgm:prSet presAssocID="{12CBABE4-FAC1-4351-B3BF-00DC43B2AC5A}" presName="node" presStyleLbl="node1" presStyleIdx="0" presStyleCnt="2" custScaleY="113679">
        <dgm:presLayoutVars>
          <dgm:bulletEnabled val="1"/>
        </dgm:presLayoutVars>
      </dgm:prSet>
      <dgm:spPr/>
      <dgm:t>
        <a:bodyPr/>
        <a:lstStyle/>
        <a:p>
          <a:endParaRPr lang="en-US"/>
        </a:p>
      </dgm:t>
    </dgm:pt>
    <dgm:pt modelId="{132265A1-8472-4B1A-A62A-A11DE04A6FE4}" type="pres">
      <dgm:prSet presAssocID="{28862AB5-58DE-4566-B4B4-07F0842E12C0}" presName="sibTrans" presStyleLbl="sibTrans2D1" presStyleIdx="0" presStyleCnt="1" custScaleX="107407" custScaleY="87245"/>
      <dgm:spPr/>
      <dgm:t>
        <a:bodyPr/>
        <a:lstStyle/>
        <a:p>
          <a:endParaRPr lang="en-US"/>
        </a:p>
      </dgm:t>
    </dgm:pt>
    <dgm:pt modelId="{D03550BA-E3C5-4846-A686-2672E78D156C}" type="pres">
      <dgm:prSet presAssocID="{28862AB5-58DE-4566-B4B4-07F0842E12C0}" presName="connectorText" presStyleLbl="sibTrans2D1" presStyleIdx="0" presStyleCnt="1"/>
      <dgm:spPr/>
      <dgm:t>
        <a:bodyPr/>
        <a:lstStyle/>
        <a:p>
          <a:endParaRPr lang="en-US"/>
        </a:p>
      </dgm:t>
    </dgm:pt>
    <dgm:pt modelId="{7FD79109-E923-44A9-BC08-224718693016}" type="pres">
      <dgm:prSet presAssocID="{A8B8B766-FAD3-408D-8417-30D74027E917}" presName="node" presStyleLbl="node1" presStyleIdx="1" presStyleCnt="2" custScaleY="12540">
        <dgm:presLayoutVars>
          <dgm:bulletEnabled val="1"/>
        </dgm:presLayoutVars>
      </dgm:prSet>
      <dgm:spPr/>
      <dgm:t>
        <a:bodyPr/>
        <a:lstStyle/>
        <a:p>
          <a:endParaRPr lang="en-US"/>
        </a:p>
      </dgm:t>
    </dgm:pt>
  </dgm:ptLst>
  <dgm:cxnLst>
    <dgm:cxn modelId="{B349850E-38CF-411E-B3C4-E6A88D8A48A7}" type="presOf" srcId="{28862AB5-58DE-4566-B4B4-07F0842E12C0}" destId="{132265A1-8472-4B1A-A62A-A11DE04A6FE4}" srcOrd="0" destOrd="0" presId="urn:microsoft.com/office/officeart/2005/8/layout/process2"/>
    <dgm:cxn modelId="{6FC51581-D35B-4048-A959-0B70F2E5EA74}" srcId="{3BC2BC4B-45CB-4767-AD21-8A4A655037C3}" destId="{12CBABE4-FAC1-4351-B3BF-00DC43B2AC5A}" srcOrd="0" destOrd="0" parTransId="{6710C952-239D-44D4-9D52-9E5B399755BC}" sibTransId="{28862AB5-58DE-4566-B4B4-07F0842E12C0}"/>
    <dgm:cxn modelId="{4FB56848-0B17-4C79-B627-F52F26FFEB25}" type="presOf" srcId="{12CBABE4-FAC1-4351-B3BF-00DC43B2AC5A}" destId="{1A4D1135-6047-45E2-A6C2-5424606CA0FB}" srcOrd="0" destOrd="0" presId="urn:microsoft.com/office/officeart/2005/8/layout/process2"/>
    <dgm:cxn modelId="{6C7DE7A5-1AC7-411A-ACB1-E97A94BAC5C5}" type="presOf" srcId="{3BC2BC4B-45CB-4767-AD21-8A4A655037C3}" destId="{366CD49C-9EE6-4B6F-BDC6-3F831C9909AB}" srcOrd="0" destOrd="0" presId="urn:microsoft.com/office/officeart/2005/8/layout/process2"/>
    <dgm:cxn modelId="{56CAEF7F-EC5E-496B-9532-2FF7AEF95E9E}" type="presOf" srcId="{28862AB5-58DE-4566-B4B4-07F0842E12C0}" destId="{D03550BA-E3C5-4846-A686-2672E78D156C}" srcOrd="1" destOrd="0" presId="urn:microsoft.com/office/officeart/2005/8/layout/process2"/>
    <dgm:cxn modelId="{09C1F64C-8F23-402E-BA14-06CC36675811}" type="presOf" srcId="{A8B8B766-FAD3-408D-8417-30D74027E917}" destId="{7FD79109-E923-44A9-BC08-224718693016}" srcOrd="0" destOrd="0" presId="urn:microsoft.com/office/officeart/2005/8/layout/process2"/>
    <dgm:cxn modelId="{49C3C651-41F8-4CC6-A6CA-7C432A76CFA3}" srcId="{3BC2BC4B-45CB-4767-AD21-8A4A655037C3}" destId="{A8B8B766-FAD3-408D-8417-30D74027E917}" srcOrd="1" destOrd="0" parTransId="{85E2B59A-7261-4496-A639-18592B336F0D}" sibTransId="{BE5C8FA5-C9D7-42EC-86E4-EE876537CA18}"/>
    <dgm:cxn modelId="{BD06405D-279F-4FCC-BEBF-25535032AC8D}" type="presParOf" srcId="{366CD49C-9EE6-4B6F-BDC6-3F831C9909AB}" destId="{1A4D1135-6047-45E2-A6C2-5424606CA0FB}" srcOrd="0" destOrd="0" presId="urn:microsoft.com/office/officeart/2005/8/layout/process2"/>
    <dgm:cxn modelId="{BE665545-0D58-4C78-9ACE-3658522B84F0}" type="presParOf" srcId="{366CD49C-9EE6-4B6F-BDC6-3F831C9909AB}" destId="{132265A1-8472-4B1A-A62A-A11DE04A6FE4}" srcOrd="1" destOrd="0" presId="urn:microsoft.com/office/officeart/2005/8/layout/process2"/>
    <dgm:cxn modelId="{1A67052B-65B6-4C22-8B39-A7339EBCF1AA}" type="presParOf" srcId="{132265A1-8472-4B1A-A62A-A11DE04A6FE4}" destId="{D03550BA-E3C5-4846-A686-2672E78D156C}" srcOrd="0" destOrd="0" presId="urn:microsoft.com/office/officeart/2005/8/layout/process2"/>
    <dgm:cxn modelId="{348DEA22-BFD7-4777-B6A1-290E01D609F0}" type="presParOf" srcId="{366CD49C-9EE6-4B6F-BDC6-3F831C9909AB}" destId="{7FD79109-E923-44A9-BC08-224718693016}"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51337-359F-45D9-AA94-38EC92790C9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96E726A-2613-401B-B7DC-8696879E3C69}">
      <dgm:prSet/>
      <dgm:spPr/>
      <dgm:t>
        <a:bodyPr/>
        <a:lstStyle/>
        <a:p>
          <a:r>
            <a:rPr lang="en-US" dirty="0"/>
            <a:t>To understand clearly this context of </a:t>
          </a:r>
          <a:r>
            <a:rPr lang="en-US" b="1" dirty="0"/>
            <a:t>according to his purpose </a:t>
          </a:r>
          <a:r>
            <a:rPr lang="en-US" b="0" dirty="0"/>
            <a:t>in verse 28,</a:t>
          </a:r>
          <a:r>
            <a:rPr lang="en-US" b="1" dirty="0"/>
            <a:t> before man was created, God foresaw that man would sin.</a:t>
          </a:r>
          <a:endParaRPr lang="en-US" dirty="0"/>
        </a:p>
      </dgm:t>
    </dgm:pt>
    <dgm:pt modelId="{5318763F-F6D5-4F25-B39B-1B76436674D1}" type="parTrans" cxnId="{2CE15DDD-BF63-4B75-B11D-18E63638116C}">
      <dgm:prSet/>
      <dgm:spPr/>
      <dgm:t>
        <a:bodyPr/>
        <a:lstStyle/>
        <a:p>
          <a:endParaRPr lang="en-US"/>
        </a:p>
      </dgm:t>
    </dgm:pt>
    <dgm:pt modelId="{919D215C-305A-40A2-87C3-B22C7166B7AE}" type="sibTrans" cxnId="{2CE15DDD-BF63-4B75-B11D-18E63638116C}">
      <dgm:prSet/>
      <dgm:spPr/>
      <dgm:t>
        <a:bodyPr/>
        <a:lstStyle/>
        <a:p>
          <a:endParaRPr lang="en-US"/>
        </a:p>
      </dgm:t>
    </dgm:pt>
    <dgm:pt modelId="{2B16BEDA-EF25-4B96-B2F9-18324F9348C6}">
      <dgm:prSet/>
      <dgm:spPr/>
      <dgm:t>
        <a:bodyPr/>
        <a:lstStyle/>
        <a:p>
          <a:r>
            <a:rPr lang="en-US" b="1"/>
            <a:t>God’s eternal purpose was that man would be saved by the gospel (Romans 16:25-26).</a:t>
          </a:r>
          <a:endParaRPr lang="en-US"/>
        </a:p>
      </dgm:t>
    </dgm:pt>
    <dgm:pt modelId="{E5C0C4D6-B4CE-4A65-8D85-7DAE9A8E16B6}" type="parTrans" cxnId="{22BFDFC6-A139-446A-86C6-D846B4BCF150}">
      <dgm:prSet/>
      <dgm:spPr/>
      <dgm:t>
        <a:bodyPr/>
        <a:lstStyle/>
        <a:p>
          <a:endParaRPr lang="en-US"/>
        </a:p>
      </dgm:t>
    </dgm:pt>
    <dgm:pt modelId="{81FA2223-8E27-40F2-9048-F6A423727122}" type="sibTrans" cxnId="{22BFDFC6-A139-446A-86C6-D846B4BCF150}">
      <dgm:prSet/>
      <dgm:spPr/>
      <dgm:t>
        <a:bodyPr/>
        <a:lstStyle/>
        <a:p>
          <a:endParaRPr lang="en-US"/>
        </a:p>
      </dgm:t>
    </dgm:pt>
    <dgm:pt modelId="{D8A1BF22-AD7E-4F3D-B4D7-4619FEE53D34}" type="pres">
      <dgm:prSet presAssocID="{93C51337-359F-45D9-AA94-38EC92790C93}" presName="hierChild1" presStyleCnt="0">
        <dgm:presLayoutVars>
          <dgm:chPref val="1"/>
          <dgm:dir/>
          <dgm:animOne val="branch"/>
          <dgm:animLvl val="lvl"/>
          <dgm:resizeHandles/>
        </dgm:presLayoutVars>
      </dgm:prSet>
      <dgm:spPr/>
      <dgm:t>
        <a:bodyPr/>
        <a:lstStyle/>
        <a:p>
          <a:endParaRPr lang="en-US"/>
        </a:p>
      </dgm:t>
    </dgm:pt>
    <dgm:pt modelId="{6DB7FDE6-7934-4A7E-8E76-7EF57C0F0EA7}" type="pres">
      <dgm:prSet presAssocID="{796E726A-2613-401B-B7DC-8696879E3C69}" presName="hierRoot1" presStyleCnt="0"/>
      <dgm:spPr/>
    </dgm:pt>
    <dgm:pt modelId="{23150BC9-4522-431D-A531-3E46CD98FE74}" type="pres">
      <dgm:prSet presAssocID="{796E726A-2613-401B-B7DC-8696879E3C69}" presName="composite" presStyleCnt="0"/>
      <dgm:spPr/>
    </dgm:pt>
    <dgm:pt modelId="{F02DC13C-CE85-444B-8759-F77BECF1939D}" type="pres">
      <dgm:prSet presAssocID="{796E726A-2613-401B-B7DC-8696879E3C69}" presName="background" presStyleLbl="node0" presStyleIdx="0" presStyleCnt="2"/>
      <dgm:spPr/>
    </dgm:pt>
    <dgm:pt modelId="{A2C171FD-CCD7-4DDA-9576-5CB877229501}" type="pres">
      <dgm:prSet presAssocID="{796E726A-2613-401B-B7DC-8696879E3C69}" presName="text" presStyleLbl="fgAcc0" presStyleIdx="0" presStyleCnt="2">
        <dgm:presLayoutVars>
          <dgm:chPref val="3"/>
        </dgm:presLayoutVars>
      </dgm:prSet>
      <dgm:spPr/>
      <dgm:t>
        <a:bodyPr/>
        <a:lstStyle/>
        <a:p>
          <a:endParaRPr lang="en-US"/>
        </a:p>
      </dgm:t>
    </dgm:pt>
    <dgm:pt modelId="{35A33E81-F289-489C-9A0F-0C0C4DE9402E}" type="pres">
      <dgm:prSet presAssocID="{796E726A-2613-401B-B7DC-8696879E3C69}" presName="hierChild2" presStyleCnt="0"/>
      <dgm:spPr/>
    </dgm:pt>
    <dgm:pt modelId="{0181C139-5694-48A7-BCE9-3EF00D80716E}" type="pres">
      <dgm:prSet presAssocID="{2B16BEDA-EF25-4B96-B2F9-18324F9348C6}" presName="hierRoot1" presStyleCnt="0"/>
      <dgm:spPr/>
    </dgm:pt>
    <dgm:pt modelId="{5CA0CCBA-9FD7-4B58-A145-EFDB29EC000C}" type="pres">
      <dgm:prSet presAssocID="{2B16BEDA-EF25-4B96-B2F9-18324F9348C6}" presName="composite" presStyleCnt="0"/>
      <dgm:spPr/>
    </dgm:pt>
    <dgm:pt modelId="{2E8F4626-818F-44E3-A285-5FB3DD9DBDC2}" type="pres">
      <dgm:prSet presAssocID="{2B16BEDA-EF25-4B96-B2F9-18324F9348C6}" presName="background" presStyleLbl="node0" presStyleIdx="1" presStyleCnt="2"/>
      <dgm:spPr/>
    </dgm:pt>
    <dgm:pt modelId="{892B1865-B9E6-4330-BBC9-5D6F867ACAD0}" type="pres">
      <dgm:prSet presAssocID="{2B16BEDA-EF25-4B96-B2F9-18324F9348C6}" presName="text" presStyleLbl="fgAcc0" presStyleIdx="1" presStyleCnt="2">
        <dgm:presLayoutVars>
          <dgm:chPref val="3"/>
        </dgm:presLayoutVars>
      </dgm:prSet>
      <dgm:spPr/>
      <dgm:t>
        <a:bodyPr/>
        <a:lstStyle/>
        <a:p>
          <a:endParaRPr lang="en-US"/>
        </a:p>
      </dgm:t>
    </dgm:pt>
    <dgm:pt modelId="{D834DBE8-B4BA-46E2-AC63-5D1A3C9A97C3}" type="pres">
      <dgm:prSet presAssocID="{2B16BEDA-EF25-4B96-B2F9-18324F9348C6}" presName="hierChild2" presStyleCnt="0"/>
      <dgm:spPr/>
    </dgm:pt>
  </dgm:ptLst>
  <dgm:cxnLst>
    <dgm:cxn modelId="{461F2A09-33E0-40C9-B295-316C37E15C5E}" type="presOf" srcId="{2B16BEDA-EF25-4B96-B2F9-18324F9348C6}" destId="{892B1865-B9E6-4330-BBC9-5D6F867ACAD0}" srcOrd="0" destOrd="0" presId="urn:microsoft.com/office/officeart/2005/8/layout/hierarchy1"/>
    <dgm:cxn modelId="{FEF98CBA-74BC-4338-905B-80654E76BEFD}" type="presOf" srcId="{796E726A-2613-401B-B7DC-8696879E3C69}" destId="{A2C171FD-CCD7-4DDA-9576-5CB877229501}" srcOrd="0" destOrd="0" presId="urn:microsoft.com/office/officeart/2005/8/layout/hierarchy1"/>
    <dgm:cxn modelId="{22BFDFC6-A139-446A-86C6-D846B4BCF150}" srcId="{93C51337-359F-45D9-AA94-38EC92790C93}" destId="{2B16BEDA-EF25-4B96-B2F9-18324F9348C6}" srcOrd="1" destOrd="0" parTransId="{E5C0C4D6-B4CE-4A65-8D85-7DAE9A8E16B6}" sibTransId="{81FA2223-8E27-40F2-9048-F6A423727122}"/>
    <dgm:cxn modelId="{1F6DEA85-0DA1-4586-A572-7E25A6524B67}" type="presOf" srcId="{93C51337-359F-45D9-AA94-38EC92790C93}" destId="{D8A1BF22-AD7E-4F3D-B4D7-4619FEE53D34}" srcOrd="0" destOrd="0" presId="urn:microsoft.com/office/officeart/2005/8/layout/hierarchy1"/>
    <dgm:cxn modelId="{2CE15DDD-BF63-4B75-B11D-18E63638116C}" srcId="{93C51337-359F-45D9-AA94-38EC92790C93}" destId="{796E726A-2613-401B-B7DC-8696879E3C69}" srcOrd="0" destOrd="0" parTransId="{5318763F-F6D5-4F25-B39B-1B76436674D1}" sibTransId="{919D215C-305A-40A2-87C3-B22C7166B7AE}"/>
    <dgm:cxn modelId="{C09CF93C-3765-4682-9CA7-9D2DB13452FE}" type="presParOf" srcId="{D8A1BF22-AD7E-4F3D-B4D7-4619FEE53D34}" destId="{6DB7FDE6-7934-4A7E-8E76-7EF57C0F0EA7}" srcOrd="0" destOrd="0" presId="urn:microsoft.com/office/officeart/2005/8/layout/hierarchy1"/>
    <dgm:cxn modelId="{6CCACFC5-3232-40A4-B36A-AFFCFC0624E7}" type="presParOf" srcId="{6DB7FDE6-7934-4A7E-8E76-7EF57C0F0EA7}" destId="{23150BC9-4522-431D-A531-3E46CD98FE74}" srcOrd="0" destOrd="0" presId="urn:microsoft.com/office/officeart/2005/8/layout/hierarchy1"/>
    <dgm:cxn modelId="{109A7E89-4BE8-4E73-B7AE-7246E5A2DD0D}" type="presParOf" srcId="{23150BC9-4522-431D-A531-3E46CD98FE74}" destId="{F02DC13C-CE85-444B-8759-F77BECF1939D}" srcOrd="0" destOrd="0" presId="urn:microsoft.com/office/officeart/2005/8/layout/hierarchy1"/>
    <dgm:cxn modelId="{B37ADD8C-B58E-402D-9796-65B7BC6E9A3D}" type="presParOf" srcId="{23150BC9-4522-431D-A531-3E46CD98FE74}" destId="{A2C171FD-CCD7-4DDA-9576-5CB877229501}" srcOrd="1" destOrd="0" presId="urn:microsoft.com/office/officeart/2005/8/layout/hierarchy1"/>
    <dgm:cxn modelId="{2F42B470-CCB8-4555-8903-75044A3C9844}" type="presParOf" srcId="{6DB7FDE6-7934-4A7E-8E76-7EF57C0F0EA7}" destId="{35A33E81-F289-489C-9A0F-0C0C4DE9402E}" srcOrd="1" destOrd="0" presId="urn:microsoft.com/office/officeart/2005/8/layout/hierarchy1"/>
    <dgm:cxn modelId="{8462CFD9-6826-4E88-86A4-A5EDDCAC12DE}" type="presParOf" srcId="{D8A1BF22-AD7E-4F3D-B4D7-4619FEE53D34}" destId="{0181C139-5694-48A7-BCE9-3EF00D80716E}" srcOrd="1" destOrd="0" presId="urn:microsoft.com/office/officeart/2005/8/layout/hierarchy1"/>
    <dgm:cxn modelId="{908CCDDA-37C1-4936-8B84-306D41C5DF3F}" type="presParOf" srcId="{0181C139-5694-48A7-BCE9-3EF00D80716E}" destId="{5CA0CCBA-9FD7-4B58-A145-EFDB29EC000C}" srcOrd="0" destOrd="0" presId="urn:microsoft.com/office/officeart/2005/8/layout/hierarchy1"/>
    <dgm:cxn modelId="{B8F51414-A2F0-4800-BBEC-A111D51C71E2}" type="presParOf" srcId="{5CA0CCBA-9FD7-4B58-A145-EFDB29EC000C}" destId="{2E8F4626-818F-44E3-A285-5FB3DD9DBDC2}" srcOrd="0" destOrd="0" presId="urn:microsoft.com/office/officeart/2005/8/layout/hierarchy1"/>
    <dgm:cxn modelId="{6E702122-D399-4D6E-AA20-69D768B5CA6A}" type="presParOf" srcId="{5CA0CCBA-9FD7-4B58-A145-EFDB29EC000C}" destId="{892B1865-B9E6-4330-BBC9-5D6F867ACAD0}" srcOrd="1" destOrd="0" presId="urn:microsoft.com/office/officeart/2005/8/layout/hierarchy1"/>
    <dgm:cxn modelId="{E41D5D0F-174E-41B9-9BCB-3B54D869282E}" type="presParOf" srcId="{0181C139-5694-48A7-BCE9-3EF00D80716E}" destId="{D834DBE8-B4BA-46E2-AC63-5D1A3C9A97C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BFE661-8F45-4AC9-8FBD-D1687AA0145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68F2529-DB86-4BD6-BA1C-79680DFFF3B3}">
      <dgm:prSet/>
      <dgm:spPr/>
      <dgm:t>
        <a:bodyPr/>
        <a:lstStyle/>
        <a:p>
          <a:r>
            <a:rPr lang="en-US" dirty="0">
              <a:effectLst>
                <a:outerShdw blurRad="38100" dist="38100" dir="2700000" algn="tl">
                  <a:srgbClr val="000000">
                    <a:alpha val="43137"/>
                  </a:srgbClr>
                </a:outerShdw>
              </a:effectLst>
            </a:rPr>
            <a:t>Stand firm in the teaching of the Apostles’ Doctrine. Acts 2:42</a:t>
          </a:r>
        </a:p>
      </dgm:t>
    </dgm:pt>
    <dgm:pt modelId="{508C65B8-1460-436A-8415-423E00FC674D}" type="parTrans" cxnId="{966E9097-9317-4348-95EF-360B23D5CD38}">
      <dgm:prSet/>
      <dgm:spPr/>
      <dgm:t>
        <a:bodyPr/>
        <a:lstStyle/>
        <a:p>
          <a:endParaRPr lang="en-US"/>
        </a:p>
      </dgm:t>
    </dgm:pt>
    <dgm:pt modelId="{D0811A15-BB4D-4468-94BF-9F55982CC986}" type="sibTrans" cxnId="{966E9097-9317-4348-95EF-360B23D5CD38}">
      <dgm:prSet/>
      <dgm:spPr/>
      <dgm:t>
        <a:bodyPr/>
        <a:lstStyle/>
        <a:p>
          <a:endParaRPr lang="en-US"/>
        </a:p>
      </dgm:t>
    </dgm:pt>
    <dgm:pt modelId="{3E4B0051-642F-4F92-BEF9-67BA1F7AD607}">
      <dgm:prSet/>
      <dgm:spPr/>
      <dgm:t>
        <a:bodyPr/>
        <a:lstStyle/>
        <a:p>
          <a:r>
            <a:rPr lang="en-US" b="1" i="0" dirty="0">
              <a:effectLst>
                <a:outerShdw blurRad="38100" dist="38100" dir="2700000" algn="tl">
                  <a:srgbClr val="000000">
                    <a:alpha val="43137"/>
                  </a:srgbClr>
                </a:outerShdw>
              </a:effectLst>
            </a:rPr>
            <a:t>And they continued </a:t>
          </a:r>
          <a:r>
            <a:rPr lang="en-US" b="1" i="0" dirty="0" err="1">
              <a:effectLst>
                <a:outerShdw blurRad="38100" dist="38100" dir="2700000" algn="tl">
                  <a:srgbClr val="000000">
                    <a:alpha val="43137"/>
                  </a:srgbClr>
                </a:outerShdw>
              </a:effectLst>
            </a:rPr>
            <a:t>stedfastly</a:t>
          </a:r>
          <a:r>
            <a:rPr lang="en-US" b="1" i="0" dirty="0">
              <a:effectLst>
                <a:outerShdw blurRad="38100" dist="38100" dir="2700000" algn="tl">
                  <a:srgbClr val="000000">
                    <a:alpha val="43137"/>
                  </a:srgbClr>
                </a:outerShdw>
              </a:effectLst>
            </a:rPr>
            <a:t> in the apostles' doctrine and fellowship, and in breaking of bread, and in prayers.</a:t>
          </a:r>
          <a:endParaRPr lang="en-US" dirty="0">
            <a:effectLst>
              <a:outerShdw blurRad="38100" dist="38100" dir="2700000" algn="tl">
                <a:srgbClr val="000000">
                  <a:alpha val="43137"/>
                </a:srgbClr>
              </a:outerShdw>
            </a:effectLst>
          </a:endParaRPr>
        </a:p>
      </dgm:t>
    </dgm:pt>
    <dgm:pt modelId="{F384E86D-C6DB-47BC-B343-FD54DD462FF9}" type="parTrans" cxnId="{39645DF7-8826-4321-A682-DDEB8A06D64D}">
      <dgm:prSet/>
      <dgm:spPr/>
      <dgm:t>
        <a:bodyPr/>
        <a:lstStyle/>
        <a:p>
          <a:endParaRPr lang="en-US"/>
        </a:p>
      </dgm:t>
    </dgm:pt>
    <dgm:pt modelId="{D5821F11-8EAB-43DB-8819-0F254BD1E498}" type="sibTrans" cxnId="{39645DF7-8826-4321-A682-DDEB8A06D64D}">
      <dgm:prSet/>
      <dgm:spPr/>
      <dgm:t>
        <a:bodyPr/>
        <a:lstStyle/>
        <a:p>
          <a:endParaRPr lang="en-US"/>
        </a:p>
      </dgm:t>
    </dgm:pt>
    <dgm:pt modelId="{38C1AF67-7D6E-42FA-9527-7BE64343B6B4}" type="pres">
      <dgm:prSet presAssocID="{24BFE661-8F45-4AC9-8FBD-D1687AA01453}" presName="hierChild1" presStyleCnt="0">
        <dgm:presLayoutVars>
          <dgm:chPref val="1"/>
          <dgm:dir/>
          <dgm:animOne val="branch"/>
          <dgm:animLvl val="lvl"/>
          <dgm:resizeHandles/>
        </dgm:presLayoutVars>
      </dgm:prSet>
      <dgm:spPr/>
      <dgm:t>
        <a:bodyPr/>
        <a:lstStyle/>
        <a:p>
          <a:endParaRPr lang="en-US"/>
        </a:p>
      </dgm:t>
    </dgm:pt>
    <dgm:pt modelId="{DD052A1E-1F14-41BD-9991-9BB931A77EBA}" type="pres">
      <dgm:prSet presAssocID="{A68F2529-DB86-4BD6-BA1C-79680DFFF3B3}" presName="hierRoot1" presStyleCnt="0"/>
      <dgm:spPr/>
    </dgm:pt>
    <dgm:pt modelId="{29274225-6E11-4B3F-BF3B-4F85F7131355}" type="pres">
      <dgm:prSet presAssocID="{A68F2529-DB86-4BD6-BA1C-79680DFFF3B3}" presName="composite" presStyleCnt="0"/>
      <dgm:spPr/>
    </dgm:pt>
    <dgm:pt modelId="{BDAD056E-2ADF-403B-8547-1E8E6855F58C}" type="pres">
      <dgm:prSet presAssocID="{A68F2529-DB86-4BD6-BA1C-79680DFFF3B3}" presName="background" presStyleLbl="node0" presStyleIdx="0" presStyleCnt="2"/>
      <dgm:spPr>
        <a:solidFill>
          <a:srgbClr val="70AD47"/>
        </a:solidFill>
      </dgm:spPr>
    </dgm:pt>
    <dgm:pt modelId="{F892B626-4C48-4E32-BED7-44E1422B7F57}" type="pres">
      <dgm:prSet presAssocID="{A68F2529-DB86-4BD6-BA1C-79680DFFF3B3}" presName="text" presStyleLbl="fgAcc0" presStyleIdx="0" presStyleCnt="2">
        <dgm:presLayoutVars>
          <dgm:chPref val="3"/>
        </dgm:presLayoutVars>
      </dgm:prSet>
      <dgm:spPr/>
      <dgm:t>
        <a:bodyPr/>
        <a:lstStyle/>
        <a:p>
          <a:endParaRPr lang="en-US"/>
        </a:p>
      </dgm:t>
    </dgm:pt>
    <dgm:pt modelId="{E5B00E35-8553-4FED-AEAF-6E2CCD83A5DF}" type="pres">
      <dgm:prSet presAssocID="{A68F2529-DB86-4BD6-BA1C-79680DFFF3B3}" presName="hierChild2" presStyleCnt="0"/>
      <dgm:spPr/>
    </dgm:pt>
    <dgm:pt modelId="{6269C29A-597F-48C2-80C9-21B1983A6FA9}" type="pres">
      <dgm:prSet presAssocID="{3E4B0051-642F-4F92-BEF9-67BA1F7AD607}" presName="hierRoot1" presStyleCnt="0"/>
      <dgm:spPr/>
    </dgm:pt>
    <dgm:pt modelId="{112633FD-2487-444B-AD1A-230E4F27A19D}" type="pres">
      <dgm:prSet presAssocID="{3E4B0051-642F-4F92-BEF9-67BA1F7AD607}" presName="composite" presStyleCnt="0"/>
      <dgm:spPr/>
    </dgm:pt>
    <dgm:pt modelId="{E2EBA791-15B6-4AE0-8AD1-6CE8E6EE12AD}" type="pres">
      <dgm:prSet presAssocID="{3E4B0051-642F-4F92-BEF9-67BA1F7AD607}" presName="background" presStyleLbl="node0" presStyleIdx="1" presStyleCnt="2"/>
      <dgm:spPr>
        <a:solidFill>
          <a:srgbClr val="70AD47"/>
        </a:solidFill>
      </dgm:spPr>
    </dgm:pt>
    <dgm:pt modelId="{16C90511-2B39-4323-8E5E-0C8F50EDB543}" type="pres">
      <dgm:prSet presAssocID="{3E4B0051-642F-4F92-BEF9-67BA1F7AD607}" presName="text" presStyleLbl="fgAcc0" presStyleIdx="1" presStyleCnt="2">
        <dgm:presLayoutVars>
          <dgm:chPref val="3"/>
        </dgm:presLayoutVars>
      </dgm:prSet>
      <dgm:spPr/>
      <dgm:t>
        <a:bodyPr/>
        <a:lstStyle/>
        <a:p>
          <a:endParaRPr lang="en-US"/>
        </a:p>
      </dgm:t>
    </dgm:pt>
    <dgm:pt modelId="{05D73BCD-BDA9-44C8-8791-11157CC0E503}" type="pres">
      <dgm:prSet presAssocID="{3E4B0051-642F-4F92-BEF9-67BA1F7AD607}" presName="hierChild2" presStyleCnt="0"/>
      <dgm:spPr/>
    </dgm:pt>
  </dgm:ptLst>
  <dgm:cxnLst>
    <dgm:cxn modelId="{A60F25E2-301F-40D8-A562-90044B0748CD}" type="presOf" srcId="{24BFE661-8F45-4AC9-8FBD-D1687AA01453}" destId="{38C1AF67-7D6E-42FA-9527-7BE64343B6B4}" srcOrd="0" destOrd="0" presId="urn:microsoft.com/office/officeart/2005/8/layout/hierarchy1"/>
    <dgm:cxn modelId="{39645DF7-8826-4321-A682-DDEB8A06D64D}" srcId="{24BFE661-8F45-4AC9-8FBD-D1687AA01453}" destId="{3E4B0051-642F-4F92-BEF9-67BA1F7AD607}" srcOrd="1" destOrd="0" parTransId="{F384E86D-C6DB-47BC-B343-FD54DD462FF9}" sibTransId="{D5821F11-8EAB-43DB-8819-0F254BD1E498}"/>
    <dgm:cxn modelId="{966E9097-9317-4348-95EF-360B23D5CD38}" srcId="{24BFE661-8F45-4AC9-8FBD-D1687AA01453}" destId="{A68F2529-DB86-4BD6-BA1C-79680DFFF3B3}" srcOrd="0" destOrd="0" parTransId="{508C65B8-1460-436A-8415-423E00FC674D}" sibTransId="{D0811A15-BB4D-4468-94BF-9F55982CC986}"/>
    <dgm:cxn modelId="{4E92D2F1-2492-4DAF-AAA8-C9324257E654}" type="presOf" srcId="{3E4B0051-642F-4F92-BEF9-67BA1F7AD607}" destId="{16C90511-2B39-4323-8E5E-0C8F50EDB543}" srcOrd="0" destOrd="0" presId="urn:microsoft.com/office/officeart/2005/8/layout/hierarchy1"/>
    <dgm:cxn modelId="{E362C867-15F2-42AF-B4CB-FA423633112A}" type="presOf" srcId="{A68F2529-DB86-4BD6-BA1C-79680DFFF3B3}" destId="{F892B626-4C48-4E32-BED7-44E1422B7F57}" srcOrd="0" destOrd="0" presId="urn:microsoft.com/office/officeart/2005/8/layout/hierarchy1"/>
    <dgm:cxn modelId="{3C15AFDB-A4DD-4A96-9587-B7649574BE1C}" type="presParOf" srcId="{38C1AF67-7D6E-42FA-9527-7BE64343B6B4}" destId="{DD052A1E-1F14-41BD-9991-9BB931A77EBA}" srcOrd="0" destOrd="0" presId="urn:microsoft.com/office/officeart/2005/8/layout/hierarchy1"/>
    <dgm:cxn modelId="{49A501EC-838C-4518-B11B-B22C690CE7BF}" type="presParOf" srcId="{DD052A1E-1F14-41BD-9991-9BB931A77EBA}" destId="{29274225-6E11-4B3F-BF3B-4F85F7131355}" srcOrd="0" destOrd="0" presId="urn:microsoft.com/office/officeart/2005/8/layout/hierarchy1"/>
    <dgm:cxn modelId="{167085C3-8E5D-44B9-8565-AF7E7BF2A791}" type="presParOf" srcId="{29274225-6E11-4B3F-BF3B-4F85F7131355}" destId="{BDAD056E-2ADF-403B-8547-1E8E6855F58C}" srcOrd="0" destOrd="0" presId="urn:microsoft.com/office/officeart/2005/8/layout/hierarchy1"/>
    <dgm:cxn modelId="{30329D73-B947-4080-96B0-025C63ADB699}" type="presParOf" srcId="{29274225-6E11-4B3F-BF3B-4F85F7131355}" destId="{F892B626-4C48-4E32-BED7-44E1422B7F57}" srcOrd="1" destOrd="0" presId="urn:microsoft.com/office/officeart/2005/8/layout/hierarchy1"/>
    <dgm:cxn modelId="{192A5DF3-D71C-4FAD-851F-A0D188E6557E}" type="presParOf" srcId="{DD052A1E-1F14-41BD-9991-9BB931A77EBA}" destId="{E5B00E35-8553-4FED-AEAF-6E2CCD83A5DF}" srcOrd="1" destOrd="0" presId="urn:microsoft.com/office/officeart/2005/8/layout/hierarchy1"/>
    <dgm:cxn modelId="{A177F611-DDF5-4E7C-802B-D1EFA4A10559}" type="presParOf" srcId="{38C1AF67-7D6E-42FA-9527-7BE64343B6B4}" destId="{6269C29A-597F-48C2-80C9-21B1983A6FA9}" srcOrd="1" destOrd="0" presId="urn:microsoft.com/office/officeart/2005/8/layout/hierarchy1"/>
    <dgm:cxn modelId="{B5EB3A4F-0CF5-453E-B982-4451FDF60C10}" type="presParOf" srcId="{6269C29A-597F-48C2-80C9-21B1983A6FA9}" destId="{112633FD-2487-444B-AD1A-230E4F27A19D}" srcOrd="0" destOrd="0" presId="urn:microsoft.com/office/officeart/2005/8/layout/hierarchy1"/>
    <dgm:cxn modelId="{AE02DA49-57C1-41AA-A144-C4ADC6C634FF}" type="presParOf" srcId="{112633FD-2487-444B-AD1A-230E4F27A19D}" destId="{E2EBA791-15B6-4AE0-8AD1-6CE8E6EE12AD}" srcOrd="0" destOrd="0" presId="urn:microsoft.com/office/officeart/2005/8/layout/hierarchy1"/>
    <dgm:cxn modelId="{1CE33698-4207-42B5-8D90-EBA24361E99E}" type="presParOf" srcId="{112633FD-2487-444B-AD1A-230E4F27A19D}" destId="{16C90511-2B39-4323-8E5E-0C8F50EDB543}" srcOrd="1" destOrd="0" presId="urn:microsoft.com/office/officeart/2005/8/layout/hierarchy1"/>
    <dgm:cxn modelId="{2F1430FA-9A27-4E16-AE0D-3B1351B8F121}" type="presParOf" srcId="{6269C29A-597F-48C2-80C9-21B1983A6FA9}" destId="{05D73BCD-BDA9-44C8-8791-11157CC0E50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D1135-6047-45E2-A6C2-5424606CA0FB}">
      <dsp:nvSpPr>
        <dsp:cNvPr id="0" name=""/>
        <dsp:cNvSpPr/>
      </dsp:nvSpPr>
      <dsp:spPr>
        <a:xfrm>
          <a:off x="0" y="3319"/>
          <a:ext cx="6628804" cy="3752575"/>
        </a:xfrm>
        <a:prstGeom prst="roundRect">
          <a:avLst>
            <a:gd name="adj" fmla="val 10000"/>
          </a:avLst>
        </a:prstGeom>
        <a:solidFill>
          <a:srgbClr val="70B02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0" kern="1200" dirty="0">
              <a:effectLst>
                <a:outerShdw blurRad="38100" dist="38100" dir="2700000" algn="tl">
                  <a:srgbClr val="000000">
                    <a:alpha val="43137"/>
                  </a:srgbClr>
                </a:outerShdw>
              </a:effectLst>
            </a:rPr>
            <a:t>The mission of the </a:t>
          </a:r>
          <a:br>
            <a:rPr lang="en-US" sz="2800" i="0" kern="1200" dirty="0">
              <a:effectLst>
                <a:outerShdw blurRad="38100" dist="38100" dir="2700000" algn="tl">
                  <a:srgbClr val="000000">
                    <a:alpha val="43137"/>
                  </a:srgbClr>
                </a:outerShdw>
              </a:effectLst>
            </a:rPr>
          </a:br>
          <a:r>
            <a:rPr lang="en-US" sz="2800" i="0" kern="1200" dirty="0">
              <a:effectLst>
                <a:outerShdw blurRad="38100" dist="38100" dir="2700000" algn="tl">
                  <a:srgbClr val="000000">
                    <a:alpha val="43137"/>
                  </a:srgbClr>
                </a:outerShdw>
              </a:effectLst>
            </a:rPr>
            <a:t>Greenville Avenue Church of Christ </a:t>
          </a:r>
          <a:br>
            <a:rPr lang="en-US" sz="2800" i="0" kern="1200" dirty="0">
              <a:effectLst>
                <a:outerShdw blurRad="38100" dist="38100" dir="2700000" algn="tl">
                  <a:srgbClr val="000000">
                    <a:alpha val="43137"/>
                  </a:srgbClr>
                </a:outerShdw>
              </a:effectLst>
            </a:rPr>
          </a:br>
          <a:r>
            <a:rPr lang="en-US" sz="2800" i="0" kern="1200" dirty="0">
              <a:effectLst>
                <a:outerShdw blurRad="38100" dist="38100" dir="2700000" algn="tl">
                  <a:srgbClr val="000000">
                    <a:alpha val="43137"/>
                  </a:srgbClr>
                </a:outerShdw>
              </a:effectLst>
            </a:rPr>
            <a:t>is to uphold and defend the sound preaching and teaching of the gospel of Christ, to expose lost souls to God’s plan for salvation, and to assist and encourage individuals to live fully in accordance with the will and glory of God.</a:t>
          </a:r>
        </a:p>
      </dsp:txBody>
      <dsp:txXfrm>
        <a:off x="109909" y="113228"/>
        <a:ext cx="6408986" cy="3532757"/>
      </dsp:txXfrm>
    </dsp:sp>
    <dsp:sp modelId="{132265A1-8472-4B1A-A62A-A11DE04A6FE4}">
      <dsp:nvSpPr>
        <dsp:cNvPr id="0" name=""/>
        <dsp:cNvSpPr/>
      </dsp:nvSpPr>
      <dsp:spPr>
        <a:xfrm rot="5400000">
          <a:off x="2649614" y="3933156"/>
          <a:ext cx="1329575" cy="1295991"/>
        </a:xfrm>
        <a:prstGeom prst="rightArrow">
          <a:avLst>
            <a:gd name="adj1" fmla="val 60000"/>
            <a:gd name="adj2" fmla="val 50000"/>
          </a:avLst>
        </a:prstGeom>
        <a:gradFill rotWithShape="0">
          <a:gsLst>
            <a:gs pos="50000">
              <a:srgbClr val="3A260D"/>
            </a:gs>
            <a:gs pos="0">
              <a:srgbClr val="70B02A"/>
            </a:gs>
            <a:gs pos="100000">
              <a:srgbClr val="720019"/>
            </a:gs>
          </a:gsLst>
          <a:lin ang="5400000" scaled="1"/>
        </a:gra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p>
      </dsp:txBody>
      <dsp:txXfrm rot="-5400000">
        <a:off x="2925604" y="3916365"/>
        <a:ext cx="777595" cy="940778"/>
      </dsp:txXfrm>
    </dsp:sp>
    <dsp:sp modelId="{7FD79109-E923-44A9-BC08-224718693016}">
      <dsp:nvSpPr>
        <dsp:cNvPr id="0" name=""/>
        <dsp:cNvSpPr/>
      </dsp:nvSpPr>
      <dsp:spPr>
        <a:xfrm>
          <a:off x="0" y="5406409"/>
          <a:ext cx="6628804" cy="413948"/>
        </a:xfrm>
        <a:prstGeom prst="roundRect">
          <a:avLst>
            <a:gd name="adj" fmla="val 10000"/>
          </a:avLst>
        </a:prstGeom>
        <a:solidFill>
          <a:srgbClr val="BA002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1" kern="1200" dirty="0">
              <a:effectLst>
                <a:outerShdw blurRad="38100" dist="38100" dir="2700000" algn="tl">
                  <a:srgbClr val="000000">
                    <a:alpha val="43137"/>
                  </a:srgbClr>
                </a:outerShdw>
              </a:effectLst>
            </a:rPr>
            <a:t>Ref: </a:t>
          </a:r>
          <a:r>
            <a:rPr lang="en-US" sz="2800" kern="1200" dirty="0">
              <a:effectLst>
                <a:outerShdw blurRad="38100" dist="38100" dir="2700000" algn="tl">
                  <a:srgbClr val="000000">
                    <a:alpha val="43137"/>
                  </a:srgbClr>
                </a:outerShdw>
              </a:effectLst>
            </a:rPr>
            <a:t>Matthew 28:18-20</a:t>
          </a:r>
        </a:p>
      </dsp:txBody>
      <dsp:txXfrm>
        <a:off x="12124" y="5418533"/>
        <a:ext cx="6604556" cy="389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C13C-CE85-444B-8759-F77BECF1939D}">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171FD-CCD7-4DDA-9576-5CB877229501}">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To understand clearly this context of </a:t>
          </a:r>
          <a:r>
            <a:rPr lang="en-US" sz="2600" b="1" kern="1200" dirty="0"/>
            <a:t>according to his purpose </a:t>
          </a:r>
          <a:r>
            <a:rPr lang="en-US" sz="2600" b="0" kern="1200" dirty="0"/>
            <a:t>in verse 28,</a:t>
          </a:r>
          <a:r>
            <a:rPr lang="en-US" sz="2600" b="1" kern="1200" dirty="0"/>
            <a:t> before man was created, God foresaw that man would sin.</a:t>
          </a:r>
          <a:endParaRPr lang="en-US" sz="2600" kern="1200" dirty="0"/>
        </a:p>
      </dsp:txBody>
      <dsp:txXfrm>
        <a:off x="535713" y="1032452"/>
        <a:ext cx="3967760" cy="2463577"/>
      </dsp:txXfrm>
    </dsp:sp>
    <dsp:sp modelId="{2E8F4626-818F-44E3-A285-5FB3DD9DBDC2}">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B1865-B9E6-4330-BBC9-5D6F867ACAD0}">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God’s eternal purpose was that man would be saved by the gospel (Romans 16:25-26).</a:t>
          </a:r>
          <a:endParaRPr lang="en-US" sz="2600" kern="1200"/>
        </a:p>
      </dsp:txBody>
      <dsp:txXfrm>
        <a:off x="5572553" y="1032452"/>
        <a:ext cx="3967760" cy="2463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a:t>The SHARE, Ep 21:</a:t>
            </a:r>
          </a:p>
          <a:p>
            <a:r>
              <a:rPr lang="en-US" dirty="0"/>
              <a:t>The Saving Power of Christ</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b="1" dirty="0"/>
              <a:t>God’s Purpose Is the Church</a:t>
            </a:r>
          </a:p>
          <a:p>
            <a:r>
              <a:rPr lang="en-US" b="1" dirty="0"/>
              <a:t>Tyrone Jones, presenter</a:t>
            </a: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a:t>Saturday, April 8, 2023</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CD1B91D-E010-479F-9F18-5B0AA3B60EE8}" type="slidenum">
              <a:rPr lang="en-US" smtClean="0"/>
              <a:t>‹#›</a:t>
            </a:fld>
            <a:endParaRPr lang="en-US"/>
          </a:p>
        </p:txBody>
      </p:sp>
    </p:spTree>
    <p:extLst>
      <p:ext uri="{BB962C8B-B14F-4D97-AF65-F5344CB8AC3E}">
        <p14:creationId xmlns:p14="http://schemas.microsoft.com/office/powerpoint/2010/main" val="5444428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xmlns="">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51FD70-552B-44BA-8B86-5460359F8C30}" type="datetimeFigureOut">
              <a:rPr lang="en-US" smtClean="0"/>
              <a:t>4/11/2023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6F3905-6F04-4453-AB50-B9D623476478}" type="slidenum">
              <a:rPr lang="en-US" smtClean="0"/>
              <a:t>‹#›</a:t>
            </a:fld>
            <a:endParaRPr lang="en-US"/>
          </a:p>
        </p:txBody>
      </p:sp>
    </p:spTree>
    <p:extLst>
      <p:ext uri="{BB962C8B-B14F-4D97-AF65-F5344CB8AC3E}">
        <p14:creationId xmlns:p14="http://schemas.microsoft.com/office/powerpoint/2010/main" val="37026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F3905-6F04-4453-AB50-B9D623476478}" type="slidenum">
              <a:rPr lang="en-US" smtClean="0"/>
              <a:t>2</a:t>
            </a:fld>
            <a:endParaRPr lang="en-US"/>
          </a:p>
        </p:txBody>
      </p:sp>
    </p:spTree>
    <p:extLst>
      <p:ext uri="{BB962C8B-B14F-4D97-AF65-F5344CB8AC3E}">
        <p14:creationId xmlns:p14="http://schemas.microsoft.com/office/powerpoint/2010/main" val="86955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F3905-6F04-4453-AB50-B9D623476478}" type="slidenum">
              <a:rPr lang="en-US" smtClean="0"/>
              <a:t>14</a:t>
            </a:fld>
            <a:endParaRPr lang="en-US"/>
          </a:p>
        </p:txBody>
      </p:sp>
    </p:spTree>
    <p:extLst>
      <p:ext uri="{BB962C8B-B14F-4D97-AF65-F5344CB8AC3E}">
        <p14:creationId xmlns:p14="http://schemas.microsoft.com/office/powerpoint/2010/main" val="83512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the Gospel do in the 1</a:t>
            </a:r>
            <a:r>
              <a:rPr lang="en-US" baseline="30000" dirty="0"/>
              <a:t>st</a:t>
            </a:r>
            <a:r>
              <a:rPr lang="en-US" dirty="0"/>
              <a:t> century? The Gospel is doing the same thing today in the 21</a:t>
            </a:r>
            <a:r>
              <a:rPr lang="en-US" baseline="30000" dirty="0"/>
              <a:t>st</a:t>
            </a:r>
            <a:r>
              <a:rPr lang="en-US" dirty="0"/>
              <a:t> century.</a:t>
            </a:r>
          </a:p>
        </p:txBody>
      </p:sp>
      <p:sp>
        <p:nvSpPr>
          <p:cNvPr id="4" name="Slide Number Placeholder 3"/>
          <p:cNvSpPr>
            <a:spLocks noGrp="1"/>
          </p:cNvSpPr>
          <p:nvPr>
            <p:ph type="sldNum" sz="quarter" idx="5"/>
          </p:nvPr>
        </p:nvSpPr>
        <p:spPr/>
        <p:txBody>
          <a:bodyPr/>
          <a:lstStyle/>
          <a:p>
            <a:fld id="{2A6F3905-6F04-4453-AB50-B9D623476478}" type="slidenum">
              <a:rPr lang="en-US" smtClean="0"/>
              <a:t>16</a:t>
            </a:fld>
            <a:endParaRPr lang="en-US"/>
          </a:p>
        </p:txBody>
      </p:sp>
    </p:spTree>
    <p:extLst>
      <p:ext uri="{BB962C8B-B14F-4D97-AF65-F5344CB8AC3E}">
        <p14:creationId xmlns:p14="http://schemas.microsoft.com/office/powerpoint/2010/main" val="55244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must do to continue to press the point that God’s purpose is the Church </a:t>
            </a:r>
          </a:p>
        </p:txBody>
      </p:sp>
      <p:sp>
        <p:nvSpPr>
          <p:cNvPr id="4" name="Slide Number Placeholder 3"/>
          <p:cNvSpPr>
            <a:spLocks noGrp="1"/>
          </p:cNvSpPr>
          <p:nvPr>
            <p:ph type="sldNum" sz="quarter" idx="5"/>
          </p:nvPr>
        </p:nvSpPr>
        <p:spPr/>
        <p:txBody>
          <a:bodyPr/>
          <a:lstStyle/>
          <a:p>
            <a:fld id="{2A6F3905-6F04-4453-AB50-B9D623476478}" type="slidenum">
              <a:rPr lang="en-US" smtClean="0"/>
              <a:t>20</a:t>
            </a:fld>
            <a:endParaRPr lang="en-US"/>
          </a:p>
        </p:txBody>
      </p:sp>
    </p:spTree>
    <p:extLst>
      <p:ext uri="{BB962C8B-B14F-4D97-AF65-F5344CB8AC3E}">
        <p14:creationId xmlns:p14="http://schemas.microsoft.com/office/powerpoint/2010/main" val="432930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apostles continued in the teaching of Jesus Christ</a:t>
            </a:r>
            <a:r>
              <a:rPr lang="en-US"/>
              <a:t>. </a:t>
            </a:r>
          </a:p>
        </p:txBody>
      </p:sp>
      <p:sp>
        <p:nvSpPr>
          <p:cNvPr id="4" name="Slide Number Placeholder 3"/>
          <p:cNvSpPr>
            <a:spLocks noGrp="1"/>
          </p:cNvSpPr>
          <p:nvPr>
            <p:ph type="sldNum" sz="quarter" idx="5"/>
          </p:nvPr>
        </p:nvSpPr>
        <p:spPr/>
        <p:txBody>
          <a:bodyPr/>
          <a:lstStyle/>
          <a:p>
            <a:fld id="{2A6F3905-6F04-4453-AB50-B9D623476478}" type="slidenum">
              <a:rPr lang="en-US" smtClean="0"/>
              <a:t>21</a:t>
            </a:fld>
            <a:endParaRPr lang="en-US"/>
          </a:p>
        </p:txBody>
      </p:sp>
    </p:spTree>
    <p:extLst>
      <p:ext uri="{BB962C8B-B14F-4D97-AF65-F5344CB8AC3E}">
        <p14:creationId xmlns:p14="http://schemas.microsoft.com/office/powerpoint/2010/main" val="43974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begin by </a:t>
            </a:r>
          </a:p>
        </p:txBody>
      </p:sp>
      <p:sp>
        <p:nvSpPr>
          <p:cNvPr id="4" name="Slide Number Placeholder 3"/>
          <p:cNvSpPr>
            <a:spLocks noGrp="1"/>
          </p:cNvSpPr>
          <p:nvPr>
            <p:ph type="sldNum" sz="quarter" idx="5"/>
          </p:nvPr>
        </p:nvSpPr>
        <p:spPr/>
        <p:txBody>
          <a:bodyPr/>
          <a:lstStyle/>
          <a:p>
            <a:fld id="{2A6F3905-6F04-4453-AB50-B9D623476478}" type="slidenum">
              <a:rPr lang="en-US" smtClean="0"/>
              <a:t>4</a:t>
            </a:fld>
            <a:endParaRPr lang="en-US"/>
          </a:p>
        </p:txBody>
      </p:sp>
    </p:spTree>
    <p:extLst>
      <p:ext uri="{BB962C8B-B14F-4D97-AF65-F5344CB8AC3E}">
        <p14:creationId xmlns:p14="http://schemas.microsoft.com/office/powerpoint/2010/main" val="39662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passage is teaching that God is working out His plan. The question is How? Example is Joseph.</a:t>
            </a:r>
          </a:p>
        </p:txBody>
      </p:sp>
      <p:sp>
        <p:nvSpPr>
          <p:cNvPr id="4" name="Slide Number Placeholder 3"/>
          <p:cNvSpPr>
            <a:spLocks noGrp="1"/>
          </p:cNvSpPr>
          <p:nvPr>
            <p:ph type="sldNum" sz="quarter" idx="5"/>
          </p:nvPr>
        </p:nvSpPr>
        <p:spPr/>
        <p:txBody>
          <a:bodyPr/>
          <a:lstStyle/>
          <a:p>
            <a:fld id="{2A6F3905-6F04-4453-AB50-B9D623476478}" type="slidenum">
              <a:rPr lang="en-US" smtClean="0"/>
              <a:t>5</a:t>
            </a:fld>
            <a:endParaRPr lang="en-US"/>
          </a:p>
        </p:txBody>
      </p:sp>
    </p:spTree>
    <p:extLst>
      <p:ext uri="{BB962C8B-B14F-4D97-AF65-F5344CB8AC3E}">
        <p14:creationId xmlns:p14="http://schemas.microsoft.com/office/powerpoint/2010/main" val="366102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that is scripturally driven and non-negotiable. Today I will share with you some core values.</a:t>
            </a:r>
          </a:p>
        </p:txBody>
      </p:sp>
      <p:sp>
        <p:nvSpPr>
          <p:cNvPr id="4" name="Slide Number Placeholder 3"/>
          <p:cNvSpPr>
            <a:spLocks noGrp="1"/>
          </p:cNvSpPr>
          <p:nvPr>
            <p:ph type="sldNum" sz="quarter" idx="5"/>
          </p:nvPr>
        </p:nvSpPr>
        <p:spPr/>
        <p:txBody>
          <a:bodyPr/>
          <a:lstStyle/>
          <a:p>
            <a:fld id="{2A6F3905-6F04-4453-AB50-B9D623476478}" type="slidenum">
              <a:rPr lang="en-US" smtClean="0"/>
              <a:t>7</a:t>
            </a:fld>
            <a:endParaRPr lang="en-US"/>
          </a:p>
        </p:txBody>
      </p:sp>
    </p:spTree>
    <p:extLst>
      <p:ext uri="{BB962C8B-B14F-4D97-AF65-F5344CB8AC3E}">
        <p14:creationId xmlns:p14="http://schemas.microsoft.com/office/powerpoint/2010/main" val="425805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the topic today is God’s Purpose is The Church. There are core values or traits that the Church stands firm on and we will discuss these core values today.</a:t>
            </a:r>
          </a:p>
        </p:txBody>
      </p:sp>
      <p:sp>
        <p:nvSpPr>
          <p:cNvPr id="4" name="Slide Number Placeholder 3"/>
          <p:cNvSpPr>
            <a:spLocks noGrp="1"/>
          </p:cNvSpPr>
          <p:nvPr>
            <p:ph type="sldNum" sz="quarter" idx="5"/>
          </p:nvPr>
        </p:nvSpPr>
        <p:spPr/>
        <p:txBody>
          <a:bodyPr/>
          <a:lstStyle/>
          <a:p>
            <a:fld id="{2A6F3905-6F04-4453-AB50-B9D623476478}" type="slidenum">
              <a:rPr lang="en-US" smtClean="0"/>
              <a:t>9</a:t>
            </a:fld>
            <a:endParaRPr lang="en-US"/>
          </a:p>
        </p:txBody>
      </p:sp>
    </p:spTree>
    <p:extLst>
      <p:ext uri="{BB962C8B-B14F-4D97-AF65-F5344CB8AC3E}">
        <p14:creationId xmlns:p14="http://schemas.microsoft.com/office/powerpoint/2010/main" val="396789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scriptures does not say or state the church of Baptist, catholic, Pentecostal, methodist, </a:t>
            </a:r>
            <a:r>
              <a:rPr lang="en-US" dirty="0" err="1"/>
              <a:t>st</a:t>
            </a:r>
            <a:r>
              <a:rPr lang="en-US" dirty="0"/>
              <a:t> john, salvation army,.</a:t>
            </a:r>
          </a:p>
        </p:txBody>
      </p:sp>
      <p:sp>
        <p:nvSpPr>
          <p:cNvPr id="4" name="Slide Number Placeholder 3"/>
          <p:cNvSpPr>
            <a:spLocks noGrp="1"/>
          </p:cNvSpPr>
          <p:nvPr>
            <p:ph type="sldNum" sz="quarter" idx="5"/>
          </p:nvPr>
        </p:nvSpPr>
        <p:spPr/>
        <p:txBody>
          <a:bodyPr/>
          <a:lstStyle/>
          <a:p>
            <a:fld id="{2A6F3905-6F04-4453-AB50-B9D623476478}" type="slidenum">
              <a:rPr lang="en-US" smtClean="0"/>
              <a:t>10</a:t>
            </a:fld>
            <a:endParaRPr lang="en-US"/>
          </a:p>
        </p:txBody>
      </p:sp>
    </p:spTree>
    <p:extLst>
      <p:ext uri="{BB962C8B-B14F-4D97-AF65-F5344CB8AC3E}">
        <p14:creationId xmlns:p14="http://schemas.microsoft.com/office/powerpoint/2010/main" val="318429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 the church forward, we must press the point that baptism is essential – This is non-negotiable.  </a:t>
            </a:r>
          </a:p>
        </p:txBody>
      </p:sp>
      <p:sp>
        <p:nvSpPr>
          <p:cNvPr id="4" name="Slide Number Placeholder 3"/>
          <p:cNvSpPr>
            <a:spLocks noGrp="1"/>
          </p:cNvSpPr>
          <p:nvPr>
            <p:ph type="sldNum" sz="quarter" idx="5"/>
          </p:nvPr>
        </p:nvSpPr>
        <p:spPr/>
        <p:txBody>
          <a:bodyPr/>
          <a:lstStyle/>
          <a:p>
            <a:fld id="{2A6F3905-6F04-4453-AB50-B9D623476478}" type="slidenum">
              <a:rPr lang="en-US" smtClean="0"/>
              <a:t>11</a:t>
            </a:fld>
            <a:endParaRPr lang="en-US"/>
          </a:p>
        </p:txBody>
      </p:sp>
    </p:spTree>
    <p:extLst>
      <p:ext uri="{BB962C8B-B14F-4D97-AF65-F5344CB8AC3E}">
        <p14:creationId xmlns:p14="http://schemas.microsoft.com/office/powerpoint/2010/main" val="24414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assembly is to worship God together, Study God’s word to grow spiritually, and commune with our lord and savior Jesus Christ.  This is how we exhort one another. On the contrary, when you do not assemble you can or will be tempted to backslide.</a:t>
            </a:r>
          </a:p>
        </p:txBody>
      </p:sp>
      <p:sp>
        <p:nvSpPr>
          <p:cNvPr id="4" name="Slide Number Placeholder 3"/>
          <p:cNvSpPr>
            <a:spLocks noGrp="1"/>
          </p:cNvSpPr>
          <p:nvPr>
            <p:ph type="sldNum" sz="quarter" idx="5"/>
          </p:nvPr>
        </p:nvSpPr>
        <p:spPr/>
        <p:txBody>
          <a:bodyPr/>
          <a:lstStyle/>
          <a:p>
            <a:fld id="{2A6F3905-6F04-4453-AB50-B9D623476478}" type="slidenum">
              <a:rPr lang="en-US" smtClean="0"/>
              <a:t>12</a:t>
            </a:fld>
            <a:endParaRPr lang="en-US"/>
          </a:p>
        </p:txBody>
      </p:sp>
    </p:spTree>
    <p:extLst>
      <p:ext uri="{BB962C8B-B14F-4D97-AF65-F5344CB8AC3E}">
        <p14:creationId xmlns:p14="http://schemas.microsoft.com/office/powerpoint/2010/main" val="1902559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a:t>
            </a:r>
            <a:r>
              <a:rPr lang="en-US" baseline="30000" dirty="0"/>
              <a:t>st</a:t>
            </a:r>
            <a:r>
              <a:rPr lang="en-US" dirty="0"/>
              <a:t> day of the week is a special day of worship for Christians, 2. Christians are to give upon the 1</a:t>
            </a:r>
            <a:r>
              <a:rPr lang="en-US" baseline="30000" dirty="0"/>
              <a:t>st</a:t>
            </a:r>
            <a:r>
              <a:rPr lang="en-US" dirty="0"/>
              <a:t> day of the week. 3. Christians are to partake of the Lord’s supper upon the 1</a:t>
            </a:r>
            <a:r>
              <a:rPr lang="en-US" baseline="30000" dirty="0"/>
              <a:t>st</a:t>
            </a:r>
            <a:r>
              <a:rPr lang="en-US" dirty="0"/>
              <a:t> day of every week. </a:t>
            </a:r>
          </a:p>
        </p:txBody>
      </p:sp>
      <p:sp>
        <p:nvSpPr>
          <p:cNvPr id="4" name="Slide Number Placeholder 3"/>
          <p:cNvSpPr>
            <a:spLocks noGrp="1"/>
          </p:cNvSpPr>
          <p:nvPr>
            <p:ph type="sldNum" sz="quarter" idx="5"/>
          </p:nvPr>
        </p:nvSpPr>
        <p:spPr/>
        <p:txBody>
          <a:bodyPr/>
          <a:lstStyle/>
          <a:p>
            <a:fld id="{2A6F3905-6F04-4453-AB50-B9D623476478}" type="slidenum">
              <a:rPr lang="en-US" smtClean="0"/>
              <a:t>13</a:t>
            </a:fld>
            <a:endParaRPr lang="en-US"/>
          </a:p>
        </p:txBody>
      </p:sp>
    </p:spTree>
    <p:extLst>
      <p:ext uri="{BB962C8B-B14F-4D97-AF65-F5344CB8AC3E}">
        <p14:creationId xmlns:p14="http://schemas.microsoft.com/office/powerpoint/2010/main" val="406109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CB2C2-6DBA-C84E-34B9-81EC5C08EF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0BCA1A1-A5A6-6C11-BDB2-2FC7DD68B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166372E-C3F7-74C6-2793-0692344C9250}"/>
              </a:ext>
            </a:extLst>
          </p:cNvPr>
          <p:cNvSpPr>
            <a:spLocks noGrp="1"/>
          </p:cNvSpPr>
          <p:nvPr>
            <p:ph type="dt" sz="half" idx="10"/>
          </p:nvPr>
        </p:nvSpPr>
        <p:spPr/>
        <p:txBody>
          <a:bodyPr/>
          <a:lstStyle/>
          <a:p>
            <a:fld id="{03BE53C0-CA23-4CB1-A6C7-2EE177593170}" type="datetime1">
              <a:rPr lang="en-US" smtClean="0"/>
              <a:t>4/11/2023</a:t>
            </a:fld>
            <a:endParaRPr lang="en-US"/>
          </a:p>
        </p:txBody>
      </p:sp>
      <p:sp>
        <p:nvSpPr>
          <p:cNvPr id="5" name="Footer Placeholder 4">
            <a:extLst>
              <a:ext uri="{FF2B5EF4-FFF2-40B4-BE49-F238E27FC236}">
                <a16:creationId xmlns:a16="http://schemas.microsoft.com/office/drawing/2014/main" xmlns="" id="{24F0A6AC-2217-1C8B-E927-51AB6357D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037AC8-F48D-D76F-18F2-CAB63F3C740F}"/>
              </a:ext>
            </a:extLst>
          </p:cNvPr>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87694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28868-15B4-C254-44C8-9C5CD1EA3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93A434-6E65-2A15-5875-E23F03EF1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C1D104-EE5B-5B89-FE70-5294E6914D3F}"/>
              </a:ext>
            </a:extLst>
          </p:cNvPr>
          <p:cNvSpPr>
            <a:spLocks noGrp="1"/>
          </p:cNvSpPr>
          <p:nvPr>
            <p:ph type="dt" sz="half" idx="10"/>
          </p:nvPr>
        </p:nvSpPr>
        <p:spPr/>
        <p:txBody>
          <a:bodyPr/>
          <a:lstStyle/>
          <a:p>
            <a:fld id="{861BEF54-D2A6-4D15-ADDE-8F6946E3A805}" type="datetime1">
              <a:rPr lang="en-US" smtClean="0"/>
              <a:t>4/11/2023</a:t>
            </a:fld>
            <a:endParaRPr lang="en-US"/>
          </a:p>
        </p:txBody>
      </p:sp>
      <p:sp>
        <p:nvSpPr>
          <p:cNvPr id="5" name="Footer Placeholder 4">
            <a:extLst>
              <a:ext uri="{FF2B5EF4-FFF2-40B4-BE49-F238E27FC236}">
                <a16:creationId xmlns:a16="http://schemas.microsoft.com/office/drawing/2014/main" xmlns="" id="{2FD38BD1-FF8B-6D01-0A6E-E598E8F14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C6053-7412-8F19-A119-70EDD85E6B12}"/>
              </a:ext>
            </a:extLst>
          </p:cNvPr>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73523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C8ED172-C098-417D-175A-A4672FF3CC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EB70FC9-8297-D765-F9E3-991298C22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76975F-E49E-7DB9-EB4D-CABDBA35D79B}"/>
              </a:ext>
            </a:extLst>
          </p:cNvPr>
          <p:cNvSpPr>
            <a:spLocks noGrp="1"/>
          </p:cNvSpPr>
          <p:nvPr>
            <p:ph type="dt" sz="half" idx="10"/>
          </p:nvPr>
        </p:nvSpPr>
        <p:spPr/>
        <p:txBody>
          <a:bodyPr/>
          <a:lstStyle/>
          <a:p>
            <a:fld id="{46275544-C166-46B5-8313-79EE244F9527}" type="datetime1">
              <a:rPr lang="en-US" smtClean="0"/>
              <a:t>4/11/2023</a:t>
            </a:fld>
            <a:endParaRPr lang="en-US"/>
          </a:p>
        </p:txBody>
      </p:sp>
      <p:sp>
        <p:nvSpPr>
          <p:cNvPr id="5" name="Footer Placeholder 4">
            <a:extLst>
              <a:ext uri="{FF2B5EF4-FFF2-40B4-BE49-F238E27FC236}">
                <a16:creationId xmlns:a16="http://schemas.microsoft.com/office/drawing/2014/main" xmlns="" id="{58A5EE37-0A2E-44C2-4EBF-7D06F4D77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56925F-960B-D8E3-1EDB-A576FE729552}"/>
              </a:ext>
            </a:extLst>
          </p:cNvPr>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9822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A81FC-DE23-4342-AF17-CFE38BEC27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0D10EC-DD86-C43C-2E05-3D105B101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2E401E-2C9F-84E3-C4FA-CF40A8593319}"/>
              </a:ext>
            </a:extLst>
          </p:cNvPr>
          <p:cNvSpPr>
            <a:spLocks noGrp="1"/>
          </p:cNvSpPr>
          <p:nvPr>
            <p:ph type="dt" sz="half" idx="10"/>
          </p:nvPr>
        </p:nvSpPr>
        <p:spPr/>
        <p:txBody>
          <a:bodyPr/>
          <a:lstStyle/>
          <a:p>
            <a:fld id="{EFA8F8B7-9845-4E26-9AEA-7D3B6897E8FE}" type="datetime1">
              <a:rPr lang="en-US" smtClean="0"/>
              <a:t>4/11/2023</a:t>
            </a:fld>
            <a:endParaRPr lang="en-US"/>
          </a:p>
        </p:txBody>
      </p:sp>
      <p:sp>
        <p:nvSpPr>
          <p:cNvPr id="5" name="Footer Placeholder 4">
            <a:extLst>
              <a:ext uri="{FF2B5EF4-FFF2-40B4-BE49-F238E27FC236}">
                <a16:creationId xmlns:a16="http://schemas.microsoft.com/office/drawing/2014/main" xmlns="" id="{E763AD3C-2005-2D8A-F8F8-35038AF69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7EA699-F764-4778-C6A6-22C9F2ED1C30}"/>
              </a:ext>
            </a:extLst>
          </p:cNvPr>
          <p:cNvSpPr>
            <a:spLocks noGrp="1"/>
          </p:cNvSpPr>
          <p:nvPr>
            <p:ph type="sldNum" sz="quarter" idx="12"/>
          </p:nvPr>
        </p:nvSpPr>
        <p:spPr/>
        <p:txBody>
          <a:bodyPr/>
          <a:lstStyle/>
          <a:p>
            <a:fld id="{B568BF6D-1875-48DC-89CB-E322EF9305A0}" type="slidenum">
              <a:rPr lang="en-US" smtClean="0"/>
              <a:t>‹#›</a:t>
            </a:fld>
            <a:endParaRPr lang="en-US"/>
          </a:p>
        </p:txBody>
      </p:sp>
      <p:pic>
        <p:nvPicPr>
          <p:cNvPr id="7" name="Picture 6">
            <a:extLst>
              <a:ext uri="{FF2B5EF4-FFF2-40B4-BE49-F238E27FC236}">
                <a16:creationId xmlns:a16="http://schemas.microsoft.com/office/drawing/2014/main" xmlns="" id="{D0178EB0-95A5-FE37-0BD4-6D45AFEB0B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403692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CC9C6-B9A4-9C07-7C7F-56A7392AE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1E788C5-80DB-28E7-593B-94266ABF1E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187C72-CFE5-6D5F-CD10-0144B2F9E1CF}"/>
              </a:ext>
            </a:extLst>
          </p:cNvPr>
          <p:cNvSpPr>
            <a:spLocks noGrp="1"/>
          </p:cNvSpPr>
          <p:nvPr>
            <p:ph type="dt" sz="half" idx="10"/>
          </p:nvPr>
        </p:nvSpPr>
        <p:spPr/>
        <p:txBody>
          <a:bodyPr/>
          <a:lstStyle/>
          <a:p>
            <a:fld id="{2B799382-946E-4E49-9679-A7B216249042}" type="datetime1">
              <a:rPr lang="en-US" smtClean="0"/>
              <a:t>4/11/2023</a:t>
            </a:fld>
            <a:endParaRPr lang="en-US"/>
          </a:p>
        </p:txBody>
      </p:sp>
      <p:sp>
        <p:nvSpPr>
          <p:cNvPr id="5" name="Footer Placeholder 4">
            <a:extLst>
              <a:ext uri="{FF2B5EF4-FFF2-40B4-BE49-F238E27FC236}">
                <a16:creationId xmlns:a16="http://schemas.microsoft.com/office/drawing/2014/main" xmlns="" id="{A2102661-BBFA-5F25-6964-33B4E238C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BE597D-1E06-0AE7-934A-973472FAE4E6}"/>
              </a:ext>
            </a:extLst>
          </p:cNvPr>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323773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B4AD4-1304-6693-1F7D-037CDBB96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CEB265-DF45-B710-011E-929A9E58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601DA93-F044-86F1-C9D4-CED0E4F71C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0FF0D2-16D7-FB05-9EA6-0963A42291AB}"/>
              </a:ext>
            </a:extLst>
          </p:cNvPr>
          <p:cNvSpPr>
            <a:spLocks noGrp="1"/>
          </p:cNvSpPr>
          <p:nvPr>
            <p:ph type="dt" sz="half" idx="10"/>
          </p:nvPr>
        </p:nvSpPr>
        <p:spPr/>
        <p:txBody>
          <a:bodyPr/>
          <a:lstStyle/>
          <a:p>
            <a:fld id="{A0761AD2-BA78-4D74-95DF-11C19257648C}" type="datetime1">
              <a:rPr lang="en-US" smtClean="0"/>
              <a:t>4/11/2023</a:t>
            </a:fld>
            <a:endParaRPr lang="en-US"/>
          </a:p>
        </p:txBody>
      </p:sp>
      <p:sp>
        <p:nvSpPr>
          <p:cNvPr id="6" name="Footer Placeholder 5">
            <a:extLst>
              <a:ext uri="{FF2B5EF4-FFF2-40B4-BE49-F238E27FC236}">
                <a16:creationId xmlns:a16="http://schemas.microsoft.com/office/drawing/2014/main" xmlns="" id="{0044E88A-FB02-7377-51F9-C855141E5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47E0375-464D-9615-0A6D-50A495595C22}"/>
              </a:ext>
            </a:extLst>
          </p:cNvPr>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4479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BF98D-2DF5-F2BE-7063-777ACBF0E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929EA17-8755-3CDF-60E0-D0622D112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508FAC-2E97-E35C-B8D8-370BC89CC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ACAF8A-B920-ACEC-54D3-A6C21AFDC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8FF287-EE5F-5E08-C1A4-4329153BF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16B8861-09A8-9BDE-BCCA-E4CDAF8BA5E8}"/>
              </a:ext>
            </a:extLst>
          </p:cNvPr>
          <p:cNvSpPr>
            <a:spLocks noGrp="1"/>
          </p:cNvSpPr>
          <p:nvPr>
            <p:ph type="dt" sz="half" idx="10"/>
          </p:nvPr>
        </p:nvSpPr>
        <p:spPr/>
        <p:txBody>
          <a:bodyPr/>
          <a:lstStyle/>
          <a:p>
            <a:fld id="{B0263929-F02A-42C9-8141-279FE958AAA4}" type="datetime1">
              <a:rPr lang="en-US" smtClean="0"/>
              <a:t>4/11/2023</a:t>
            </a:fld>
            <a:endParaRPr lang="en-US"/>
          </a:p>
        </p:txBody>
      </p:sp>
      <p:sp>
        <p:nvSpPr>
          <p:cNvPr id="8" name="Footer Placeholder 7">
            <a:extLst>
              <a:ext uri="{FF2B5EF4-FFF2-40B4-BE49-F238E27FC236}">
                <a16:creationId xmlns:a16="http://schemas.microsoft.com/office/drawing/2014/main" xmlns="" id="{3908D494-4211-60AC-19AE-3448CD5B4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7061ABB-3AD8-4CAB-52A1-7717FBB802A8}"/>
              </a:ext>
            </a:extLst>
          </p:cNvPr>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48321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CC120-EB9A-F601-2A4F-9DE11B6A9F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052AC73-5B8A-7DBD-3B11-A4E7CA636E2E}"/>
              </a:ext>
            </a:extLst>
          </p:cNvPr>
          <p:cNvSpPr>
            <a:spLocks noGrp="1"/>
          </p:cNvSpPr>
          <p:nvPr>
            <p:ph type="dt" sz="half" idx="10"/>
          </p:nvPr>
        </p:nvSpPr>
        <p:spPr/>
        <p:txBody>
          <a:bodyPr/>
          <a:lstStyle/>
          <a:p>
            <a:fld id="{6DE54AF3-83B9-45A1-92CE-B52F692E1DEE}" type="datetime1">
              <a:rPr lang="en-US" smtClean="0"/>
              <a:t>4/11/2023</a:t>
            </a:fld>
            <a:endParaRPr lang="en-US"/>
          </a:p>
        </p:txBody>
      </p:sp>
      <p:sp>
        <p:nvSpPr>
          <p:cNvPr id="4" name="Footer Placeholder 3">
            <a:extLst>
              <a:ext uri="{FF2B5EF4-FFF2-40B4-BE49-F238E27FC236}">
                <a16:creationId xmlns:a16="http://schemas.microsoft.com/office/drawing/2014/main" xmlns="" id="{7CAD493C-7B4D-445D-75B4-F3D3908E69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F23CCED-12D5-717C-2470-77C43B013949}"/>
              </a:ext>
            </a:extLst>
          </p:cNvPr>
          <p:cNvSpPr>
            <a:spLocks noGrp="1"/>
          </p:cNvSpPr>
          <p:nvPr>
            <p:ph type="sldNum" sz="quarter" idx="12"/>
          </p:nvPr>
        </p:nvSpPr>
        <p:spPr/>
        <p:txBody>
          <a:bodyPr/>
          <a:lstStyle/>
          <a:p>
            <a:fld id="{B568BF6D-1875-48DC-89CB-E322EF9305A0}" type="slidenum">
              <a:rPr lang="en-US" smtClean="0"/>
              <a:t>‹#›</a:t>
            </a:fld>
            <a:endParaRPr lang="en-US"/>
          </a:p>
        </p:txBody>
      </p:sp>
      <p:pic>
        <p:nvPicPr>
          <p:cNvPr id="6" name="Picture 5">
            <a:extLst>
              <a:ext uri="{FF2B5EF4-FFF2-40B4-BE49-F238E27FC236}">
                <a16:creationId xmlns:a16="http://schemas.microsoft.com/office/drawing/2014/main" xmlns="" id="{43C79541-3588-2777-0F34-EBBBFDA26B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258210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7CC176-F5D4-B128-0444-42E0C776E83F}"/>
              </a:ext>
            </a:extLst>
          </p:cNvPr>
          <p:cNvSpPr>
            <a:spLocks noGrp="1"/>
          </p:cNvSpPr>
          <p:nvPr>
            <p:ph type="dt" sz="half" idx="10"/>
          </p:nvPr>
        </p:nvSpPr>
        <p:spPr/>
        <p:txBody>
          <a:bodyPr/>
          <a:lstStyle/>
          <a:p>
            <a:fld id="{9846DE87-9A4E-4E9C-BAD1-074C7A112C27}" type="datetime1">
              <a:rPr lang="en-US" smtClean="0"/>
              <a:t>4/11/2023</a:t>
            </a:fld>
            <a:endParaRPr lang="en-US"/>
          </a:p>
        </p:txBody>
      </p:sp>
      <p:sp>
        <p:nvSpPr>
          <p:cNvPr id="3" name="Footer Placeholder 2">
            <a:extLst>
              <a:ext uri="{FF2B5EF4-FFF2-40B4-BE49-F238E27FC236}">
                <a16:creationId xmlns:a16="http://schemas.microsoft.com/office/drawing/2014/main" xmlns="" id="{AA7597F1-3894-6FC1-1347-C9126A505E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A3A0029-70C7-6063-072C-320A7D680F07}"/>
              </a:ext>
            </a:extLst>
          </p:cNvPr>
          <p:cNvSpPr>
            <a:spLocks noGrp="1"/>
          </p:cNvSpPr>
          <p:nvPr>
            <p:ph type="sldNum" sz="quarter" idx="12"/>
          </p:nvPr>
        </p:nvSpPr>
        <p:spPr/>
        <p:txBody>
          <a:bodyPr/>
          <a:lstStyle/>
          <a:p>
            <a:fld id="{B568BF6D-1875-48DC-89CB-E322EF9305A0}" type="slidenum">
              <a:rPr lang="en-US" smtClean="0"/>
              <a:t>‹#›</a:t>
            </a:fld>
            <a:endParaRPr lang="en-US"/>
          </a:p>
        </p:txBody>
      </p:sp>
      <p:pic>
        <p:nvPicPr>
          <p:cNvPr id="5" name="Picture 4">
            <a:extLst>
              <a:ext uri="{FF2B5EF4-FFF2-40B4-BE49-F238E27FC236}">
                <a16:creationId xmlns:a16="http://schemas.microsoft.com/office/drawing/2014/main" xmlns="" id="{5487D473-7A58-75EC-1935-D1008D24FF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301326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C9FCF-A450-F597-2E8B-34C86EAD9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CCC7C-F466-35F5-3089-AD47A0283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3CA2E2F-76C6-EACD-1025-E2CFD2208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135AEB-25BD-7B1C-69F5-DE9637CDF2E4}"/>
              </a:ext>
            </a:extLst>
          </p:cNvPr>
          <p:cNvSpPr>
            <a:spLocks noGrp="1"/>
          </p:cNvSpPr>
          <p:nvPr>
            <p:ph type="dt" sz="half" idx="10"/>
          </p:nvPr>
        </p:nvSpPr>
        <p:spPr/>
        <p:txBody>
          <a:bodyPr/>
          <a:lstStyle/>
          <a:p>
            <a:fld id="{5C394F78-C3E6-4D48-BBB3-4B9A50533677}" type="datetime1">
              <a:rPr lang="en-US" smtClean="0"/>
              <a:t>4/11/2023</a:t>
            </a:fld>
            <a:endParaRPr lang="en-US"/>
          </a:p>
        </p:txBody>
      </p:sp>
      <p:sp>
        <p:nvSpPr>
          <p:cNvPr id="6" name="Footer Placeholder 5">
            <a:extLst>
              <a:ext uri="{FF2B5EF4-FFF2-40B4-BE49-F238E27FC236}">
                <a16:creationId xmlns:a16="http://schemas.microsoft.com/office/drawing/2014/main" xmlns="" id="{E0999626-702A-36EE-9677-51FFED511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803B72-99D4-451F-A503-628EB82A5DEF}"/>
              </a:ext>
            </a:extLst>
          </p:cNvPr>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34966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0C94A-1A59-71A1-7780-B5CDC1CCB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E253D51-E933-DD65-B0D6-868AB6D295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9EF58C9-20BF-6C56-7B76-440B3C7AB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00CC16-A319-FEDB-D1DC-2583A6563AA5}"/>
              </a:ext>
            </a:extLst>
          </p:cNvPr>
          <p:cNvSpPr>
            <a:spLocks noGrp="1"/>
          </p:cNvSpPr>
          <p:nvPr>
            <p:ph type="dt" sz="half" idx="10"/>
          </p:nvPr>
        </p:nvSpPr>
        <p:spPr/>
        <p:txBody>
          <a:bodyPr/>
          <a:lstStyle/>
          <a:p>
            <a:fld id="{49CCFED4-1ECD-4413-A6F2-A0362C0F6262}" type="datetime1">
              <a:rPr lang="en-US" smtClean="0"/>
              <a:t>4/11/2023</a:t>
            </a:fld>
            <a:endParaRPr lang="en-US"/>
          </a:p>
        </p:txBody>
      </p:sp>
      <p:sp>
        <p:nvSpPr>
          <p:cNvPr id="6" name="Footer Placeholder 5">
            <a:extLst>
              <a:ext uri="{FF2B5EF4-FFF2-40B4-BE49-F238E27FC236}">
                <a16:creationId xmlns:a16="http://schemas.microsoft.com/office/drawing/2014/main" xmlns="" id="{291E266C-4475-A0C2-350A-49DD8C89F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B55881-4847-A20F-F771-E298518DD441}"/>
              </a:ext>
            </a:extLst>
          </p:cNvPr>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331934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C7B2C4-F9A5-0D39-73B3-2031CDFA6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22AB1BE-1085-2436-5400-CF86DF956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82E4BB-1236-4A4B-5362-254ED5EAA8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46133-A143-4F5C-93AE-4B3B62C7F398}" type="datetime1">
              <a:rPr lang="en-US" smtClean="0"/>
              <a:t>4/11/2023</a:t>
            </a:fld>
            <a:endParaRPr lang="en-US"/>
          </a:p>
        </p:txBody>
      </p:sp>
      <p:sp>
        <p:nvSpPr>
          <p:cNvPr id="5" name="Footer Placeholder 4">
            <a:extLst>
              <a:ext uri="{FF2B5EF4-FFF2-40B4-BE49-F238E27FC236}">
                <a16:creationId xmlns:a16="http://schemas.microsoft.com/office/drawing/2014/main" xmlns="" id="{54A35AB5-E73F-07DD-C8DC-FE4986680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3D445C0-EA40-A518-C590-9ED4814C69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8BF6D-1875-48DC-89CB-E322EF9305A0}" type="slidenum">
              <a:rPr lang="en-US" smtClean="0"/>
              <a:t>‹#›</a:t>
            </a:fld>
            <a:endParaRPr lang="en-US"/>
          </a:p>
        </p:txBody>
      </p:sp>
    </p:spTree>
    <p:extLst>
      <p:ext uri="{BB962C8B-B14F-4D97-AF65-F5344CB8AC3E}">
        <p14:creationId xmlns:p14="http://schemas.microsoft.com/office/powerpoint/2010/main" val="93616607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lainbibleteaching.com/2010/04/26/christ-did-not-send-me-to-baptize/"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joinmychurch.com/churches/Mainland-Assembly-of-God-Linwood-New-Jersey-United-States/122350"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mailto:tjones@gacoc.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57AF0A-F35C-F2B6-3615-8D8A9B3374ED}"/>
              </a:ext>
            </a:extLst>
          </p:cNvPr>
          <p:cNvPicPr>
            <a:picLocks noChangeAspect="1"/>
          </p:cNvPicPr>
          <p:nvPr/>
        </p:nvPicPr>
        <p:blipFill>
          <a:blip r:embed="rId2"/>
          <a:stretch>
            <a:fillRect/>
          </a:stretch>
        </p:blipFill>
        <p:spPr>
          <a:xfrm>
            <a:off x="-76200" y="-228600"/>
            <a:ext cx="12442372" cy="7258051"/>
          </a:xfrm>
          <a:prstGeom prst="rect">
            <a:avLst/>
          </a:prstGeom>
        </p:spPr>
      </p:pic>
      <p:sp>
        <p:nvSpPr>
          <p:cNvPr id="2" name="Title 1"/>
          <p:cNvSpPr>
            <a:spLocks noGrp="1"/>
          </p:cNvSpPr>
          <p:nvPr>
            <p:ph type="title"/>
          </p:nvPr>
        </p:nvSpPr>
        <p:spPr>
          <a:xfrm>
            <a:off x="-76200" y="2744737"/>
            <a:ext cx="12366172" cy="760464"/>
          </a:xfrm>
        </p:spPr>
        <p:txBody>
          <a:bodyPr>
            <a:noAutofit/>
          </a:bodyPr>
          <a:lstStyle/>
          <a:p>
            <a:pPr algn="ctr"/>
            <a:r>
              <a:rPr lang="en-US" sz="4000" dirty="0">
                <a:solidFill>
                  <a:schemeClr val="bg1"/>
                </a:solidFill>
                <a:effectLst>
                  <a:outerShdw blurRad="38100" dist="38100" dir="2700000" algn="tl">
                    <a:srgbClr val="000000">
                      <a:alpha val="43137"/>
                    </a:srgbClr>
                  </a:outerShdw>
                </a:effectLst>
                <a:latin typeface="Eras Bold ITC" panose="020B0907030504020204" pitchFamily="34" charset="0"/>
              </a:rPr>
              <a:t>Episode 21: The Saving Power of Christ </a:t>
            </a:r>
          </a:p>
        </p:txBody>
      </p:sp>
      <p:sp>
        <p:nvSpPr>
          <p:cNvPr id="3" name="Text Placeholder 2"/>
          <p:cNvSpPr>
            <a:spLocks noGrp="1"/>
          </p:cNvSpPr>
          <p:nvPr>
            <p:ph type="body" idx="1"/>
          </p:nvPr>
        </p:nvSpPr>
        <p:spPr>
          <a:xfrm>
            <a:off x="2590800" y="3875176"/>
            <a:ext cx="9372600" cy="741413"/>
          </a:xfrm>
        </p:spPr>
        <p:txBody>
          <a:bodyPr>
            <a:noAutofit/>
          </a:bodyPr>
          <a:lstStyle/>
          <a:p>
            <a:pPr algn="r"/>
            <a:r>
              <a:rPr lang="en-US" sz="5400" b="1" dirty="0">
                <a:solidFill>
                  <a:schemeClr val="bg1"/>
                </a:solidFill>
                <a:effectLst>
                  <a:outerShdw blurRad="38100" dist="38100" dir="2700000" algn="tl">
                    <a:srgbClr val="000000">
                      <a:alpha val="43137"/>
                    </a:srgbClr>
                  </a:outerShdw>
                </a:effectLst>
                <a:latin typeface="Eras Demi ITC" panose="020B0805030504020804" pitchFamily="34" charset="0"/>
              </a:rPr>
              <a:t>God’s Purpose Is the Church</a:t>
            </a:r>
            <a:endParaRPr lang="en-US" sz="4400" b="1"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pic>
        <p:nvPicPr>
          <p:cNvPr id="9" name="Picture 8" descr="Icon&#10;&#10;Description automatically generated">
            <a:extLst>
              <a:ext uri="{FF2B5EF4-FFF2-40B4-BE49-F238E27FC236}">
                <a16:creationId xmlns:a16="http://schemas.microsoft.com/office/drawing/2014/main" xmlns="" id="{9E423152-CE41-5629-A2D5-20C9F1AD2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52400"/>
            <a:ext cx="2328112" cy="2293819"/>
          </a:xfrm>
          <a:prstGeom prst="rect">
            <a:avLst/>
          </a:prstGeom>
        </p:spPr>
      </p:pic>
      <p:sp>
        <p:nvSpPr>
          <p:cNvPr id="7" name="TextBox 6">
            <a:extLst>
              <a:ext uri="{FF2B5EF4-FFF2-40B4-BE49-F238E27FC236}">
                <a16:creationId xmlns:a16="http://schemas.microsoft.com/office/drawing/2014/main" xmlns="" id="{7582E928-8098-AE97-291F-B147042B51CA}"/>
              </a:ext>
            </a:extLst>
          </p:cNvPr>
          <p:cNvSpPr txBox="1"/>
          <p:nvPr/>
        </p:nvSpPr>
        <p:spPr>
          <a:xfrm>
            <a:off x="5742216" y="4895671"/>
            <a:ext cx="6221184" cy="1200329"/>
          </a:xfrm>
          <a:prstGeom prst="rect">
            <a:avLst/>
          </a:prstGeom>
          <a:noFill/>
        </p:spPr>
        <p:txBody>
          <a:bodyPr wrap="square">
            <a:spAutoFit/>
          </a:bodyPr>
          <a:lstStyle/>
          <a:p>
            <a:pPr algn="r"/>
            <a:r>
              <a:rPr lang="en-US" sz="3600" b="1" dirty="0">
                <a:solidFill>
                  <a:schemeClr val="bg1"/>
                </a:solidFill>
                <a:effectLst>
                  <a:outerShdw blurRad="38100" dist="38100" dir="2700000" algn="tl">
                    <a:srgbClr val="000000">
                      <a:alpha val="43137"/>
                    </a:srgbClr>
                  </a:outerShdw>
                </a:effectLst>
              </a:rPr>
              <a:t>Presenter—Tyrone Jones</a:t>
            </a:r>
          </a:p>
          <a:p>
            <a:pPr algn="r"/>
            <a:r>
              <a:rPr lang="en-US" sz="3600" b="1" dirty="0">
                <a:solidFill>
                  <a:schemeClr val="bg1"/>
                </a:solidFill>
                <a:effectLst>
                  <a:outerShdw blurRad="38100" dist="38100" dir="2700000" algn="tl">
                    <a:srgbClr val="000000">
                      <a:alpha val="43137"/>
                    </a:srgbClr>
                  </a:outerShdw>
                </a:effectLst>
              </a:rPr>
              <a:t>Saturday, April 8, 2023</a:t>
            </a:r>
          </a:p>
        </p:txBody>
      </p:sp>
    </p:spTree>
    <p:extLst>
      <p:ext uri="{BB962C8B-B14F-4D97-AF65-F5344CB8AC3E}">
        <p14:creationId xmlns:p14="http://schemas.microsoft.com/office/powerpoint/2010/main" val="195686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CE3E9A3-8E46-A6E4-6518-C85A92EE0CF0}"/>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4BB0DE51-8022-6BE2-8B39-31508732D575}"/>
              </a:ext>
            </a:extLst>
          </p:cNvPr>
          <p:cNvSpPr>
            <a:spLocks noGrp="1"/>
          </p:cNvSpPr>
          <p:nvPr>
            <p:ph type="title"/>
          </p:nvPr>
        </p:nvSpPr>
        <p:spPr>
          <a:xfrm>
            <a:off x="990600" y="457200"/>
            <a:ext cx="10197494" cy="1099457"/>
          </a:xfrm>
        </p:spPr>
        <p:txBody>
          <a:bodyPr>
            <a:normAutofit/>
          </a:bodyPr>
          <a:lstStyle/>
          <a:p>
            <a:r>
              <a:rPr lang="en-US" sz="5400" b="1" dirty="0">
                <a:solidFill>
                  <a:schemeClr val="bg1"/>
                </a:solidFill>
                <a:effectLst>
                  <a:outerShdw blurRad="38100" dist="38100" dir="2700000" algn="tl">
                    <a:srgbClr val="000000">
                      <a:alpha val="43137"/>
                    </a:srgbClr>
                  </a:outerShdw>
                </a:effectLst>
                <a:latin typeface="+mn-lt"/>
              </a:rPr>
              <a:t>Core Value #1 Ephesians 1:22-23</a:t>
            </a:r>
          </a:p>
        </p:txBody>
      </p:sp>
      <p:sp>
        <p:nvSpPr>
          <p:cNvPr id="16" name="Freeform: Shape 15">
            <a:extLst>
              <a:ext uri="{FF2B5EF4-FFF2-40B4-BE49-F238E27FC236}">
                <a16:creationId xmlns:a16="http://schemas.microsoft.com/office/drawing/2014/main" xmlns="" id="{B1359298-0DB5-BD93-1E29-FCFB8CFE8233}"/>
              </a:ext>
            </a:extLst>
          </p:cNvPr>
          <p:cNvSpPr/>
          <p:nvPr/>
        </p:nvSpPr>
        <p:spPr>
          <a:xfrm>
            <a:off x="5354092" y="2324100"/>
            <a:ext cx="797102" cy="716015"/>
          </a:xfrm>
          <a:custGeom>
            <a:avLst/>
            <a:gdLst>
              <a:gd name="connsiteX0" fmla="*/ 0 w 541621"/>
              <a:gd name="connsiteY0" fmla="*/ 126719 h 633594"/>
              <a:gd name="connsiteX1" fmla="*/ 270811 w 541621"/>
              <a:gd name="connsiteY1" fmla="*/ 126719 h 633594"/>
              <a:gd name="connsiteX2" fmla="*/ 270811 w 541621"/>
              <a:gd name="connsiteY2" fmla="*/ 0 h 633594"/>
              <a:gd name="connsiteX3" fmla="*/ 541621 w 541621"/>
              <a:gd name="connsiteY3" fmla="*/ 316797 h 633594"/>
              <a:gd name="connsiteX4" fmla="*/ 270811 w 541621"/>
              <a:gd name="connsiteY4" fmla="*/ 633594 h 633594"/>
              <a:gd name="connsiteX5" fmla="*/ 270811 w 541621"/>
              <a:gd name="connsiteY5" fmla="*/ 506875 h 633594"/>
              <a:gd name="connsiteX6" fmla="*/ 0 w 541621"/>
              <a:gd name="connsiteY6" fmla="*/ 506875 h 633594"/>
              <a:gd name="connsiteX7" fmla="*/ 0 w 541621"/>
              <a:gd name="connsiteY7" fmla="*/ 126719 h 63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621" h="633594">
                <a:moveTo>
                  <a:pt x="0" y="126719"/>
                </a:moveTo>
                <a:lnTo>
                  <a:pt x="270811" y="126719"/>
                </a:lnTo>
                <a:lnTo>
                  <a:pt x="270811" y="0"/>
                </a:lnTo>
                <a:lnTo>
                  <a:pt x="541621" y="316797"/>
                </a:lnTo>
                <a:lnTo>
                  <a:pt x="270811" y="633594"/>
                </a:lnTo>
                <a:lnTo>
                  <a:pt x="270811" y="506875"/>
                </a:lnTo>
                <a:lnTo>
                  <a:pt x="0" y="506875"/>
                </a:lnTo>
                <a:lnTo>
                  <a:pt x="0" y="126719"/>
                </a:lnTo>
                <a:close/>
              </a:path>
            </a:pathLst>
          </a:custGeom>
          <a:solidFill>
            <a:srgbClr val="C1581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26719" rIns="162486" bIns="126719"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15" name="Freeform: Shape 14">
            <a:extLst>
              <a:ext uri="{FF2B5EF4-FFF2-40B4-BE49-F238E27FC236}">
                <a16:creationId xmlns:a16="http://schemas.microsoft.com/office/drawing/2014/main" xmlns="" id="{7355CBF6-AA5B-8791-62AE-05451CE17FD0}"/>
              </a:ext>
            </a:extLst>
          </p:cNvPr>
          <p:cNvSpPr/>
          <p:nvPr/>
        </p:nvSpPr>
        <p:spPr>
          <a:xfrm>
            <a:off x="990600" y="1524000"/>
            <a:ext cx="4572000" cy="2514600"/>
          </a:xfrm>
          <a:custGeom>
            <a:avLst/>
            <a:gdLst>
              <a:gd name="connsiteX0" fmla="*/ 0 w 2554816"/>
              <a:gd name="connsiteY0" fmla="*/ 153289 h 1532889"/>
              <a:gd name="connsiteX1" fmla="*/ 153289 w 2554816"/>
              <a:gd name="connsiteY1" fmla="*/ 0 h 1532889"/>
              <a:gd name="connsiteX2" fmla="*/ 2401527 w 2554816"/>
              <a:gd name="connsiteY2" fmla="*/ 0 h 1532889"/>
              <a:gd name="connsiteX3" fmla="*/ 2554816 w 2554816"/>
              <a:gd name="connsiteY3" fmla="*/ 153289 h 1532889"/>
              <a:gd name="connsiteX4" fmla="*/ 2554816 w 2554816"/>
              <a:gd name="connsiteY4" fmla="*/ 1379600 h 1532889"/>
              <a:gd name="connsiteX5" fmla="*/ 2401527 w 2554816"/>
              <a:gd name="connsiteY5" fmla="*/ 1532889 h 1532889"/>
              <a:gd name="connsiteX6" fmla="*/ 153289 w 2554816"/>
              <a:gd name="connsiteY6" fmla="*/ 1532889 h 1532889"/>
              <a:gd name="connsiteX7" fmla="*/ 0 w 2554816"/>
              <a:gd name="connsiteY7" fmla="*/ 1379600 h 1532889"/>
              <a:gd name="connsiteX8" fmla="*/ 0 w 2554816"/>
              <a:gd name="connsiteY8" fmla="*/ 153289 h 153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816" h="1532889">
                <a:moveTo>
                  <a:pt x="0" y="153289"/>
                </a:moveTo>
                <a:cubicBezTo>
                  <a:pt x="0" y="68630"/>
                  <a:pt x="68630" y="0"/>
                  <a:pt x="153289" y="0"/>
                </a:cubicBezTo>
                <a:lnTo>
                  <a:pt x="2401527" y="0"/>
                </a:lnTo>
                <a:cubicBezTo>
                  <a:pt x="2486186" y="0"/>
                  <a:pt x="2554816" y="68630"/>
                  <a:pt x="2554816" y="153289"/>
                </a:cubicBezTo>
                <a:lnTo>
                  <a:pt x="2554816" y="1379600"/>
                </a:lnTo>
                <a:cubicBezTo>
                  <a:pt x="2554816" y="1464259"/>
                  <a:pt x="2486186" y="1532889"/>
                  <a:pt x="2401527" y="1532889"/>
                </a:cubicBezTo>
                <a:lnTo>
                  <a:pt x="153289" y="1532889"/>
                </a:lnTo>
                <a:cubicBezTo>
                  <a:pt x="68630" y="1532889"/>
                  <a:pt x="0" y="1464259"/>
                  <a:pt x="0" y="1379600"/>
                </a:cubicBezTo>
                <a:lnTo>
                  <a:pt x="0" y="153289"/>
                </a:lnTo>
                <a:close/>
              </a:path>
            </a:pathLst>
          </a:custGeom>
          <a:solidFill>
            <a:srgbClr val="C15811"/>
          </a:solidFill>
          <a:ln>
            <a:solidFill>
              <a:schemeClr val="accent2">
                <a:lumMod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2047" tIns="102047" rIns="102047" bIns="102047" numCol="1" spcCol="1270" anchor="ctr" anchorCtr="0">
            <a:noAutofit/>
          </a:bodyPr>
          <a:lstStyle/>
          <a:p>
            <a:pPr marL="0" lvl="0" indent="0" algn="ctr" defTabSz="66675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There is only one church for all people. Christ is the only head of the church. The church is the body of Christ.</a:t>
            </a:r>
            <a:endParaRPr lang="en-US" sz="2800" kern="1200" dirty="0">
              <a:effectLst>
                <a:outerShdw blurRad="38100" dist="38100" dir="2700000" algn="tl">
                  <a:srgbClr val="000000">
                    <a:alpha val="43137"/>
                  </a:srgbClr>
                </a:outerShdw>
              </a:effectLst>
            </a:endParaRPr>
          </a:p>
        </p:txBody>
      </p:sp>
      <p:sp>
        <p:nvSpPr>
          <p:cNvPr id="17" name="Freeform: Shape 16">
            <a:extLst>
              <a:ext uri="{FF2B5EF4-FFF2-40B4-BE49-F238E27FC236}">
                <a16:creationId xmlns:a16="http://schemas.microsoft.com/office/drawing/2014/main" xmlns="" id="{2ED2F615-8457-AACF-F13B-885BA7B00E49}"/>
              </a:ext>
            </a:extLst>
          </p:cNvPr>
          <p:cNvSpPr/>
          <p:nvPr/>
        </p:nvSpPr>
        <p:spPr>
          <a:xfrm>
            <a:off x="6606962" y="1524000"/>
            <a:ext cx="4572000" cy="2514600"/>
          </a:xfrm>
          <a:custGeom>
            <a:avLst/>
            <a:gdLst>
              <a:gd name="connsiteX0" fmla="*/ 0 w 2554816"/>
              <a:gd name="connsiteY0" fmla="*/ 153289 h 1532889"/>
              <a:gd name="connsiteX1" fmla="*/ 153289 w 2554816"/>
              <a:gd name="connsiteY1" fmla="*/ 0 h 1532889"/>
              <a:gd name="connsiteX2" fmla="*/ 2401527 w 2554816"/>
              <a:gd name="connsiteY2" fmla="*/ 0 h 1532889"/>
              <a:gd name="connsiteX3" fmla="*/ 2554816 w 2554816"/>
              <a:gd name="connsiteY3" fmla="*/ 153289 h 1532889"/>
              <a:gd name="connsiteX4" fmla="*/ 2554816 w 2554816"/>
              <a:gd name="connsiteY4" fmla="*/ 1379600 h 1532889"/>
              <a:gd name="connsiteX5" fmla="*/ 2401527 w 2554816"/>
              <a:gd name="connsiteY5" fmla="*/ 1532889 h 1532889"/>
              <a:gd name="connsiteX6" fmla="*/ 153289 w 2554816"/>
              <a:gd name="connsiteY6" fmla="*/ 1532889 h 1532889"/>
              <a:gd name="connsiteX7" fmla="*/ 0 w 2554816"/>
              <a:gd name="connsiteY7" fmla="*/ 1379600 h 1532889"/>
              <a:gd name="connsiteX8" fmla="*/ 0 w 2554816"/>
              <a:gd name="connsiteY8" fmla="*/ 153289 h 153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816" h="1532889">
                <a:moveTo>
                  <a:pt x="0" y="153289"/>
                </a:moveTo>
                <a:cubicBezTo>
                  <a:pt x="0" y="68630"/>
                  <a:pt x="68630" y="0"/>
                  <a:pt x="153289" y="0"/>
                </a:cubicBezTo>
                <a:lnTo>
                  <a:pt x="2401527" y="0"/>
                </a:lnTo>
                <a:cubicBezTo>
                  <a:pt x="2486186" y="0"/>
                  <a:pt x="2554816" y="68630"/>
                  <a:pt x="2554816" y="153289"/>
                </a:cubicBezTo>
                <a:lnTo>
                  <a:pt x="2554816" y="1379600"/>
                </a:lnTo>
                <a:cubicBezTo>
                  <a:pt x="2554816" y="1464259"/>
                  <a:pt x="2486186" y="1532889"/>
                  <a:pt x="2401527" y="1532889"/>
                </a:cubicBezTo>
                <a:lnTo>
                  <a:pt x="153289" y="1532889"/>
                </a:lnTo>
                <a:cubicBezTo>
                  <a:pt x="68630" y="1532889"/>
                  <a:pt x="0" y="1464259"/>
                  <a:pt x="0" y="1379600"/>
                </a:cubicBezTo>
                <a:lnTo>
                  <a:pt x="0" y="153289"/>
                </a:lnTo>
                <a:close/>
              </a:path>
            </a:pathLst>
          </a:custGeom>
          <a:ln>
            <a:solidFill>
              <a:schemeClr val="tx1">
                <a:lumMod val="95000"/>
                <a:lumOff val="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047" tIns="102047" rIns="102047" bIns="102047" numCol="1" spcCol="1270" anchor="ctr" anchorCtr="0">
            <a:noAutofit/>
          </a:bodyPr>
          <a:lstStyle/>
          <a:p>
            <a:pPr marL="0" lvl="0" indent="0" algn="ctr" defTabSz="666750">
              <a:lnSpc>
                <a:spcPct val="90000"/>
              </a:lnSpc>
              <a:spcBef>
                <a:spcPct val="0"/>
              </a:spcBef>
              <a:spcAft>
                <a:spcPct val="35000"/>
              </a:spcAft>
              <a:buNone/>
            </a:pPr>
            <a:r>
              <a:rPr lang="en-US" sz="2700" b="1" kern="1200" dirty="0">
                <a:effectLst>
                  <a:outerShdw blurRad="38100" dist="38100" dir="2700000" algn="tl">
                    <a:srgbClr val="000000">
                      <a:alpha val="43137"/>
                    </a:srgbClr>
                  </a:outerShdw>
                </a:effectLst>
              </a:rPr>
              <a:t>Even though there are 360 religious groups in the world, one must be in the church to be saved.</a:t>
            </a:r>
            <a:r>
              <a:rPr lang="en-US" sz="2700" kern="1200" dirty="0">
                <a:effectLst>
                  <a:outerShdw blurRad="38100" dist="38100" dir="2700000" algn="tl">
                    <a:srgbClr val="000000">
                      <a:alpha val="43137"/>
                    </a:srgbClr>
                  </a:outerShdw>
                </a:effectLst>
              </a:rPr>
              <a:t> </a:t>
            </a:r>
            <a:r>
              <a:rPr lang="en-US" sz="2700" b="1" kern="1200" dirty="0">
                <a:effectLst>
                  <a:outerShdw blurRad="38100" dist="38100" dir="2700000" algn="tl">
                    <a:srgbClr val="000000">
                      <a:alpha val="43137"/>
                    </a:srgbClr>
                  </a:outerShdw>
                </a:effectLst>
              </a:rPr>
              <a:t>The church of Christ was established on</a:t>
            </a:r>
            <a:br>
              <a:rPr lang="en-US" sz="2700" b="1" kern="1200" dirty="0">
                <a:effectLst>
                  <a:outerShdw blurRad="38100" dist="38100" dir="2700000" algn="tl">
                    <a:srgbClr val="000000">
                      <a:alpha val="43137"/>
                    </a:srgbClr>
                  </a:outerShdw>
                </a:effectLst>
              </a:rPr>
            </a:br>
            <a:r>
              <a:rPr lang="en-US" sz="2700" b="1" kern="1200" dirty="0">
                <a:effectLst>
                  <a:outerShdw blurRad="38100" dist="38100" dir="2700000" algn="tl">
                    <a:srgbClr val="000000">
                      <a:alpha val="43137"/>
                    </a:srgbClr>
                  </a:outerShdw>
                </a:effectLst>
              </a:rPr>
              <a:t>the day of Pentecost.</a:t>
            </a:r>
            <a:endParaRPr lang="en-US" sz="2700" kern="1200" dirty="0">
              <a:effectLst>
                <a:outerShdw blurRad="38100" dist="38100" dir="2700000" algn="tl">
                  <a:srgbClr val="000000">
                    <a:alpha val="43137"/>
                  </a:srgbClr>
                </a:outerShdw>
              </a:effectLst>
            </a:endParaRPr>
          </a:p>
        </p:txBody>
      </p:sp>
      <p:sp>
        <p:nvSpPr>
          <p:cNvPr id="18" name="Freeform: Shape 17">
            <a:extLst>
              <a:ext uri="{FF2B5EF4-FFF2-40B4-BE49-F238E27FC236}">
                <a16:creationId xmlns:a16="http://schemas.microsoft.com/office/drawing/2014/main" xmlns="" id="{1ACF4AEA-A63D-B55D-BF6F-8A317DFC592B}"/>
              </a:ext>
            </a:extLst>
          </p:cNvPr>
          <p:cNvSpPr/>
          <p:nvPr/>
        </p:nvSpPr>
        <p:spPr>
          <a:xfrm>
            <a:off x="9894532" y="3782568"/>
            <a:ext cx="795528" cy="713232"/>
          </a:xfrm>
          <a:custGeom>
            <a:avLst/>
            <a:gdLst>
              <a:gd name="connsiteX0" fmla="*/ 0 w 541621"/>
              <a:gd name="connsiteY0" fmla="*/ 126719 h 633594"/>
              <a:gd name="connsiteX1" fmla="*/ 270811 w 541621"/>
              <a:gd name="connsiteY1" fmla="*/ 126719 h 633594"/>
              <a:gd name="connsiteX2" fmla="*/ 270811 w 541621"/>
              <a:gd name="connsiteY2" fmla="*/ 0 h 633594"/>
              <a:gd name="connsiteX3" fmla="*/ 541621 w 541621"/>
              <a:gd name="connsiteY3" fmla="*/ 316797 h 633594"/>
              <a:gd name="connsiteX4" fmla="*/ 270811 w 541621"/>
              <a:gd name="connsiteY4" fmla="*/ 633594 h 633594"/>
              <a:gd name="connsiteX5" fmla="*/ 270811 w 541621"/>
              <a:gd name="connsiteY5" fmla="*/ 506875 h 633594"/>
              <a:gd name="connsiteX6" fmla="*/ 0 w 541621"/>
              <a:gd name="connsiteY6" fmla="*/ 506875 h 633594"/>
              <a:gd name="connsiteX7" fmla="*/ 0 w 541621"/>
              <a:gd name="connsiteY7" fmla="*/ 126719 h 63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621" h="633594">
                <a:moveTo>
                  <a:pt x="433296" y="1"/>
                </a:moveTo>
                <a:lnTo>
                  <a:pt x="433296" y="316798"/>
                </a:lnTo>
                <a:lnTo>
                  <a:pt x="541621" y="316798"/>
                </a:lnTo>
                <a:lnTo>
                  <a:pt x="270811" y="633593"/>
                </a:lnTo>
                <a:lnTo>
                  <a:pt x="0" y="316798"/>
                </a:lnTo>
                <a:lnTo>
                  <a:pt x="108325" y="316798"/>
                </a:lnTo>
                <a:lnTo>
                  <a:pt x="108325" y="1"/>
                </a:lnTo>
                <a:lnTo>
                  <a:pt x="433296" y="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720" tIns="0" rIns="126719" bIns="162487"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20" name="Freeform: Shape 19">
            <a:extLst>
              <a:ext uri="{FF2B5EF4-FFF2-40B4-BE49-F238E27FC236}">
                <a16:creationId xmlns:a16="http://schemas.microsoft.com/office/drawing/2014/main" xmlns="" id="{AEB2F45B-0EAE-A569-CAF7-036BD0F8279F}"/>
              </a:ext>
            </a:extLst>
          </p:cNvPr>
          <p:cNvSpPr/>
          <p:nvPr/>
        </p:nvSpPr>
        <p:spPr>
          <a:xfrm>
            <a:off x="6062472" y="5119767"/>
            <a:ext cx="795528" cy="713232"/>
          </a:xfrm>
          <a:custGeom>
            <a:avLst/>
            <a:gdLst>
              <a:gd name="connsiteX0" fmla="*/ 0 w 541621"/>
              <a:gd name="connsiteY0" fmla="*/ 126719 h 633594"/>
              <a:gd name="connsiteX1" fmla="*/ 270811 w 541621"/>
              <a:gd name="connsiteY1" fmla="*/ 126719 h 633594"/>
              <a:gd name="connsiteX2" fmla="*/ 270811 w 541621"/>
              <a:gd name="connsiteY2" fmla="*/ 0 h 633594"/>
              <a:gd name="connsiteX3" fmla="*/ 541621 w 541621"/>
              <a:gd name="connsiteY3" fmla="*/ 316797 h 633594"/>
              <a:gd name="connsiteX4" fmla="*/ 270811 w 541621"/>
              <a:gd name="connsiteY4" fmla="*/ 633594 h 633594"/>
              <a:gd name="connsiteX5" fmla="*/ 270811 w 541621"/>
              <a:gd name="connsiteY5" fmla="*/ 506875 h 633594"/>
              <a:gd name="connsiteX6" fmla="*/ 0 w 541621"/>
              <a:gd name="connsiteY6" fmla="*/ 506875 h 633594"/>
              <a:gd name="connsiteX7" fmla="*/ 0 w 541621"/>
              <a:gd name="connsiteY7" fmla="*/ 126719 h 63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621" h="633594">
                <a:moveTo>
                  <a:pt x="541621" y="506875"/>
                </a:moveTo>
                <a:lnTo>
                  <a:pt x="270810" y="506875"/>
                </a:lnTo>
                <a:lnTo>
                  <a:pt x="270810" y="633594"/>
                </a:lnTo>
                <a:lnTo>
                  <a:pt x="0" y="316797"/>
                </a:lnTo>
                <a:lnTo>
                  <a:pt x="270810" y="0"/>
                </a:lnTo>
                <a:lnTo>
                  <a:pt x="270810" y="126719"/>
                </a:lnTo>
                <a:lnTo>
                  <a:pt x="541621" y="126719"/>
                </a:lnTo>
                <a:lnTo>
                  <a:pt x="541621" y="506875"/>
                </a:lnTo>
                <a:close/>
              </a:path>
            </a:pathLst>
          </a:custGeom>
          <a:solidFill>
            <a:schemeClr val="accent6">
              <a:lumMod val="50000"/>
            </a:schemeClr>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2486" tIns="126720" rIns="0" bIns="126719"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19" name="Freeform: Shape 18">
            <a:extLst>
              <a:ext uri="{FF2B5EF4-FFF2-40B4-BE49-F238E27FC236}">
                <a16:creationId xmlns:a16="http://schemas.microsoft.com/office/drawing/2014/main" xmlns="" id="{6D5E5C1D-CED0-D438-941D-B5BA83398522}"/>
              </a:ext>
            </a:extLst>
          </p:cNvPr>
          <p:cNvSpPr/>
          <p:nvPr/>
        </p:nvSpPr>
        <p:spPr>
          <a:xfrm>
            <a:off x="6606962" y="4506246"/>
            <a:ext cx="4572000" cy="2103120"/>
          </a:xfrm>
          <a:custGeom>
            <a:avLst/>
            <a:gdLst>
              <a:gd name="connsiteX0" fmla="*/ 0 w 2554816"/>
              <a:gd name="connsiteY0" fmla="*/ 153289 h 1532889"/>
              <a:gd name="connsiteX1" fmla="*/ 153289 w 2554816"/>
              <a:gd name="connsiteY1" fmla="*/ 0 h 1532889"/>
              <a:gd name="connsiteX2" fmla="*/ 2401527 w 2554816"/>
              <a:gd name="connsiteY2" fmla="*/ 0 h 1532889"/>
              <a:gd name="connsiteX3" fmla="*/ 2554816 w 2554816"/>
              <a:gd name="connsiteY3" fmla="*/ 153289 h 1532889"/>
              <a:gd name="connsiteX4" fmla="*/ 2554816 w 2554816"/>
              <a:gd name="connsiteY4" fmla="*/ 1379600 h 1532889"/>
              <a:gd name="connsiteX5" fmla="*/ 2401527 w 2554816"/>
              <a:gd name="connsiteY5" fmla="*/ 1532889 h 1532889"/>
              <a:gd name="connsiteX6" fmla="*/ 153289 w 2554816"/>
              <a:gd name="connsiteY6" fmla="*/ 1532889 h 1532889"/>
              <a:gd name="connsiteX7" fmla="*/ 0 w 2554816"/>
              <a:gd name="connsiteY7" fmla="*/ 1379600 h 1532889"/>
              <a:gd name="connsiteX8" fmla="*/ 0 w 2554816"/>
              <a:gd name="connsiteY8" fmla="*/ 153289 h 153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816" h="1532889">
                <a:moveTo>
                  <a:pt x="0" y="153289"/>
                </a:moveTo>
                <a:cubicBezTo>
                  <a:pt x="0" y="68630"/>
                  <a:pt x="68630" y="0"/>
                  <a:pt x="153289" y="0"/>
                </a:cubicBezTo>
                <a:lnTo>
                  <a:pt x="2401527" y="0"/>
                </a:lnTo>
                <a:cubicBezTo>
                  <a:pt x="2486186" y="0"/>
                  <a:pt x="2554816" y="68630"/>
                  <a:pt x="2554816" y="153289"/>
                </a:cubicBezTo>
                <a:lnTo>
                  <a:pt x="2554816" y="1379600"/>
                </a:lnTo>
                <a:cubicBezTo>
                  <a:pt x="2554816" y="1464259"/>
                  <a:pt x="2486186" y="1532889"/>
                  <a:pt x="2401527" y="1532889"/>
                </a:cubicBezTo>
                <a:lnTo>
                  <a:pt x="153289" y="1532889"/>
                </a:lnTo>
                <a:cubicBezTo>
                  <a:pt x="68630" y="1532889"/>
                  <a:pt x="0" y="1464259"/>
                  <a:pt x="0" y="1379600"/>
                </a:cubicBezTo>
                <a:lnTo>
                  <a:pt x="0" y="153289"/>
                </a:lnTo>
                <a:close/>
              </a:path>
            </a:pathLst>
          </a:custGeom>
          <a:solidFill>
            <a:schemeClr val="accent6">
              <a:lumMod val="50000"/>
            </a:schemeClr>
          </a:solidFill>
          <a:ln>
            <a:solidFill>
              <a:schemeClr val="accent6">
                <a:lumMod val="5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047" tIns="102047" rIns="102047" bIns="102047" numCol="1" spcCol="1270" anchor="ctr" anchorCtr="0">
            <a:noAutofit/>
          </a:bodyPr>
          <a:lstStyle/>
          <a:p>
            <a:pPr marL="0" lvl="0" indent="0" algn="ctr" defTabSz="66675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We have to stand firm, and straight, and teach that there is one church.</a:t>
            </a:r>
            <a:endParaRPr lang="en-US" sz="2800" kern="1200" dirty="0">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xmlns="" id="{7CC75199-01A3-A573-5BEF-9F3E157BBB5E}"/>
              </a:ext>
            </a:extLst>
          </p:cNvPr>
          <p:cNvSpPr/>
          <p:nvPr/>
        </p:nvSpPr>
        <p:spPr>
          <a:xfrm>
            <a:off x="990600" y="4424823"/>
            <a:ext cx="4572000" cy="2103120"/>
          </a:xfrm>
          <a:custGeom>
            <a:avLst/>
            <a:gdLst>
              <a:gd name="connsiteX0" fmla="*/ 0 w 2554816"/>
              <a:gd name="connsiteY0" fmla="*/ 153289 h 1532889"/>
              <a:gd name="connsiteX1" fmla="*/ 153289 w 2554816"/>
              <a:gd name="connsiteY1" fmla="*/ 0 h 1532889"/>
              <a:gd name="connsiteX2" fmla="*/ 2401527 w 2554816"/>
              <a:gd name="connsiteY2" fmla="*/ 0 h 1532889"/>
              <a:gd name="connsiteX3" fmla="*/ 2554816 w 2554816"/>
              <a:gd name="connsiteY3" fmla="*/ 153289 h 1532889"/>
              <a:gd name="connsiteX4" fmla="*/ 2554816 w 2554816"/>
              <a:gd name="connsiteY4" fmla="*/ 1379600 h 1532889"/>
              <a:gd name="connsiteX5" fmla="*/ 2401527 w 2554816"/>
              <a:gd name="connsiteY5" fmla="*/ 1532889 h 1532889"/>
              <a:gd name="connsiteX6" fmla="*/ 153289 w 2554816"/>
              <a:gd name="connsiteY6" fmla="*/ 1532889 h 1532889"/>
              <a:gd name="connsiteX7" fmla="*/ 0 w 2554816"/>
              <a:gd name="connsiteY7" fmla="*/ 1379600 h 1532889"/>
              <a:gd name="connsiteX8" fmla="*/ 0 w 2554816"/>
              <a:gd name="connsiteY8" fmla="*/ 153289 h 153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816" h="1532889">
                <a:moveTo>
                  <a:pt x="0" y="153289"/>
                </a:moveTo>
                <a:cubicBezTo>
                  <a:pt x="0" y="68630"/>
                  <a:pt x="68630" y="0"/>
                  <a:pt x="153289" y="0"/>
                </a:cubicBezTo>
                <a:lnTo>
                  <a:pt x="2401527" y="0"/>
                </a:lnTo>
                <a:cubicBezTo>
                  <a:pt x="2486186" y="0"/>
                  <a:pt x="2554816" y="68630"/>
                  <a:pt x="2554816" y="153289"/>
                </a:cubicBezTo>
                <a:lnTo>
                  <a:pt x="2554816" y="1379600"/>
                </a:lnTo>
                <a:cubicBezTo>
                  <a:pt x="2554816" y="1464259"/>
                  <a:pt x="2486186" y="1532889"/>
                  <a:pt x="2401527" y="1532889"/>
                </a:cubicBezTo>
                <a:lnTo>
                  <a:pt x="153289" y="1532889"/>
                </a:lnTo>
                <a:cubicBezTo>
                  <a:pt x="68630" y="1532889"/>
                  <a:pt x="0" y="1464259"/>
                  <a:pt x="0" y="1379600"/>
                </a:cubicBezTo>
                <a:lnTo>
                  <a:pt x="0" y="15328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2047" tIns="102047" rIns="102047" bIns="102047" numCol="1" spcCol="1270" anchor="ctr" anchorCtr="0">
            <a:noAutofit/>
          </a:bodyPr>
          <a:lstStyle/>
          <a:p>
            <a:pPr marL="0" lvl="0" indent="0" algn="ctr" defTabSz="666750">
              <a:lnSpc>
                <a:spcPct val="90000"/>
              </a:lnSpc>
              <a:spcBef>
                <a:spcPct val="0"/>
              </a:spcBef>
              <a:spcAft>
                <a:spcPct val="35000"/>
              </a:spcAft>
              <a:buNone/>
            </a:pPr>
            <a:r>
              <a:rPr lang="en-US" sz="2800" b="1" i="0" kern="1200" dirty="0">
                <a:effectLst>
                  <a:outerShdw blurRad="38100" dist="38100" dir="2700000" algn="tl">
                    <a:srgbClr val="000000">
                      <a:alpha val="43137"/>
                    </a:srgbClr>
                  </a:outerShdw>
                </a:effectLst>
              </a:rPr>
              <a:t>Salute one another with an holy kiss. The churches of Christ salute you.</a:t>
            </a:r>
            <a:br>
              <a:rPr lang="en-US" sz="2800" b="1" i="0" kern="1200" dirty="0">
                <a:effectLst>
                  <a:outerShdw blurRad="38100" dist="38100" dir="2700000" algn="tl">
                    <a:srgbClr val="000000">
                      <a:alpha val="43137"/>
                    </a:srgbClr>
                  </a:outerShdw>
                </a:effectLst>
              </a:rPr>
            </a:br>
            <a:r>
              <a:rPr lang="en-US" sz="2800" b="1" i="0" kern="1200" dirty="0">
                <a:effectLst>
                  <a:outerShdw blurRad="38100" dist="38100" dir="2700000" algn="tl">
                    <a:srgbClr val="000000">
                      <a:alpha val="43137"/>
                    </a:srgbClr>
                  </a:outerShdw>
                </a:effectLst>
              </a:rPr>
              <a:t>Romans 16:16</a:t>
            </a:r>
            <a:endParaRPr lang="en-US" sz="2800" b="1" kern="1200"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xmlns="" id="{5B35A881-DEED-E61E-3847-759209009AA8}"/>
              </a:ext>
            </a:extLst>
          </p:cNvPr>
          <p:cNvSpPr>
            <a:spLocks noGrp="1"/>
          </p:cNvSpPr>
          <p:nvPr>
            <p:ph type="sldNum" sz="quarter" idx="12"/>
          </p:nvPr>
        </p:nvSpPr>
        <p:spPr>
          <a:xfrm>
            <a:off x="9894532" y="6182876"/>
            <a:ext cx="683339" cy="365125"/>
          </a:xfrm>
        </p:spPr>
        <p:txBody>
          <a:bodyPr>
            <a:normAutofit/>
          </a:bodyPr>
          <a:lstStyle/>
          <a:p>
            <a:pPr>
              <a:spcAft>
                <a:spcPts val="600"/>
              </a:spcAft>
            </a:pPr>
            <a:fld id="{B568BF6D-1875-48DC-89CB-E322EF9305A0}" type="slidenum">
              <a:rPr lang="en-US" smtClean="0"/>
              <a:pPr>
                <a:spcAft>
                  <a:spcPts val="600"/>
                </a:spcAft>
              </a:pPr>
              <a:t>10</a:t>
            </a:fld>
            <a:endParaRPr lang="en-US"/>
          </a:p>
        </p:txBody>
      </p:sp>
      <p:sp>
        <p:nvSpPr>
          <p:cNvPr id="22" name="TextBox 21">
            <a:extLst>
              <a:ext uri="{FF2B5EF4-FFF2-40B4-BE49-F238E27FC236}">
                <a16:creationId xmlns:a16="http://schemas.microsoft.com/office/drawing/2014/main" xmlns="" id="{9B6D0B43-75D1-1ED9-9823-73DF093A441A}"/>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10</a:t>
            </a:fld>
            <a:endParaRPr lang="en-US" sz="1800" dirty="0">
              <a:solidFill>
                <a:srgbClr val="FFFFFF"/>
              </a:solidFill>
            </a:endParaRPr>
          </a:p>
        </p:txBody>
      </p:sp>
    </p:spTree>
    <p:extLst>
      <p:ext uri="{BB962C8B-B14F-4D97-AF65-F5344CB8AC3E}">
        <p14:creationId xmlns:p14="http://schemas.microsoft.com/office/powerpoint/2010/main" val="50310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8E5A64-E4B5-195C-3FFE-1F125C0AE4E7}"/>
              </a:ext>
            </a:extLst>
          </p:cNvPr>
          <p:cNvPicPr>
            <a:picLocks noChangeAspect="1"/>
          </p:cNvPicPr>
          <p:nvPr/>
        </p:nvPicPr>
        <p:blipFill>
          <a:blip r:embed="rId3"/>
          <a:stretch>
            <a:fillRect/>
          </a:stretch>
        </p:blipFill>
        <p:spPr>
          <a:xfrm>
            <a:off x="0" y="0"/>
            <a:ext cx="12191999" cy="6858000"/>
          </a:xfrm>
          <a:prstGeom prst="rect">
            <a:avLst/>
          </a:prstGeom>
        </p:spPr>
      </p:pic>
      <p:pic>
        <p:nvPicPr>
          <p:cNvPr id="11" name="Picture 10" descr="A person and a baby in the water&#10;&#10;Description automatically generated with medium confidence">
            <a:extLst>
              <a:ext uri="{FF2B5EF4-FFF2-40B4-BE49-F238E27FC236}">
                <a16:creationId xmlns:a16="http://schemas.microsoft.com/office/drawing/2014/main" xmlns="" id="{21C703F0-9033-E20A-8F26-1B1F6C196EF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8340" r="1946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xmlns="" id="{F4BDA4CF-A49B-25F0-4863-45F8E785DA91}"/>
              </a:ext>
            </a:extLst>
          </p:cNvPr>
          <p:cNvSpPr>
            <a:spLocks noGrp="1"/>
          </p:cNvSpPr>
          <p:nvPr>
            <p:ph type="title"/>
          </p:nvPr>
        </p:nvSpPr>
        <p:spPr>
          <a:xfrm>
            <a:off x="457200" y="696914"/>
            <a:ext cx="3851123" cy="13208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n-lt"/>
              </a:rPr>
              <a:t>Core Value #2 Baptism</a:t>
            </a:r>
          </a:p>
        </p:txBody>
      </p:sp>
      <p:sp>
        <p:nvSpPr>
          <p:cNvPr id="3" name="Content Placeholder 2">
            <a:extLst>
              <a:ext uri="{FF2B5EF4-FFF2-40B4-BE49-F238E27FC236}">
                <a16:creationId xmlns:a16="http://schemas.microsoft.com/office/drawing/2014/main" xmlns="" id="{50CDF077-F3F6-1D42-6E03-115046D76B9F}"/>
              </a:ext>
            </a:extLst>
          </p:cNvPr>
          <p:cNvSpPr>
            <a:spLocks noGrp="1"/>
          </p:cNvSpPr>
          <p:nvPr>
            <p:ph idx="1"/>
          </p:nvPr>
        </p:nvSpPr>
        <p:spPr>
          <a:xfrm>
            <a:off x="457201" y="2144714"/>
            <a:ext cx="4885266" cy="4560886"/>
          </a:xfrm>
        </p:spPr>
        <p:txBody>
          <a:bodyPr>
            <a:normAutofit fontScale="92500"/>
          </a:bodyPr>
          <a:lstStyle/>
          <a:p>
            <a:pPr marL="0" indent="0">
              <a:buNone/>
            </a:pPr>
            <a:r>
              <a:rPr lang="en-US" sz="35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Baptism is for the remission of sins; baptism is essential. In other words, it is mandatory, with no exceptions. Acts 2:38</a:t>
            </a:r>
          </a:p>
          <a:p>
            <a:pPr marL="0" indent="0">
              <a:buNone/>
            </a:pPr>
            <a:endParaRPr lang="en-US" sz="10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buNone/>
            </a:pPr>
            <a:r>
              <a:rPr lang="en-US" sz="3500" b="1" i="0" baseline="30000" dirty="0">
                <a:solidFill>
                  <a:schemeClr val="bg1"/>
                </a:solidFill>
                <a:effectLst>
                  <a:outerShdw blurRad="38100" dist="38100" dir="2700000" algn="tl">
                    <a:srgbClr val="000000">
                      <a:alpha val="43137"/>
                    </a:srgbClr>
                  </a:outerShdw>
                </a:effectLst>
              </a:rPr>
              <a:t> </a:t>
            </a:r>
            <a:r>
              <a:rPr lang="en-US" sz="3500" b="1" i="0" dirty="0">
                <a:solidFill>
                  <a:schemeClr val="bg1"/>
                </a:solidFill>
                <a:effectLst>
                  <a:outerShdw blurRad="38100" dist="38100" dir="2700000" algn="tl">
                    <a:srgbClr val="000000">
                      <a:alpha val="43137"/>
                    </a:srgbClr>
                  </a:outerShdw>
                </a:effectLst>
              </a:rPr>
              <a:t>He that believeth and is baptized shall be saved; but he that believeth not shall be damned. Mark 16:16</a:t>
            </a:r>
            <a:endParaRPr lang="en-US" sz="35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197B1FA0-49B6-3F6E-ACFC-E223525FE142}"/>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11</a:t>
            </a:fld>
            <a:endParaRPr lang="en-US" sz="1800" dirty="0">
              <a:solidFill>
                <a:srgbClr val="FFFFFF"/>
              </a:solidFill>
            </a:endParaRPr>
          </a:p>
        </p:txBody>
      </p:sp>
    </p:spTree>
    <p:extLst>
      <p:ext uri="{BB962C8B-B14F-4D97-AF65-F5344CB8AC3E}">
        <p14:creationId xmlns:p14="http://schemas.microsoft.com/office/powerpoint/2010/main" val="119582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6DE614-A086-341A-D069-FF285DE9EADD}"/>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AF9946D9-F1FD-1ACE-4DA1-B04E92129991}"/>
              </a:ext>
            </a:extLst>
          </p:cNvPr>
          <p:cNvSpPr>
            <a:spLocks noGrp="1"/>
          </p:cNvSpPr>
          <p:nvPr>
            <p:ph type="title"/>
          </p:nvPr>
        </p:nvSpPr>
        <p:spPr>
          <a:xfrm>
            <a:off x="4648200" y="457200"/>
            <a:ext cx="6553200" cy="13208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n-lt"/>
              </a:rPr>
              <a:t>Core Value #3 Assembly</a:t>
            </a:r>
          </a:p>
        </p:txBody>
      </p:sp>
      <p:sp>
        <p:nvSpPr>
          <p:cNvPr id="3" name="Content Placeholder 2">
            <a:extLst>
              <a:ext uri="{FF2B5EF4-FFF2-40B4-BE49-F238E27FC236}">
                <a16:creationId xmlns:a16="http://schemas.microsoft.com/office/drawing/2014/main" xmlns="" id="{E290993A-E149-EB6F-4F97-B07F9AF47127}"/>
              </a:ext>
            </a:extLst>
          </p:cNvPr>
          <p:cNvSpPr>
            <a:spLocks noGrp="1"/>
          </p:cNvSpPr>
          <p:nvPr>
            <p:ph idx="1"/>
          </p:nvPr>
        </p:nvSpPr>
        <p:spPr>
          <a:xfrm>
            <a:off x="4648201" y="1905000"/>
            <a:ext cx="7315200" cy="3880773"/>
          </a:xfrm>
        </p:spPr>
        <p:txBody>
          <a:bodyPr>
            <a:noAutofit/>
          </a:bodyPr>
          <a:lstStyle/>
          <a:p>
            <a:pPr marL="0" indent="0">
              <a:buNone/>
            </a:pPr>
            <a:r>
              <a:rPr lang="en-US"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Christians must assemble on the 1</a:t>
            </a:r>
            <a:r>
              <a:rPr lang="en-US" sz="3600" b="1" baseline="300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st</a:t>
            </a:r>
            <a:r>
              <a:rPr lang="en-US"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day of the week. </a:t>
            </a:r>
          </a:p>
          <a:p>
            <a:pPr marL="0" indent="0">
              <a:buNone/>
            </a:pPr>
            <a:endParaRPr lang="en-US" sz="8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buNone/>
            </a:pPr>
            <a:r>
              <a:rPr lang="en-US"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Hebrews 10:25</a:t>
            </a:r>
            <a:br>
              <a:rPr lang="en-US"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3600" b="1" i="0" dirty="0">
                <a:solidFill>
                  <a:schemeClr val="bg1"/>
                </a:solidFill>
                <a:effectLst>
                  <a:outerShdw blurRad="38100" dist="38100" dir="2700000" algn="tl">
                    <a:srgbClr val="000000">
                      <a:alpha val="43137"/>
                    </a:srgbClr>
                  </a:outerShdw>
                </a:effectLst>
              </a:rPr>
              <a:t>Not forsaking the assembling of ourselves together, as the manner of some is; but exhorting one another: and so much the more, as ye see the day approaching.</a:t>
            </a:r>
            <a:endParaRPr lang="en-US"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endParaRPr lang="en-US" sz="3600" dirty="0"/>
          </a:p>
        </p:txBody>
      </p:sp>
      <p:pic>
        <p:nvPicPr>
          <p:cNvPr id="9" name="Picture 8" descr="A church with a cross on top&#10;&#10;Description automatically generated">
            <a:extLst>
              <a:ext uri="{FF2B5EF4-FFF2-40B4-BE49-F238E27FC236}">
                <a16:creationId xmlns:a16="http://schemas.microsoft.com/office/drawing/2014/main" xmlns="" id="{CE1C088D-FD12-E678-3E03-38A3825289D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7146" r="14188"/>
          <a:stretch/>
        </p:blipFill>
        <p:spPr>
          <a:xfrm>
            <a:off x="-60960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 name="TextBox 5">
            <a:extLst>
              <a:ext uri="{FF2B5EF4-FFF2-40B4-BE49-F238E27FC236}">
                <a16:creationId xmlns:a16="http://schemas.microsoft.com/office/drawing/2014/main" xmlns="" id="{83658063-2351-DA9D-E9BE-637FDA3276DA}"/>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12</a:t>
            </a:fld>
            <a:endParaRPr lang="en-US" sz="1800" dirty="0">
              <a:solidFill>
                <a:srgbClr val="FFFFFF"/>
              </a:solidFill>
            </a:endParaRPr>
          </a:p>
        </p:txBody>
      </p:sp>
    </p:spTree>
    <p:extLst>
      <p:ext uri="{BB962C8B-B14F-4D97-AF65-F5344CB8AC3E}">
        <p14:creationId xmlns:p14="http://schemas.microsoft.com/office/powerpoint/2010/main" val="28882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5C956CA-A8FB-4F91-A258-FBE459CD9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indoor, container, box&#10;&#10;Description automatically generated">
            <a:extLst>
              <a:ext uri="{FF2B5EF4-FFF2-40B4-BE49-F238E27FC236}">
                <a16:creationId xmlns:a16="http://schemas.microsoft.com/office/drawing/2014/main" xmlns="" id="{2311F944-C1E6-5105-362B-E86F80B2D6B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2791" r="18430" b="1"/>
          <a:stretch/>
        </p:blipFill>
        <p:spPr>
          <a:xfrm>
            <a:off x="5546558" y="-1"/>
            <a:ext cx="6645441" cy="2391331"/>
          </a:xfrm>
          <a:prstGeom prst="rect">
            <a:avLst/>
          </a:prstGeom>
        </p:spPr>
      </p:pic>
      <p:pic>
        <p:nvPicPr>
          <p:cNvPr id="5" name="Picture 4" descr="Background pattern&#10;&#10;Description automatically generated">
            <a:extLst>
              <a:ext uri="{FF2B5EF4-FFF2-40B4-BE49-F238E27FC236}">
                <a16:creationId xmlns:a16="http://schemas.microsoft.com/office/drawing/2014/main" xmlns="" id="{464980C9-E792-2796-7E79-BDDB729E55A8}"/>
              </a:ext>
            </a:extLst>
          </p:cNvPr>
          <p:cNvPicPr>
            <a:picLocks noChangeAspect="1"/>
          </p:cNvPicPr>
          <p:nvPr/>
        </p:nvPicPr>
        <p:blipFill rotWithShape="1">
          <a:blip r:embed="rId5"/>
          <a:srcRect l="370" r="12966" b="-1"/>
          <a:stretch/>
        </p:blipFill>
        <p:spPr>
          <a:xfrm>
            <a:off x="5546558" y="2413108"/>
            <a:ext cx="6645441" cy="4466657"/>
          </a:xfrm>
          <a:prstGeom prst="rect">
            <a:avLst/>
          </a:prstGeom>
        </p:spPr>
      </p:pic>
      <p:sp>
        <p:nvSpPr>
          <p:cNvPr id="15" name="Rectangle 14">
            <a:extLst>
              <a:ext uri="{FF2B5EF4-FFF2-40B4-BE49-F238E27FC236}">
                <a16:creationId xmlns:a16="http://schemas.microsoft.com/office/drawing/2014/main" xmlns="" id="{70A48D59-8581-41F7-B529-F4617FE07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4BBB815-404C-0828-5E20-0F14561275C9}"/>
              </a:ext>
            </a:extLst>
          </p:cNvPr>
          <p:cNvSpPr>
            <a:spLocks noGrp="1"/>
          </p:cNvSpPr>
          <p:nvPr>
            <p:ph type="title"/>
          </p:nvPr>
        </p:nvSpPr>
        <p:spPr>
          <a:xfrm>
            <a:off x="1187668" y="910431"/>
            <a:ext cx="4641631" cy="1466455"/>
          </a:xfrm>
        </p:spPr>
        <p:txBody>
          <a:bodyPr anchor="b">
            <a:normAutofit/>
          </a:bodyPr>
          <a:lstStyle/>
          <a:p>
            <a:r>
              <a:rPr lang="en-US" sz="4800" b="1" dirty="0">
                <a:solidFill>
                  <a:schemeClr val="bg1"/>
                </a:solidFill>
                <a:effectLst>
                  <a:outerShdw blurRad="38100" dist="38100" dir="2700000" algn="tl">
                    <a:srgbClr val="000000">
                      <a:alpha val="43137"/>
                    </a:srgbClr>
                  </a:outerShdw>
                </a:effectLst>
                <a:latin typeface="+mn-lt"/>
              </a:rPr>
              <a:t>Core Value #4 Communion</a:t>
            </a:r>
          </a:p>
        </p:txBody>
      </p:sp>
      <p:cxnSp>
        <p:nvCxnSpPr>
          <p:cNvPr id="17" name="Straight Connector 16">
            <a:extLst>
              <a:ext uri="{FF2B5EF4-FFF2-40B4-BE49-F238E27FC236}">
                <a16:creationId xmlns:a16="http://schemas.microsoft.com/office/drawing/2014/main" xmlns="" id="{967F2066-0253-4771-A5F6-68111E1FE8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2C0136B-7F6D-48FC-2A27-E14073819E8D}"/>
              </a:ext>
            </a:extLst>
          </p:cNvPr>
          <p:cNvSpPr>
            <a:spLocks noGrp="1"/>
          </p:cNvSpPr>
          <p:nvPr>
            <p:ph idx="1"/>
          </p:nvPr>
        </p:nvSpPr>
        <p:spPr>
          <a:xfrm>
            <a:off x="1187668" y="2492080"/>
            <a:ext cx="10470932" cy="4137319"/>
          </a:xfrm>
        </p:spPr>
        <p:txBody>
          <a:bodyPr>
            <a:normAutofit lnSpcReduction="10000"/>
          </a:bodyPr>
          <a:lstStyle/>
          <a:p>
            <a:pPr marL="0" indent="0">
              <a:buNone/>
            </a:pPr>
            <a:r>
              <a:rPr lang="en-US"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Lord’s Supper is to be administered on the 1</a:t>
            </a:r>
            <a:r>
              <a:rPr lang="en-US" sz="3600" b="1" baseline="300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st</a:t>
            </a:r>
            <a:r>
              <a:rPr lang="en-US"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day of every week. There are no exceptions. </a:t>
            </a:r>
          </a:p>
          <a:p>
            <a:endParaRPr lang="en-US" sz="2000" b="1" dirty="0">
              <a:solidFill>
                <a:schemeClr val="bg1"/>
              </a:solidFill>
              <a:ea typeface="Calibri" panose="020F0502020204030204" pitchFamily="34" charset="0"/>
              <a:cs typeface="Times New Roman" panose="02020603050405020304" pitchFamily="18" charset="0"/>
            </a:endParaRPr>
          </a:p>
          <a:p>
            <a:pPr marL="0" indent="0">
              <a:buNone/>
            </a:pPr>
            <a:r>
              <a:rPr lang="en-US"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Acts 20:7</a:t>
            </a:r>
          </a:p>
          <a:p>
            <a:pPr marL="0" indent="0">
              <a:buNone/>
            </a:pPr>
            <a:r>
              <a:rPr lang="en-US" sz="3600" b="1" i="0" dirty="0">
                <a:solidFill>
                  <a:schemeClr val="bg1"/>
                </a:solidFill>
                <a:effectLst/>
              </a:rPr>
              <a:t>And upon the first day of the week, when the disciples came together to break bread, Paul preached unto them, ready to depart on the morrow; and continued his speech until midnight.</a:t>
            </a:r>
            <a:endParaRPr lang="en-US" sz="3600" b="1" dirty="0">
              <a:solidFill>
                <a:schemeClr val="bg1"/>
              </a:solidFill>
              <a:effectLst/>
              <a:ea typeface="Calibri" panose="020F0502020204030204" pitchFamily="34" charset="0"/>
              <a:cs typeface="Times New Roman" panose="02020603050405020304" pitchFamily="18" charset="0"/>
            </a:endParaRPr>
          </a:p>
          <a:p>
            <a:endParaRPr lang="en-US" sz="2000" dirty="0">
              <a:solidFill>
                <a:schemeClr val="bg1"/>
              </a:solidFill>
            </a:endParaRPr>
          </a:p>
        </p:txBody>
      </p:sp>
      <p:sp>
        <p:nvSpPr>
          <p:cNvPr id="9" name="TextBox 8">
            <a:extLst>
              <a:ext uri="{FF2B5EF4-FFF2-40B4-BE49-F238E27FC236}">
                <a16:creationId xmlns:a16="http://schemas.microsoft.com/office/drawing/2014/main" xmlns="" id="{706B21B6-8B99-53BA-E661-F137A043FC00}"/>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13</a:t>
            </a:fld>
            <a:endParaRPr lang="en-US" sz="1800" dirty="0">
              <a:solidFill>
                <a:srgbClr val="FFFFFF"/>
              </a:solidFill>
            </a:endParaRPr>
          </a:p>
        </p:txBody>
      </p:sp>
    </p:spTree>
    <p:extLst>
      <p:ext uri="{BB962C8B-B14F-4D97-AF65-F5344CB8AC3E}">
        <p14:creationId xmlns:p14="http://schemas.microsoft.com/office/powerpoint/2010/main" val="31544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40E39F-2DBD-DD0E-49DE-946F4A964DAE}"/>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3BECB0A8-828D-CC6A-344B-7CB42C3CA230}"/>
              </a:ext>
            </a:extLst>
          </p:cNvPr>
          <p:cNvSpPr>
            <a:spLocks noGrp="1"/>
          </p:cNvSpPr>
          <p:nvPr>
            <p:ph type="title"/>
          </p:nvPr>
        </p:nvSpPr>
        <p:spPr>
          <a:xfrm>
            <a:off x="381000" y="1382486"/>
            <a:ext cx="3547581" cy="4093028"/>
          </a:xfrm>
        </p:spPr>
        <p:txBody>
          <a:bodyPr anchor="ctr">
            <a:normAutofit/>
          </a:bodyPr>
          <a:lstStyle/>
          <a:p>
            <a:pPr algn="r"/>
            <a:r>
              <a:rPr lang="en-US" sz="6000" b="1" dirty="0">
                <a:solidFill>
                  <a:schemeClr val="bg1"/>
                </a:solidFill>
                <a:effectLst>
                  <a:outerShdw blurRad="38100" dist="38100" dir="2700000" algn="tl">
                    <a:srgbClr val="000000">
                      <a:alpha val="43137"/>
                    </a:srgbClr>
                  </a:outerShdw>
                </a:effectLst>
                <a:latin typeface="+mn-lt"/>
              </a:rPr>
              <a:t>Core Value #5 The Gospel</a:t>
            </a:r>
          </a:p>
        </p:txBody>
      </p:sp>
      <p:sp>
        <p:nvSpPr>
          <p:cNvPr id="7" name="Freeform: Shape 6">
            <a:extLst>
              <a:ext uri="{FF2B5EF4-FFF2-40B4-BE49-F238E27FC236}">
                <a16:creationId xmlns:a16="http://schemas.microsoft.com/office/drawing/2014/main" xmlns="" id="{53095F98-4800-A8D6-88DF-67C677FDEF84}"/>
              </a:ext>
            </a:extLst>
          </p:cNvPr>
          <p:cNvSpPr/>
          <p:nvPr/>
        </p:nvSpPr>
        <p:spPr>
          <a:xfrm>
            <a:off x="4309582" y="381000"/>
            <a:ext cx="7680960" cy="1280160"/>
          </a:xfrm>
          <a:custGeom>
            <a:avLst/>
            <a:gdLst>
              <a:gd name="connsiteX0" fmla="*/ 0 w 6628804"/>
              <a:gd name="connsiteY0" fmla="*/ 119342 h 716040"/>
              <a:gd name="connsiteX1" fmla="*/ 119342 w 6628804"/>
              <a:gd name="connsiteY1" fmla="*/ 0 h 716040"/>
              <a:gd name="connsiteX2" fmla="*/ 6509462 w 6628804"/>
              <a:gd name="connsiteY2" fmla="*/ 0 h 716040"/>
              <a:gd name="connsiteX3" fmla="*/ 6628804 w 6628804"/>
              <a:gd name="connsiteY3" fmla="*/ 119342 h 716040"/>
              <a:gd name="connsiteX4" fmla="*/ 6628804 w 6628804"/>
              <a:gd name="connsiteY4" fmla="*/ 596698 h 716040"/>
              <a:gd name="connsiteX5" fmla="*/ 6509462 w 6628804"/>
              <a:gd name="connsiteY5" fmla="*/ 716040 h 716040"/>
              <a:gd name="connsiteX6" fmla="*/ 119342 w 6628804"/>
              <a:gd name="connsiteY6" fmla="*/ 716040 h 716040"/>
              <a:gd name="connsiteX7" fmla="*/ 0 w 6628804"/>
              <a:gd name="connsiteY7" fmla="*/ 596698 h 716040"/>
              <a:gd name="connsiteX8" fmla="*/ 0 w 6628804"/>
              <a:gd name="connsiteY8" fmla="*/ 119342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8804" h="716040">
                <a:moveTo>
                  <a:pt x="0" y="119342"/>
                </a:moveTo>
                <a:cubicBezTo>
                  <a:pt x="0" y="53431"/>
                  <a:pt x="53431" y="0"/>
                  <a:pt x="119342" y="0"/>
                </a:cubicBezTo>
                <a:lnTo>
                  <a:pt x="6509462" y="0"/>
                </a:lnTo>
                <a:cubicBezTo>
                  <a:pt x="6575373" y="0"/>
                  <a:pt x="6628804" y="53431"/>
                  <a:pt x="6628804" y="119342"/>
                </a:cubicBezTo>
                <a:lnTo>
                  <a:pt x="6628804" y="596698"/>
                </a:lnTo>
                <a:cubicBezTo>
                  <a:pt x="6628804" y="662609"/>
                  <a:pt x="6575373" y="716040"/>
                  <a:pt x="6509462" y="716040"/>
                </a:cubicBezTo>
                <a:lnTo>
                  <a:pt x="119342" y="716040"/>
                </a:lnTo>
                <a:cubicBezTo>
                  <a:pt x="53431" y="716040"/>
                  <a:pt x="0" y="662609"/>
                  <a:pt x="0" y="596698"/>
                </a:cubicBezTo>
                <a:lnTo>
                  <a:pt x="0" y="11934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3534" tIns="103534" rIns="103534" bIns="103534" numCol="1" spcCol="1270" anchor="ctr" anchorCtr="0">
            <a:noAutofit/>
          </a:bodyPr>
          <a:lstStyle/>
          <a:p>
            <a:pPr marL="0" lvl="0" indent="0" algn="l" defTabSz="800100">
              <a:lnSpc>
                <a:spcPts val="2750"/>
              </a:lnSpc>
              <a:spcBef>
                <a:spcPct val="0"/>
              </a:spcBef>
              <a:buNone/>
            </a:pPr>
            <a:r>
              <a:rPr lang="en-US" sz="2800" b="1" kern="1200" dirty="0">
                <a:effectLst>
                  <a:outerShdw blurRad="38100" dist="38100" dir="2700000" algn="tl">
                    <a:srgbClr val="000000">
                      <a:alpha val="43137"/>
                    </a:srgbClr>
                  </a:outerShdw>
                </a:effectLst>
              </a:rPr>
              <a:t>The Gospel is the only power on earth to save a lost soul. There is no other power that can save. </a:t>
            </a:r>
            <a:br>
              <a:rPr lang="en-US" sz="2800" b="1" kern="1200" dirty="0">
                <a:effectLst>
                  <a:outerShdw blurRad="38100" dist="38100" dir="2700000" algn="tl">
                    <a:srgbClr val="000000">
                      <a:alpha val="43137"/>
                    </a:srgbClr>
                  </a:outerShdw>
                </a:effectLst>
              </a:rPr>
            </a:br>
            <a:r>
              <a:rPr lang="en-US" sz="2800" b="1" kern="1200" dirty="0">
                <a:effectLst>
                  <a:outerShdw blurRad="38100" dist="38100" dir="2700000" algn="tl">
                    <a:srgbClr val="000000">
                      <a:alpha val="43137"/>
                    </a:srgbClr>
                  </a:outerShdw>
                </a:effectLst>
              </a:rPr>
              <a:t>1 Corinthians 15-1-4</a:t>
            </a:r>
            <a:endParaRPr lang="en-US" sz="2800" kern="1200" dirty="0">
              <a:effectLst>
                <a:outerShdw blurRad="38100" dist="38100" dir="2700000" algn="tl">
                  <a:srgbClr val="000000">
                    <a:alpha val="43137"/>
                  </a:srgbClr>
                </a:outerShdw>
              </a:effectLst>
            </a:endParaRPr>
          </a:p>
        </p:txBody>
      </p:sp>
      <p:sp>
        <p:nvSpPr>
          <p:cNvPr id="8" name="Freeform: Shape 7">
            <a:extLst>
              <a:ext uri="{FF2B5EF4-FFF2-40B4-BE49-F238E27FC236}">
                <a16:creationId xmlns:a16="http://schemas.microsoft.com/office/drawing/2014/main" xmlns="" id="{5BB235A8-B0D3-5F3F-3C84-83E5D797406F}"/>
              </a:ext>
            </a:extLst>
          </p:cNvPr>
          <p:cNvSpPr/>
          <p:nvPr/>
        </p:nvSpPr>
        <p:spPr>
          <a:xfrm>
            <a:off x="4309582" y="1675311"/>
            <a:ext cx="7680960" cy="1280160"/>
          </a:xfrm>
          <a:custGeom>
            <a:avLst/>
            <a:gdLst>
              <a:gd name="connsiteX0" fmla="*/ 0 w 6628804"/>
              <a:gd name="connsiteY0" fmla="*/ 119342 h 716040"/>
              <a:gd name="connsiteX1" fmla="*/ 119342 w 6628804"/>
              <a:gd name="connsiteY1" fmla="*/ 0 h 716040"/>
              <a:gd name="connsiteX2" fmla="*/ 6509462 w 6628804"/>
              <a:gd name="connsiteY2" fmla="*/ 0 h 716040"/>
              <a:gd name="connsiteX3" fmla="*/ 6628804 w 6628804"/>
              <a:gd name="connsiteY3" fmla="*/ 119342 h 716040"/>
              <a:gd name="connsiteX4" fmla="*/ 6628804 w 6628804"/>
              <a:gd name="connsiteY4" fmla="*/ 596698 h 716040"/>
              <a:gd name="connsiteX5" fmla="*/ 6509462 w 6628804"/>
              <a:gd name="connsiteY5" fmla="*/ 716040 h 716040"/>
              <a:gd name="connsiteX6" fmla="*/ 119342 w 6628804"/>
              <a:gd name="connsiteY6" fmla="*/ 716040 h 716040"/>
              <a:gd name="connsiteX7" fmla="*/ 0 w 6628804"/>
              <a:gd name="connsiteY7" fmla="*/ 596698 h 716040"/>
              <a:gd name="connsiteX8" fmla="*/ 0 w 6628804"/>
              <a:gd name="connsiteY8" fmla="*/ 119342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8804" h="716040">
                <a:moveTo>
                  <a:pt x="0" y="119342"/>
                </a:moveTo>
                <a:cubicBezTo>
                  <a:pt x="0" y="53431"/>
                  <a:pt x="53431" y="0"/>
                  <a:pt x="119342" y="0"/>
                </a:cubicBezTo>
                <a:lnTo>
                  <a:pt x="6509462" y="0"/>
                </a:lnTo>
                <a:cubicBezTo>
                  <a:pt x="6575373" y="0"/>
                  <a:pt x="6628804" y="53431"/>
                  <a:pt x="6628804" y="119342"/>
                </a:cubicBezTo>
                <a:lnTo>
                  <a:pt x="6628804" y="596698"/>
                </a:lnTo>
                <a:cubicBezTo>
                  <a:pt x="6628804" y="662609"/>
                  <a:pt x="6575373" y="716040"/>
                  <a:pt x="6509462" y="716040"/>
                </a:cubicBezTo>
                <a:lnTo>
                  <a:pt x="119342" y="716040"/>
                </a:lnTo>
                <a:cubicBezTo>
                  <a:pt x="53431" y="716040"/>
                  <a:pt x="0" y="662609"/>
                  <a:pt x="0" y="596698"/>
                </a:cubicBezTo>
                <a:lnTo>
                  <a:pt x="0" y="119342"/>
                </a:lnTo>
                <a:close/>
              </a:path>
            </a:pathLst>
          </a:custGeom>
          <a:solidFill>
            <a:schemeClr val="tx1">
              <a:lumMod val="65000"/>
              <a:lumOff val="35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3534" tIns="103534" rIns="103534" bIns="103534" numCol="1" spcCol="1270" anchor="ctr" anchorCtr="0">
            <a:noAutofit/>
          </a:bodyPr>
          <a:lstStyle/>
          <a:p>
            <a:pPr defTabSz="800100">
              <a:lnSpc>
                <a:spcPts val="2750"/>
              </a:lnSpc>
              <a:spcBef>
                <a:spcPct val="0"/>
              </a:spcBef>
            </a:pPr>
            <a:r>
              <a:rPr lang="en-US" sz="2800" b="1" baseline="30000" dirty="0">
                <a:effectLst>
                  <a:outerShdw blurRad="38100" dist="38100" dir="2700000" algn="tl">
                    <a:srgbClr val="000000">
                      <a:alpha val="43137"/>
                    </a:srgbClr>
                  </a:outerShdw>
                </a:effectLst>
              </a:rPr>
              <a:t>1 </a:t>
            </a:r>
            <a:r>
              <a:rPr lang="en-US" sz="2800" b="1" dirty="0">
                <a:effectLst>
                  <a:outerShdw blurRad="38100" dist="38100" dir="2700000" algn="tl">
                    <a:srgbClr val="000000">
                      <a:alpha val="43137"/>
                    </a:srgbClr>
                  </a:outerShdw>
                </a:effectLst>
              </a:rPr>
              <a:t>Moreover, brethren, I declare unto you the gospel which I preached unto you, which also ye have received, and wherein ye stand;</a:t>
            </a:r>
          </a:p>
        </p:txBody>
      </p:sp>
      <p:sp>
        <p:nvSpPr>
          <p:cNvPr id="9" name="Freeform: Shape 8">
            <a:extLst>
              <a:ext uri="{FF2B5EF4-FFF2-40B4-BE49-F238E27FC236}">
                <a16:creationId xmlns:a16="http://schemas.microsoft.com/office/drawing/2014/main" xmlns="" id="{D8636987-2647-26DC-FA5E-72B86C1F2B42}"/>
              </a:ext>
            </a:extLst>
          </p:cNvPr>
          <p:cNvSpPr/>
          <p:nvPr/>
        </p:nvSpPr>
        <p:spPr>
          <a:xfrm>
            <a:off x="4309582" y="2969622"/>
            <a:ext cx="7680960" cy="1280160"/>
          </a:xfrm>
          <a:custGeom>
            <a:avLst/>
            <a:gdLst>
              <a:gd name="connsiteX0" fmla="*/ 0 w 6628804"/>
              <a:gd name="connsiteY0" fmla="*/ 119342 h 716040"/>
              <a:gd name="connsiteX1" fmla="*/ 119342 w 6628804"/>
              <a:gd name="connsiteY1" fmla="*/ 0 h 716040"/>
              <a:gd name="connsiteX2" fmla="*/ 6509462 w 6628804"/>
              <a:gd name="connsiteY2" fmla="*/ 0 h 716040"/>
              <a:gd name="connsiteX3" fmla="*/ 6628804 w 6628804"/>
              <a:gd name="connsiteY3" fmla="*/ 119342 h 716040"/>
              <a:gd name="connsiteX4" fmla="*/ 6628804 w 6628804"/>
              <a:gd name="connsiteY4" fmla="*/ 596698 h 716040"/>
              <a:gd name="connsiteX5" fmla="*/ 6509462 w 6628804"/>
              <a:gd name="connsiteY5" fmla="*/ 716040 h 716040"/>
              <a:gd name="connsiteX6" fmla="*/ 119342 w 6628804"/>
              <a:gd name="connsiteY6" fmla="*/ 716040 h 716040"/>
              <a:gd name="connsiteX7" fmla="*/ 0 w 6628804"/>
              <a:gd name="connsiteY7" fmla="*/ 596698 h 716040"/>
              <a:gd name="connsiteX8" fmla="*/ 0 w 6628804"/>
              <a:gd name="connsiteY8" fmla="*/ 119342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8804" h="716040">
                <a:moveTo>
                  <a:pt x="0" y="119342"/>
                </a:moveTo>
                <a:cubicBezTo>
                  <a:pt x="0" y="53431"/>
                  <a:pt x="53431" y="0"/>
                  <a:pt x="119342" y="0"/>
                </a:cubicBezTo>
                <a:lnTo>
                  <a:pt x="6509462" y="0"/>
                </a:lnTo>
                <a:cubicBezTo>
                  <a:pt x="6575373" y="0"/>
                  <a:pt x="6628804" y="53431"/>
                  <a:pt x="6628804" y="119342"/>
                </a:cubicBezTo>
                <a:lnTo>
                  <a:pt x="6628804" y="596698"/>
                </a:lnTo>
                <a:cubicBezTo>
                  <a:pt x="6628804" y="662609"/>
                  <a:pt x="6575373" y="716040"/>
                  <a:pt x="6509462" y="716040"/>
                </a:cubicBezTo>
                <a:lnTo>
                  <a:pt x="119342" y="716040"/>
                </a:lnTo>
                <a:cubicBezTo>
                  <a:pt x="53431" y="716040"/>
                  <a:pt x="0" y="662609"/>
                  <a:pt x="0" y="596698"/>
                </a:cubicBezTo>
                <a:lnTo>
                  <a:pt x="0" y="119342"/>
                </a:lnTo>
                <a:close/>
              </a:path>
            </a:pathLst>
          </a:custGeom>
          <a:solidFill>
            <a:srgbClr val="FF9900"/>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3534" tIns="103534" rIns="103534" bIns="103534" numCol="1" spcCol="1270" anchor="ctr" anchorCtr="0">
            <a:noAutofit/>
          </a:bodyPr>
          <a:lstStyle/>
          <a:p>
            <a:pPr lvl="0" indent="0" defTabSz="800100">
              <a:lnSpc>
                <a:spcPts val="2750"/>
              </a:lnSpc>
              <a:spcBef>
                <a:spcPct val="0"/>
              </a:spcBef>
              <a:buNone/>
            </a:pPr>
            <a:r>
              <a:rPr lang="en-US" sz="2800" b="1" baseline="30000" dirty="0">
                <a:effectLst>
                  <a:outerShdw blurRad="38100" dist="38100" dir="2700000" algn="tl">
                    <a:srgbClr val="000000">
                      <a:alpha val="43137"/>
                    </a:srgbClr>
                  </a:outerShdw>
                </a:effectLst>
              </a:rPr>
              <a:t>2</a:t>
            </a:r>
            <a:r>
              <a:rPr lang="en-US" sz="2800" b="1" dirty="0">
                <a:effectLst>
                  <a:outerShdw blurRad="38100" dist="38100" dir="2700000" algn="tl">
                    <a:srgbClr val="000000">
                      <a:alpha val="43137"/>
                    </a:srgbClr>
                  </a:outerShdw>
                </a:effectLst>
              </a:rPr>
              <a:t> By which also ye are saved, if ye keep in memory what I preached unto you, unless ye have believed in vain.</a:t>
            </a:r>
          </a:p>
        </p:txBody>
      </p:sp>
      <p:sp>
        <p:nvSpPr>
          <p:cNvPr id="10" name="Freeform: Shape 9">
            <a:extLst>
              <a:ext uri="{FF2B5EF4-FFF2-40B4-BE49-F238E27FC236}">
                <a16:creationId xmlns:a16="http://schemas.microsoft.com/office/drawing/2014/main" xmlns="" id="{35B28DF7-62C3-6114-0DE1-A65E83BACC64}"/>
              </a:ext>
            </a:extLst>
          </p:cNvPr>
          <p:cNvSpPr/>
          <p:nvPr/>
        </p:nvSpPr>
        <p:spPr>
          <a:xfrm>
            <a:off x="4309582" y="4263934"/>
            <a:ext cx="7680960" cy="1360714"/>
          </a:xfrm>
          <a:custGeom>
            <a:avLst/>
            <a:gdLst>
              <a:gd name="connsiteX0" fmla="*/ 0 w 6628804"/>
              <a:gd name="connsiteY0" fmla="*/ 119342 h 716040"/>
              <a:gd name="connsiteX1" fmla="*/ 119342 w 6628804"/>
              <a:gd name="connsiteY1" fmla="*/ 0 h 716040"/>
              <a:gd name="connsiteX2" fmla="*/ 6509462 w 6628804"/>
              <a:gd name="connsiteY2" fmla="*/ 0 h 716040"/>
              <a:gd name="connsiteX3" fmla="*/ 6628804 w 6628804"/>
              <a:gd name="connsiteY3" fmla="*/ 119342 h 716040"/>
              <a:gd name="connsiteX4" fmla="*/ 6628804 w 6628804"/>
              <a:gd name="connsiteY4" fmla="*/ 596698 h 716040"/>
              <a:gd name="connsiteX5" fmla="*/ 6509462 w 6628804"/>
              <a:gd name="connsiteY5" fmla="*/ 716040 h 716040"/>
              <a:gd name="connsiteX6" fmla="*/ 119342 w 6628804"/>
              <a:gd name="connsiteY6" fmla="*/ 716040 h 716040"/>
              <a:gd name="connsiteX7" fmla="*/ 0 w 6628804"/>
              <a:gd name="connsiteY7" fmla="*/ 596698 h 716040"/>
              <a:gd name="connsiteX8" fmla="*/ 0 w 6628804"/>
              <a:gd name="connsiteY8" fmla="*/ 119342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8804" h="716040">
                <a:moveTo>
                  <a:pt x="0" y="119342"/>
                </a:moveTo>
                <a:cubicBezTo>
                  <a:pt x="0" y="53431"/>
                  <a:pt x="53431" y="0"/>
                  <a:pt x="119342" y="0"/>
                </a:cubicBezTo>
                <a:lnTo>
                  <a:pt x="6509462" y="0"/>
                </a:lnTo>
                <a:cubicBezTo>
                  <a:pt x="6575373" y="0"/>
                  <a:pt x="6628804" y="53431"/>
                  <a:pt x="6628804" y="119342"/>
                </a:cubicBezTo>
                <a:lnTo>
                  <a:pt x="6628804" y="596698"/>
                </a:lnTo>
                <a:cubicBezTo>
                  <a:pt x="6628804" y="662609"/>
                  <a:pt x="6575373" y="716040"/>
                  <a:pt x="6509462" y="716040"/>
                </a:cubicBezTo>
                <a:lnTo>
                  <a:pt x="119342" y="716040"/>
                </a:lnTo>
                <a:cubicBezTo>
                  <a:pt x="53431" y="716040"/>
                  <a:pt x="0" y="662609"/>
                  <a:pt x="0" y="596698"/>
                </a:cubicBezTo>
                <a:lnTo>
                  <a:pt x="0" y="119342"/>
                </a:lnTo>
                <a:close/>
              </a:path>
            </a:pathLst>
          </a:custGeom>
          <a:solidFill>
            <a:schemeClr val="accent5">
              <a:lumMod val="5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3534" tIns="103534" rIns="103534" bIns="103534" numCol="1" spcCol="1270" anchor="ctr" anchorCtr="0">
            <a:noAutofit/>
          </a:bodyPr>
          <a:lstStyle/>
          <a:p>
            <a:pPr marL="0" lvl="0" indent="0" algn="l" defTabSz="800100">
              <a:lnSpc>
                <a:spcPts val="2750"/>
              </a:lnSpc>
              <a:spcBef>
                <a:spcPct val="0"/>
              </a:spcBef>
              <a:buNone/>
            </a:pPr>
            <a:r>
              <a:rPr lang="en-US" sz="2800" b="1" i="0" kern="1200" baseline="30000" dirty="0">
                <a:effectLst>
                  <a:outerShdw blurRad="38100" dist="38100" dir="2700000" algn="tl">
                    <a:srgbClr val="000000">
                      <a:alpha val="43137"/>
                    </a:srgbClr>
                  </a:outerShdw>
                </a:effectLst>
              </a:rPr>
              <a:t>3 </a:t>
            </a:r>
            <a:r>
              <a:rPr lang="en-US" sz="2800" b="1" i="0" kern="1200" dirty="0">
                <a:effectLst>
                  <a:outerShdw blurRad="38100" dist="38100" dir="2700000" algn="tl">
                    <a:srgbClr val="000000">
                      <a:alpha val="43137"/>
                    </a:srgbClr>
                  </a:outerShdw>
                </a:effectLst>
              </a:rPr>
              <a:t>For I delivered unto you first of all that which I also received, how that Christ died for our sins according to the scriptures;</a:t>
            </a:r>
            <a:endParaRPr lang="en-US" sz="2800" b="1" kern="1200" dirty="0">
              <a:effectLst>
                <a:outerShdw blurRad="38100" dist="38100" dir="2700000" algn="tl">
                  <a:srgbClr val="000000">
                    <a:alpha val="43137"/>
                  </a:srgbClr>
                </a:outerShdw>
              </a:effectLst>
            </a:endParaRPr>
          </a:p>
        </p:txBody>
      </p:sp>
      <p:sp>
        <p:nvSpPr>
          <p:cNvPr id="11" name="Freeform: Shape 10">
            <a:extLst>
              <a:ext uri="{FF2B5EF4-FFF2-40B4-BE49-F238E27FC236}">
                <a16:creationId xmlns:a16="http://schemas.microsoft.com/office/drawing/2014/main" xmlns="" id="{B40C39C9-0239-8E4B-AB50-0DCBE2639111}"/>
              </a:ext>
            </a:extLst>
          </p:cNvPr>
          <p:cNvSpPr/>
          <p:nvPr/>
        </p:nvSpPr>
        <p:spPr>
          <a:xfrm>
            <a:off x="4309582" y="5638800"/>
            <a:ext cx="7680960" cy="914400"/>
          </a:xfrm>
          <a:custGeom>
            <a:avLst/>
            <a:gdLst>
              <a:gd name="connsiteX0" fmla="*/ 0 w 6628804"/>
              <a:gd name="connsiteY0" fmla="*/ 119342 h 716040"/>
              <a:gd name="connsiteX1" fmla="*/ 119342 w 6628804"/>
              <a:gd name="connsiteY1" fmla="*/ 0 h 716040"/>
              <a:gd name="connsiteX2" fmla="*/ 6509462 w 6628804"/>
              <a:gd name="connsiteY2" fmla="*/ 0 h 716040"/>
              <a:gd name="connsiteX3" fmla="*/ 6628804 w 6628804"/>
              <a:gd name="connsiteY3" fmla="*/ 119342 h 716040"/>
              <a:gd name="connsiteX4" fmla="*/ 6628804 w 6628804"/>
              <a:gd name="connsiteY4" fmla="*/ 596698 h 716040"/>
              <a:gd name="connsiteX5" fmla="*/ 6509462 w 6628804"/>
              <a:gd name="connsiteY5" fmla="*/ 716040 h 716040"/>
              <a:gd name="connsiteX6" fmla="*/ 119342 w 6628804"/>
              <a:gd name="connsiteY6" fmla="*/ 716040 h 716040"/>
              <a:gd name="connsiteX7" fmla="*/ 0 w 6628804"/>
              <a:gd name="connsiteY7" fmla="*/ 596698 h 716040"/>
              <a:gd name="connsiteX8" fmla="*/ 0 w 6628804"/>
              <a:gd name="connsiteY8" fmla="*/ 119342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8804" h="716040">
                <a:moveTo>
                  <a:pt x="0" y="119342"/>
                </a:moveTo>
                <a:cubicBezTo>
                  <a:pt x="0" y="53431"/>
                  <a:pt x="53431" y="0"/>
                  <a:pt x="119342" y="0"/>
                </a:cubicBezTo>
                <a:lnTo>
                  <a:pt x="6509462" y="0"/>
                </a:lnTo>
                <a:cubicBezTo>
                  <a:pt x="6575373" y="0"/>
                  <a:pt x="6628804" y="53431"/>
                  <a:pt x="6628804" y="119342"/>
                </a:cubicBezTo>
                <a:lnTo>
                  <a:pt x="6628804" y="596698"/>
                </a:lnTo>
                <a:cubicBezTo>
                  <a:pt x="6628804" y="662609"/>
                  <a:pt x="6575373" y="716040"/>
                  <a:pt x="6509462" y="716040"/>
                </a:cubicBezTo>
                <a:lnTo>
                  <a:pt x="119342" y="716040"/>
                </a:lnTo>
                <a:cubicBezTo>
                  <a:pt x="53431" y="716040"/>
                  <a:pt x="0" y="662609"/>
                  <a:pt x="0" y="596698"/>
                </a:cubicBezTo>
                <a:lnTo>
                  <a:pt x="0" y="119342"/>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en-US" sz="2800" b="1" i="0" kern="1200" baseline="30000" dirty="0">
                <a:effectLst>
                  <a:outerShdw blurRad="38100" dist="38100" dir="2700000" algn="tl">
                    <a:srgbClr val="000000">
                      <a:alpha val="43137"/>
                    </a:srgbClr>
                  </a:outerShdw>
                </a:effectLst>
              </a:rPr>
              <a:t>4 </a:t>
            </a:r>
            <a:r>
              <a:rPr lang="en-US" sz="2800" b="1" i="0" kern="1200" dirty="0">
                <a:effectLst>
                  <a:outerShdw blurRad="38100" dist="38100" dir="2700000" algn="tl">
                    <a:srgbClr val="000000">
                      <a:alpha val="43137"/>
                    </a:srgbClr>
                  </a:outerShdw>
                </a:effectLst>
              </a:rPr>
              <a:t>And that he was buried, and that he rose again the third day according to the scriptures:</a:t>
            </a:r>
            <a:endParaRPr lang="en-US" sz="2800" b="1"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827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green surface&#10;&#10;Description automatically generated with low confidence">
            <a:extLst>
              <a:ext uri="{FF2B5EF4-FFF2-40B4-BE49-F238E27FC236}">
                <a16:creationId xmlns:a16="http://schemas.microsoft.com/office/drawing/2014/main" xmlns="" id="{7A63089F-A50E-ED4D-4097-BAAFEAB6B995}"/>
              </a:ext>
            </a:extLst>
          </p:cNvPr>
          <p:cNvPicPr>
            <a:picLocks noChangeAspect="1"/>
          </p:cNvPicPr>
          <p:nvPr/>
        </p:nvPicPr>
        <p:blipFill rotWithShape="1">
          <a:blip r:embed="rId2">
            <a:extLst>
              <a:ext uri="{28A0092B-C50C-407E-A947-70E740481C1C}">
                <a14:useLocalDpi xmlns:a14="http://schemas.microsoft.com/office/drawing/2010/main" val="0"/>
              </a:ext>
            </a:extLst>
          </a:blip>
          <a:srcRect l="10508" r="6826"/>
          <a:stretch/>
        </p:blipFill>
        <p:spPr>
          <a:xfrm>
            <a:off x="20" y="10"/>
            <a:ext cx="12191981" cy="6857990"/>
          </a:xfrm>
          <a:prstGeom prst="rect">
            <a:avLst/>
          </a:prstGeom>
        </p:spPr>
      </p:pic>
      <p:sp>
        <p:nvSpPr>
          <p:cNvPr id="2" name="Title 1">
            <a:extLst>
              <a:ext uri="{FF2B5EF4-FFF2-40B4-BE49-F238E27FC236}">
                <a16:creationId xmlns:a16="http://schemas.microsoft.com/office/drawing/2014/main" xmlns="" id="{2003AC5C-CB74-F20C-7682-0DB28FA94288}"/>
              </a:ext>
            </a:extLst>
          </p:cNvPr>
          <p:cNvSpPr>
            <a:spLocks noGrp="1"/>
          </p:cNvSpPr>
          <p:nvPr>
            <p:ph type="title"/>
          </p:nvPr>
        </p:nvSpPr>
        <p:spPr>
          <a:xfrm>
            <a:off x="76200" y="4419600"/>
            <a:ext cx="9078562" cy="1059928"/>
          </a:xfrm>
        </p:spPr>
        <p:txBody>
          <a:bodyPr vert="horz" lIns="91440" tIns="45720" rIns="91440" bIns="45720" rtlCol="0" anchor="b">
            <a:normAutofit/>
          </a:bodyPr>
          <a:lstStyle/>
          <a:p>
            <a:r>
              <a:rPr lang="en-US" sz="6600" b="1" dirty="0">
                <a:latin typeface="Eras Demi ITC" panose="020B0805030504020804" pitchFamily="34" charset="0"/>
              </a:rPr>
              <a:t>The Gospel Saved</a:t>
            </a:r>
          </a:p>
        </p:txBody>
      </p:sp>
      <p:sp>
        <p:nvSpPr>
          <p:cNvPr id="3" name="Content Placeholder 2">
            <a:extLst>
              <a:ext uri="{FF2B5EF4-FFF2-40B4-BE49-F238E27FC236}">
                <a16:creationId xmlns:a16="http://schemas.microsoft.com/office/drawing/2014/main" xmlns="" id="{AF4C9156-2F82-7B09-DFC5-20F4B7FD78B0}"/>
              </a:ext>
            </a:extLst>
          </p:cNvPr>
          <p:cNvSpPr>
            <a:spLocks noGrp="1"/>
          </p:cNvSpPr>
          <p:nvPr>
            <p:ph idx="1"/>
          </p:nvPr>
        </p:nvSpPr>
        <p:spPr>
          <a:xfrm>
            <a:off x="76200" y="5624945"/>
            <a:ext cx="9730047" cy="592975"/>
          </a:xfrm>
        </p:spPr>
        <p:txBody>
          <a:bodyPr vert="horz" lIns="91440" tIns="45720" rIns="91440" bIns="45720" rtlCol="0" anchor="ctr">
            <a:noAutofit/>
          </a:bodyPr>
          <a:lstStyle/>
          <a:p>
            <a:pPr marL="0" indent="0">
              <a:buNone/>
            </a:pPr>
            <a:r>
              <a:rPr lang="en-US" sz="5400" b="1" dirty="0">
                <a:solidFill>
                  <a:srgbClr val="FFC000"/>
                </a:solidFill>
                <a:latin typeface="Eras Bold ITC" panose="020B0907030504020204" pitchFamily="34" charset="0"/>
              </a:rPr>
              <a:t>The Saving Power of Christ</a:t>
            </a:r>
          </a:p>
        </p:txBody>
      </p:sp>
      <p:sp>
        <p:nvSpPr>
          <p:cNvPr id="4" name="Slide Number Placeholder 3">
            <a:extLst>
              <a:ext uri="{FF2B5EF4-FFF2-40B4-BE49-F238E27FC236}">
                <a16:creationId xmlns:a16="http://schemas.microsoft.com/office/drawing/2014/main" xmlns="" id="{5EC482B6-9AAC-F470-6E6F-4400F5270937}"/>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B568BF6D-1875-48DC-89CB-E322EF9305A0}" type="slidenum">
              <a:rPr lang="en-US">
                <a:solidFill>
                  <a:schemeClr val="tx1"/>
                </a:solidFill>
                <a:latin typeface="Calibri" panose="020F0502020204030204"/>
              </a:rPr>
              <a:pPr>
                <a:spcAft>
                  <a:spcPts val="600"/>
                </a:spcAft>
                <a:defRPr/>
              </a:pPr>
              <a:t>15</a:t>
            </a:fld>
            <a:endParaRPr lang="en-US">
              <a:solidFill>
                <a:schemeClr val="tx1"/>
              </a:solidFill>
              <a:latin typeface="Calibri" panose="020F0502020204030204"/>
            </a:endParaRPr>
          </a:p>
        </p:txBody>
      </p:sp>
      <p:sp>
        <p:nvSpPr>
          <p:cNvPr id="5" name="TextBox 4">
            <a:extLst>
              <a:ext uri="{FF2B5EF4-FFF2-40B4-BE49-F238E27FC236}">
                <a16:creationId xmlns:a16="http://schemas.microsoft.com/office/drawing/2014/main" xmlns="" id="{A62170AF-E76F-0DB1-2143-D1624BEB780E}"/>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15</a:t>
            </a:fld>
            <a:endParaRPr lang="en-US" sz="1800" dirty="0">
              <a:solidFill>
                <a:srgbClr val="FFFFFF"/>
              </a:solidFill>
            </a:endParaRPr>
          </a:p>
        </p:txBody>
      </p:sp>
    </p:spTree>
    <p:extLst>
      <p:ext uri="{BB962C8B-B14F-4D97-AF65-F5344CB8AC3E}">
        <p14:creationId xmlns:p14="http://schemas.microsoft.com/office/powerpoint/2010/main" val="132925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6CCB51A-B4AC-CEB9-E3DB-E5AC6D03E5F1}"/>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CAD89A29-2BED-BE5C-0A36-580086AB6363}"/>
              </a:ext>
            </a:extLst>
          </p:cNvPr>
          <p:cNvSpPr>
            <a:spLocks noGrp="1"/>
          </p:cNvSpPr>
          <p:nvPr>
            <p:ph type="title"/>
          </p:nvPr>
        </p:nvSpPr>
        <p:spPr>
          <a:xfrm>
            <a:off x="990600" y="609600"/>
            <a:ext cx="10197494" cy="1099457"/>
          </a:xfrm>
        </p:spPr>
        <p:txBody>
          <a:bodyPr vert="horz" lIns="91440" tIns="45720" rIns="91440" bIns="45720" rtlCol="0" anchor="t">
            <a:normAutofit/>
          </a:bodyPr>
          <a:lstStyle/>
          <a:p>
            <a:r>
              <a:rPr lang="en-US" sz="5400" b="1" dirty="0">
                <a:solidFill>
                  <a:schemeClr val="bg1"/>
                </a:solidFill>
                <a:latin typeface="+mn-lt"/>
              </a:rPr>
              <a:t>The Gospel Saved</a:t>
            </a:r>
          </a:p>
        </p:txBody>
      </p:sp>
      <p:sp>
        <p:nvSpPr>
          <p:cNvPr id="3" name="Content Placeholder 2">
            <a:extLst>
              <a:ext uri="{FF2B5EF4-FFF2-40B4-BE49-F238E27FC236}">
                <a16:creationId xmlns:a16="http://schemas.microsoft.com/office/drawing/2014/main" xmlns="" id="{63F0B705-C3A9-3711-E31C-7E52CED0D0CF}"/>
              </a:ext>
            </a:extLst>
          </p:cNvPr>
          <p:cNvSpPr>
            <a:spLocks noGrp="1"/>
          </p:cNvSpPr>
          <p:nvPr>
            <p:ph sz="half" idx="1"/>
          </p:nvPr>
        </p:nvSpPr>
        <p:spPr>
          <a:xfrm>
            <a:off x="707574" y="1948543"/>
            <a:ext cx="5278230" cy="3741463"/>
          </a:xfrm>
        </p:spPr>
        <p:txBody>
          <a:bodyPr>
            <a:noAutofit/>
          </a:bodyPr>
          <a:lstStyle/>
          <a:p>
            <a:pPr marL="457200" indent="-457200" defTabSz="438912">
              <a:spcBef>
                <a:spcPts val="960"/>
              </a:spcBef>
              <a:buFont typeface="+mj-lt"/>
              <a:buAutoNum type="arabicPeriod"/>
            </a:pPr>
            <a:r>
              <a:rPr lang="en-US" sz="3600" b="1" kern="1200" dirty="0">
                <a:solidFill>
                  <a:schemeClr val="accent6">
                    <a:lumMod val="40000"/>
                    <a:lumOff val="60000"/>
                  </a:schemeClr>
                </a:solidFill>
                <a:effectLst>
                  <a:outerShdw blurRad="38100" dist="38100" dir="2700000" algn="tl">
                    <a:srgbClr val="000000">
                      <a:alpha val="43137"/>
                    </a:srgbClr>
                  </a:outerShdw>
                </a:effectLst>
              </a:rPr>
              <a:t>Pentecost-Acts 2:22</a:t>
            </a:r>
            <a:br>
              <a:rPr lang="en-US" sz="3600" b="1" kern="1200" dirty="0">
                <a:solidFill>
                  <a:schemeClr val="accent6">
                    <a:lumMod val="40000"/>
                    <a:lumOff val="60000"/>
                  </a:schemeClr>
                </a:solidFill>
                <a:effectLst>
                  <a:outerShdw blurRad="38100" dist="38100" dir="2700000" algn="tl">
                    <a:srgbClr val="000000">
                      <a:alpha val="43137"/>
                    </a:srgbClr>
                  </a:outerShdw>
                </a:effectLst>
              </a:rPr>
            </a:br>
            <a:r>
              <a:rPr lang="en-US" sz="3600" b="1" kern="1200" dirty="0">
                <a:solidFill>
                  <a:schemeClr val="accent6">
                    <a:lumMod val="40000"/>
                    <a:lumOff val="60000"/>
                  </a:schemeClr>
                </a:solidFill>
                <a:effectLst>
                  <a:outerShdw blurRad="38100" dist="38100" dir="2700000" algn="tl">
                    <a:srgbClr val="000000">
                      <a:alpha val="43137"/>
                    </a:srgbClr>
                  </a:outerShdw>
                </a:effectLst>
              </a:rPr>
              <a:t>&amp; 36-47</a:t>
            </a:r>
          </a:p>
          <a:p>
            <a:pPr marL="457200" indent="-457200" defTabSz="438912">
              <a:spcBef>
                <a:spcPts val="960"/>
              </a:spcBef>
              <a:buFont typeface="+mj-lt"/>
              <a:buAutoNum type="arabicPeriod"/>
            </a:pPr>
            <a:r>
              <a:rPr lang="en-US" sz="3600" b="1" kern="1200" dirty="0">
                <a:solidFill>
                  <a:schemeClr val="accent6">
                    <a:lumMod val="40000"/>
                    <a:lumOff val="60000"/>
                  </a:schemeClr>
                </a:solidFill>
                <a:effectLst>
                  <a:outerShdw blurRad="38100" dist="38100" dir="2700000" algn="tl">
                    <a:srgbClr val="000000">
                      <a:alpha val="43137"/>
                    </a:srgbClr>
                  </a:outerShdw>
                </a:effectLst>
              </a:rPr>
              <a:t>Samaria-Acts 8:4-13</a:t>
            </a:r>
          </a:p>
          <a:p>
            <a:pPr marL="457200" indent="-457200" defTabSz="438912">
              <a:spcBef>
                <a:spcPts val="960"/>
              </a:spcBef>
              <a:buFont typeface="+mj-lt"/>
              <a:buAutoNum type="arabicPeriod"/>
            </a:pPr>
            <a:r>
              <a:rPr lang="en-US" sz="3600" b="1" kern="1200" dirty="0">
                <a:solidFill>
                  <a:schemeClr val="accent6">
                    <a:lumMod val="40000"/>
                    <a:lumOff val="60000"/>
                  </a:schemeClr>
                </a:solidFill>
                <a:effectLst>
                  <a:outerShdw blurRad="38100" dist="38100" dir="2700000" algn="tl">
                    <a:srgbClr val="000000">
                      <a:alpha val="43137"/>
                    </a:srgbClr>
                  </a:outerShdw>
                </a:effectLst>
              </a:rPr>
              <a:t>Ethiopian Eunuch-</a:t>
            </a:r>
            <a:br>
              <a:rPr lang="en-US" sz="3600" b="1" kern="1200" dirty="0">
                <a:solidFill>
                  <a:schemeClr val="accent6">
                    <a:lumMod val="40000"/>
                    <a:lumOff val="60000"/>
                  </a:schemeClr>
                </a:solidFill>
                <a:effectLst>
                  <a:outerShdw blurRad="38100" dist="38100" dir="2700000" algn="tl">
                    <a:srgbClr val="000000">
                      <a:alpha val="43137"/>
                    </a:srgbClr>
                  </a:outerShdw>
                </a:effectLst>
              </a:rPr>
            </a:br>
            <a:r>
              <a:rPr lang="en-US" sz="3600" b="1" kern="1200" dirty="0">
                <a:solidFill>
                  <a:schemeClr val="accent6">
                    <a:lumMod val="40000"/>
                    <a:lumOff val="60000"/>
                  </a:schemeClr>
                </a:solidFill>
                <a:effectLst>
                  <a:outerShdw blurRad="38100" dist="38100" dir="2700000" algn="tl">
                    <a:srgbClr val="000000">
                      <a:alpha val="43137"/>
                    </a:srgbClr>
                  </a:outerShdw>
                </a:effectLst>
              </a:rPr>
              <a:t>Acts 8:26-39</a:t>
            </a:r>
          </a:p>
          <a:p>
            <a:pPr marL="457200" indent="-457200" defTabSz="438912">
              <a:spcBef>
                <a:spcPts val="960"/>
              </a:spcBef>
              <a:buFont typeface="+mj-lt"/>
              <a:buAutoNum type="arabicPeriod"/>
            </a:pPr>
            <a:r>
              <a:rPr lang="en-US" sz="3600" b="1" kern="1200" dirty="0">
                <a:solidFill>
                  <a:schemeClr val="accent6">
                    <a:lumMod val="40000"/>
                    <a:lumOff val="60000"/>
                  </a:schemeClr>
                </a:solidFill>
                <a:effectLst>
                  <a:outerShdw blurRad="38100" dist="38100" dir="2700000" algn="tl">
                    <a:srgbClr val="000000">
                      <a:alpha val="43137"/>
                    </a:srgbClr>
                  </a:outerShdw>
                </a:effectLst>
              </a:rPr>
              <a:t>Paul (Saul)-Acts 9:1-20 &amp; 22:6-16</a:t>
            </a:r>
            <a:endParaRPr lang="en-US" sz="4000" b="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xmlns="" id="{CC222D73-E619-216C-AF17-7D90B58ED3B3}"/>
              </a:ext>
            </a:extLst>
          </p:cNvPr>
          <p:cNvSpPr>
            <a:spLocks noGrp="1"/>
          </p:cNvSpPr>
          <p:nvPr>
            <p:ph sz="half" idx="2"/>
          </p:nvPr>
        </p:nvSpPr>
        <p:spPr>
          <a:xfrm>
            <a:off x="6206197" y="1948543"/>
            <a:ext cx="5278230" cy="3741464"/>
          </a:xfrm>
        </p:spPr>
        <p:txBody>
          <a:bodyPr>
            <a:normAutofit/>
          </a:bodyPr>
          <a:lstStyle/>
          <a:p>
            <a:pPr marL="511175" indent="-511175" defTabSz="438912">
              <a:spcBef>
                <a:spcPts val="960"/>
              </a:spcBef>
              <a:buFont typeface="+mj-lt"/>
              <a:buAutoNum type="arabicPeriod"/>
            </a:pPr>
            <a:r>
              <a:rPr lang="en-US" sz="3600" b="1" kern="1200" dirty="0">
                <a:solidFill>
                  <a:schemeClr val="accent6">
                    <a:lumMod val="40000"/>
                    <a:lumOff val="60000"/>
                  </a:schemeClr>
                </a:solidFill>
                <a:effectLst>
                  <a:outerShdw blurRad="38100" dist="38100" dir="2700000" algn="tl">
                    <a:srgbClr val="000000">
                      <a:alpha val="43137"/>
                    </a:srgbClr>
                  </a:outerShdw>
                </a:effectLst>
              </a:rPr>
              <a:t>Cornelius-Acts 10:1-48 &amp; 11:1-18</a:t>
            </a:r>
          </a:p>
          <a:p>
            <a:pPr marL="511175" indent="-511175" defTabSz="438912">
              <a:spcBef>
                <a:spcPts val="960"/>
              </a:spcBef>
              <a:buFont typeface="+mj-lt"/>
              <a:buAutoNum type="arabicPeriod"/>
            </a:pPr>
            <a:r>
              <a:rPr lang="en-US" sz="3600" b="1" kern="1200" dirty="0">
                <a:solidFill>
                  <a:schemeClr val="accent6">
                    <a:lumMod val="40000"/>
                    <a:lumOff val="60000"/>
                  </a:schemeClr>
                </a:solidFill>
                <a:effectLst>
                  <a:outerShdw blurRad="38100" dist="38100" dir="2700000" algn="tl">
                    <a:srgbClr val="000000">
                      <a:alpha val="43137"/>
                    </a:srgbClr>
                  </a:outerShdw>
                </a:effectLst>
              </a:rPr>
              <a:t>Lydia-Acts 16:13-15</a:t>
            </a:r>
          </a:p>
          <a:p>
            <a:pPr marL="511175" indent="-511175" defTabSz="438912">
              <a:spcBef>
                <a:spcPts val="960"/>
              </a:spcBef>
              <a:buFont typeface="+mj-lt"/>
              <a:buAutoNum type="arabicPeriod"/>
            </a:pPr>
            <a:r>
              <a:rPr lang="en-US" sz="3600" b="1" kern="1200" dirty="0">
                <a:solidFill>
                  <a:schemeClr val="accent6">
                    <a:lumMod val="40000"/>
                    <a:lumOff val="60000"/>
                  </a:schemeClr>
                </a:solidFill>
                <a:effectLst>
                  <a:outerShdw blurRad="38100" dist="38100" dir="2700000" algn="tl">
                    <a:srgbClr val="000000">
                      <a:alpha val="43137"/>
                    </a:srgbClr>
                  </a:outerShdw>
                </a:effectLst>
              </a:rPr>
              <a:t>Philippian jailer-</a:t>
            </a:r>
            <a:br>
              <a:rPr lang="en-US" sz="3600" b="1" kern="1200" dirty="0">
                <a:solidFill>
                  <a:schemeClr val="accent6">
                    <a:lumMod val="40000"/>
                    <a:lumOff val="60000"/>
                  </a:schemeClr>
                </a:solidFill>
                <a:effectLst>
                  <a:outerShdw blurRad="38100" dist="38100" dir="2700000" algn="tl">
                    <a:srgbClr val="000000">
                      <a:alpha val="43137"/>
                    </a:srgbClr>
                  </a:outerShdw>
                </a:effectLst>
              </a:rPr>
            </a:br>
            <a:r>
              <a:rPr lang="en-US" sz="3600" b="1" kern="1200" dirty="0">
                <a:solidFill>
                  <a:schemeClr val="accent6">
                    <a:lumMod val="40000"/>
                    <a:lumOff val="60000"/>
                  </a:schemeClr>
                </a:solidFill>
                <a:effectLst>
                  <a:outerShdw blurRad="38100" dist="38100" dir="2700000" algn="tl">
                    <a:srgbClr val="000000">
                      <a:alpha val="43137"/>
                    </a:srgbClr>
                  </a:outerShdw>
                </a:effectLst>
              </a:rPr>
              <a:t>Acts 16:23-34</a:t>
            </a:r>
          </a:p>
          <a:p>
            <a:pPr marL="511175" indent="-511175" defTabSz="438912">
              <a:spcBef>
                <a:spcPts val="960"/>
              </a:spcBef>
              <a:buFont typeface="+mj-lt"/>
              <a:buAutoNum type="arabicPeriod"/>
            </a:pPr>
            <a:r>
              <a:rPr lang="en-US" sz="3600" b="1" kern="1200" dirty="0">
                <a:solidFill>
                  <a:schemeClr val="accent6">
                    <a:lumMod val="40000"/>
                    <a:lumOff val="60000"/>
                  </a:schemeClr>
                </a:solidFill>
                <a:effectLst>
                  <a:outerShdw blurRad="38100" dist="38100" dir="2700000" algn="tl">
                    <a:srgbClr val="000000">
                      <a:alpha val="43137"/>
                    </a:srgbClr>
                  </a:outerShdw>
                </a:effectLst>
              </a:rPr>
              <a:t>Corinthians-Acts 18:8</a:t>
            </a:r>
            <a:endParaRPr lang="en-US" sz="3600" b="1"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xmlns="" id="{9F62E69C-73F8-C70B-3870-0FD64F127BB4}"/>
              </a:ext>
            </a:extLst>
          </p:cNvPr>
          <p:cNvSpPr txBox="1"/>
          <p:nvPr/>
        </p:nvSpPr>
        <p:spPr>
          <a:xfrm>
            <a:off x="11049000" y="6063734"/>
            <a:ext cx="6096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16</a:t>
            </a:fld>
            <a:endParaRPr lang="en-US" sz="1800" dirty="0">
              <a:solidFill>
                <a:srgbClr val="FFFFFF"/>
              </a:solidFill>
            </a:endParaRPr>
          </a:p>
        </p:txBody>
      </p:sp>
    </p:spTree>
    <p:extLst>
      <p:ext uri="{BB962C8B-B14F-4D97-AF65-F5344CB8AC3E}">
        <p14:creationId xmlns:p14="http://schemas.microsoft.com/office/powerpoint/2010/main" val="130685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green surface&#10;&#10;Description automatically generated with low confidence">
            <a:extLst>
              <a:ext uri="{FF2B5EF4-FFF2-40B4-BE49-F238E27FC236}">
                <a16:creationId xmlns:a16="http://schemas.microsoft.com/office/drawing/2014/main" xmlns="" id="{7A63089F-A50E-ED4D-4097-BAAFEAB6B995}"/>
              </a:ext>
            </a:extLst>
          </p:cNvPr>
          <p:cNvPicPr>
            <a:picLocks noChangeAspect="1"/>
          </p:cNvPicPr>
          <p:nvPr/>
        </p:nvPicPr>
        <p:blipFill rotWithShape="1">
          <a:blip r:embed="rId2">
            <a:extLst>
              <a:ext uri="{28A0092B-C50C-407E-A947-70E740481C1C}">
                <a14:useLocalDpi xmlns:a14="http://schemas.microsoft.com/office/drawing/2010/main" val="0"/>
              </a:ext>
            </a:extLst>
          </a:blip>
          <a:srcRect l="10508" r="6826"/>
          <a:stretch/>
        </p:blipFill>
        <p:spPr>
          <a:xfrm>
            <a:off x="20" y="10"/>
            <a:ext cx="12191981" cy="6857990"/>
          </a:xfrm>
          <a:prstGeom prst="rect">
            <a:avLst/>
          </a:prstGeom>
        </p:spPr>
      </p:pic>
      <p:sp>
        <p:nvSpPr>
          <p:cNvPr id="2" name="Title 1">
            <a:extLst>
              <a:ext uri="{FF2B5EF4-FFF2-40B4-BE49-F238E27FC236}">
                <a16:creationId xmlns:a16="http://schemas.microsoft.com/office/drawing/2014/main" xmlns="" id="{2003AC5C-CB74-F20C-7682-0DB28FA94288}"/>
              </a:ext>
            </a:extLst>
          </p:cNvPr>
          <p:cNvSpPr>
            <a:spLocks noGrp="1"/>
          </p:cNvSpPr>
          <p:nvPr>
            <p:ph type="title"/>
          </p:nvPr>
        </p:nvSpPr>
        <p:spPr>
          <a:xfrm>
            <a:off x="76200" y="4419600"/>
            <a:ext cx="9078562" cy="1059928"/>
          </a:xfrm>
        </p:spPr>
        <p:txBody>
          <a:bodyPr vert="horz" lIns="91440" tIns="45720" rIns="91440" bIns="45720" rtlCol="0" anchor="b">
            <a:normAutofit/>
          </a:bodyPr>
          <a:lstStyle/>
          <a:p>
            <a:r>
              <a:rPr lang="en-US" sz="6600" b="1" dirty="0">
                <a:latin typeface="Eras Demi ITC" panose="020B0805030504020804" pitchFamily="34" charset="0"/>
              </a:rPr>
              <a:t>The Plan of Salvation</a:t>
            </a:r>
          </a:p>
        </p:txBody>
      </p:sp>
      <p:sp>
        <p:nvSpPr>
          <p:cNvPr id="3" name="Content Placeholder 2">
            <a:extLst>
              <a:ext uri="{FF2B5EF4-FFF2-40B4-BE49-F238E27FC236}">
                <a16:creationId xmlns:a16="http://schemas.microsoft.com/office/drawing/2014/main" xmlns="" id="{AF4C9156-2F82-7B09-DFC5-20F4B7FD78B0}"/>
              </a:ext>
            </a:extLst>
          </p:cNvPr>
          <p:cNvSpPr>
            <a:spLocks noGrp="1"/>
          </p:cNvSpPr>
          <p:nvPr>
            <p:ph idx="1"/>
          </p:nvPr>
        </p:nvSpPr>
        <p:spPr>
          <a:xfrm>
            <a:off x="76200" y="5624945"/>
            <a:ext cx="9730047" cy="592975"/>
          </a:xfrm>
        </p:spPr>
        <p:txBody>
          <a:bodyPr vert="horz" lIns="91440" tIns="45720" rIns="91440" bIns="45720" rtlCol="0" anchor="ctr">
            <a:noAutofit/>
          </a:bodyPr>
          <a:lstStyle/>
          <a:p>
            <a:pPr marL="0" indent="0">
              <a:buNone/>
            </a:pPr>
            <a:r>
              <a:rPr lang="en-US" sz="5400" b="1" dirty="0">
                <a:solidFill>
                  <a:srgbClr val="FFC000"/>
                </a:solidFill>
                <a:latin typeface="Eras Bold ITC" panose="020B0907030504020204" pitchFamily="34" charset="0"/>
              </a:rPr>
              <a:t>The Saving Power of Christ</a:t>
            </a:r>
          </a:p>
        </p:txBody>
      </p:sp>
      <p:sp>
        <p:nvSpPr>
          <p:cNvPr id="4" name="Slide Number Placeholder 3">
            <a:extLst>
              <a:ext uri="{FF2B5EF4-FFF2-40B4-BE49-F238E27FC236}">
                <a16:creationId xmlns:a16="http://schemas.microsoft.com/office/drawing/2014/main" xmlns="" id="{5EC482B6-9AAC-F470-6E6F-4400F5270937}"/>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B568BF6D-1875-48DC-89CB-E322EF9305A0}" type="slidenum">
              <a:rPr lang="en-US">
                <a:solidFill>
                  <a:schemeClr val="tx1"/>
                </a:solidFill>
                <a:latin typeface="Calibri" panose="020F0502020204030204"/>
              </a:rPr>
              <a:pPr>
                <a:spcAft>
                  <a:spcPts val="600"/>
                </a:spcAft>
                <a:defRPr/>
              </a:pPr>
              <a:t>17</a:t>
            </a:fld>
            <a:endParaRPr lang="en-US">
              <a:solidFill>
                <a:schemeClr val="tx1"/>
              </a:solidFill>
              <a:latin typeface="Calibri" panose="020F0502020204030204"/>
            </a:endParaRPr>
          </a:p>
        </p:txBody>
      </p:sp>
      <p:sp>
        <p:nvSpPr>
          <p:cNvPr id="5" name="TextBox 4">
            <a:extLst>
              <a:ext uri="{FF2B5EF4-FFF2-40B4-BE49-F238E27FC236}">
                <a16:creationId xmlns:a16="http://schemas.microsoft.com/office/drawing/2014/main" xmlns="" id="{C8E7804E-4E0E-4643-350F-A2138AB9303D}"/>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17</a:t>
            </a:fld>
            <a:endParaRPr lang="en-US" sz="1800" dirty="0">
              <a:solidFill>
                <a:srgbClr val="FFFFFF"/>
              </a:solidFill>
            </a:endParaRPr>
          </a:p>
        </p:txBody>
      </p:sp>
    </p:spTree>
    <p:extLst>
      <p:ext uri="{BB962C8B-B14F-4D97-AF65-F5344CB8AC3E}">
        <p14:creationId xmlns:p14="http://schemas.microsoft.com/office/powerpoint/2010/main" val="11188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B75667-9483-AD04-5DDD-26E89ED10033}"/>
              </a:ext>
            </a:extLst>
          </p:cNvPr>
          <p:cNvPicPr>
            <a:picLocks noChangeAspect="1"/>
          </p:cNvPicPr>
          <p:nvPr/>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5B7BF945-0B1E-1155-228D-C1CF2C12CEA5}"/>
              </a:ext>
            </a:extLst>
          </p:cNvPr>
          <p:cNvSpPr>
            <a:spLocks noGrp="1"/>
          </p:cNvSpPr>
          <p:nvPr>
            <p:ph type="title"/>
          </p:nvPr>
        </p:nvSpPr>
        <p:spPr>
          <a:xfrm>
            <a:off x="381000" y="1382486"/>
            <a:ext cx="3547581" cy="4093028"/>
          </a:xfrm>
        </p:spPr>
        <p:txBody>
          <a:bodyPr anchor="ctr">
            <a:normAutofit/>
          </a:bodyPr>
          <a:lstStyle/>
          <a:p>
            <a:pPr algn="r"/>
            <a:r>
              <a:rPr lang="en-US" sz="6000" b="1" dirty="0">
                <a:solidFill>
                  <a:schemeClr val="bg1"/>
                </a:solidFill>
                <a:effectLst>
                  <a:outerShdw blurRad="38100" dist="38100" dir="2700000" algn="tl">
                    <a:srgbClr val="000000">
                      <a:alpha val="43137"/>
                    </a:srgbClr>
                  </a:outerShdw>
                </a:effectLst>
                <a:latin typeface="+mn-lt"/>
              </a:rPr>
              <a:t>The Plan of Salvation</a:t>
            </a:r>
          </a:p>
        </p:txBody>
      </p:sp>
      <p:sp>
        <p:nvSpPr>
          <p:cNvPr id="7" name="Freeform: Shape 6">
            <a:extLst>
              <a:ext uri="{FF2B5EF4-FFF2-40B4-BE49-F238E27FC236}">
                <a16:creationId xmlns:a16="http://schemas.microsoft.com/office/drawing/2014/main" xmlns="" id="{817B099F-6659-F392-F478-654D42F0CF1B}"/>
              </a:ext>
            </a:extLst>
          </p:cNvPr>
          <p:cNvSpPr/>
          <p:nvPr/>
        </p:nvSpPr>
        <p:spPr>
          <a:xfrm>
            <a:off x="5631390" y="945170"/>
            <a:ext cx="5989320" cy="790216"/>
          </a:xfrm>
          <a:custGeom>
            <a:avLst/>
            <a:gdLst>
              <a:gd name="connsiteX0" fmla="*/ 0 w 5303043"/>
              <a:gd name="connsiteY0" fmla="*/ 0 h 790216"/>
              <a:gd name="connsiteX1" fmla="*/ 5303043 w 5303043"/>
              <a:gd name="connsiteY1" fmla="*/ 0 h 790216"/>
              <a:gd name="connsiteX2" fmla="*/ 5303043 w 5303043"/>
              <a:gd name="connsiteY2" fmla="*/ 790216 h 790216"/>
              <a:gd name="connsiteX3" fmla="*/ 0 w 5303043"/>
              <a:gd name="connsiteY3" fmla="*/ 790216 h 790216"/>
              <a:gd name="connsiteX4" fmla="*/ 0 w 5303043"/>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043" h="790216">
                <a:moveTo>
                  <a:pt x="0" y="0"/>
                </a:moveTo>
                <a:lnTo>
                  <a:pt x="5303043" y="0"/>
                </a:lnTo>
                <a:lnTo>
                  <a:pt x="5303043" y="790216"/>
                </a:lnTo>
                <a:lnTo>
                  <a:pt x="0" y="790216"/>
                </a:lnTo>
                <a:lnTo>
                  <a:pt x="0" y="0"/>
                </a:lnTo>
                <a:close/>
              </a:path>
            </a:pathLst>
          </a:custGeom>
          <a:solidFill>
            <a:schemeClr val="accent1">
              <a:lumMod val="50000"/>
            </a:schemeClr>
          </a:solidFill>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2894" tIns="200715" rIns="102894" bIns="200715" numCol="1" spcCol="1270" anchor="ctr" anchorCtr="0">
            <a:noAutofit/>
          </a:bodyPr>
          <a:lstStyle/>
          <a:p>
            <a:pPr marL="0" lvl="0" indent="0" algn="l" defTabSz="57785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Romans 10:17, Matthew 7:24-27</a:t>
            </a:r>
          </a:p>
        </p:txBody>
      </p:sp>
      <p:sp>
        <p:nvSpPr>
          <p:cNvPr id="8" name="Freeform: Shape 7">
            <a:extLst>
              <a:ext uri="{FF2B5EF4-FFF2-40B4-BE49-F238E27FC236}">
                <a16:creationId xmlns:a16="http://schemas.microsoft.com/office/drawing/2014/main" xmlns="" id="{EE227CF5-385C-E35B-3FB8-27FC43EFD0F8}"/>
              </a:ext>
            </a:extLst>
          </p:cNvPr>
          <p:cNvSpPr/>
          <p:nvPr/>
        </p:nvSpPr>
        <p:spPr>
          <a:xfrm>
            <a:off x="4191000" y="945170"/>
            <a:ext cx="1440390" cy="790216"/>
          </a:xfrm>
          <a:custGeom>
            <a:avLst/>
            <a:gdLst>
              <a:gd name="connsiteX0" fmla="*/ 0 w 1325760"/>
              <a:gd name="connsiteY0" fmla="*/ 0 h 790216"/>
              <a:gd name="connsiteX1" fmla="*/ 1325760 w 1325760"/>
              <a:gd name="connsiteY1" fmla="*/ 0 h 790216"/>
              <a:gd name="connsiteX2" fmla="*/ 1325760 w 1325760"/>
              <a:gd name="connsiteY2" fmla="*/ 790216 h 790216"/>
              <a:gd name="connsiteX3" fmla="*/ 0 w 1325760"/>
              <a:gd name="connsiteY3" fmla="*/ 790216 h 790216"/>
              <a:gd name="connsiteX4" fmla="*/ 0 w 1325760"/>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60" h="790216">
                <a:moveTo>
                  <a:pt x="0" y="0"/>
                </a:moveTo>
                <a:lnTo>
                  <a:pt x="1325760" y="0"/>
                </a:lnTo>
                <a:lnTo>
                  <a:pt x="1325760" y="790216"/>
                </a:lnTo>
                <a:lnTo>
                  <a:pt x="0" y="790216"/>
                </a:lnTo>
                <a:lnTo>
                  <a:pt x="0" y="0"/>
                </a:lnTo>
                <a:close/>
              </a:path>
            </a:pathLst>
          </a:custGeom>
        </p:spPr>
        <p:style>
          <a:lnRef idx="1">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155" tIns="78056" rIns="70155" bIns="78056" numCol="1" spcCol="1270" anchor="ctr" anchorCtr="0">
            <a:noAutofit/>
          </a:bodyPr>
          <a:lstStyle/>
          <a:p>
            <a:pPr marL="0" lvl="0" indent="0" algn="ctr" defTabSz="8001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Hear</a:t>
            </a:r>
            <a:endParaRPr lang="en-US" sz="2400" kern="1200" dirty="0">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xmlns="" id="{444158AB-AE55-CC78-A446-2406D873FE74}"/>
              </a:ext>
            </a:extLst>
          </p:cNvPr>
          <p:cNvSpPr/>
          <p:nvPr/>
        </p:nvSpPr>
        <p:spPr>
          <a:xfrm>
            <a:off x="5631390" y="1782800"/>
            <a:ext cx="5989320" cy="790216"/>
          </a:xfrm>
          <a:custGeom>
            <a:avLst/>
            <a:gdLst>
              <a:gd name="connsiteX0" fmla="*/ 0 w 5303043"/>
              <a:gd name="connsiteY0" fmla="*/ 0 h 790216"/>
              <a:gd name="connsiteX1" fmla="*/ 5303043 w 5303043"/>
              <a:gd name="connsiteY1" fmla="*/ 0 h 790216"/>
              <a:gd name="connsiteX2" fmla="*/ 5303043 w 5303043"/>
              <a:gd name="connsiteY2" fmla="*/ 790216 h 790216"/>
              <a:gd name="connsiteX3" fmla="*/ 0 w 5303043"/>
              <a:gd name="connsiteY3" fmla="*/ 790216 h 790216"/>
              <a:gd name="connsiteX4" fmla="*/ 0 w 5303043"/>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043" h="790216">
                <a:moveTo>
                  <a:pt x="0" y="0"/>
                </a:moveTo>
                <a:lnTo>
                  <a:pt x="5303043" y="0"/>
                </a:lnTo>
                <a:lnTo>
                  <a:pt x="5303043" y="790216"/>
                </a:lnTo>
                <a:lnTo>
                  <a:pt x="0" y="790216"/>
                </a:lnTo>
                <a:lnTo>
                  <a:pt x="0" y="0"/>
                </a:lnTo>
                <a:close/>
              </a:path>
            </a:pathLst>
          </a:custGeom>
          <a:solidFill>
            <a:srgbClr val="0033CC"/>
          </a:solidFill>
        </p:spPr>
        <p:style>
          <a:lnRef idx="1">
            <a:schemeClr val="accent5">
              <a:hueOff val="-1351709"/>
              <a:satOff val="-3484"/>
              <a:lumOff val="-2353"/>
              <a:alphaOff val="0"/>
            </a:schemeClr>
          </a:lnRef>
          <a:fillRef idx="3">
            <a:schemeClr val="accent5">
              <a:hueOff val="-1351709"/>
              <a:satOff val="-3484"/>
              <a:lumOff val="-2353"/>
              <a:alphaOff val="0"/>
            </a:schemeClr>
          </a:fillRef>
          <a:effectRef idx="2">
            <a:schemeClr val="accent5">
              <a:hueOff val="-1351709"/>
              <a:satOff val="-3484"/>
              <a:lumOff val="-2353"/>
              <a:alphaOff val="0"/>
            </a:schemeClr>
          </a:effectRef>
          <a:fontRef idx="minor">
            <a:schemeClr val="lt1"/>
          </a:fontRef>
        </p:style>
        <p:txBody>
          <a:bodyPr spcFirstLastPara="0" vert="horz" wrap="square" lIns="102894" tIns="200715" rIns="102894" bIns="200715" numCol="1" spcCol="1270" anchor="ctr" anchorCtr="0">
            <a:noAutofit/>
          </a:bodyPr>
          <a:lstStyle/>
          <a:p>
            <a:pPr marL="0" lvl="0" indent="0" algn="l" defTabSz="57785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Hebrews 11:6, Mark 16:15-16 (Not faith only-James 2:24, John 12:42)</a:t>
            </a:r>
          </a:p>
        </p:txBody>
      </p:sp>
      <p:sp>
        <p:nvSpPr>
          <p:cNvPr id="10" name="Freeform: Shape 9">
            <a:extLst>
              <a:ext uri="{FF2B5EF4-FFF2-40B4-BE49-F238E27FC236}">
                <a16:creationId xmlns:a16="http://schemas.microsoft.com/office/drawing/2014/main" xmlns="" id="{EBA5E814-74A8-C62D-1FDA-B52B612AEAC2}"/>
              </a:ext>
            </a:extLst>
          </p:cNvPr>
          <p:cNvSpPr/>
          <p:nvPr/>
        </p:nvSpPr>
        <p:spPr>
          <a:xfrm>
            <a:off x="4191000" y="1782800"/>
            <a:ext cx="1440390" cy="790216"/>
          </a:xfrm>
          <a:custGeom>
            <a:avLst/>
            <a:gdLst>
              <a:gd name="connsiteX0" fmla="*/ 0 w 1325760"/>
              <a:gd name="connsiteY0" fmla="*/ 0 h 790216"/>
              <a:gd name="connsiteX1" fmla="*/ 1325760 w 1325760"/>
              <a:gd name="connsiteY1" fmla="*/ 0 h 790216"/>
              <a:gd name="connsiteX2" fmla="*/ 1325760 w 1325760"/>
              <a:gd name="connsiteY2" fmla="*/ 790216 h 790216"/>
              <a:gd name="connsiteX3" fmla="*/ 0 w 1325760"/>
              <a:gd name="connsiteY3" fmla="*/ 790216 h 790216"/>
              <a:gd name="connsiteX4" fmla="*/ 0 w 1325760"/>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60" h="790216">
                <a:moveTo>
                  <a:pt x="0" y="0"/>
                </a:moveTo>
                <a:lnTo>
                  <a:pt x="1325760" y="0"/>
                </a:lnTo>
                <a:lnTo>
                  <a:pt x="1325760" y="790216"/>
                </a:lnTo>
                <a:lnTo>
                  <a:pt x="0" y="790216"/>
                </a:lnTo>
                <a:lnTo>
                  <a:pt x="0" y="0"/>
                </a:lnTo>
                <a:close/>
              </a:path>
            </a:pathLst>
          </a:custGeom>
        </p:spPr>
        <p:style>
          <a:lnRef idx="1">
            <a:schemeClr val="accent5">
              <a:hueOff val="-1351709"/>
              <a:satOff val="-3484"/>
              <a:lumOff val="-235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155" tIns="78056" rIns="70155" bIns="78056" numCol="1" spcCol="1270" anchor="ctr" anchorCtr="0">
            <a:noAutofit/>
          </a:bodyPr>
          <a:lstStyle/>
          <a:p>
            <a:pPr marL="0" lvl="0" indent="0" algn="ctr" defTabSz="75565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Believe</a:t>
            </a:r>
          </a:p>
        </p:txBody>
      </p:sp>
      <p:sp>
        <p:nvSpPr>
          <p:cNvPr id="11" name="Freeform: Shape 10">
            <a:extLst>
              <a:ext uri="{FF2B5EF4-FFF2-40B4-BE49-F238E27FC236}">
                <a16:creationId xmlns:a16="http://schemas.microsoft.com/office/drawing/2014/main" xmlns="" id="{FA649D32-5E52-72C1-35F0-AEE3EF96E05B}"/>
              </a:ext>
            </a:extLst>
          </p:cNvPr>
          <p:cNvSpPr/>
          <p:nvPr/>
        </p:nvSpPr>
        <p:spPr>
          <a:xfrm>
            <a:off x="5631389" y="2620430"/>
            <a:ext cx="5989320" cy="790216"/>
          </a:xfrm>
          <a:custGeom>
            <a:avLst/>
            <a:gdLst>
              <a:gd name="connsiteX0" fmla="*/ 0 w 5303043"/>
              <a:gd name="connsiteY0" fmla="*/ 0 h 790216"/>
              <a:gd name="connsiteX1" fmla="*/ 5303043 w 5303043"/>
              <a:gd name="connsiteY1" fmla="*/ 0 h 790216"/>
              <a:gd name="connsiteX2" fmla="*/ 5303043 w 5303043"/>
              <a:gd name="connsiteY2" fmla="*/ 790216 h 790216"/>
              <a:gd name="connsiteX3" fmla="*/ 0 w 5303043"/>
              <a:gd name="connsiteY3" fmla="*/ 790216 h 790216"/>
              <a:gd name="connsiteX4" fmla="*/ 0 w 5303043"/>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043" h="790216">
                <a:moveTo>
                  <a:pt x="0" y="0"/>
                </a:moveTo>
                <a:lnTo>
                  <a:pt x="5303043" y="0"/>
                </a:lnTo>
                <a:lnTo>
                  <a:pt x="5303043" y="790216"/>
                </a:lnTo>
                <a:lnTo>
                  <a:pt x="0" y="790216"/>
                </a:lnTo>
                <a:lnTo>
                  <a:pt x="0" y="0"/>
                </a:lnTo>
                <a:close/>
              </a:path>
            </a:pathLst>
          </a:custGeom>
          <a:solidFill>
            <a:schemeClr val="accent6">
              <a:lumMod val="50000"/>
            </a:schemeClr>
          </a:solidFill>
        </p:spPr>
        <p:style>
          <a:lnRef idx="1">
            <a:schemeClr val="accent5">
              <a:hueOff val="-2703417"/>
              <a:satOff val="-6968"/>
              <a:lumOff val="-4706"/>
              <a:alphaOff val="0"/>
            </a:schemeClr>
          </a:lnRef>
          <a:fillRef idx="3">
            <a:schemeClr val="accent5">
              <a:hueOff val="-2703417"/>
              <a:satOff val="-6968"/>
              <a:lumOff val="-4706"/>
              <a:alphaOff val="0"/>
            </a:schemeClr>
          </a:fillRef>
          <a:effectRef idx="2">
            <a:schemeClr val="accent5">
              <a:hueOff val="-2703417"/>
              <a:satOff val="-6968"/>
              <a:lumOff val="-4706"/>
              <a:alphaOff val="0"/>
            </a:schemeClr>
          </a:effectRef>
          <a:fontRef idx="minor">
            <a:schemeClr val="lt1"/>
          </a:fontRef>
        </p:style>
        <p:txBody>
          <a:bodyPr spcFirstLastPara="0" vert="horz" wrap="square" lIns="102894" tIns="200715" rIns="102894" bIns="200715" numCol="1" spcCol="1270" anchor="ctr" anchorCtr="0">
            <a:noAutofit/>
          </a:bodyPr>
          <a:lstStyle/>
          <a:p>
            <a:pPr marL="0" lvl="0" indent="0" algn="l" defTabSz="57785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Acts 2:38, 17:30, Luke 13:3</a:t>
            </a:r>
          </a:p>
        </p:txBody>
      </p:sp>
      <p:sp>
        <p:nvSpPr>
          <p:cNvPr id="12" name="Freeform: Shape 11">
            <a:extLst>
              <a:ext uri="{FF2B5EF4-FFF2-40B4-BE49-F238E27FC236}">
                <a16:creationId xmlns:a16="http://schemas.microsoft.com/office/drawing/2014/main" xmlns="" id="{541EC2C5-A4A3-89ED-1249-1EA27238A1DD}"/>
              </a:ext>
            </a:extLst>
          </p:cNvPr>
          <p:cNvSpPr/>
          <p:nvPr/>
        </p:nvSpPr>
        <p:spPr>
          <a:xfrm>
            <a:off x="4191000" y="2620430"/>
            <a:ext cx="1440390" cy="790216"/>
          </a:xfrm>
          <a:custGeom>
            <a:avLst/>
            <a:gdLst>
              <a:gd name="connsiteX0" fmla="*/ 0 w 1325760"/>
              <a:gd name="connsiteY0" fmla="*/ 0 h 790216"/>
              <a:gd name="connsiteX1" fmla="*/ 1325760 w 1325760"/>
              <a:gd name="connsiteY1" fmla="*/ 0 h 790216"/>
              <a:gd name="connsiteX2" fmla="*/ 1325760 w 1325760"/>
              <a:gd name="connsiteY2" fmla="*/ 790216 h 790216"/>
              <a:gd name="connsiteX3" fmla="*/ 0 w 1325760"/>
              <a:gd name="connsiteY3" fmla="*/ 790216 h 790216"/>
              <a:gd name="connsiteX4" fmla="*/ 0 w 1325760"/>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60" h="790216">
                <a:moveTo>
                  <a:pt x="0" y="0"/>
                </a:moveTo>
                <a:lnTo>
                  <a:pt x="1325760" y="0"/>
                </a:lnTo>
                <a:lnTo>
                  <a:pt x="1325760" y="790216"/>
                </a:lnTo>
                <a:lnTo>
                  <a:pt x="0" y="790216"/>
                </a:lnTo>
                <a:lnTo>
                  <a:pt x="0" y="0"/>
                </a:lnTo>
                <a:close/>
              </a:path>
            </a:pathLst>
          </a:custGeom>
        </p:spPr>
        <p:style>
          <a:lnRef idx="1">
            <a:schemeClr val="accent5">
              <a:hueOff val="-2703417"/>
              <a:satOff val="-6968"/>
              <a:lumOff val="-470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155" tIns="78056" rIns="70155" bIns="78056" numCol="1" spcCol="1270" anchor="ctr" anchorCtr="0">
            <a:noAutofit/>
          </a:bodyPr>
          <a:lstStyle/>
          <a:p>
            <a:pPr algn="ctr" defTabSz="755650">
              <a:lnSpc>
                <a:spcPct val="90000"/>
              </a:lnSpc>
              <a:spcBef>
                <a:spcPct val="0"/>
              </a:spcBef>
              <a:spcAft>
                <a:spcPct val="35000"/>
              </a:spcAft>
            </a:pPr>
            <a:r>
              <a:rPr lang="en-US" sz="2800" dirty="0">
                <a:effectLst>
                  <a:outerShdw blurRad="38100" dist="38100" dir="2700000" algn="tl">
                    <a:srgbClr val="000000">
                      <a:alpha val="43137"/>
                    </a:srgbClr>
                  </a:outerShdw>
                </a:effectLst>
              </a:rPr>
              <a:t>Repent</a:t>
            </a:r>
          </a:p>
        </p:txBody>
      </p:sp>
      <p:sp>
        <p:nvSpPr>
          <p:cNvPr id="13" name="Freeform: Shape 12">
            <a:extLst>
              <a:ext uri="{FF2B5EF4-FFF2-40B4-BE49-F238E27FC236}">
                <a16:creationId xmlns:a16="http://schemas.microsoft.com/office/drawing/2014/main" xmlns="" id="{B040ACDB-4033-DAD2-B4F0-EBA711D0AEFD}"/>
              </a:ext>
            </a:extLst>
          </p:cNvPr>
          <p:cNvSpPr/>
          <p:nvPr/>
        </p:nvSpPr>
        <p:spPr>
          <a:xfrm>
            <a:off x="5631389" y="3458060"/>
            <a:ext cx="5989320" cy="790216"/>
          </a:xfrm>
          <a:custGeom>
            <a:avLst/>
            <a:gdLst>
              <a:gd name="connsiteX0" fmla="*/ 0 w 5303043"/>
              <a:gd name="connsiteY0" fmla="*/ 0 h 790216"/>
              <a:gd name="connsiteX1" fmla="*/ 5303043 w 5303043"/>
              <a:gd name="connsiteY1" fmla="*/ 0 h 790216"/>
              <a:gd name="connsiteX2" fmla="*/ 5303043 w 5303043"/>
              <a:gd name="connsiteY2" fmla="*/ 790216 h 790216"/>
              <a:gd name="connsiteX3" fmla="*/ 0 w 5303043"/>
              <a:gd name="connsiteY3" fmla="*/ 790216 h 790216"/>
              <a:gd name="connsiteX4" fmla="*/ 0 w 5303043"/>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043" h="790216">
                <a:moveTo>
                  <a:pt x="0" y="0"/>
                </a:moveTo>
                <a:lnTo>
                  <a:pt x="5303043" y="0"/>
                </a:lnTo>
                <a:lnTo>
                  <a:pt x="5303043" y="790216"/>
                </a:lnTo>
                <a:lnTo>
                  <a:pt x="0" y="790216"/>
                </a:lnTo>
                <a:lnTo>
                  <a:pt x="0" y="0"/>
                </a:lnTo>
                <a:close/>
              </a:path>
            </a:pathLst>
          </a:custGeom>
          <a:solidFill>
            <a:srgbClr val="009600"/>
          </a:solidFill>
        </p:spPr>
        <p:style>
          <a:lnRef idx="1">
            <a:schemeClr val="accent5">
              <a:hueOff val="-4055126"/>
              <a:satOff val="-10451"/>
              <a:lumOff val="-7059"/>
              <a:alphaOff val="0"/>
            </a:schemeClr>
          </a:lnRef>
          <a:fillRef idx="3">
            <a:schemeClr val="accent5">
              <a:hueOff val="-4055126"/>
              <a:satOff val="-10451"/>
              <a:lumOff val="-7059"/>
              <a:alphaOff val="0"/>
            </a:schemeClr>
          </a:fillRef>
          <a:effectRef idx="2">
            <a:schemeClr val="accent5">
              <a:hueOff val="-4055126"/>
              <a:satOff val="-10451"/>
              <a:lumOff val="-7059"/>
              <a:alphaOff val="0"/>
            </a:schemeClr>
          </a:effectRef>
          <a:fontRef idx="minor">
            <a:schemeClr val="lt1"/>
          </a:fontRef>
        </p:style>
        <p:txBody>
          <a:bodyPr spcFirstLastPara="0" vert="horz" wrap="square" lIns="102894" tIns="200715" rIns="102894" bIns="200715" numCol="1" spcCol="1270" anchor="ctr" anchorCtr="0">
            <a:noAutofit/>
          </a:bodyPr>
          <a:lstStyle/>
          <a:p>
            <a:pPr marL="0" lvl="0" indent="0" algn="l" defTabSz="57785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Matthew 10:32-33, Acts 8:36-37</a:t>
            </a:r>
          </a:p>
        </p:txBody>
      </p:sp>
      <p:sp>
        <p:nvSpPr>
          <p:cNvPr id="14" name="Freeform: Shape 13">
            <a:extLst>
              <a:ext uri="{FF2B5EF4-FFF2-40B4-BE49-F238E27FC236}">
                <a16:creationId xmlns:a16="http://schemas.microsoft.com/office/drawing/2014/main" xmlns="" id="{50FE37D0-0C65-45B6-61E6-A841A4F97E37}"/>
              </a:ext>
            </a:extLst>
          </p:cNvPr>
          <p:cNvSpPr/>
          <p:nvPr/>
        </p:nvSpPr>
        <p:spPr>
          <a:xfrm>
            <a:off x="4191000" y="3458060"/>
            <a:ext cx="1440390" cy="790216"/>
          </a:xfrm>
          <a:custGeom>
            <a:avLst/>
            <a:gdLst>
              <a:gd name="connsiteX0" fmla="*/ 0 w 1325760"/>
              <a:gd name="connsiteY0" fmla="*/ 0 h 790216"/>
              <a:gd name="connsiteX1" fmla="*/ 1325760 w 1325760"/>
              <a:gd name="connsiteY1" fmla="*/ 0 h 790216"/>
              <a:gd name="connsiteX2" fmla="*/ 1325760 w 1325760"/>
              <a:gd name="connsiteY2" fmla="*/ 790216 h 790216"/>
              <a:gd name="connsiteX3" fmla="*/ 0 w 1325760"/>
              <a:gd name="connsiteY3" fmla="*/ 790216 h 790216"/>
              <a:gd name="connsiteX4" fmla="*/ 0 w 1325760"/>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60" h="790216">
                <a:moveTo>
                  <a:pt x="0" y="0"/>
                </a:moveTo>
                <a:lnTo>
                  <a:pt x="1325760" y="0"/>
                </a:lnTo>
                <a:lnTo>
                  <a:pt x="1325760" y="790216"/>
                </a:lnTo>
                <a:lnTo>
                  <a:pt x="0" y="790216"/>
                </a:lnTo>
                <a:lnTo>
                  <a:pt x="0" y="0"/>
                </a:lnTo>
                <a:close/>
              </a:path>
            </a:pathLst>
          </a:custGeom>
        </p:spPr>
        <p:style>
          <a:lnRef idx="1">
            <a:schemeClr val="accent5">
              <a:hueOff val="-4055126"/>
              <a:satOff val="-10451"/>
              <a:lumOff val="-705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155" tIns="78056" rIns="70155" bIns="78056" numCol="1" spcCol="1270" anchor="ctr" anchorCtr="0">
            <a:noAutofit/>
          </a:bodyPr>
          <a:lstStyle/>
          <a:p>
            <a:pPr algn="ctr" defTabSz="755650">
              <a:lnSpc>
                <a:spcPct val="90000"/>
              </a:lnSpc>
              <a:spcBef>
                <a:spcPct val="0"/>
              </a:spcBef>
              <a:spcAft>
                <a:spcPct val="35000"/>
              </a:spcAft>
            </a:pPr>
            <a:r>
              <a:rPr lang="en-US" sz="2800" dirty="0">
                <a:effectLst>
                  <a:outerShdw blurRad="38100" dist="38100" dir="2700000" algn="tl">
                    <a:srgbClr val="000000">
                      <a:alpha val="43137"/>
                    </a:srgbClr>
                  </a:outerShdw>
                </a:effectLst>
              </a:rPr>
              <a:t>Confess</a:t>
            </a:r>
          </a:p>
        </p:txBody>
      </p:sp>
      <p:sp>
        <p:nvSpPr>
          <p:cNvPr id="15" name="Freeform: Shape 14">
            <a:extLst>
              <a:ext uri="{FF2B5EF4-FFF2-40B4-BE49-F238E27FC236}">
                <a16:creationId xmlns:a16="http://schemas.microsoft.com/office/drawing/2014/main" xmlns="" id="{CD82C2C5-003E-AF66-3E2A-1365A46FA964}"/>
              </a:ext>
            </a:extLst>
          </p:cNvPr>
          <p:cNvSpPr/>
          <p:nvPr/>
        </p:nvSpPr>
        <p:spPr>
          <a:xfrm>
            <a:off x="5631389" y="4295689"/>
            <a:ext cx="5989320" cy="790216"/>
          </a:xfrm>
          <a:custGeom>
            <a:avLst/>
            <a:gdLst>
              <a:gd name="connsiteX0" fmla="*/ 0 w 5303043"/>
              <a:gd name="connsiteY0" fmla="*/ 0 h 790216"/>
              <a:gd name="connsiteX1" fmla="*/ 5303043 w 5303043"/>
              <a:gd name="connsiteY1" fmla="*/ 0 h 790216"/>
              <a:gd name="connsiteX2" fmla="*/ 5303043 w 5303043"/>
              <a:gd name="connsiteY2" fmla="*/ 790216 h 790216"/>
              <a:gd name="connsiteX3" fmla="*/ 0 w 5303043"/>
              <a:gd name="connsiteY3" fmla="*/ 790216 h 790216"/>
              <a:gd name="connsiteX4" fmla="*/ 0 w 5303043"/>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043" h="790216">
                <a:moveTo>
                  <a:pt x="0" y="0"/>
                </a:moveTo>
                <a:lnTo>
                  <a:pt x="5303043" y="0"/>
                </a:lnTo>
                <a:lnTo>
                  <a:pt x="5303043" y="790216"/>
                </a:lnTo>
                <a:lnTo>
                  <a:pt x="0" y="790216"/>
                </a:lnTo>
                <a:lnTo>
                  <a:pt x="0" y="0"/>
                </a:lnTo>
                <a:close/>
              </a:path>
            </a:pathLst>
          </a:custGeom>
          <a:solidFill>
            <a:srgbClr val="0079A4"/>
          </a:solidFill>
        </p:spPr>
        <p:style>
          <a:lnRef idx="1">
            <a:schemeClr val="accent5">
              <a:hueOff val="-5406834"/>
              <a:satOff val="-13935"/>
              <a:lumOff val="-9412"/>
              <a:alphaOff val="0"/>
            </a:schemeClr>
          </a:lnRef>
          <a:fillRef idx="3">
            <a:schemeClr val="accent5">
              <a:hueOff val="-5406834"/>
              <a:satOff val="-13935"/>
              <a:lumOff val="-9412"/>
              <a:alphaOff val="0"/>
            </a:schemeClr>
          </a:fillRef>
          <a:effectRef idx="2">
            <a:schemeClr val="accent5">
              <a:hueOff val="-5406834"/>
              <a:satOff val="-13935"/>
              <a:lumOff val="-9412"/>
              <a:alphaOff val="0"/>
            </a:schemeClr>
          </a:effectRef>
          <a:fontRef idx="minor">
            <a:schemeClr val="lt1"/>
          </a:fontRef>
        </p:style>
        <p:txBody>
          <a:bodyPr spcFirstLastPara="0" vert="horz" wrap="square" lIns="102894" tIns="200715" rIns="102894" bIns="200715" numCol="1" spcCol="1270" anchor="ctr" anchorCtr="0">
            <a:noAutofit/>
          </a:bodyPr>
          <a:lstStyle/>
          <a:p>
            <a:pPr marL="0" lvl="0" indent="0" algn="l" defTabSz="57785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Be Baptized:  See “Baptism "Acts 2:38, Mark 16:16</a:t>
            </a:r>
          </a:p>
        </p:txBody>
      </p:sp>
      <p:sp>
        <p:nvSpPr>
          <p:cNvPr id="16" name="Freeform: Shape 15">
            <a:extLst>
              <a:ext uri="{FF2B5EF4-FFF2-40B4-BE49-F238E27FC236}">
                <a16:creationId xmlns:a16="http://schemas.microsoft.com/office/drawing/2014/main" xmlns="" id="{D09AA3DA-BC84-D4D6-D9B3-F094AF235B05}"/>
              </a:ext>
            </a:extLst>
          </p:cNvPr>
          <p:cNvSpPr/>
          <p:nvPr/>
        </p:nvSpPr>
        <p:spPr>
          <a:xfrm>
            <a:off x="4191000" y="4295690"/>
            <a:ext cx="1440390" cy="790216"/>
          </a:xfrm>
          <a:custGeom>
            <a:avLst/>
            <a:gdLst>
              <a:gd name="connsiteX0" fmla="*/ 0 w 1325760"/>
              <a:gd name="connsiteY0" fmla="*/ 0 h 790216"/>
              <a:gd name="connsiteX1" fmla="*/ 1325760 w 1325760"/>
              <a:gd name="connsiteY1" fmla="*/ 0 h 790216"/>
              <a:gd name="connsiteX2" fmla="*/ 1325760 w 1325760"/>
              <a:gd name="connsiteY2" fmla="*/ 790216 h 790216"/>
              <a:gd name="connsiteX3" fmla="*/ 0 w 1325760"/>
              <a:gd name="connsiteY3" fmla="*/ 790216 h 790216"/>
              <a:gd name="connsiteX4" fmla="*/ 0 w 1325760"/>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60" h="790216">
                <a:moveTo>
                  <a:pt x="0" y="0"/>
                </a:moveTo>
                <a:lnTo>
                  <a:pt x="1325760" y="0"/>
                </a:lnTo>
                <a:lnTo>
                  <a:pt x="1325760" y="790216"/>
                </a:lnTo>
                <a:lnTo>
                  <a:pt x="0" y="790216"/>
                </a:lnTo>
                <a:lnTo>
                  <a:pt x="0" y="0"/>
                </a:lnTo>
                <a:close/>
              </a:path>
            </a:pathLst>
          </a:custGeom>
        </p:spPr>
        <p:style>
          <a:lnRef idx="1">
            <a:schemeClr val="accent5">
              <a:hueOff val="-5406834"/>
              <a:satOff val="-13935"/>
              <a:lumOff val="-941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155" tIns="78056" rIns="70155" bIns="78056" numCol="1" spcCol="1270" anchor="ctr" anchorCtr="0">
            <a:noAutofit/>
          </a:bodyPr>
          <a:lstStyle/>
          <a:p>
            <a:pPr algn="ctr" defTabSz="755650">
              <a:lnSpc>
                <a:spcPct val="90000"/>
              </a:lnSpc>
              <a:spcBef>
                <a:spcPct val="0"/>
              </a:spcBef>
              <a:spcAft>
                <a:spcPct val="35000"/>
              </a:spcAft>
            </a:pPr>
            <a:r>
              <a:rPr lang="en-US" sz="2800" dirty="0">
                <a:effectLst>
                  <a:outerShdw blurRad="38100" dist="38100" dir="2700000" algn="tl">
                    <a:srgbClr val="000000">
                      <a:alpha val="43137"/>
                    </a:srgbClr>
                  </a:outerShdw>
                </a:effectLst>
              </a:rPr>
              <a:t>Be</a:t>
            </a:r>
          </a:p>
        </p:txBody>
      </p:sp>
      <p:sp>
        <p:nvSpPr>
          <p:cNvPr id="17" name="Freeform: Shape 16">
            <a:extLst>
              <a:ext uri="{FF2B5EF4-FFF2-40B4-BE49-F238E27FC236}">
                <a16:creationId xmlns:a16="http://schemas.microsoft.com/office/drawing/2014/main" xmlns="" id="{FAC51E5B-3C41-ED20-026C-0DDB22F87A6B}"/>
              </a:ext>
            </a:extLst>
          </p:cNvPr>
          <p:cNvSpPr/>
          <p:nvPr/>
        </p:nvSpPr>
        <p:spPr>
          <a:xfrm>
            <a:off x="5631389" y="5133319"/>
            <a:ext cx="5989320" cy="790216"/>
          </a:xfrm>
          <a:custGeom>
            <a:avLst/>
            <a:gdLst>
              <a:gd name="connsiteX0" fmla="*/ 0 w 5303043"/>
              <a:gd name="connsiteY0" fmla="*/ 0 h 790216"/>
              <a:gd name="connsiteX1" fmla="*/ 5303043 w 5303043"/>
              <a:gd name="connsiteY1" fmla="*/ 0 h 790216"/>
              <a:gd name="connsiteX2" fmla="*/ 5303043 w 5303043"/>
              <a:gd name="connsiteY2" fmla="*/ 790216 h 790216"/>
              <a:gd name="connsiteX3" fmla="*/ 0 w 5303043"/>
              <a:gd name="connsiteY3" fmla="*/ 790216 h 790216"/>
              <a:gd name="connsiteX4" fmla="*/ 0 w 5303043"/>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043" h="790216">
                <a:moveTo>
                  <a:pt x="0" y="0"/>
                </a:moveTo>
                <a:lnTo>
                  <a:pt x="5303043" y="0"/>
                </a:lnTo>
                <a:lnTo>
                  <a:pt x="5303043" y="790216"/>
                </a:lnTo>
                <a:lnTo>
                  <a:pt x="0" y="790216"/>
                </a:lnTo>
                <a:lnTo>
                  <a:pt x="0" y="0"/>
                </a:lnTo>
                <a:close/>
              </a:path>
            </a:pathLst>
          </a:custGeom>
          <a:solidFill>
            <a:srgbClr val="004A64"/>
          </a:solidFill>
        </p:spPr>
        <p:style>
          <a:lnRef idx="1">
            <a:schemeClr val="accent5">
              <a:hueOff val="-6758543"/>
              <a:satOff val="-17419"/>
              <a:lumOff val="-11765"/>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spcFirstLastPara="0" vert="horz" wrap="square" lIns="102894" tIns="200715" rIns="102894" bIns="200715" numCol="1" spcCol="1270" anchor="ctr" anchorCtr="0">
            <a:noAutofit/>
          </a:bodyPr>
          <a:lstStyle/>
          <a:p>
            <a:pPr marL="0" lvl="0" indent="0" algn="l" defTabSz="57785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Remain Faithful:  Revelation 2:10 (See also “Obedience” &amp; “Conversion”)</a:t>
            </a:r>
          </a:p>
        </p:txBody>
      </p:sp>
      <p:sp>
        <p:nvSpPr>
          <p:cNvPr id="18" name="Freeform: Shape 17">
            <a:extLst>
              <a:ext uri="{FF2B5EF4-FFF2-40B4-BE49-F238E27FC236}">
                <a16:creationId xmlns:a16="http://schemas.microsoft.com/office/drawing/2014/main" xmlns="" id="{767A3F7B-01B6-B757-D574-576379C49B2C}"/>
              </a:ext>
            </a:extLst>
          </p:cNvPr>
          <p:cNvSpPr/>
          <p:nvPr/>
        </p:nvSpPr>
        <p:spPr>
          <a:xfrm>
            <a:off x="4191000" y="5133319"/>
            <a:ext cx="1440390" cy="790216"/>
          </a:xfrm>
          <a:custGeom>
            <a:avLst/>
            <a:gdLst>
              <a:gd name="connsiteX0" fmla="*/ 0 w 1325760"/>
              <a:gd name="connsiteY0" fmla="*/ 0 h 790216"/>
              <a:gd name="connsiteX1" fmla="*/ 1325760 w 1325760"/>
              <a:gd name="connsiteY1" fmla="*/ 0 h 790216"/>
              <a:gd name="connsiteX2" fmla="*/ 1325760 w 1325760"/>
              <a:gd name="connsiteY2" fmla="*/ 790216 h 790216"/>
              <a:gd name="connsiteX3" fmla="*/ 0 w 1325760"/>
              <a:gd name="connsiteY3" fmla="*/ 790216 h 790216"/>
              <a:gd name="connsiteX4" fmla="*/ 0 w 1325760"/>
              <a:gd name="connsiteY4" fmla="*/ 0 h 7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60" h="790216">
                <a:moveTo>
                  <a:pt x="0" y="0"/>
                </a:moveTo>
                <a:lnTo>
                  <a:pt x="1325760" y="0"/>
                </a:lnTo>
                <a:lnTo>
                  <a:pt x="1325760" y="790216"/>
                </a:lnTo>
                <a:lnTo>
                  <a:pt x="0" y="790216"/>
                </a:lnTo>
                <a:lnTo>
                  <a:pt x="0" y="0"/>
                </a:lnTo>
                <a:close/>
              </a:path>
            </a:pathLst>
          </a:custGeom>
        </p:spPr>
        <p:style>
          <a:lnRef idx="1">
            <a:schemeClr val="accent5">
              <a:hueOff val="-6758543"/>
              <a:satOff val="-17419"/>
              <a:lumOff val="-1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155" tIns="78056" rIns="70155" bIns="78056" numCol="1" spcCol="1270" anchor="ctr" anchorCtr="0">
            <a:noAutofit/>
          </a:bodyPr>
          <a:lstStyle/>
          <a:p>
            <a:pPr algn="ctr" defTabSz="755650">
              <a:lnSpc>
                <a:spcPct val="90000"/>
              </a:lnSpc>
              <a:spcBef>
                <a:spcPct val="0"/>
              </a:spcBef>
              <a:spcAft>
                <a:spcPct val="35000"/>
              </a:spcAft>
            </a:pPr>
            <a:r>
              <a:rPr lang="en-US" sz="2800" dirty="0">
                <a:effectLst>
                  <a:outerShdw blurRad="38100" dist="38100" dir="2700000" algn="tl">
                    <a:srgbClr val="000000">
                      <a:alpha val="43137"/>
                    </a:srgbClr>
                  </a:outerShdw>
                </a:effectLst>
              </a:rPr>
              <a:t>Remain</a:t>
            </a:r>
          </a:p>
        </p:txBody>
      </p:sp>
      <p:sp>
        <p:nvSpPr>
          <p:cNvPr id="19" name="TextBox 18">
            <a:extLst>
              <a:ext uri="{FF2B5EF4-FFF2-40B4-BE49-F238E27FC236}">
                <a16:creationId xmlns:a16="http://schemas.microsoft.com/office/drawing/2014/main" xmlns="" id="{483EDF15-8306-00FF-B0E2-E3684F3080D3}"/>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18</a:t>
            </a:fld>
            <a:endParaRPr lang="en-US" sz="1800" dirty="0">
              <a:solidFill>
                <a:srgbClr val="FFFFFF"/>
              </a:solidFill>
            </a:endParaRPr>
          </a:p>
        </p:txBody>
      </p:sp>
    </p:spTree>
    <p:extLst>
      <p:ext uri="{BB962C8B-B14F-4D97-AF65-F5344CB8AC3E}">
        <p14:creationId xmlns:p14="http://schemas.microsoft.com/office/powerpoint/2010/main" val="3493808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green surface&#10;&#10;Description automatically generated with low confidence">
            <a:extLst>
              <a:ext uri="{FF2B5EF4-FFF2-40B4-BE49-F238E27FC236}">
                <a16:creationId xmlns:a16="http://schemas.microsoft.com/office/drawing/2014/main" xmlns="" id="{7A63089F-A50E-ED4D-4097-BAAFEAB6B995}"/>
              </a:ext>
            </a:extLst>
          </p:cNvPr>
          <p:cNvPicPr>
            <a:picLocks noChangeAspect="1"/>
          </p:cNvPicPr>
          <p:nvPr/>
        </p:nvPicPr>
        <p:blipFill rotWithShape="1">
          <a:blip r:embed="rId2">
            <a:extLst>
              <a:ext uri="{28A0092B-C50C-407E-A947-70E740481C1C}">
                <a14:useLocalDpi xmlns:a14="http://schemas.microsoft.com/office/drawing/2010/main" val="0"/>
              </a:ext>
            </a:extLst>
          </a:blip>
          <a:srcRect l="10508" r="6826"/>
          <a:stretch/>
        </p:blipFill>
        <p:spPr>
          <a:xfrm>
            <a:off x="20" y="10"/>
            <a:ext cx="12191981" cy="6857990"/>
          </a:xfrm>
          <a:prstGeom prst="rect">
            <a:avLst/>
          </a:prstGeom>
        </p:spPr>
      </p:pic>
      <p:sp>
        <p:nvSpPr>
          <p:cNvPr id="2" name="Title 1">
            <a:extLst>
              <a:ext uri="{FF2B5EF4-FFF2-40B4-BE49-F238E27FC236}">
                <a16:creationId xmlns:a16="http://schemas.microsoft.com/office/drawing/2014/main" xmlns="" id="{2003AC5C-CB74-F20C-7682-0DB28FA94288}"/>
              </a:ext>
            </a:extLst>
          </p:cNvPr>
          <p:cNvSpPr>
            <a:spLocks noGrp="1"/>
          </p:cNvSpPr>
          <p:nvPr>
            <p:ph type="title"/>
          </p:nvPr>
        </p:nvSpPr>
        <p:spPr>
          <a:xfrm>
            <a:off x="76200" y="4419600"/>
            <a:ext cx="9078562" cy="1059928"/>
          </a:xfrm>
        </p:spPr>
        <p:txBody>
          <a:bodyPr vert="horz" lIns="91440" tIns="45720" rIns="91440" bIns="45720" rtlCol="0" anchor="b">
            <a:normAutofit/>
          </a:bodyPr>
          <a:lstStyle/>
          <a:p>
            <a:r>
              <a:rPr lang="en-US" sz="6600" b="1" dirty="0">
                <a:latin typeface="Eras Demi ITC" panose="020B0805030504020804" pitchFamily="34" charset="0"/>
              </a:rPr>
              <a:t>Conclusion</a:t>
            </a:r>
          </a:p>
        </p:txBody>
      </p:sp>
      <p:sp>
        <p:nvSpPr>
          <p:cNvPr id="3" name="Content Placeholder 2">
            <a:extLst>
              <a:ext uri="{FF2B5EF4-FFF2-40B4-BE49-F238E27FC236}">
                <a16:creationId xmlns:a16="http://schemas.microsoft.com/office/drawing/2014/main" xmlns="" id="{AF4C9156-2F82-7B09-DFC5-20F4B7FD78B0}"/>
              </a:ext>
            </a:extLst>
          </p:cNvPr>
          <p:cNvSpPr>
            <a:spLocks noGrp="1"/>
          </p:cNvSpPr>
          <p:nvPr>
            <p:ph idx="1"/>
          </p:nvPr>
        </p:nvSpPr>
        <p:spPr>
          <a:xfrm>
            <a:off x="76200" y="5624945"/>
            <a:ext cx="9730047" cy="592975"/>
          </a:xfrm>
        </p:spPr>
        <p:txBody>
          <a:bodyPr vert="horz" lIns="91440" tIns="45720" rIns="91440" bIns="45720" rtlCol="0" anchor="ctr">
            <a:noAutofit/>
          </a:bodyPr>
          <a:lstStyle/>
          <a:p>
            <a:pPr marL="0" indent="0">
              <a:buNone/>
            </a:pPr>
            <a:r>
              <a:rPr lang="en-US" sz="5400" b="1" dirty="0">
                <a:solidFill>
                  <a:srgbClr val="FFC000"/>
                </a:solidFill>
                <a:latin typeface="Eras Bold ITC" panose="020B0907030504020204" pitchFamily="34" charset="0"/>
              </a:rPr>
              <a:t>The Saving Power of Christ</a:t>
            </a:r>
          </a:p>
        </p:txBody>
      </p:sp>
      <p:sp>
        <p:nvSpPr>
          <p:cNvPr id="4" name="Slide Number Placeholder 3">
            <a:extLst>
              <a:ext uri="{FF2B5EF4-FFF2-40B4-BE49-F238E27FC236}">
                <a16:creationId xmlns:a16="http://schemas.microsoft.com/office/drawing/2014/main" xmlns="" id="{5EC482B6-9AAC-F470-6E6F-4400F5270937}"/>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B568BF6D-1875-48DC-89CB-E322EF9305A0}" type="slidenum">
              <a:rPr lang="en-US">
                <a:solidFill>
                  <a:schemeClr val="tx1"/>
                </a:solidFill>
                <a:latin typeface="Calibri" panose="020F0502020204030204"/>
              </a:rPr>
              <a:pPr>
                <a:spcAft>
                  <a:spcPts val="600"/>
                </a:spcAft>
                <a:defRPr/>
              </a:pPr>
              <a:t>19</a:t>
            </a:fld>
            <a:endParaRPr lang="en-US">
              <a:solidFill>
                <a:schemeClr val="tx1"/>
              </a:solidFill>
              <a:latin typeface="Calibri" panose="020F0502020204030204"/>
            </a:endParaRPr>
          </a:p>
        </p:txBody>
      </p:sp>
      <p:sp>
        <p:nvSpPr>
          <p:cNvPr id="5" name="TextBox 4">
            <a:extLst>
              <a:ext uri="{FF2B5EF4-FFF2-40B4-BE49-F238E27FC236}">
                <a16:creationId xmlns:a16="http://schemas.microsoft.com/office/drawing/2014/main" xmlns="" id="{978F22A1-24BA-50FB-B5E0-2EF3F9E88FEF}"/>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19</a:t>
            </a:fld>
            <a:endParaRPr lang="en-US" sz="1800" dirty="0">
              <a:solidFill>
                <a:srgbClr val="FFFFFF"/>
              </a:solidFill>
            </a:endParaRPr>
          </a:p>
        </p:txBody>
      </p:sp>
    </p:spTree>
    <p:extLst>
      <p:ext uri="{BB962C8B-B14F-4D97-AF65-F5344CB8AC3E}">
        <p14:creationId xmlns:p14="http://schemas.microsoft.com/office/powerpoint/2010/main" val="23682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1B3A6F0-E01A-B02D-E995-087E24E37149}"/>
              </a:ext>
            </a:extLst>
          </p:cNvPr>
          <p:cNvPicPr>
            <a:picLocks noChangeAspect="1"/>
          </p:cNvPicPr>
          <p:nvPr/>
        </p:nvPicPr>
        <p:blipFill>
          <a:blip r:embed="rId3"/>
          <a:stretch>
            <a:fillRect/>
          </a:stretch>
        </p:blipFill>
        <p:spPr>
          <a:xfrm>
            <a:off x="-76200" y="-228600"/>
            <a:ext cx="12442372" cy="7258051"/>
          </a:xfrm>
          <a:prstGeom prst="rect">
            <a:avLst/>
          </a:prstGeom>
        </p:spPr>
      </p:pic>
      <p:sp>
        <p:nvSpPr>
          <p:cNvPr id="3" name="Title 2"/>
          <p:cNvSpPr>
            <a:spLocks noGrp="1"/>
          </p:cNvSpPr>
          <p:nvPr>
            <p:ph type="title"/>
          </p:nvPr>
        </p:nvSpPr>
        <p:spPr>
          <a:xfrm>
            <a:off x="381597" y="1382486"/>
            <a:ext cx="4571404" cy="4093028"/>
          </a:xfrm>
        </p:spPr>
        <p:txBody>
          <a:bodyPr anchor="ctr">
            <a:normAutofit/>
          </a:bodyPr>
          <a:lstStyle/>
          <a:p>
            <a:r>
              <a:rPr lang="en-US" sz="6000" b="1" dirty="0">
                <a:solidFill>
                  <a:schemeClr val="bg1"/>
                </a:solidFill>
                <a:latin typeface="Eras Demi ITC" panose="020B0805030504020804" pitchFamily="34" charset="0"/>
              </a:rPr>
              <a:t>Mission Statement</a:t>
            </a:r>
          </a:p>
        </p:txBody>
      </p:sp>
      <p:graphicFrame>
        <p:nvGraphicFramePr>
          <p:cNvPr id="6" name="Content Placeholder 1">
            <a:extLst>
              <a:ext uri="{FF2B5EF4-FFF2-40B4-BE49-F238E27FC236}">
                <a16:creationId xmlns:a16="http://schemas.microsoft.com/office/drawing/2014/main" xmlns="" id="{B4805E0E-8026-9F9C-6E3D-C24FF5BC3758}"/>
              </a:ext>
            </a:extLst>
          </p:cNvPr>
          <p:cNvGraphicFramePr>
            <a:graphicFrameLocks noGrp="1"/>
          </p:cNvGraphicFramePr>
          <p:nvPr>
            <p:ph idx="1"/>
            <p:extLst>
              <p:ext uri="{D42A27DB-BD31-4B8C-83A1-F6EECF244321}">
                <p14:modId xmlns:p14="http://schemas.microsoft.com/office/powerpoint/2010/main" val="1515508289"/>
              </p:ext>
            </p:extLst>
          </p:nvPr>
        </p:nvGraphicFramePr>
        <p:xfrm>
          <a:off x="5181600" y="427040"/>
          <a:ext cx="6628804" cy="5823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xmlns="" id="{B42DAE8E-97FC-F370-205A-9BC6A75E0F4A}"/>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2</a:t>
            </a:fld>
            <a:endParaRPr lang="en-US" sz="1800" dirty="0">
              <a:solidFill>
                <a:srgbClr val="FFFFFF"/>
              </a:solidFill>
            </a:endParaRPr>
          </a:p>
        </p:txBody>
      </p:sp>
    </p:spTree>
    <p:extLst>
      <p:ext uri="{BB962C8B-B14F-4D97-AF65-F5344CB8AC3E}">
        <p14:creationId xmlns:p14="http://schemas.microsoft.com/office/powerpoint/2010/main" val="429457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804B2B1-D216-BE75-33C9-C80ED128DAB4}"/>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FBE15FD5-1F70-4592-E085-40CE6BEB7F40}"/>
              </a:ext>
            </a:extLst>
          </p:cNvPr>
          <p:cNvSpPr>
            <a:spLocks noGrp="1"/>
          </p:cNvSpPr>
          <p:nvPr>
            <p:ph type="title"/>
          </p:nvPr>
        </p:nvSpPr>
        <p:spPr>
          <a:xfrm>
            <a:off x="990600" y="609600"/>
            <a:ext cx="10515600" cy="1099457"/>
          </a:xfrm>
        </p:spPr>
        <p:txBody>
          <a:bodyPr>
            <a:normAutofit/>
          </a:bodyPr>
          <a:lstStyle/>
          <a:p>
            <a:r>
              <a:rPr lang="en-US" sz="4800" b="1" dirty="0">
                <a:solidFill>
                  <a:schemeClr val="bg1"/>
                </a:solidFill>
                <a:effectLst>
                  <a:outerShdw blurRad="38100" dist="38100" dir="2700000" algn="tl">
                    <a:srgbClr val="000000">
                      <a:alpha val="43137"/>
                    </a:srgbClr>
                  </a:outerShdw>
                </a:effectLst>
                <a:latin typeface="+mn-lt"/>
              </a:rPr>
              <a:t>Conclusion/God’s Purpose Is the Church</a:t>
            </a:r>
          </a:p>
        </p:txBody>
      </p:sp>
      <p:graphicFrame>
        <p:nvGraphicFramePr>
          <p:cNvPr id="6" name="Content Placeholder 2">
            <a:extLst>
              <a:ext uri="{FF2B5EF4-FFF2-40B4-BE49-F238E27FC236}">
                <a16:creationId xmlns:a16="http://schemas.microsoft.com/office/drawing/2014/main" xmlns="" id="{AFC0F610-45CC-420B-1035-4D0E41741019}"/>
              </a:ext>
            </a:extLst>
          </p:cNvPr>
          <p:cNvGraphicFramePr>
            <a:graphicFrameLocks noGrp="1"/>
          </p:cNvGraphicFramePr>
          <p:nvPr>
            <p:ph idx="1"/>
            <p:extLst>
              <p:ext uri="{D42A27DB-BD31-4B8C-83A1-F6EECF244321}">
                <p14:modId xmlns:p14="http://schemas.microsoft.com/office/powerpoint/2010/main" val="257569338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xmlns="" id="{EC7F28FA-5AD0-A92E-8921-2063C29CB022}"/>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20</a:t>
            </a:fld>
            <a:endParaRPr lang="en-US" sz="1800" dirty="0">
              <a:solidFill>
                <a:srgbClr val="FFFFFF"/>
              </a:solidFill>
            </a:endParaRPr>
          </a:p>
        </p:txBody>
      </p:sp>
    </p:spTree>
    <p:extLst>
      <p:ext uri="{BB962C8B-B14F-4D97-AF65-F5344CB8AC3E}">
        <p14:creationId xmlns:p14="http://schemas.microsoft.com/office/powerpoint/2010/main" val="369323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22A3B16-7E61-E153-1EED-81C65AE7312B}"/>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00364661-451C-6792-5C52-DD9413A838CC}"/>
              </a:ext>
            </a:extLst>
          </p:cNvPr>
          <p:cNvSpPr>
            <a:spLocks noGrp="1"/>
          </p:cNvSpPr>
          <p:nvPr>
            <p:ph type="title"/>
          </p:nvPr>
        </p:nvSpPr>
        <p:spPr>
          <a:xfrm>
            <a:off x="381000" y="441325"/>
            <a:ext cx="10515600" cy="1006475"/>
          </a:xfrm>
        </p:spPr>
        <p:txBody>
          <a:bodyPr>
            <a:normAutofit/>
          </a:bodyPr>
          <a:lstStyle/>
          <a:p>
            <a:r>
              <a:rPr lang="en-US" sz="5400" b="1" dirty="0">
                <a:solidFill>
                  <a:schemeClr val="bg1"/>
                </a:solidFill>
                <a:effectLst>
                  <a:outerShdw blurRad="38100" dist="38100" dir="2700000" algn="tl">
                    <a:srgbClr val="000000">
                      <a:alpha val="43137"/>
                    </a:srgbClr>
                  </a:outerShdw>
                </a:effectLst>
                <a:latin typeface="+mn-lt"/>
              </a:rPr>
              <a:t>Man-Made Doctrines</a:t>
            </a:r>
          </a:p>
        </p:txBody>
      </p:sp>
      <p:sp>
        <p:nvSpPr>
          <p:cNvPr id="3" name="Content Placeholder 2">
            <a:extLst>
              <a:ext uri="{FF2B5EF4-FFF2-40B4-BE49-F238E27FC236}">
                <a16:creationId xmlns:a16="http://schemas.microsoft.com/office/drawing/2014/main" xmlns="" id="{5C4B66B8-6F0D-94A2-CADF-600DF42DEE80}"/>
              </a:ext>
            </a:extLst>
          </p:cNvPr>
          <p:cNvSpPr>
            <a:spLocks noGrp="1"/>
          </p:cNvSpPr>
          <p:nvPr>
            <p:ph sz="half" idx="1"/>
          </p:nvPr>
        </p:nvSpPr>
        <p:spPr>
          <a:xfrm>
            <a:off x="1527483" y="4419600"/>
            <a:ext cx="4184035" cy="2301875"/>
          </a:xfrm>
        </p:spPr>
        <p:txBody>
          <a:bodyPr>
            <a:normAutofit lnSpcReduction="10000"/>
          </a:bodyPr>
          <a:lstStyle/>
          <a:p>
            <a:pPr marL="0" indent="0">
              <a:buNone/>
            </a:pPr>
            <a:r>
              <a:rPr lang="en-US" b="1" dirty="0">
                <a:solidFill>
                  <a:srgbClr val="FF0000"/>
                </a:solidFill>
              </a:rPr>
              <a:t>		</a:t>
            </a:r>
          </a:p>
          <a:p>
            <a:pPr marL="0" indent="0">
              <a:buNone/>
            </a:pPr>
            <a:r>
              <a:rPr lang="en-US" b="1" dirty="0">
                <a:solidFill>
                  <a:srgbClr val="FF0000"/>
                </a:solidFill>
              </a:rPr>
              <a:t>		</a:t>
            </a:r>
          </a:p>
        </p:txBody>
      </p:sp>
      <p:graphicFrame>
        <p:nvGraphicFramePr>
          <p:cNvPr id="7" name="Table 7">
            <a:extLst>
              <a:ext uri="{FF2B5EF4-FFF2-40B4-BE49-F238E27FC236}">
                <a16:creationId xmlns:a16="http://schemas.microsoft.com/office/drawing/2014/main" xmlns="" id="{134120EF-17DD-A077-8E20-F62788D0DD27}"/>
              </a:ext>
            </a:extLst>
          </p:cNvPr>
          <p:cNvGraphicFramePr>
            <a:graphicFrameLocks noGrp="1"/>
          </p:cNvGraphicFramePr>
          <p:nvPr>
            <p:extLst>
              <p:ext uri="{D42A27DB-BD31-4B8C-83A1-F6EECF244321}">
                <p14:modId xmlns:p14="http://schemas.microsoft.com/office/powerpoint/2010/main" val="1264031160"/>
              </p:ext>
            </p:extLst>
          </p:nvPr>
        </p:nvGraphicFramePr>
        <p:xfrm>
          <a:off x="457200" y="1447800"/>
          <a:ext cx="5448300" cy="4968240"/>
        </p:xfrm>
        <a:graphic>
          <a:graphicData uri="http://schemas.openxmlformats.org/drawingml/2006/table">
            <a:tbl>
              <a:tblPr firstRow="1" bandRow="1">
                <a:tableStyleId>{AF606853-7671-496A-8E4F-DF71F8EC918B}</a:tableStyleId>
              </a:tblPr>
              <a:tblGrid>
                <a:gridCol w="2628900">
                  <a:extLst>
                    <a:ext uri="{9D8B030D-6E8A-4147-A177-3AD203B41FA5}">
                      <a16:colId xmlns:a16="http://schemas.microsoft.com/office/drawing/2014/main" xmlns="" val="1410063123"/>
                    </a:ext>
                  </a:extLst>
                </a:gridCol>
                <a:gridCol w="2819400">
                  <a:extLst>
                    <a:ext uri="{9D8B030D-6E8A-4147-A177-3AD203B41FA5}">
                      <a16:colId xmlns:a16="http://schemas.microsoft.com/office/drawing/2014/main" xmlns="" val="1830834981"/>
                    </a:ext>
                  </a:extLst>
                </a:gridCol>
              </a:tblGrid>
              <a:tr h="370840">
                <a:tc>
                  <a:txBody>
                    <a:bodyPr/>
                    <a:lstStyle/>
                    <a:p>
                      <a:r>
                        <a:rPr lang="en-US" sz="3200" dirty="0">
                          <a:effectLst>
                            <a:outerShdw blurRad="38100" dist="38100" dir="2700000" algn="tl">
                              <a:srgbClr val="000000">
                                <a:alpha val="43137"/>
                              </a:srgbClr>
                            </a:outerShdw>
                          </a:effectLst>
                        </a:rPr>
                        <a:t>Founder</a:t>
                      </a:r>
                      <a:endParaRPr lang="en-US" sz="3200" dirty="0">
                        <a:effectLst>
                          <a:outerShdw blurRad="38100" dist="38100" dir="2700000" algn="tl">
                            <a:srgbClr val="000000">
                              <a:alpha val="43137"/>
                            </a:srgbClr>
                          </a:outerShdw>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effectLst>
                            <a:outerShdw blurRad="38100" dist="38100" dir="2700000" algn="tl">
                              <a:srgbClr val="000000">
                                <a:alpha val="43137"/>
                              </a:srgbClr>
                            </a:outerShdw>
                          </a:effectLst>
                        </a:rPr>
                        <a:t>Religion</a:t>
                      </a:r>
                      <a:endParaRPr lang="en-US" sz="3200" b="1" dirty="0">
                        <a:solidFill>
                          <a:schemeClr val="bg1"/>
                        </a:solidFill>
                        <a:effectLst>
                          <a:outerShdw blurRad="38100" dist="38100" dir="2700000" algn="tl">
                            <a:srgbClr val="000000">
                              <a:alpha val="43137"/>
                            </a:srgbClr>
                          </a:outerShdw>
                        </a:effectLst>
                        <a:latin typeface="+mn-lt"/>
                      </a:endParaRPr>
                    </a:p>
                  </a:txBody>
                  <a:tcPr/>
                </a:tc>
                <a:extLst>
                  <a:ext uri="{0D108BD9-81ED-4DB2-BD59-A6C34878D82A}">
                    <a16:rowId xmlns:a16="http://schemas.microsoft.com/office/drawing/2014/main" xmlns="" val="6601561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rPr>
                        <a:t>Boniface III</a:t>
                      </a:r>
                      <a:endParaRPr lang="en-US" sz="260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rPr>
                        <a:t>Roman Catholic</a:t>
                      </a:r>
                      <a:endParaRPr lang="en-US" sz="2600" b="1" dirty="0">
                        <a:solidFill>
                          <a:schemeClr val="bg1"/>
                        </a:solidFill>
                        <a:latin typeface="+mn-lt"/>
                      </a:endParaRPr>
                    </a:p>
                  </a:txBody>
                  <a:tcPr/>
                </a:tc>
                <a:extLst>
                  <a:ext uri="{0D108BD9-81ED-4DB2-BD59-A6C34878D82A}">
                    <a16:rowId xmlns:a16="http://schemas.microsoft.com/office/drawing/2014/main" xmlns="" val="292492123"/>
                  </a:ext>
                </a:extLst>
              </a:tr>
              <a:tr h="370840">
                <a:tc>
                  <a:txBody>
                    <a:bodyPr/>
                    <a:lstStyle/>
                    <a:p>
                      <a:r>
                        <a:rPr lang="en-US" sz="2600" b="1" dirty="0">
                          <a:solidFill>
                            <a:schemeClr val="bg1"/>
                          </a:solidFill>
                        </a:rPr>
                        <a:t>Muhammad</a:t>
                      </a:r>
                      <a:endParaRPr lang="en-US" sz="260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rPr>
                        <a:t>Islam</a:t>
                      </a:r>
                      <a:endParaRPr lang="en-US" sz="2600" b="1" dirty="0">
                        <a:solidFill>
                          <a:schemeClr val="bg1"/>
                        </a:solidFill>
                        <a:latin typeface="+mn-lt"/>
                      </a:endParaRPr>
                    </a:p>
                  </a:txBody>
                  <a:tcPr/>
                </a:tc>
                <a:extLst>
                  <a:ext uri="{0D108BD9-81ED-4DB2-BD59-A6C34878D82A}">
                    <a16:rowId xmlns:a16="http://schemas.microsoft.com/office/drawing/2014/main" xmlns="" val="258328124"/>
                  </a:ext>
                </a:extLst>
              </a:tr>
              <a:tr h="370840">
                <a:tc>
                  <a:txBody>
                    <a:bodyPr/>
                    <a:lstStyle/>
                    <a:p>
                      <a:r>
                        <a:rPr lang="en-US" sz="2600" b="1" dirty="0">
                          <a:solidFill>
                            <a:schemeClr val="bg1"/>
                          </a:solidFill>
                        </a:rPr>
                        <a:t>Martin Luther</a:t>
                      </a:r>
                      <a:endParaRPr lang="en-US" sz="260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rPr>
                        <a:t>Lutheran</a:t>
                      </a:r>
                      <a:endParaRPr lang="en-US" sz="2600" b="1" dirty="0">
                        <a:solidFill>
                          <a:schemeClr val="bg1"/>
                        </a:solidFill>
                        <a:latin typeface="+mn-lt"/>
                      </a:endParaRPr>
                    </a:p>
                  </a:txBody>
                  <a:tcPr/>
                </a:tc>
                <a:extLst>
                  <a:ext uri="{0D108BD9-81ED-4DB2-BD59-A6C34878D82A}">
                    <a16:rowId xmlns:a16="http://schemas.microsoft.com/office/drawing/2014/main" xmlns="" val="3383173394"/>
                  </a:ext>
                </a:extLst>
              </a:tr>
              <a:tr h="370840">
                <a:tc>
                  <a:txBody>
                    <a:bodyPr/>
                    <a:lstStyle/>
                    <a:p>
                      <a:r>
                        <a:rPr lang="en-US" sz="2600" b="1" dirty="0">
                          <a:solidFill>
                            <a:schemeClr val="bg1"/>
                          </a:solidFill>
                        </a:rPr>
                        <a:t>Henry VIII</a:t>
                      </a:r>
                      <a:endParaRPr lang="en-US" sz="260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rPr>
                        <a:t>Episcopalian</a:t>
                      </a:r>
                      <a:endParaRPr lang="en-US" sz="2600" b="1" dirty="0">
                        <a:solidFill>
                          <a:schemeClr val="bg1"/>
                        </a:solidFill>
                        <a:latin typeface="+mn-lt"/>
                      </a:endParaRPr>
                    </a:p>
                  </a:txBody>
                  <a:tcPr/>
                </a:tc>
                <a:extLst>
                  <a:ext uri="{0D108BD9-81ED-4DB2-BD59-A6C34878D82A}">
                    <a16:rowId xmlns:a16="http://schemas.microsoft.com/office/drawing/2014/main" xmlns="" val="3073046075"/>
                  </a:ext>
                </a:extLst>
              </a:tr>
              <a:tr h="370840">
                <a:tc>
                  <a:txBody>
                    <a:bodyPr/>
                    <a:lstStyle/>
                    <a:p>
                      <a:r>
                        <a:rPr lang="en-US" sz="2600" b="1" dirty="0">
                          <a:solidFill>
                            <a:schemeClr val="bg1"/>
                          </a:solidFill>
                        </a:rPr>
                        <a:t>John Calvin</a:t>
                      </a:r>
                      <a:endParaRPr lang="en-US" sz="260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rPr>
                        <a:t>Presbyterian</a:t>
                      </a:r>
                      <a:endParaRPr lang="en-US" sz="2600" b="1" dirty="0">
                        <a:solidFill>
                          <a:schemeClr val="bg1"/>
                        </a:solidFill>
                        <a:latin typeface="+mn-lt"/>
                      </a:endParaRPr>
                    </a:p>
                  </a:txBody>
                  <a:tcPr/>
                </a:tc>
                <a:extLst>
                  <a:ext uri="{0D108BD9-81ED-4DB2-BD59-A6C34878D82A}">
                    <a16:rowId xmlns:a16="http://schemas.microsoft.com/office/drawing/2014/main" xmlns="" val="2968312078"/>
                  </a:ext>
                </a:extLst>
              </a:tr>
              <a:tr h="370840">
                <a:tc>
                  <a:txBody>
                    <a:bodyPr/>
                    <a:lstStyle/>
                    <a:p>
                      <a:r>
                        <a:rPr lang="en-US" sz="2600" b="1" dirty="0">
                          <a:solidFill>
                            <a:schemeClr val="bg1"/>
                          </a:solidFill>
                        </a:rPr>
                        <a:t>Robert Browne </a:t>
                      </a:r>
                      <a:endParaRPr lang="en-US" sz="260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rPr>
                        <a:t>Congregational</a:t>
                      </a:r>
                      <a:endParaRPr lang="en-US" sz="2600" b="1" dirty="0">
                        <a:solidFill>
                          <a:schemeClr val="bg1"/>
                        </a:solidFill>
                        <a:latin typeface="+mn-lt"/>
                      </a:endParaRPr>
                    </a:p>
                  </a:txBody>
                  <a:tcPr/>
                </a:tc>
                <a:extLst>
                  <a:ext uri="{0D108BD9-81ED-4DB2-BD59-A6C34878D82A}">
                    <a16:rowId xmlns:a16="http://schemas.microsoft.com/office/drawing/2014/main" xmlns="" val="4029183932"/>
                  </a:ext>
                </a:extLst>
              </a:tr>
              <a:tr h="370840">
                <a:tc>
                  <a:txBody>
                    <a:bodyPr/>
                    <a:lstStyle/>
                    <a:p>
                      <a:r>
                        <a:rPr lang="en-US" sz="2600" b="1" dirty="0">
                          <a:solidFill>
                            <a:schemeClr val="bg1"/>
                          </a:solidFill>
                        </a:rPr>
                        <a:t>John Smyth</a:t>
                      </a:r>
                      <a:endParaRPr lang="en-US" sz="260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rPr>
                        <a:t>Baptist</a:t>
                      </a:r>
                      <a:endParaRPr lang="en-US" sz="2600" b="1" dirty="0">
                        <a:solidFill>
                          <a:schemeClr val="bg1"/>
                        </a:solidFill>
                        <a:latin typeface="+mn-lt"/>
                      </a:endParaRPr>
                    </a:p>
                  </a:txBody>
                  <a:tcPr/>
                </a:tc>
                <a:extLst>
                  <a:ext uri="{0D108BD9-81ED-4DB2-BD59-A6C34878D82A}">
                    <a16:rowId xmlns:a16="http://schemas.microsoft.com/office/drawing/2014/main" xmlns="" val="395876188"/>
                  </a:ext>
                </a:extLst>
              </a:tr>
              <a:tr h="370840">
                <a:tc>
                  <a:txBody>
                    <a:bodyPr/>
                    <a:lstStyle/>
                    <a:p>
                      <a:r>
                        <a:rPr lang="en-US" sz="2600" b="1" dirty="0">
                          <a:solidFill>
                            <a:schemeClr val="bg1"/>
                          </a:solidFill>
                        </a:rPr>
                        <a:t>John Wesley</a:t>
                      </a:r>
                      <a:endParaRPr lang="en-US" sz="260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rPr>
                        <a:t>Methodist</a:t>
                      </a:r>
                      <a:endParaRPr lang="en-US" sz="2600" b="1" dirty="0">
                        <a:solidFill>
                          <a:schemeClr val="bg1"/>
                        </a:solidFill>
                        <a:latin typeface="+mn-lt"/>
                      </a:endParaRPr>
                    </a:p>
                  </a:txBody>
                  <a:tcPr/>
                </a:tc>
                <a:extLst>
                  <a:ext uri="{0D108BD9-81ED-4DB2-BD59-A6C34878D82A}">
                    <a16:rowId xmlns:a16="http://schemas.microsoft.com/office/drawing/2014/main" xmlns="" val="2560480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effectLst>
                            <a:outerShdw blurRad="38100" dist="38100" dir="2700000" algn="tl">
                              <a:srgbClr val="000000">
                                <a:alpha val="43137"/>
                              </a:srgbClr>
                            </a:outerShdw>
                          </a:effectLst>
                        </a:rPr>
                        <a:t>Richard Allen</a:t>
                      </a:r>
                      <a:endParaRPr lang="en-US" sz="2600" dirty="0">
                        <a:solidFill>
                          <a:schemeClr val="bg1"/>
                        </a:solidFill>
                        <a:effectLst>
                          <a:outerShdw blurRad="38100" dist="38100" dir="2700000" algn="tl">
                            <a:srgbClr val="000000">
                              <a:alpha val="43137"/>
                            </a:srgbClr>
                          </a:outerShdw>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effectLst>
                            <a:outerShdw blurRad="38100" dist="38100" dir="2700000" algn="tl">
                              <a:srgbClr val="000000">
                                <a:alpha val="43137"/>
                              </a:srgbClr>
                            </a:outerShdw>
                          </a:effectLst>
                        </a:rPr>
                        <a:t>African Methodist</a:t>
                      </a:r>
                      <a:endParaRPr lang="en-US" sz="2600" b="1" dirty="0">
                        <a:solidFill>
                          <a:schemeClr val="bg1"/>
                        </a:solidFill>
                        <a:effectLst>
                          <a:outerShdw blurRad="38100" dist="38100" dir="2700000" algn="tl">
                            <a:srgbClr val="000000">
                              <a:alpha val="43137"/>
                            </a:srgbClr>
                          </a:outerShdw>
                        </a:effectLst>
                        <a:latin typeface="+mn-lt"/>
                      </a:endParaRPr>
                    </a:p>
                  </a:txBody>
                  <a:tcPr/>
                </a:tc>
                <a:extLst>
                  <a:ext uri="{0D108BD9-81ED-4DB2-BD59-A6C34878D82A}">
                    <a16:rowId xmlns:a16="http://schemas.microsoft.com/office/drawing/2014/main" xmlns="" val="2129117759"/>
                  </a:ext>
                </a:extLst>
              </a:tr>
            </a:tbl>
          </a:graphicData>
        </a:graphic>
      </p:graphicFrame>
      <p:graphicFrame>
        <p:nvGraphicFramePr>
          <p:cNvPr id="10" name="Table 7">
            <a:extLst>
              <a:ext uri="{FF2B5EF4-FFF2-40B4-BE49-F238E27FC236}">
                <a16:creationId xmlns:a16="http://schemas.microsoft.com/office/drawing/2014/main" xmlns="" id="{CAD02937-CEA8-1729-5BC6-412594C4A887}"/>
              </a:ext>
            </a:extLst>
          </p:cNvPr>
          <p:cNvGraphicFramePr>
            <a:graphicFrameLocks noGrp="1"/>
          </p:cNvGraphicFramePr>
          <p:nvPr>
            <p:extLst>
              <p:ext uri="{D42A27DB-BD31-4B8C-83A1-F6EECF244321}">
                <p14:modId xmlns:p14="http://schemas.microsoft.com/office/powerpoint/2010/main" val="239695632"/>
              </p:ext>
            </p:extLst>
          </p:nvPr>
        </p:nvGraphicFramePr>
        <p:xfrm>
          <a:off x="6172200" y="2102739"/>
          <a:ext cx="5780313" cy="3993261"/>
        </p:xfrm>
        <a:graphic>
          <a:graphicData uri="http://schemas.openxmlformats.org/drawingml/2006/table">
            <a:tbl>
              <a:tblPr firstRow="1" bandRow="1">
                <a:tableStyleId>{16D9F66E-5EB9-4882-86FB-DCBF35E3C3E4}</a:tableStyleId>
              </a:tblPr>
              <a:tblGrid>
                <a:gridCol w="2852056">
                  <a:extLst>
                    <a:ext uri="{9D8B030D-6E8A-4147-A177-3AD203B41FA5}">
                      <a16:colId xmlns:a16="http://schemas.microsoft.com/office/drawing/2014/main" xmlns="" val="1410063123"/>
                    </a:ext>
                  </a:extLst>
                </a:gridCol>
                <a:gridCol w="2928257">
                  <a:extLst>
                    <a:ext uri="{9D8B030D-6E8A-4147-A177-3AD203B41FA5}">
                      <a16:colId xmlns:a16="http://schemas.microsoft.com/office/drawing/2014/main" xmlns="" val="1830834981"/>
                    </a:ext>
                  </a:extLst>
                </a:gridCol>
              </a:tblGrid>
              <a:tr h="370840">
                <a:tc>
                  <a:txBody>
                    <a:bodyPr/>
                    <a:lstStyle/>
                    <a:p>
                      <a:r>
                        <a:rPr lang="en-US" sz="2600" b="1" dirty="0">
                          <a:solidFill>
                            <a:schemeClr val="bg1"/>
                          </a:solidFill>
                          <a:effectLst/>
                        </a:rPr>
                        <a:t>Joseph Smith</a:t>
                      </a:r>
                      <a:endParaRPr lang="en-US" sz="2600" dirty="0">
                        <a:solidFill>
                          <a:schemeClr val="bg1"/>
                        </a:solidFill>
                        <a:effectLst/>
                        <a:latin typeface="+mn-lt"/>
                      </a:endParaRPr>
                    </a:p>
                  </a:txBody>
                  <a:tcP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effectLst/>
                        </a:rPr>
                        <a:t>Mormon</a:t>
                      </a:r>
                      <a:endParaRPr lang="en-US" sz="2600" b="1" dirty="0">
                        <a:solidFill>
                          <a:schemeClr val="bg1"/>
                        </a:solidFill>
                        <a:effectLst/>
                        <a:latin typeface="+mn-lt"/>
                      </a:endParaRPr>
                    </a:p>
                  </a:txBody>
                  <a:tcPr>
                    <a:solidFill>
                      <a:schemeClr val="accent6">
                        <a:lumMod val="75000"/>
                      </a:schemeClr>
                    </a:solidFill>
                  </a:tcPr>
                </a:tc>
                <a:extLst>
                  <a:ext uri="{0D108BD9-81ED-4DB2-BD59-A6C34878D82A}">
                    <a16:rowId xmlns:a16="http://schemas.microsoft.com/office/drawing/2014/main" xmlns="" val="258328124"/>
                  </a:ext>
                </a:extLst>
              </a:tr>
              <a:tr h="370840">
                <a:tc>
                  <a:txBody>
                    <a:bodyPr/>
                    <a:lstStyle/>
                    <a:p>
                      <a:r>
                        <a:rPr lang="en-US" sz="2600" b="1" dirty="0">
                          <a:solidFill>
                            <a:schemeClr val="bg1"/>
                          </a:solidFill>
                          <a:effectLst/>
                        </a:rPr>
                        <a:t>Charles </a:t>
                      </a:r>
                      <a:r>
                        <a:rPr lang="en-US" sz="2600" b="1" dirty="0" err="1">
                          <a:solidFill>
                            <a:schemeClr val="bg1"/>
                          </a:solidFill>
                          <a:effectLst/>
                        </a:rPr>
                        <a:t>Taze</a:t>
                      </a:r>
                      <a:r>
                        <a:rPr lang="en-US" sz="2600" b="1" dirty="0">
                          <a:solidFill>
                            <a:schemeClr val="bg1"/>
                          </a:solidFill>
                          <a:effectLst/>
                        </a:rPr>
                        <a:t> Russell </a:t>
                      </a:r>
                      <a:endParaRPr lang="en-US" sz="2600" dirty="0">
                        <a:solidFill>
                          <a:schemeClr val="bg1"/>
                        </a:solidFill>
                        <a:effectLst/>
                        <a:latin typeface="+mn-lt"/>
                      </a:endParaRPr>
                    </a:p>
                  </a:txBody>
                  <a:tcPr>
                    <a:solidFill>
                      <a:srgbClr val="70AD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effectLst/>
                        </a:rPr>
                        <a:t>Jehovah’s Witnesses</a:t>
                      </a:r>
                      <a:endParaRPr lang="en-US" sz="2600" b="1" dirty="0">
                        <a:solidFill>
                          <a:schemeClr val="bg1"/>
                        </a:solidFill>
                        <a:effectLst/>
                        <a:latin typeface="+mn-lt"/>
                      </a:endParaRPr>
                    </a:p>
                  </a:txBody>
                  <a:tcPr>
                    <a:solidFill>
                      <a:srgbClr val="70AD47"/>
                    </a:solidFill>
                  </a:tcPr>
                </a:tc>
                <a:extLst>
                  <a:ext uri="{0D108BD9-81ED-4DB2-BD59-A6C34878D82A}">
                    <a16:rowId xmlns:a16="http://schemas.microsoft.com/office/drawing/2014/main" xmlns="" val="3383173394"/>
                  </a:ext>
                </a:extLst>
              </a:tr>
              <a:tr h="370840">
                <a:tc>
                  <a:txBody>
                    <a:bodyPr/>
                    <a:lstStyle/>
                    <a:p>
                      <a:r>
                        <a:rPr lang="en-US" sz="2600" b="1" dirty="0">
                          <a:solidFill>
                            <a:schemeClr val="bg1"/>
                          </a:solidFill>
                          <a:effectLst/>
                        </a:rPr>
                        <a:t>William Miller</a:t>
                      </a:r>
                      <a:endParaRPr lang="en-US" sz="2600" dirty="0">
                        <a:solidFill>
                          <a:schemeClr val="bg1"/>
                        </a:solidFill>
                        <a:effectLst/>
                        <a:latin typeface="+mn-lt"/>
                      </a:endParaRPr>
                    </a:p>
                  </a:txBody>
                  <a:tcP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effectLst/>
                        </a:rPr>
                        <a:t>Seventh-Day Adventists</a:t>
                      </a:r>
                      <a:endParaRPr lang="en-US" sz="2600" b="1" dirty="0">
                        <a:solidFill>
                          <a:schemeClr val="bg1"/>
                        </a:solidFill>
                        <a:effectLst/>
                        <a:latin typeface="+mn-lt"/>
                      </a:endParaRPr>
                    </a:p>
                  </a:txBody>
                  <a:tcPr>
                    <a:solidFill>
                      <a:schemeClr val="accent6">
                        <a:lumMod val="75000"/>
                      </a:schemeClr>
                    </a:solidFill>
                  </a:tcPr>
                </a:tc>
                <a:extLst>
                  <a:ext uri="{0D108BD9-81ED-4DB2-BD59-A6C34878D82A}">
                    <a16:rowId xmlns:a16="http://schemas.microsoft.com/office/drawing/2014/main" xmlns="" val="3073046075"/>
                  </a:ext>
                </a:extLst>
              </a:tr>
              <a:tr h="370840">
                <a:tc>
                  <a:txBody>
                    <a:bodyPr/>
                    <a:lstStyle/>
                    <a:p>
                      <a:r>
                        <a:rPr lang="en-US" sz="2600" b="1" dirty="0">
                          <a:solidFill>
                            <a:schemeClr val="bg1"/>
                          </a:solidFill>
                          <a:effectLst/>
                        </a:rPr>
                        <a:t>Mary Eddy </a:t>
                      </a:r>
                      <a:endParaRPr lang="en-US" sz="2600" dirty="0">
                        <a:solidFill>
                          <a:schemeClr val="bg1"/>
                        </a:solidFill>
                        <a:effectLst/>
                        <a:latin typeface="+mn-lt"/>
                      </a:endParaRPr>
                    </a:p>
                  </a:txBody>
                  <a:tcPr>
                    <a:solidFill>
                      <a:srgbClr val="70AD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effectLst/>
                        </a:rPr>
                        <a:t>Christian Science</a:t>
                      </a:r>
                      <a:endParaRPr lang="en-US" sz="2600" b="1" dirty="0">
                        <a:solidFill>
                          <a:schemeClr val="bg1"/>
                        </a:solidFill>
                        <a:effectLst/>
                        <a:latin typeface="+mn-lt"/>
                      </a:endParaRPr>
                    </a:p>
                  </a:txBody>
                  <a:tcPr>
                    <a:solidFill>
                      <a:srgbClr val="70AD47"/>
                    </a:solidFill>
                  </a:tcPr>
                </a:tc>
                <a:extLst>
                  <a:ext uri="{0D108BD9-81ED-4DB2-BD59-A6C34878D82A}">
                    <a16:rowId xmlns:a16="http://schemas.microsoft.com/office/drawing/2014/main" xmlns="" val="2968312078"/>
                  </a:ext>
                </a:extLst>
              </a:tr>
              <a:tr h="370840">
                <a:tc>
                  <a:txBody>
                    <a:bodyPr/>
                    <a:lstStyle/>
                    <a:p>
                      <a:pPr>
                        <a:lnSpc>
                          <a:spcPts val="2500"/>
                        </a:lnSpc>
                      </a:pPr>
                      <a:r>
                        <a:rPr lang="en-US" sz="2600" b="1" dirty="0">
                          <a:solidFill>
                            <a:schemeClr val="bg1"/>
                          </a:solidFill>
                          <a:effectLst/>
                        </a:rPr>
                        <a:t>Stephen Munford</a:t>
                      </a:r>
                      <a:endParaRPr lang="en-US" sz="2600" dirty="0">
                        <a:solidFill>
                          <a:schemeClr val="bg1"/>
                        </a:solidFill>
                        <a:effectLst/>
                        <a:latin typeface="+mn-lt"/>
                      </a:endParaRPr>
                    </a:p>
                  </a:txBody>
                  <a:tcPr>
                    <a:solidFill>
                      <a:schemeClr val="accent6">
                        <a:lumMod val="7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chemeClr val="bg1"/>
                          </a:solidFill>
                          <a:effectLst/>
                        </a:rPr>
                        <a:t>Pentecostal</a:t>
                      </a:r>
                      <a:endParaRPr lang="en-US" sz="2600" b="1" dirty="0">
                        <a:solidFill>
                          <a:schemeClr val="bg1"/>
                        </a:solidFill>
                        <a:effectLst/>
                        <a:latin typeface="+mn-lt"/>
                      </a:endParaRPr>
                    </a:p>
                  </a:txBody>
                  <a:tcPr anchor="ctr">
                    <a:solidFill>
                      <a:schemeClr val="accent6">
                        <a:lumMod val="75000"/>
                      </a:schemeClr>
                    </a:solidFill>
                  </a:tcPr>
                </a:tc>
                <a:extLst>
                  <a:ext uri="{0D108BD9-81ED-4DB2-BD59-A6C34878D82A}">
                    <a16:rowId xmlns:a16="http://schemas.microsoft.com/office/drawing/2014/main" xmlns="" val="4029183932"/>
                  </a:ext>
                </a:extLst>
              </a:tr>
              <a:tr h="370840">
                <a:tc>
                  <a:txBody>
                    <a:bodyPr/>
                    <a:lstStyle/>
                    <a:p>
                      <a:pPr>
                        <a:lnSpc>
                          <a:spcPts val="2500"/>
                        </a:lnSpc>
                      </a:pPr>
                      <a:r>
                        <a:rPr lang="en-US" sz="2600" b="1" dirty="0">
                          <a:solidFill>
                            <a:schemeClr val="bg1"/>
                          </a:solidFill>
                          <a:effectLst/>
                        </a:rPr>
                        <a:t>D.S Warner</a:t>
                      </a:r>
                      <a:endParaRPr lang="en-US" sz="2600" dirty="0">
                        <a:solidFill>
                          <a:schemeClr val="bg1"/>
                        </a:solidFill>
                        <a:effectLst/>
                        <a:latin typeface="+mn-lt"/>
                      </a:endParaRPr>
                    </a:p>
                  </a:txBody>
                  <a:tcPr>
                    <a:solidFill>
                      <a:schemeClr val="accent6">
                        <a:lumMod val="7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mn-lt"/>
                      </a:endParaRPr>
                    </a:p>
                  </a:txBody>
                  <a:tcPr>
                    <a:solidFill>
                      <a:srgbClr val="70AD47"/>
                    </a:solidFill>
                  </a:tcPr>
                </a:tc>
                <a:extLst>
                  <a:ext uri="{0D108BD9-81ED-4DB2-BD59-A6C34878D82A}">
                    <a16:rowId xmlns:a16="http://schemas.microsoft.com/office/drawing/2014/main" xmlns="" val="395876188"/>
                  </a:ext>
                </a:extLst>
              </a:tr>
              <a:tr h="370840">
                <a:tc>
                  <a:txBody>
                    <a:bodyPr/>
                    <a:lstStyle/>
                    <a:p>
                      <a:pPr>
                        <a:lnSpc>
                          <a:spcPts val="2500"/>
                        </a:lnSpc>
                      </a:pPr>
                      <a:r>
                        <a:rPr lang="en-US" sz="2600" b="1" dirty="0">
                          <a:solidFill>
                            <a:schemeClr val="bg1"/>
                          </a:solidFill>
                          <a:effectLst/>
                        </a:rPr>
                        <a:t>C.H Mason</a:t>
                      </a:r>
                      <a:endParaRPr lang="en-US" sz="2600" dirty="0">
                        <a:solidFill>
                          <a:schemeClr val="bg1"/>
                        </a:solidFill>
                        <a:effectLst/>
                        <a:latin typeface="+mn-lt"/>
                      </a:endParaRPr>
                    </a:p>
                  </a:txBody>
                  <a:tcPr>
                    <a:solidFill>
                      <a:schemeClr val="accent6">
                        <a:lumMod val="7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mn-lt"/>
                      </a:endParaRPr>
                    </a:p>
                  </a:txBody>
                  <a:tcPr/>
                </a:tc>
                <a:extLst>
                  <a:ext uri="{0D108BD9-81ED-4DB2-BD59-A6C34878D82A}">
                    <a16:rowId xmlns:a16="http://schemas.microsoft.com/office/drawing/2014/main" xmlns="" val="2560480288"/>
                  </a:ext>
                </a:extLst>
              </a:tr>
            </a:tbl>
          </a:graphicData>
        </a:graphic>
      </p:graphicFrame>
      <p:sp>
        <p:nvSpPr>
          <p:cNvPr id="11" name="TextBox 10">
            <a:extLst>
              <a:ext uri="{FF2B5EF4-FFF2-40B4-BE49-F238E27FC236}">
                <a16:creationId xmlns:a16="http://schemas.microsoft.com/office/drawing/2014/main" xmlns="" id="{3D7E9BCC-FED7-968A-E582-54ABC57FE278}"/>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21</a:t>
            </a:fld>
            <a:endParaRPr lang="en-US" sz="1800" dirty="0">
              <a:solidFill>
                <a:srgbClr val="FFFFFF"/>
              </a:solidFill>
            </a:endParaRPr>
          </a:p>
        </p:txBody>
      </p:sp>
    </p:spTree>
    <p:extLst>
      <p:ext uri="{BB962C8B-B14F-4D97-AF65-F5344CB8AC3E}">
        <p14:creationId xmlns:p14="http://schemas.microsoft.com/office/powerpoint/2010/main" val="208080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5C9A565-2BCB-2DDC-6691-1E491F74071D}"/>
              </a:ext>
            </a:extLst>
          </p:cNvPr>
          <p:cNvPicPr>
            <a:picLocks noChangeAspect="1"/>
          </p:cNvPicPr>
          <p:nvPr/>
        </p:nvPicPr>
        <p:blipFill>
          <a:blip r:embed="rId2"/>
          <a:stretch>
            <a:fillRect/>
          </a:stretch>
        </p:blipFill>
        <p:spPr>
          <a:xfrm>
            <a:off x="0" y="-76200"/>
            <a:ext cx="12191999" cy="6955971"/>
          </a:xfrm>
          <a:prstGeom prst="rect">
            <a:avLst/>
          </a:prstGeom>
        </p:spPr>
      </p:pic>
      <p:sp>
        <p:nvSpPr>
          <p:cNvPr id="2" name="Title 1">
            <a:extLst>
              <a:ext uri="{FF2B5EF4-FFF2-40B4-BE49-F238E27FC236}">
                <a16:creationId xmlns:a16="http://schemas.microsoft.com/office/drawing/2014/main" xmlns="" id="{B8505344-ECBD-715E-1757-8D12D66FF0E1}"/>
              </a:ext>
            </a:extLst>
          </p:cNvPr>
          <p:cNvSpPr>
            <a:spLocks noGrp="1"/>
          </p:cNvSpPr>
          <p:nvPr>
            <p:ph type="title"/>
          </p:nvPr>
        </p:nvSpPr>
        <p:spPr>
          <a:xfrm>
            <a:off x="533400" y="4927600"/>
            <a:ext cx="8596668" cy="1320800"/>
          </a:xfrm>
        </p:spPr>
        <p:txBody>
          <a:bodyPr anchor="ctr">
            <a:normAutofit/>
          </a:bodyPr>
          <a:lstStyle/>
          <a:p>
            <a:r>
              <a:rPr lang="en-US" sz="6000" b="1" dirty="0">
                <a:solidFill>
                  <a:schemeClr val="bg1"/>
                </a:solidFill>
                <a:effectLst>
                  <a:outerShdw blurRad="38100" dist="38100" dir="2700000" algn="tl">
                    <a:srgbClr val="000000">
                      <a:alpha val="43137"/>
                    </a:srgbClr>
                  </a:outerShdw>
                </a:effectLst>
                <a:latin typeface="+mn-lt"/>
              </a:rPr>
              <a:t>Core Values of the Church</a:t>
            </a:r>
          </a:p>
        </p:txBody>
      </p:sp>
      <p:grpSp>
        <p:nvGrpSpPr>
          <p:cNvPr id="5" name="Group 4">
            <a:extLst>
              <a:ext uri="{FF2B5EF4-FFF2-40B4-BE49-F238E27FC236}">
                <a16:creationId xmlns:a16="http://schemas.microsoft.com/office/drawing/2014/main" xmlns="" id="{0CAE0D03-6FC3-AEA9-5C96-AC2A245698F4}"/>
              </a:ext>
            </a:extLst>
          </p:cNvPr>
          <p:cNvGrpSpPr/>
          <p:nvPr/>
        </p:nvGrpSpPr>
        <p:grpSpPr>
          <a:xfrm>
            <a:off x="642938" y="1066800"/>
            <a:ext cx="10906125" cy="3962400"/>
            <a:chOff x="642938" y="1066800"/>
            <a:chExt cx="10906125" cy="3962400"/>
          </a:xfrm>
        </p:grpSpPr>
        <p:sp>
          <p:nvSpPr>
            <p:cNvPr id="6" name="Freeform: Shape 5">
              <a:extLst>
                <a:ext uri="{FF2B5EF4-FFF2-40B4-BE49-F238E27FC236}">
                  <a16:creationId xmlns:a16="http://schemas.microsoft.com/office/drawing/2014/main" xmlns="" id="{C7CD6194-64ED-E930-ADCA-2325C0BFC8A4}"/>
                </a:ext>
              </a:extLst>
            </p:cNvPr>
            <p:cNvSpPr/>
            <p:nvPr/>
          </p:nvSpPr>
          <p:spPr>
            <a:xfrm>
              <a:off x="2832683" y="1066800"/>
              <a:ext cx="8716379" cy="548640"/>
            </a:xfrm>
            <a:custGeom>
              <a:avLst/>
              <a:gdLst>
                <a:gd name="connsiteX0" fmla="*/ 0 w 8716379"/>
                <a:gd name="connsiteY0" fmla="*/ 0 h 501684"/>
                <a:gd name="connsiteX1" fmla="*/ 8716379 w 8716379"/>
                <a:gd name="connsiteY1" fmla="*/ 0 h 501684"/>
                <a:gd name="connsiteX2" fmla="*/ 8716379 w 8716379"/>
                <a:gd name="connsiteY2" fmla="*/ 501684 h 501684"/>
                <a:gd name="connsiteX3" fmla="*/ 0 w 8716379"/>
                <a:gd name="connsiteY3" fmla="*/ 501684 h 501684"/>
                <a:gd name="connsiteX4" fmla="*/ 0 w 8716379"/>
                <a:gd name="connsiteY4" fmla="*/ 0 h 5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379" h="501684">
                  <a:moveTo>
                    <a:pt x="0" y="0"/>
                  </a:moveTo>
                  <a:lnTo>
                    <a:pt x="8716379" y="0"/>
                  </a:lnTo>
                  <a:lnTo>
                    <a:pt x="8716379" y="501684"/>
                  </a:lnTo>
                  <a:lnTo>
                    <a:pt x="0" y="501684"/>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122" tIns="100972" rIns="169122" bIns="100972" numCol="1" spcCol="1270" anchor="ctr" anchorCtr="0">
              <a:noAutofit/>
            </a:bodyPr>
            <a:lstStyle/>
            <a:p>
              <a:pPr marL="0" lvl="0" indent="0" algn="l" defTabSz="1244600">
                <a:lnSpc>
                  <a:spcPct val="90000"/>
                </a:lnSpc>
                <a:spcBef>
                  <a:spcPct val="0"/>
                </a:spcBef>
                <a:spcAft>
                  <a:spcPct val="35000"/>
                </a:spcAft>
                <a:buNone/>
              </a:pPr>
              <a:r>
                <a:rPr lang="en-US" sz="2800" kern="1200" dirty="0"/>
                <a:t>There </a:t>
              </a:r>
              <a:r>
                <a:rPr lang="en-US" sz="2800" b="1" i="1" kern="1200" dirty="0"/>
                <a:t>is</a:t>
              </a:r>
              <a:r>
                <a:rPr lang="en-US" sz="2800" kern="1200" dirty="0"/>
                <a:t> but </a:t>
              </a:r>
              <a:r>
                <a:rPr lang="en-US" sz="2800" b="1" kern="1200" dirty="0">
                  <a:solidFill>
                    <a:srgbClr val="FF0000"/>
                  </a:solidFill>
                </a:rPr>
                <a:t>One Church</a:t>
              </a:r>
              <a:r>
                <a:rPr lang="en-US" sz="2800" kern="1200" dirty="0"/>
                <a:t>; Ephesians 1:22-23</a:t>
              </a:r>
            </a:p>
          </p:txBody>
        </p:sp>
        <p:sp>
          <p:nvSpPr>
            <p:cNvPr id="7" name="Freeform: Shape 6">
              <a:extLst>
                <a:ext uri="{FF2B5EF4-FFF2-40B4-BE49-F238E27FC236}">
                  <a16:creationId xmlns:a16="http://schemas.microsoft.com/office/drawing/2014/main" xmlns="" id="{2B8C4830-8032-54F5-7D8A-235E765EE659}"/>
                </a:ext>
              </a:extLst>
            </p:cNvPr>
            <p:cNvSpPr/>
            <p:nvPr/>
          </p:nvSpPr>
          <p:spPr>
            <a:xfrm>
              <a:off x="642938" y="1087585"/>
              <a:ext cx="2179094" cy="548640"/>
            </a:xfrm>
            <a:custGeom>
              <a:avLst/>
              <a:gdLst>
                <a:gd name="connsiteX0" fmla="*/ 0 w 2179094"/>
                <a:gd name="connsiteY0" fmla="*/ 0 h 397528"/>
                <a:gd name="connsiteX1" fmla="*/ 2179094 w 2179094"/>
                <a:gd name="connsiteY1" fmla="*/ 0 h 397528"/>
                <a:gd name="connsiteX2" fmla="*/ 2179094 w 2179094"/>
                <a:gd name="connsiteY2" fmla="*/ 397528 h 397528"/>
                <a:gd name="connsiteX3" fmla="*/ 0 w 2179094"/>
                <a:gd name="connsiteY3" fmla="*/ 397528 h 397528"/>
                <a:gd name="connsiteX4" fmla="*/ 0 w 2179094"/>
                <a:gd name="connsiteY4" fmla="*/ 0 h 39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094" h="397528">
                  <a:moveTo>
                    <a:pt x="0" y="0"/>
                  </a:moveTo>
                  <a:lnTo>
                    <a:pt x="2179094" y="0"/>
                  </a:lnTo>
                  <a:lnTo>
                    <a:pt x="2179094" y="397528"/>
                  </a:lnTo>
                  <a:lnTo>
                    <a:pt x="0" y="397528"/>
                  </a:lnTo>
                  <a:lnTo>
                    <a:pt x="0" y="0"/>
                  </a:lnTo>
                  <a:close/>
                </a:path>
              </a:pathLst>
            </a:custGeom>
            <a:solidFill>
              <a:schemeClr val="accent6">
                <a:lumMod val="50000"/>
              </a:schemeClr>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5310" tIns="39267" rIns="115310" bIns="39267"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One</a:t>
              </a:r>
            </a:p>
          </p:txBody>
        </p:sp>
        <p:sp>
          <p:nvSpPr>
            <p:cNvPr id="8" name="Freeform: Shape 7">
              <a:extLst>
                <a:ext uri="{FF2B5EF4-FFF2-40B4-BE49-F238E27FC236}">
                  <a16:creationId xmlns:a16="http://schemas.microsoft.com/office/drawing/2014/main" xmlns="" id="{58CBFA6C-5EFA-9E66-269E-5E8C08F6261E}"/>
                </a:ext>
              </a:extLst>
            </p:cNvPr>
            <p:cNvSpPr/>
            <p:nvPr/>
          </p:nvSpPr>
          <p:spPr>
            <a:xfrm>
              <a:off x="2832683" y="1676400"/>
              <a:ext cx="8716379" cy="548640"/>
            </a:xfrm>
            <a:custGeom>
              <a:avLst/>
              <a:gdLst>
                <a:gd name="connsiteX0" fmla="*/ 0 w 8716379"/>
                <a:gd name="connsiteY0" fmla="*/ 0 h 489130"/>
                <a:gd name="connsiteX1" fmla="*/ 8716379 w 8716379"/>
                <a:gd name="connsiteY1" fmla="*/ 0 h 489130"/>
                <a:gd name="connsiteX2" fmla="*/ 8716379 w 8716379"/>
                <a:gd name="connsiteY2" fmla="*/ 489130 h 489130"/>
                <a:gd name="connsiteX3" fmla="*/ 0 w 8716379"/>
                <a:gd name="connsiteY3" fmla="*/ 489130 h 489130"/>
                <a:gd name="connsiteX4" fmla="*/ 0 w 8716379"/>
                <a:gd name="connsiteY4" fmla="*/ 0 h 48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379" h="489130">
                  <a:moveTo>
                    <a:pt x="0" y="0"/>
                  </a:moveTo>
                  <a:lnTo>
                    <a:pt x="8716379" y="0"/>
                  </a:lnTo>
                  <a:lnTo>
                    <a:pt x="8716379" y="489130"/>
                  </a:lnTo>
                  <a:lnTo>
                    <a:pt x="0" y="489130"/>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122" tIns="100972" rIns="169122" bIns="100972"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Baptism</a:t>
              </a:r>
              <a:r>
                <a:rPr lang="en-US" sz="2800" kern="1200" dirty="0"/>
                <a:t> </a:t>
              </a:r>
              <a:r>
                <a:rPr lang="en-US" sz="2800" b="1" i="1" kern="1200" dirty="0"/>
                <a:t>is</a:t>
              </a:r>
              <a:r>
                <a:rPr lang="en-US" sz="2800" kern="1200" dirty="0"/>
                <a:t> essential; Acts 2:38; Mark 16:16</a:t>
              </a:r>
            </a:p>
          </p:txBody>
        </p:sp>
        <p:sp>
          <p:nvSpPr>
            <p:cNvPr id="9" name="Freeform: Shape 8">
              <a:extLst>
                <a:ext uri="{FF2B5EF4-FFF2-40B4-BE49-F238E27FC236}">
                  <a16:creationId xmlns:a16="http://schemas.microsoft.com/office/drawing/2014/main" xmlns="" id="{FEF2803D-137B-B99C-3269-BD1558A8CD04}"/>
                </a:ext>
              </a:extLst>
            </p:cNvPr>
            <p:cNvSpPr/>
            <p:nvPr/>
          </p:nvSpPr>
          <p:spPr>
            <a:xfrm>
              <a:off x="642938" y="1690908"/>
              <a:ext cx="2179094" cy="548640"/>
            </a:xfrm>
            <a:custGeom>
              <a:avLst/>
              <a:gdLst>
                <a:gd name="connsiteX0" fmla="*/ 0 w 2179094"/>
                <a:gd name="connsiteY0" fmla="*/ 0 h 397528"/>
                <a:gd name="connsiteX1" fmla="*/ 2179094 w 2179094"/>
                <a:gd name="connsiteY1" fmla="*/ 0 h 397528"/>
                <a:gd name="connsiteX2" fmla="*/ 2179094 w 2179094"/>
                <a:gd name="connsiteY2" fmla="*/ 397528 h 397528"/>
                <a:gd name="connsiteX3" fmla="*/ 0 w 2179094"/>
                <a:gd name="connsiteY3" fmla="*/ 397528 h 397528"/>
                <a:gd name="connsiteX4" fmla="*/ 0 w 2179094"/>
                <a:gd name="connsiteY4" fmla="*/ 0 h 39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094" h="397528">
                  <a:moveTo>
                    <a:pt x="0" y="0"/>
                  </a:moveTo>
                  <a:lnTo>
                    <a:pt x="2179094" y="0"/>
                  </a:lnTo>
                  <a:lnTo>
                    <a:pt x="2179094" y="397528"/>
                  </a:lnTo>
                  <a:lnTo>
                    <a:pt x="0" y="397528"/>
                  </a:lnTo>
                  <a:lnTo>
                    <a:pt x="0" y="0"/>
                  </a:lnTo>
                  <a:close/>
                </a:path>
              </a:pathLst>
            </a:custGeom>
            <a:solidFill>
              <a:schemeClr val="accent6">
                <a:lumMod val="50000"/>
              </a:schemeClr>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5310" tIns="39267" rIns="115310" bIns="39267"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Two</a:t>
              </a:r>
            </a:p>
          </p:txBody>
        </p:sp>
        <p:sp>
          <p:nvSpPr>
            <p:cNvPr id="10" name="Freeform: Shape 9">
              <a:extLst>
                <a:ext uri="{FF2B5EF4-FFF2-40B4-BE49-F238E27FC236}">
                  <a16:creationId xmlns:a16="http://schemas.microsoft.com/office/drawing/2014/main" xmlns="" id="{BFEAB247-1FDD-BC90-2A11-DF5A89077C44}"/>
                </a:ext>
              </a:extLst>
            </p:cNvPr>
            <p:cNvSpPr/>
            <p:nvPr/>
          </p:nvSpPr>
          <p:spPr>
            <a:xfrm>
              <a:off x="2832683" y="2286000"/>
              <a:ext cx="8716379" cy="548640"/>
            </a:xfrm>
            <a:custGeom>
              <a:avLst/>
              <a:gdLst>
                <a:gd name="connsiteX0" fmla="*/ 0 w 8716379"/>
                <a:gd name="connsiteY0" fmla="*/ 0 h 671536"/>
                <a:gd name="connsiteX1" fmla="*/ 8716379 w 8716379"/>
                <a:gd name="connsiteY1" fmla="*/ 0 h 671536"/>
                <a:gd name="connsiteX2" fmla="*/ 8716379 w 8716379"/>
                <a:gd name="connsiteY2" fmla="*/ 671536 h 671536"/>
                <a:gd name="connsiteX3" fmla="*/ 0 w 8716379"/>
                <a:gd name="connsiteY3" fmla="*/ 671536 h 671536"/>
                <a:gd name="connsiteX4" fmla="*/ 0 w 8716379"/>
                <a:gd name="connsiteY4" fmla="*/ 0 h 67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379" h="671536">
                  <a:moveTo>
                    <a:pt x="0" y="0"/>
                  </a:moveTo>
                  <a:lnTo>
                    <a:pt x="8716379" y="0"/>
                  </a:lnTo>
                  <a:lnTo>
                    <a:pt x="8716379" y="671536"/>
                  </a:lnTo>
                  <a:lnTo>
                    <a:pt x="0" y="671536"/>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122" tIns="100972" rIns="169122" bIns="100972" numCol="1" spcCol="1270" anchor="ctr" anchorCtr="0">
              <a:noAutofit/>
            </a:bodyPr>
            <a:lstStyle/>
            <a:p>
              <a:pPr marL="0" lvl="0" indent="0" algn="l" defTabSz="1244600">
                <a:lnSpc>
                  <a:spcPct val="90000"/>
                </a:lnSpc>
                <a:spcBef>
                  <a:spcPct val="0"/>
                </a:spcBef>
                <a:spcAft>
                  <a:spcPct val="35000"/>
                </a:spcAft>
                <a:buNone/>
              </a:pPr>
              <a:r>
                <a:rPr lang="en-US" sz="2800" kern="1200" dirty="0"/>
                <a:t>The </a:t>
              </a:r>
              <a:r>
                <a:rPr lang="en-US" sz="2800" b="1" kern="1200" dirty="0">
                  <a:solidFill>
                    <a:srgbClr val="FF0000"/>
                  </a:solidFill>
                </a:rPr>
                <a:t>Assembly </a:t>
              </a:r>
              <a:r>
                <a:rPr lang="en-US" sz="2800" kern="1200" dirty="0"/>
                <a:t>of the saints </a:t>
              </a:r>
              <a:r>
                <a:rPr lang="en-US" sz="2800" b="1" i="1" kern="1200" dirty="0"/>
                <a:t>is</a:t>
              </a:r>
              <a:r>
                <a:rPr lang="en-US" sz="2800" kern="1200" dirty="0"/>
                <a:t> vital; Hebrews 10:25</a:t>
              </a:r>
            </a:p>
          </p:txBody>
        </p:sp>
        <p:sp>
          <p:nvSpPr>
            <p:cNvPr id="11" name="Freeform: Shape 10">
              <a:extLst>
                <a:ext uri="{FF2B5EF4-FFF2-40B4-BE49-F238E27FC236}">
                  <a16:creationId xmlns:a16="http://schemas.microsoft.com/office/drawing/2014/main" xmlns="" id="{A20B3774-DA03-C240-F14F-BB41A7821024}"/>
                </a:ext>
              </a:extLst>
            </p:cNvPr>
            <p:cNvSpPr/>
            <p:nvPr/>
          </p:nvSpPr>
          <p:spPr>
            <a:xfrm>
              <a:off x="642938" y="2286000"/>
              <a:ext cx="2179094" cy="548640"/>
            </a:xfrm>
            <a:custGeom>
              <a:avLst/>
              <a:gdLst>
                <a:gd name="connsiteX0" fmla="*/ 0 w 2179094"/>
                <a:gd name="connsiteY0" fmla="*/ 0 h 397528"/>
                <a:gd name="connsiteX1" fmla="*/ 2179094 w 2179094"/>
                <a:gd name="connsiteY1" fmla="*/ 0 h 397528"/>
                <a:gd name="connsiteX2" fmla="*/ 2179094 w 2179094"/>
                <a:gd name="connsiteY2" fmla="*/ 397528 h 397528"/>
                <a:gd name="connsiteX3" fmla="*/ 0 w 2179094"/>
                <a:gd name="connsiteY3" fmla="*/ 397528 h 397528"/>
                <a:gd name="connsiteX4" fmla="*/ 0 w 2179094"/>
                <a:gd name="connsiteY4" fmla="*/ 0 h 39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094" h="397528">
                  <a:moveTo>
                    <a:pt x="0" y="0"/>
                  </a:moveTo>
                  <a:lnTo>
                    <a:pt x="2179094" y="0"/>
                  </a:lnTo>
                  <a:lnTo>
                    <a:pt x="2179094" y="397528"/>
                  </a:lnTo>
                  <a:lnTo>
                    <a:pt x="0" y="397528"/>
                  </a:lnTo>
                  <a:lnTo>
                    <a:pt x="0" y="0"/>
                  </a:lnTo>
                  <a:close/>
                </a:path>
              </a:pathLst>
            </a:custGeom>
            <a:solidFill>
              <a:schemeClr val="accent6">
                <a:lumMod val="50000"/>
              </a:schemeClr>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5310" tIns="39267" rIns="115310" bIns="39267"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Three</a:t>
              </a:r>
            </a:p>
          </p:txBody>
        </p:sp>
        <p:sp>
          <p:nvSpPr>
            <p:cNvPr id="12" name="Freeform: Shape 11">
              <a:extLst>
                <a:ext uri="{FF2B5EF4-FFF2-40B4-BE49-F238E27FC236}">
                  <a16:creationId xmlns:a16="http://schemas.microsoft.com/office/drawing/2014/main" xmlns="" id="{0EDDAA4D-1A7A-F0B0-663F-D85DAB9C916A}"/>
                </a:ext>
              </a:extLst>
            </p:cNvPr>
            <p:cNvSpPr/>
            <p:nvPr/>
          </p:nvSpPr>
          <p:spPr>
            <a:xfrm>
              <a:off x="2832683" y="2895600"/>
              <a:ext cx="8716379" cy="548640"/>
            </a:xfrm>
            <a:custGeom>
              <a:avLst/>
              <a:gdLst>
                <a:gd name="connsiteX0" fmla="*/ 0 w 8716379"/>
                <a:gd name="connsiteY0" fmla="*/ 0 h 709269"/>
                <a:gd name="connsiteX1" fmla="*/ 8716379 w 8716379"/>
                <a:gd name="connsiteY1" fmla="*/ 0 h 709269"/>
                <a:gd name="connsiteX2" fmla="*/ 8716379 w 8716379"/>
                <a:gd name="connsiteY2" fmla="*/ 709269 h 709269"/>
                <a:gd name="connsiteX3" fmla="*/ 0 w 8716379"/>
                <a:gd name="connsiteY3" fmla="*/ 709269 h 709269"/>
                <a:gd name="connsiteX4" fmla="*/ 0 w 8716379"/>
                <a:gd name="connsiteY4" fmla="*/ 0 h 70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379" h="709269">
                  <a:moveTo>
                    <a:pt x="0" y="0"/>
                  </a:moveTo>
                  <a:lnTo>
                    <a:pt x="8716379" y="0"/>
                  </a:lnTo>
                  <a:lnTo>
                    <a:pt x="8716379" y="709269"/>
                  </a:lnTo>
                  <a:lnTo>
                    <a:pt x="0" y="709269"/>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122" tIns="100972" rIns="169122" bIns="100972"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Communion </a:t>
              </a:r>
              <a:r>
                <a:rPr lang="en-US" sz="2800" b="1" i="1" kern="1200" dirty="0"/>
                <a:t>is</a:t>
              </a:r>
              <a:r>
                <a:rPr lang="en-US" sz="2800" kern="1200" dirty="0"/>
                <a:t> on the 1st day of every week; Acts 20:7</a:t>
              </a:r>
            </a:p>
          </p:txBody>
        </p:sp>
        <p:sp>
          <p:nvSpPr>
            <p:cNvPr id="13" name="Freeform: Shape 12">
              <a:extLst>
                <a:ext uri="{FF2B5EF4-FFF2-40B4-BE49-F238E27FC236}">
                  <a16:creationId xmlns:a16="http://schemas.microsoft.com/office/drawing/2014/main" xmlns="" id="{FF701D4C-538A-159E-1F83-084F0C23B692}"/>
                </a:ext>
              </a:extLst>
            </p:cNvPr>
            <p:cNvSpPr/>
            <p:nvPr/>
          </p:nvSpPr>
          <p:spPr>
            <a:xfrm>
              <a:off x="642938" y="2895600"/>
              <a:ext cx="2179094" cy="548640"/>
            </a:xfrm>
            <a:custGeom>
              <a:avLst/>
              <a:gdLst>
                <a:gd name="connsiteX0" fmla="*/ 0 w 2179094"/>
                <a:gd name="connsiteY0" fmla="*/ 0 h 397528"/>
                <a:gd name="connsiteX1" fmla="*/ 2179094 w 2179094"/>
                <a:gd name="connsiteY1" fmla="*/ 0 h 397528"/>
                <a:gd name="connsiteX2" fmla="*/ 2179094 w 2179094"/>
                <a:gd name="connsiteY2" fmla="*/ 397528 h 397528"/>
                <a:gd name="connsiteX3" fmla="*/ 0 w 2179094"/>
                <a:gd name="connsiteY3" fmla="*/ 397528 h 397528"/>
                <a:gd name="connsiteX4" fmla="*/ 0 w 2179094"/>
                <a:gd name="connsiteY4" fmla="*/ 0 h 39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094" h="397528">
                  <a:moveTo>
                    <a:pt x="0" y="0"/>
                  </a:moveTo>
                  <a:lnTo>
                    <a:pt x="2179094" y="0"/>
                  </a:lnTo>
                  <a:lnTo>
                    <a:pt x="2179094" y="397528"/>
                  </a:lnTo>
                  <a:lnTo>
                    <a:pt x="0" y="397528"/>
                  </a:lnTo>
                  <a:lnTo>
                    <a:pt x="0" y="0"/>
                  </a:lnTo>
                  <a:close/>
                </a:path>
              </a:pathLst>
            </a:custGeom>
            <a:solidFill>
              <a:schemeClr val="accent6">
                <a:lumMod val="50000"/>
              </a:schemeClr>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5310" tIns="39267" rIns="115310" bIns="39267"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Four</a:t>
              </a:r>
            </a:p>
          </p:txBody>
        </p:sp>
        <p:sp>
          <p:nvSpPr>
            <p:cNvPr id="14" name="Freeform: Shape 13">
              <a:extLst>
                <a:ext uri="{FF2B5EF4-FFF2-40B4-BE49-F238E27FC236}">
                  <a16:creationId xmlns:a16="http://schemas.microsoft.com/office/drawing/2014/main" xmlns="" id="{BA8497FE-672B-B4DC-14A2-5C54E86D0ADB}"/>
                </a:ext>
              </a:extLst>
            </p:cNvPr>
            <p:cNvSpPr/>
            <p:nvPr/>
          </p:nvSpPr>
          <p:spPr>
            <a:xfrm>
              <a:off x="2824163" y="3505200"/>
              <a:ext cx="8724900" cy="548640"/>
            </a:xfrm>
            <a:custGeom>
              <a:avLst/>
              <a:gdLst>
                <a:gd name="connsiteX0" fmla="*/ 0 w 8724900"/>
                <a:gd name="connsiteY0" fmla="*/ 0 h 397528"/>
                <a:gd name="connsiteX1" fmla="*/ 8724900 w 8724900"/>
                <a:gd name="connsiteY1" fmla="*/ 0 h 397528"/>
                <a:gd name="connsiteX2" fmla="*/ 8724900 w 8724900"/>
                <a:gd name="connsiteY2" fmla="*/ 397528 h 397528"/>
                <a:gd name="connsiteX3" fmla="*/ 0 w 8724900"/>
                <a:gd name="connsiteY3" fmla="*/ 397528 h 397528"/>
                <a:gd name="connsiteX4" fmla="*/ 0 w 8724900"/>
                <a:gd name="connsiteY4" fmla="*/ 0 h 39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4900" h="397528">
                  <a:moveTo>
                    <a:pt x="0" y="0"/>
                  </a:moveTo>
                  <a:lnTo>
                    <a:pt x="8724900" y="0"/>
                  </a:lnTo>
                  <a:lnTo>
                    <a:pt x="8724900" y="397528"/>
                  </a:lnTo>
                  <a:lnTo>
                    <a:pt x="0" y="397528"/>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287" tIns="100972" rIns="169287" bIns="100972" numCol="1" spcCol="1270" anchor="ctr" anchorCtr="0">
              <a:noAutofit/>
            </a:bodyPr>
            <a:lstStyle/>
            <a:p>
              <a:pPr marL="0" lvl="0" indent="0" algn="l" defTabSz="1244600">
                <a:lnSpc>
                  <a:spcPct val="90000"/>
                </a:lnSpc>
                <a:spcBef>
                  <a:spcPct val="0"/>
                </a:spcBef>
                <a:spcAft>
                  <a:spcPct val="35000"/>
                </a:spcAft>
                <a:buNone/>
              </a:pPr>
              <a:r>
                <a:rPr lang="en-US" sz="2800" kern="1200" dirty="0"/>
                <a:t>The </a:t>
              </a:r>
              <a:r>
                <a:rPr lang="en-US" sz="2800" b="1" kern="1200" dirty="0">
                  <a:solidFill>
                    <a:srgbClr val="FF0000"/>
                  </a:solidFill>
                </a:rPr>
                <a:t>Gospel</a:t>
              </a:r>
              <a:r>
                <a:rPr lang="en-US" sz="2800" kern="1200" dirty="0"/>
                <a:t> </a:t>
              </a:r>
              <a:r>
                <a:rPr lang="en-US" sz="2800" b="1" i="1" kern="1200" dirty="0"/>
                <a:t>is</a:t>
              </a:r>
              <a:r>
                <a:rPr lang="en-US" sz="2800" kern="1200" dirty="0"/>
                <a:t> the Saving Power of Christ; 1</a:t>
              </a:r>
              <a:r>
                <a:rPr lang="en-US" sz="2800" kern="1200" baseline="30000" dirty="0"/>
                <a:t>st</a:t>
              </a:r>
              <a:r>
                <a:rPr lang="en-US" sz="2800" kern="1200" dirty="0"/>
                <a:t> Cor 15:1-4</a:t>
              </a:r>
            </a:p>
          </p:txBody>
        </p:sp>
        <p:sp>
          <p:nvSpPr>
            <p:cNvPr id="15" name="Freeform: Shape 14">
              <a:extLst>
                <a:ext uri="{FF2B5EF4-FFF2-40B4-BE49-F238E27FC236}">
                  <a16:creationId xmlns:a16="http://schemas.microsoft.com/office/drawing/2014/main" xmlns="" id="{0C775D3F-F6E7-DC07-C239-F8B20188FEE5}"/>
                </a:ext>
              </a:extLst>
            </p:cNvPr>
            <p:cNvSpPr/>
            <p:nvPr/>
          </p:nvSpPr>
          <p:spPr>
            <a:xfrm>
              <a:off x="642938" y="3505200"/>
              <a:ext cx="2181225" cy="548640"/>
            </a:xfrm>
            <a:custGeom>
              <a:avLst/>
              <a:gdLst>
                <a:gd name="connsiteX0" fmla="*/ 0 w 2181225"/>
                <a:gd name="connsiteY0" fmla="*/ 0 h 397528"/>
                <a:gd name="connsiteX1" fmla="*/ 2181225 w 2181225"/>
                <a:gd name="connsiteY1" fmla="*/ 0 h 397528"/>
                <a:gd name="connsiteX2" fmla="*/ 2181225 w 2181225"/>
                <a:gd name="connsiteY2" fmla="*/ 397528 h 397528"/>
                <a:gd name="connsiteX3" fmla="*/ 0 w 2181225"/>
                <a:gd name="connsiteY3" fmla="*/ 397528 h 397528"/>
                <a:gd name="connsiteX4" fmla="*/ 0 w 2181225"/>
                <a:gd name="connsiteY4" fmla="*/ 0 h 39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25" h="397528">
                  <a:moveTo>
                    <a:pt x="0" y="0"/>
                  </a:moveTo>
                  <a:lnTo>
                    <a:pt x="2181225" y="0"/>
                  </a:lnTo>
                  <a:lnTo>
                    <a:pt x="2181225" y="397528"/>
                  </a:lnTo>
                  <a:lnTo>
                    <a:pt x="0" y="397528"/>
                  </a:lnTo>
                  <a:lnTo>
                    <a:pt x="0" y="0"/>
                  </a:lnTo>
                  <a:close/>
                </a:path>
              </a:pathLst>
            </a:custGeom>
            <a:solidFill>
              <a:schemeClr val="accent6">
                <a:lumMod val="50000"/>
              </a:schemeClr>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5423" tIns="39267" rIns="115423" bIns="39267"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Five</a:t>
              </a:r>
            </a:p>
          </p:txBody>
        </p:sp>
        <p:sp>
          <p:nvSpPr>
            <p:cNvPr id="16" name="Freeform: Shape 15">
              <a:extLst>
                <a:ext uri="{FF2B5EF4-FFF2-40B4-BE49-F238E27FC236}">
                  <a16:creationId xmlns:a16="http://schemas.microsoft.com/office/drawing/2014/main" xmlns="" id="{64C2325A-DF00-00BA-554D-B2CCF46FBDBB}"/>
                </a:ext>
              </a:extLst>
            </p:cNvPr>
            <p:cNvSpPr/>
            <p:nvPr/>
          </p:nvSpPr>
          <p:spPr>
            <a:xfrm>
              <a:off x="2824163" y="4114800"/>
              <a:ext cx="8724900" cy="914400"/>
            </a:xfrm>
            <a:custGeom>
              <a:avLst/>
              <a:gdLst>
                <a:gd name="connsiteX0" fmla="*/ 0 w 8724900"/>
                <a:gd name="connsiteY0" fmla="*/ 0 h 397528"/>
                <a:gd name="connsiteX1" fmla="*/ 8724900 w 8724900"/>
                <a:gd name="connsiteY1" fmla="*/ 0 h 397528"/>
                <a:gd name="connsiteX2" fmla="*/ 8724900 w 8724900"/>
                <a:gd name="connsiteY2" fmla="*/ 397528 h 397528"/>
                <a:gd name="connsiteX3" fmla="*/ 0 w 8724900"/>
                <a:gd name="connsiteY3" fmla="*/ 397528 h 397528"/>
                <a:gd name="connsiteX4" fmla="*/ 0 w 8724900"/>
                <a:gd name="connsiteY4" fmla="*/ 0 h 39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4900" h="397528">
                  <a:moveTo>
                    <a:pt x="0" y="0"/>
                  </a:moveTo>
                  <a:lnTo>
                    <a:pt x="8724900" y="0"/>
                  </a:lnTo>
                  <a:lnTo>
                    <a:pt x="8724900" y="397528"/>
                  </a:lnTo>
                  <a:lnTo>
                    <a:pt x="0" y="397528"/>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287" tIns="100972" rIns="169287" bIns="100972" numCol="1" spcCol="1270" anchor="ctr" anchorCtr="0">
              <a:noAutofit/>
            </a:bodyPr>
            <a:lstStyle/>
            <a:p>
              <a:pPr marL="0" lvl="0" indent="0" algn="l" defTabSz="1244600">
                <a:lnSpc>
                  <a:spcPct val="90000"/>
                </a:lnSpc>
                <a:spcBef>
                  <a:spcPct val="0"/>
                </a:spcBef>
                <a:spcAft>
                  <a:spcPct val="35000"/>
                </a:spcAft>
                <a:buNone/>
              </a:pPr>
              <a:r>
                <a:rPr lang="en-US" sz="2800" kern="1200" dirty="0"/>
                <a:t>The </a:t>
              </a:r>
              <a:r>
                <a:rPr lang="en-US" sz="2800" b="1" kern="1200" dirty="0"/>
                <a:t>P</a:t>
              </a:r>
              <a:r>
                <a:rPr lang="en-US" sz="2800" kern="1200" dirty="0"/>
                <a:t>lan </a:t>
              </a:r>
              <a:r>
                <a:rPr lang="en-US" sz="2800" b="1" kern="1200" dirty="0"/>
                <a:t>o</a:t>
              </a:r>
              <a:r>
                <a:rPr lang="en-US" sz="2800" kern="1200" dirty="0"/>
                <a:t>f </a:t>
              </a:r>
              <a:r>
                <a:rPr lang="en-US" sz="2800" b="1" kern="1200" dirty="0"/>
                <a:t>S</a:t>
              </a:r>
              <a:r>
                <a:rPr lang="en-US" sz="2800" kern="1200" dirty="0"/>
                <a:t>alvation </a:t>
              </a:r>
              <a:r>
                <a:rPr lang="en-US" sz="2800" b="1" i="1" kern="1200" dirty="0"/>
                <a:t>is</a:t>
              </a:r>
              <a:r>
                <a:rPr lang="en-US" sz="2800" kern="1200" dirty="0"/>
                <a:t>: Hear, Believe, Repent, Confess, Be Baptized, and Remain Faithful.</a:t>
              </a:r>
            </a:p>
          </p:txBody>
        </p:sp>
        <p:sp>
          <p:nvSpPr>
            <p:cNvPr id="17" name="Freeform: Shape 16">
              <a:extLst>
                <a:ext uri="{FF2B5EF4-FFF2-40B4-BE49-F238E27FC236}">
                  <a16:creationId xmlns:a16="http://schemas.microsoft.com/office/drawing/2014/main" xmlns="" id="{27DB74EE-DC41-302C-C61D-76A583396BC3}"/>
                </a:ext>
              </a:extLst>
            </p:cNvPr>
            <p:cNvSpPr/>
            <p:nvPr/>
          </p:nvSpPr>
          <p:spPr>
            <a:xfrm>
              <a:off x="642938" y="4114800"/>
              <a:ext cx="2181225" cy="914400"/>
            </a:xfrm>
            <a:custGeom>
              <a:avLst/>
              <a:gdLst>
                <a:gd name="connsiteX0" fmla="*/ 0 w 2181225"/>
                <a:gd name="connsiteY0" fmla="*/ 0 h 397528"/>
                <a:gd name="connsiteX1" fmla="*/ 2181225 w 2181225"/>
                <a:gd name="connsiteY1" fmla="*/ 0 h 397528"/>
                <a:gd name="connsiteX2" fmla="*/ 2181225 w 2181225"/>
                <a:gd name="connsiteY2" fmla="*/ 397528 h 397528"/>
                <a:gd name="connsiteX3" fmla="*/ 0 w 2181225"/>
                <a:gd name="connsiteY3" fmla="*/ 397528 h 397528"/>
                <a:gd name="connsiteX4" fmla="*/ 0 w 2181225"/>
                <a:gd name="connsiteY4" fmla="*/ 0 h 39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25" h="397528">
                  <a:moveTo>
                    <a:pt x="0" y="0"/>
                  </a:moveTo>
                  <a:lnTo>
                    <a:pt x="2181225" y="0"/>
                  </a:lnTo>
                  <a:lnTo>
                    <a:pt x="2181225" y="397528"/>
                  </a:lnTo>
                  <a:lnTo>
                    <a:pt x="0" y="397528"/>
                  </a:lnTo>
                  <a:lnTo>
                    <a:pt x="0" y="0"/>
                  </a:lnTo>
                  <a:close/>
                </a:path>
              </a:pathLst>
            </a:custGeom>
            <a:solidFill>
              <a:schemeClr val="accent6">
                <a:lumMod val="50000"/>
              </a:schemeClr>
            </a:solidFill>
          </p:spPr>
          <p:style>
            <a:lnRef idx="2">
              <a:schemeClr val="accent6">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15423" tIns="39267" rIns="115423" bIns="39267"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mn-lt"/>
                </a:rPr>
                <a:t>POS</a:t>
              </a:r>
            </a:p>
          </p:txBody>
        </p:sp>
      </p:grpSp>
      <p:sp>
        <p:nvSpPr>
          <p:cNvPr id="19" name="TextBox 18">
            <a:extLst>
              <a:ext uri="{FF2B5EF4-FFF2-40B4-BE49-F238E27FC236}">
                <a16:creationId xmlns:a16="http://schemas.microsoft.com/office/drawing/2014/main" xmlns="" id="{FC486927-154D-6C8E-072A-109697434F4F}"/>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22</a:t>
            </a:fld>
            <a:endParaRPr lang="en-US" sz="1800" dirty="0">
              <a:solidFill>
                <a:srgbClr val="FFFFFF"/>
              </a:solidFill>
            </a:endParaRPr>
          </a:p>
        </p:txBody>
      </p:sp>
    </p:spTree>
    <p:extLst>
      <p:ext uri="{BB962C8B-B14F-4D97-AF65-F5344CB8AC3E}">
        <p14:creationId xmlns:p14="http://schemas.microsoft.com/office/powerpoint/2010/main" val="13260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7BDFED6-6E33-4606-AFE2-886ADB1C0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p:cNvPicPr>
            <a:picLocks noChangeAspect="1"/>
          </p:cNvPicPr>
          <p:nvPr/>
        </p:nvPicPr>
        <p:blipFill rotWithShape="1">
          <a:blip r:embed="rId2">
            <a:alphaModFix/>
          </a:blip>
          <a:srcRect t="1210" r="-1" b="-1"/>
          <a:stretch/>
        </p:blipFill>
        <p:spPr>
          <a:xfrm>
            <a:off x="4547937" y="-5"/>
            <a:ext cx="7644062" cy="3681406"/>
          </a:xfrm>
          <a:prstGeom prst="rect">
            <a:avLst/>
          </a:prstGeom>
        </p:spPr>
      </p:pic>
      <p:pic>
        <p:nvPicPr>
          <p:cNvPr id="6" name="Picture 5" descr="Background pattern&#10;&#10;Description automatically generated">
            <a:extLst>
              <a:ext uri="{FF2B5EF4-FFF2-40B4-BE49-F238E27FC236}">
                <a16:creationId xmlns:a16="http://schemas.microsoft.com/office/drawing/2014/main" xmlns="" id="{8F9D6027-4535-6A2E-5BFC-5F140B8615BF}"/>
              </a:ext>
            </a:extLst>
          </p:cNvPr>
          <p:cNvPicPr>
            <a:picLocks noChangeAspect="1"/>
          </p:cNvPicPr>
          <p:nvPr/>
        </p:nvPicPr>
        <p:blipFill rotWithShape="1">
          <a:blip r:embed="rId3"/>
          <a:srcRect t="13119" r="-1" b="15539"/>
          <a:stretch/>
        </p:blipFill>
        <p:spPr>
          <a:xfrm>
            <a:off x="4547938" y="3681409"/>
            <a:ext cx="7644062" cy="3176595"/>
          </a:xfrm>
          <a:prstGeom prst="rect">
            <a:avLst/>
          </a:prstGeom>
        </p:spPr>
      </p:pic>
      <p:sp>
        <p:nvSpPr>
          <p:cNvPr id="13" name="Rectangle 12">
            <a:extLst>
              <a:ext uri="{FF2B5EF4-FFF2-40B4-BE49-F238E27FC236}">
                <a16:creationId xmlns:a16="http://schemas.microsoft.com/office/drawing/2014/main" xmlns="" id="{890DEF05-784E-4B61-89E4-04C4ECF4E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115219"/>
            <a:ext cx="5395912" cy="2387600"/>
          </a:xfrm>
        </p:spPr>
        <p:txBody>
          <a:bodyPr>
            <a:normAutofit/>
          </a:bodyPr>
          <a:lstStyle/>
          <a:p>
            <a:pPr algn="l"/>
            <a:r>
              <a:rPr lang="en-US" sz="5000" b="1" dirty="0">
                <a:solidFill>
                  <a:schemeClr val="bg1"/>
                </a:solidFill>
                <a:latin typeface="+mn-lt"/>
              </a:rPr>
              <a:t>Thank You for Your Attendance Today</a:t>
            </a:r>
            <a:r>
              <a:rPr lang="en-US" sz="5000" dirty="0">
                <a:solidFill>
                  <a:schemeClr val="bg1"/>
                </a:solidFill>
                <a:latin typeface="+mn-lt"/>
              </a:rPr>
              <a:t>!</a:t>
            </a:r>
          </a:p>
        </p:txBody>
      </p:sp>
      <p:sp>
        <p:nvSpPr>
          <p:cNvPr id="3" name="Subtitle 2"/>
          <p:cNvSpPr>
            <a:spLocks noGrp="1"/>
          </p:cNvSpPr>
          <p:nvPr>
            <p:ph type="subTitle" idx="1"/>
          </p:nvPr>
        </p:nvSpPr>
        <p:spPr>
          <a:xfrm>
            <a:off x="838200" y="4135437"/>
            <a:ext cx="10515600" cy="2084387"/>
          </a:xfrm>
        </p:spPr>
        <p:txBody>
          <a:bodyPr>
            <a:normAutofit/>
          </a:bodyPr>
          <a:lstStyle/>
          <a:p>
            <a:pPr algn="l"/>
            <a:r>
              <a:rPr lang="en-US" sz="3600" b="1" dirty="0">
                <a:solidFill>
                  <a:schemeClr val="bg1"/>
                </a:solidFill>
              </a:rPr>
              <a:t>Receive a Bible answer for a Bible question</a:t>
            </a:r>
          </a:p>
          <a:p>
            <a:pPr algn="l"/>
            <a:r>
              <a:rPr lang="en-US" sz="3600" b="1" dirty="0">
                <a:solidFill>
                  <a:schemeClr val="bg1"/>
                </a:solidFill>
              </a:rPr>
              <a:t>Contact Tyrone Jones</a:t>
            </a:r>
          </a:p>
          <a:p>
            <a:pPr algn="l"/>
            <a:r>
              <a:rPr lang="en-US" sz="3600" dirty="0">
                <a:solidFill>
                  <a:schemeClr val="bg1"/>
                </a:solidFill>
                <a:hlinkClick r:id="rId4">
                  <a:extLst>
                    <a:ext uri="{A12FA001-AC4F-418D-AE19-62706E023703}">
                      <ahyp:hlinkClr xmlns:ahyp="http://schemas.microsoft.com/office/drawing/2018/hyperlinkcolor" xmlns="" val="tx"/>
                    </a:ext>
                  </a:extLst>
                </a:hlinkClick>
              </a:rPr>
              <a:t>Email:</a:t>
            </a:r>
            <a:r>
              <a:rPr lang="en-US" sz="3600" u="sng" dirty="0">
                <a:solidFill>
                  <a:schemeClr val="bg1"/>
                </a:solidFill>
                <a:hlinkClick r:id="rId4">
                  <a:extLst>
                    <a:ext uri="{A12FA001-AC4F-418D-AE19-62706E023703}">
                      <ahyp:hlinkClr xmlns:ahyp="http://schemas.microsoft.com/office/drawing/2018/hyperlinkcolor" xmlns="" val="tx"/>
                    </a:ext>
                  </a:extLst>
                </a:hlinkClick>
              </a:rPr>
              <a:t> </a:t>
            </a:r>
            <a:r>
              <a:rPr lang="en-US" sz="3600" dirty="0">
                <a:solidFill>
                  <a:schemeClr val="bg1"/>
                </a:solidFill>
                <a:hlinkClick r:id="rId4">
                  <a:extLst>
                    <a:ext uri="{A12FA001-AC4F-418D-AE19-62706E023703}">
                      <ahyp:hlinkClr xmlns:ahyp="http://schemas.microsoft.com/office/drawing/2018/hyperlinkcolor" xmlns="" val="tx"/>
                    </a:ext>
                  </a:extLst>
                </a:hlinkClick>
              </a:rPr>
              <a:t>tjones@gacoc.org</a:t>
            </a:r>
            <a:r>
              <a:rPr lang="en-US" sz="3600" dirty="0">
                <a:solidFill>
                  <a:schemeClr val="bg1"/>
                </a:solidFill>
              </a:rPr>
              <a:t> or call: 972.677.2437</a:t>
            </a:r>
            <a:endParaRPr lang="en-US" sz="2800" dirty="0">
              <a:solidFill>
                <a:schemeClr val="bg1"/>
              </a:solidFill>
            </a:endParaRPr>
          </a:p>
        </p:txBody>
      </p:sp>
      <p:cxnSp>
        <p:nvCxnSpPr>
          <p:cNvPr id="15" name="Straight Connector 14">
            <a:extLst>
              <a:ext uri="{FF2B5EF4-FFF2-40B4-BE49-F238E27FC236}">
                <a16:creationId xmlns:a16="http://schemas.microsoft.com/office/drawing/2014/main" xmlns="" id="{C41BAEC7-F7B0-4224-8B18-8F74B7D87F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568BF6D-1875-48DC-89CB-E322EF9305A0}" type="slidenum">
              <a:rPr lang="en-US" sz="1400">
                <a:solidFill>
                  <a:srgbClr val="FFFFFF"/>
                </a:solidFill>
              </a:rPr>
              <a:pPr>
                <a:spcAft>
                  <a:spcPts val="600"/>
                </a:spcAft>
              </a:pPr>
              <a:t>23</a:t>
            </a:fld>
            <a:endParaRPr lang="en-US" sz="1400" dirty="0">
              <a:solidFill>
                <a:srgbClr val="FFFFFF"/>
              </a:solidFill>
            </a:endParaRPr>
          </a:p>
        </p:txBody>
      </p:sp>
    </p:spTree>
    <p:extLst>
      <p:ext uri="{BB962C8B-B14F-4D97-AF65-F5344CB8AC3E}">
        <p14:creationId xmlns:p14="http://schemas.microsoft.com/office/powerpoint/2010/main" val="355996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green surface&#10;&#10;Description automatically generated with low confidence">
            <a:extLst>
              <a:ext uri="{FF2B5EF4-FFF2-40B4-BE49-F238E27FC236}">
                <a16:creationId xmlns:a16="http://schemas.microsoft.com/office/drawing/2014/main" xmlns="" id="{7A63089F-A50E-ED4D-4097-BAAFEAB6B995}"/>
              </a:ext>
            </a:extLst>
          </p:cNvPr>
          <p:cNvPicPr>
            <a:picLocks noChangeAspect="1"/>
          </p:cNvPicPr>
          <p:nvPr/>
        </p:nvPicPr>
        <p:blipFill rotWithShape="1">
          <a:blip r:embed="rId2">
            <a:extLst>
              <a:ext uri="{28A0092B-C50C-407E-A947-70E740481C1C}">
                <a14:useLocalDpi xmlns:a14="http://schemas.microsoft.com/office/drawing/2010/main" val="0"/>
              </a:ext>
            </a:extLst>
          </a:blip>
          <a:srcRect l="10508" r="6826"/>
          <a:stretch/>
        </p:blipFill>
        <p:spPr>
          <a:xfrm>
            <a:off x="20" y="10"/>
            <a:ext cx="12191981" cy="6857990"/>
          </a:xfrm>
          <a:prstGeom prst="rect">
            <a:avLst/>
          </a:prstGeom>
        </p:spPr>
      </p:pic>
      <p:sp>
        <p:nvSpPr>
          <p:cNvPr id="13" name="Rectangle 12">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003AC5C-CB74-F20C-7682-0DB28FA94288}"/>
              </a:ext>
            </a:extLst>
          </p:cNvPr>
          <p:cNvSpPr>
            <a:spLocks noGrp="1"/>
          </p:cNvSpPr>
          <p:nvPr>
            <p:ph type="title"/>
          </p:nvPr>
        </p:nvSpPr>
        <p:spPr>
          <a:xfrm>
            <a:off x="76200" y="4419600"/>
            <a:ext cx="9078562" cy="1059928"/>
          </a:xfrm>
        </p:spPr>
        <p:txBody>
          <a:bodyPr vert="horz" lIns="91440" tIns="45720" rIns="91440" bIns="45720" rtlCol="0" anchor="b">
            <a:normAutofit/>
          </a:bodyPr>
          <a:lstStyle/>
          <a:p>
            <a:r>
              <a:rPr lang="en-US" sz="6600" b="1" dirty="0">
                <a:latin typeface="Eras Demi ITC" panose="020B0805030504020804" pitchFamily="34" charset="0"/>
              </a:rPr>
              <a:t>Today’s Theme</a:t>
            </a:r>
          </a:p>
        </p:txBody>
      </p:sp>
      <p:sp>
        <p:nvSpPr>
          <p:cNvPr id="18" name="Rectangle: Rounded Corners 14">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F4C9156-2F82-7B09-DFC5-20F4B7FD78B0}"/>
              </a:ext>
            </a:extLst>
          </p:cNvPr>
          <p:cNvSpPr>
            <a:spLocks noGrp="1"/>
          </p:cNvSpPr>
          <p:nvPr>
            <p:ph idx="1"/>
          </p:nvPr>
        </p:nvSpPr>
        <p:spPr>
          <a:xfrm>
            <a:off x="76200" y="5624945"/>
            <a:ext cx="9730047" cy="592975"/>
          </a:xfrm>
        </p:spPr>
        <p:txBody>
          <a:bodyPr vert="horz" lIns="91440" tIns="45720" rIns="91440" bIns="45720" rtlCol="0" anchor="ctr">
            <a:noAutofit/>
          </a:bodyPr>
          <a:lstStyle/>
          <a:p>
            <a:pPr marL="0" indent="0">
              <a:buNone/>
            </a:pPr>
            <a:r>
              <a:rPr lang="en-US" sz="5400" b="1" dirty="0">
                <a:latin typeface="Eras Bold ITC" panose="020B0907030504020204" pitchFamily="34" charset="0"/>
              </a:rPr>
              <a:t>The Saving Power of Christ</a:t>
            </a:r>
          </a:p>
        </p:txBody>
      </p:sp>
      <p:sp>
        <p:nvSpPr>
          <p:cNvPr id="5" name="TextBox 4">
            <a:extLst>
              <a:ext uri="{FF2B5EF4-FFF2-40B4-BE49-F238E27FC236}">
                <a16:creationId xmlns:a16="http://schemas.microsoft.com/office/drawing/2014/main" xmlns="" id="{6472569E-E036-E9C5-4D08-703DA48C0813}"/>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3</a:t>
            </a:fld>
            <a:endParaRPr lang="en-US" sz="1800" dirty="0">
              <a:solidFill>
                <a:srgbClr val="FFFFFF"/>
              </a:solidFill>
            </a:endParaRPr>
          </a:p>
        </p:txBody>
      </p:sp>
    </p:spTree>
    <p:extLst>
      <p:ext uri="{BB962C8B-B14F-4D97-AF65-F5344CB8AC3E}">
        <p14:creationId xmlns:p14="http://schemas.microsoft.com/office/powerpoint/2010/main" val="28075328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E5B99E4-4077-3104-81EA-081F0262F3C1}"/>
              </a:ext>
            </a:extLst>
          </p:cNvPr>
          <p:cNvPicPr>
            <a:picLocks noChangeAspect="1"/>
          </p:cNvPicPr>
          <p:nvPr/>
        </p:nvPicPr>
        <p:blipFill>
          <a:blip r:embed="rId3"/>
          <a:stretch>
            <a:fillRect/>
          </a:stretch>
        </p:blipFill>
        <p:spPr>
          <a:xfrm>
            <a:off x="-76200" y="-228600"/>
            <a:ext cx="12442372" cy="7258051"/>
          </a:xfrm>
          <a:prstGeom prst="rect">
            <a:avLst/>
          </a:prstGeom>
        </p:spPr>
      </p:pic>
      <p:sp>
        <p:nvSpPr>
          <p:cNvPr id="2" name="Title 1">
            <a:extLst>
              <a:ext uri="{FF2B5EF4-FFF2-40B4-BE49-F238E27FC236}">
                <a16:creationId xmlns:a16="http://schemas.microsoft.com/office/drawing/2014/main" xmlns="" id="{B5579E83-B2DE-4899-8415-CAF6201AD86B}"/>
              </a:ext>
            </a:extLst>
          </p:cNvPr>
          <p:cNvSpPr>
            <a:spLocks noGrp="1"/>
          </p:cNvSpPr>
          <p:nvPr>
            <p:ph type="title"/>
          </p:nvPr>
        </p:nvSpPr>
        <p:spPr>
          <a:xfrm>
            <a:off x="6629400" y="1905000"/>
            <a:ext cx="5029200" cy="3090333"/>
          </a:xfrm>
        </p:spPr>
        <p:txBody>
          <a:bodyPr anchor="ctr">
            <a:normAutofit/>
          </a:bodyPr>
          <a:lstStyle/>
          <a:p>
            <a:r>
              <a:rPr lang="en-US" sz="5400" b="1" dirty="0">
                <a:solidFill>
                  <a:srgbClr val="95D54F"/>
                </a:solidFill>
                <a:effectLst/>
                <a:latin typeface="Calibri" panose="020F0502020204030204" pitchFamily="34" charset="0"/>
                <a:ea typeface="Calibri" panose="020F0502020204030204" pitchFamily="34" charset="0"/>
                <a:cs typeface="Times New Roman" panose="02020603050405020304" pitchFamily="18" charset="0"/>
              </a:rPr>
              <a:t>Romans 8:28-29 NIV</a:t>
            </a:r>
            <a:endParaRPr lang="en-US" sz="5400" dirty="0">
              <a:solidFill>
                <a:srgbClr val="95D54F"/>
              </a:solidFill>
            </a:endParaRPr>
          </a:p>
        </p:txBody>
      </p:sp>
      <p:sp>
        <p:nvSpPr>
          <p:cNvPr id="3" name="Content Placeholder 2">
            <a:extLst>
              <a:ext uri="{FF2B5EF4-FFF2-40B4-BE49-F238E27FC236}">
                <a16:creationId xmlns:a16="http://schemas.microsoft.com/office/drawing/2014/main" xmlns="" id="{83C5C407-66E7-F24C-3260-5C7B361666A9}"/>
              </a:ext>
            </a:extLst>
          </p:cNvPr>
          <p:cNvSpPr>
            <a:spLocks noGrp="1"/>
          </p:cNvSpPr>
          <p:nvPr>
            <p:ph idx="1"/>
          </p:nvPr>
        </p:nvSpPr>
        <p:spPr>
          <a:xfrm>
            <a:off x="533400" y="1253067"/>
            <a:ext cx="5418666" cy="4351866"/>
          </a:xfrm>
        </p:spPr>
        <p:txBody>
          <a:bodyPr anchor="ctr">
            <a:noAutofit/>
          </a:bodyPr>
          <a:lstStyle/>
          <a:p>
            <a:pPr marL="0" indent="0" algn="r">
              <a:buNone/>
            </a:pPr>
            <a:r>
              <a:rPr lang="en-US" sz="3400" b="1" dirty="0">
                <a:solidFill>
                  <a:schemeClr val="bg1"/>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cs typeface="Times New Roman" panose="02020603050405020304" pitchFamily="18" charset="0"/>
              </a:rPr>
              <a:t>And we know that in all things God works for the good of those who love him, who have been called according to his purpose. For those God foreknew he also predestined to be conformed to the image of his Son, that he might be the firstborn among many brothers and sisters.</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2F023471-4D07-C215-A149-EBCA98C68C12}"/>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4</a:t>
            </a:fld>
            <a:endParaRPr lang="en-US" sz="1800" dirty="0">
              <a:solidFill>
                <a:srgbClr val="FFFFFF"/>
              </a:solidFill>
            </a:endParaRPr>
          </a:p>
        </p:txBody>
      </p:sp>
    </p:spTree>
    <p:extLst>
      <p:ext uri="{BB962C8B-B14F-4D97-AF65-F5344CB8AC3E}">
        <p14:creationId xmlns:p14="http://schemas.microsoft.com/office/powerpoint/2010/main" val="372377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DB8359-9BBF-8171-E4BD-93E7EA17AFD7}"/>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E767C03D-0551-052F-CD92-A37E05D34A41}"/>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US" b="1" dirty="0">
                <a:solidFill>
                  <a:schemeClr val="tx1"/>
                </a:solidFill>
              </a:rPr>
              <a:t>God’s Purpose Is The Church</a:t>
            </a:r>
            <a:br>
              <a:rPr lang="en-US" b="1" dirty="0">
                <a:solidFill>
                  <a:schemeClr val="tx1"/>
                </a:solidFill>
              </a:rPr>
            </a:br>
            <a:r>
              <a:rPr lang="en-US" b="1" dirty="0">
                <a:solidFill>
                  <a:schemeClr val="tx1"/>
                </a:solidFill>
              </a:rPr>
              <a:t>Romans 8:28</a:t>
            </a:r>
          </a:p>
        </p:txBody>
      </p:sp>
      <p:grpSp>
        <p:nvGrpSpPr>
          <p:cNvPr id="13" name="Group 12">
            <a:extLst>
              <a:ext uri="{FF2B5EF4-FFF2-40B4-BE49-F238E27FC236}">
                <a16:creationId xmlns:a16="http://schemas.microsoft.com/office/drawing/2014/main" xmlns="" id="{8AF2DCE0-81B0-C98A-C9F2-7349DCC7005D}"/>
              </a:ext>
            </a:extLst>
          </p:cNvPr>
          <p:cNvGrpSpPr/>
          <p:nvPr/>
        </p:nvGrpSpPr>
        <p:grpSpPr>
          <a:xfrm>
            <a:off x="1295400" y="623658"/>
            <a:ext cx="9566923" cy="2643792"/>
            <a:chOff x="1295400" y="623658"/>
            <a:chExt cx="9566923" cy="2643792"/>
          </a:xfrm>
        </p:grpSpPr>
        <p:sp>
          <p:nvSpPr>
            <p:cNvPr id="7" name="Freeform: Shape 6">
              <a:extLst>
                <a:ext uri="{FF2B5EF4-FFF2-40B4-BE49-F238E27FC236}">
                  <a16:creationId xmlns:a16="http://schemas.microsoft.com/office/drawing/2014/main" xmlns="" id="{8ABAA49B-65B8-EE8F-7A77-BFACE4FC331F}"/>
                </a:ext>
              </a:extLst>
            </p:cNvPr>
            <p:cNvSpPr/>
            <p:nvPr/>
          </p:nvSpPr>
          <p:spPr>
            <a:xfrm>
              <a:off x="1295400" y="623658"/>
              <a:ext cx="3003050" cy="2643792"/>
            </a:xfrm>
            <a:custGeom>
              <a:avLst/>
              <a:gdLst>
                <a:gd name="connsiteX0" fmla="*/ 0 w 3003050"/>
                <a:gd name="connsiteY0" fmla="*/ 0 h 2643792"/>
                <a:gd name="connsiteX1" fmla="*/ 3003050 w 3003050"/>
                <a:gd name="connsiteY1" fmla="*/ 0 h 2643792"/>
                <a:gd name="connsiteX2" fmla="*/ 3003050 w 3003050"/>
                <a:gd name="connsiteY2" fmla="*/ 2643792 h 2643792"/>
                <a:gd name="connsiteX3" fmla="*/ 0 w 3003050"/>
                <a:gd name="connsiteY3" fmla="*/ 2643792 h 2643792"/>
                <a:gd name="connsiteX4" fmla="*/ 0 w 3003050"/>
                <a:gd name="connsiteY4" fmla="*/ 0 h 264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3050" h="2643792">
                  <a:moveTo>
                    <a:pt x="0" y="0"/>
                  </a:moveTo>
                  <a:lnTo>
                    <a:pt x="3003050" y="0"/>
                  </a:lnTo>
                  <a:lnTo>
                    <a:pt x="3003050" y="2643792"/>
                  </a:lnTo>
                  <a:lnTo>
                    <a:pt x="0" y="2643792"/>
                  </a:lnTo>
                  <a:lnTo>
                    <a:pt x="0" y="0"/>
                  </a:lnTo>
                  <a:close/>
                </a:path>
              </a:pathLst>
            </a:custGeom>
            <a:solidFill>
              <a:srgbClr val="C1581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When Christians are faithful to God, He works all circumstances together for their spiritual good.</a:t>
              </a:r>
            </a:p>
          </p:txBody>
        </p:sp>
        <p:sp>
          <p:nvSpPr>
            <p:cNvPr id="8" name="Freeform: Shape 7">
              <a:extLst>
                <a:ext uri="{FF2B5EF4-FFF2-40B4-BE49-F238E27FC236}">
                  <a16:creationId xmlns:a16="http://schemas.microsoft.com/office/drawing/2014/main" xmlns="" id="{19D6F320-8090-BAF7-86F9-F34915AB7519}"/>
                </a:ext>
              </a:extLst>
            </p:cNvPr>
            <p:cNvSpPr/>
            <p:nvPr/>
          </p:nvSpPr>
          <p:spPr>
            <a:xfrm>
              <a:off x="4580208" y="623658"/>
              <a:ext cx="2999232" cy="2642616"/>
            </a:xfrm>
            <a:custGeom>
              <a:avLst/>
              <a:gdLst>
                <a:gd name="connsiteX0" fmla="*/ 0 w 2931693"/>
                <a:gd name="connsiteY0" fmla="*/ 0 h 2670980"/>
                <a:gd name="connsiteX1" fmla="*/ 2931693 w 2931693"/>
                <a:gd name="connsiteY1" fmla="*/ 0 h 2670980"/>
                <a:gd name="connsiteX2" fmla="*/ 2931693 w 2931693"/>
                <a:gd name="connsiteY2" fmla="*/ 2670980 h 2670980"/>
                <a:gd name="connsiteX3" fmla="*/ 0 w 2931693"/>
                <a:gd name="connsiteY3" fmla="*/ 2670980 h 2670980"/>
                <a:gd name="connsiteX4" fmla="*/ 0 w 2931693"/>
                <a:gd name="connsiteY4" fmla="*/ 0 h 267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1693" h="2670980">
                  <a:moveTo>
                    <a:pt x="0" y="0"/>
                  </a:moveTo>
                  <a:lnTo>
                    <a:pt x="2931693" y="0"/>
                  </a:lnTo>
                  <a:lnTo>
                    <a:pt x="2931693" y="2670980"/>
                  </a:lnTo>
                  <a:lnTo>
                    <a:pt x="0" y="2670980"/>
                  </a:lnTo>
                  <a:lnTo>
                    <a:pt x="0" y="0"/>
                  </a:lnTo>
                  <a:close/>
                </a:path>
              </a:pathLst>
            </a:custGeom>
            <a:solidFill>
              <a:schemeClr val="tx1">
                <a:lumMod val="85000"/>
                <a:lumOff val="15000"/>
              </a:schemeClr>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Those who love God are those who love Him, believe in Him, and obey Him.</a:t>
              </a:r>
            </a:p>
          </p:txBody>
        </p:sp>
        <p:sp>
          <p:nvSpPr>
            <p:cNvPr id="9" name="Freeform: Shape 8">
              <a:extLst>
                <a:ext uri="{FF2B5EF4-FFF2-40B4-BE49-F238E27FC236}">
                  <a16:creationId xmlns:a16="http://schemas.microsoft.com/office/drawing/2014/main" xmlns="" id="{7712E2AC-B9BE-C9C9-5B83-D7ABCA319433}"/>
                </a:ext>
              </a:extLst>
            </p:cNvPr>
            <p:cNvSpPr/>
            <p:nvPr/>
          </p:nvSpPr>
          <p:spPr>
            <a:xfrm>
              <a:off x="7863091" y="623658"/>
              <a:ext cx="2999232" cy="2642616"/>
            </a:xfrm>
            <a:custGeom>
              <a:avLst/>
              <a:gdLst>
                <a:gd name="connsiteX0" fmla="*/ 0 w 3037087"/>
                <a:gd name="connsiteY0" fmla="*/ 0 h 2643792"/>
                <a:gd name="connsiteX1" fmla="*/ 3037087 w 3037087"/>
                <a:gd name="connsiteY1" fmla="*/ 0 h 2643792"/>
                <a:gd name="connsiteX2" fmla="*/ 3037087 w 3037087"/>
                <a:gd name="connsiteY2" fmla="*/ 2643792 h 2643792"/>
                <a:gd name="connsiteX3" fmla="*/ 0 w 3037087"/>
                <a:gd name="connsiteY3" fmla="*/ 2643792 h 2643792"/>
                <a:gd name="connsiteX4" fmla="*/ 0 w 3037087"/>
                <a:gd name="connsiteY4" fmla="*/ 0 h 264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087" h="2643792">
                  <a:moveTo>
                    <a:pt x="0" y="0"/>
                  </a:moveTo>
                  <a:lnTo>
                    <a:pt x="3037087" y="0"/>
                  </a:lnTo>
                  <a:lnTo>
                    <a:pt x="3037087" y="2643792"/>
                  </a:lnTo>
                  <a:lnTo>
                    <a:pt x="0" y="2643792"/>
                  </a:lnTo>
                  <a:lnTo>
                    <a:pt x="0" y="0"/>
                  </a:lnTo>
                  <a:close/>
                </a:path>
              </a:pathLst>
            </a:custGeom>
            <a:solidFill>
              <a:srgbClr val="B88C00"/>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Those who were called according to His purpose were called by the Gospel and</a:t>
              </a:r>
              <a:br>
                <a:rPr lang="en-US" sz="2800" kern="1200" dirty="0">
                  <a:effectLst>
                    <a:outerShdw blurRad="38100" dist="38100" dir="2700000" algn="tl">
                      <a:srgbClr val="000000">
                        <a:alpha val="43137"/>
                      </a:srgbClr>
                    </a:outerShdw>
                  </a:effectLst>
                </a:rPr>
              </a:br>
              <a:r>
                <a:rPr lang="en-US" sz="2800" kern="1200" dirty="0">
                  <a:effectLst>
                    <a:outerShdw blurRad="38100" dist="38100" dir="2700000" algn="tl">
                      <a:srgbClr val="000000">
                        <a:alpha val="43137"/>
                      </a:srgbClr>
                    </a:outerShdw>
                  </a:effectLst>
                </a:rPr>
                <a:t>obeyed it.</a:t>
              </a:r>
            </a:p>
          </p:txBody>
        </p:sp>
      </p:grpSp>
      <p:grpSp>
        <p:nvGrpSpPr>
          <p:cNvPr id="14" name="Group 13">
            <a:extLst>
              <a:ext uri="{FF2B5EF4-FFF2-40B4-BE49-F238E27FC236}">
                <a16:creationId xmlns:a16="http://schemas.microsoft.com/office/drawing/2014/main" xmlns="" id="{A7ACCD16-BF1C-E967-4C47-1AD796198446}"/>
              </a:ext>
            </a:extLst>
          </p:cNvPr>
          <p:cNvGrpSpPr/>
          <p:nvPr/>
        </p:nvGrpSpPr>
        <p:grpSpPr>
          <a:xfrm>
            <a:off x="1295400" y="3493202"/>
            <a:ext cx="9563120" cy="2642616"/>
            <a:chOff x="1295400" y="3493202"/>
            <a:chExt cx="9563120" cy="2642616"/>
          </a:xfrm>
        </p:grpSpPr>
        <p:sp>
          <p:nvSpPr>
            <p:cNvPr id="10" name="Freeform: Shape 9">
              <a:extLst>
                <a:ext uri="{FF2B5EF4-FFF2-40B4-BE49-F238E27FC236}">
                  <a16:creationId xmlns:a16="http://schemas.microsoft.com/office/drawing/2014/main" xmlns="" id="{121EF2CE-7146-DEB6-5E64-3F0169B76DBD}"/>
                </a:ext>
              </a:extLst>
            </p:cNvPr>
            <p:cNvSpPr/>
            <p:nvPr/>
          </p:nvSpPr>
          <p:spPr>
            <a:xfrm>
              <a:off x="1295400" y="3493202"/>
              <a:ext cx="2999232" cy="2642616"/>
            </a:xfrm>
            <a:custGeom>
              <a:avLst/>
              <a:gdLst>
                <a:gd name="connsiteX0" fmla="*/ 0 w 3003050"/>
                <a:gd name="connsiteY0" fmla="*/ 0 h 2569926"/>
                <a:gd name="connsiteX1" fmla="*/ 3003050 w 3003050"/>
                <a:gd name="connsiteY1" fmla="*/ 0 h 2569926"/>
                <a:gd name="connsiteX2" fmla="*/ 3003050 w 3003050"/>
                <a:gd name="connsiteY2" fmla="*/ 2569926 h 2569926"/>
                <a:gd name="connsiteX3" fmla="*/ 0 w 3003050"/>
                <a:gd name="connsiteY3" fmla="*/ 2569926 h 2569926"/>
                <a:gd name="connsiteX4" fmla="*/ 0 w 3003050"/>
                <a:gd name="connsiteY4" fmla="*/ 0 h 256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3050" h="2569926">
                  <a:moveTo>
                    <a:pt x="0" y="0"/>
                  </a:moveTo>
                  <a:lnTo>
                    <a:pt x="3003050" y="0"/>
                  </a:lnTo>
                  <a:lnTo>
                    <a:pt x="3003050" y="2569926"/>
                  </a:lnTo>
                  <a:lnTo>
                    <a:pt x="0" y="2569926"/>
                  </a:lnTo>
                  <a:lnTo>
                    <a:pt x="0" y="0"/>
                  </a:lnTo>
                  <a:close/>
                </a:path>
              </a:pathLst>
            </a:custGeom>
            <a:solidFill>
              <a:srgbClr val="2C6EAA"/>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God wants every man and woman to become righteous and go to Heaven.</a:t>
              </a:r>
            </a:p>
          </p:txBody>
        </p:sp>
        <p:sp>
          <p:nvSpPr>
            <p:cNvPr id="11" name="Freeform: Shape 10">
              <a:extLst>
                <a:ext uri="{FF2B5EF4-FFF2-40B4-BE49-F238E27FC236}">
                  <a16:creationId xmlns:a16="http://schemas.microsoft.com/office/drawing/2014/main" xmlns="" id="{66C937F6-3DAE-E112-D57B-EEC5546D37D0}"/>
                </a:ext>
              </a:extLst>
            </p:cNvPr>
            <p:cNvSpPr/>
            <p:nvPr/>
          </p:nvSpPr>
          <p:spPr>
            <a:xfrm>
              <a:off x="4577344" y="3493202"/>
              <a:ext cx="2999232" cy="2642616"/>
            </a:xfrm>
            <a:custGeom>
              <a:avLst/>
              <a:gdLst>
                <a:gd name="connsiteX0" fmla="*/ 0 w 2936090"/>
                <a:gd name="connsiteY0" fmla="*/ 0 h 2694847"/>
                <a:gd name="connsiteX1" fmla="*/ 2936090 w 2936090"/>
                <a:gd name="connsiteY1" fmla="*/ 0 h 2694847"/>
                <a:gd name="connsiteX2" fmla="*/ 2936090 w 2936090"/>
                <a:gd name="connsiteY2" fmla="*/ 2694847 h 2694847"/>
                <a:gd name="connsiteX3" fmla="*/ 0 w 2936090"/>
                <a:gd name="connsiteY3" fmla="*/ 2694847 h 2694847"/>
                <a:gd name="connsiteX4" fmla="*/ 0 w 2936090"/>
                <a:gd name="connsiteY4" fmla="*/ 0 h 269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090" h="2694847">
                  <a:moveTo>
                    <a:pt x="0" y="0"/>
                  </a:moveTo>
                  <a:lnTo>
                    <a:pt x="2936090" y="0"/>
                  </a:lnTo>
                  <a:lnTo>
                    <a:pt x="2936090" y="2694847"/>
                  </a:lnTo>
                  <a:lnTo>
                    <a:pt x="0" y="2694847"/>
                  </a:lnTo>
                  <a:lnTo>
                    <a:pt x="0" y="0"/>
                  </a:lnTo>
                  <a:close/>
                </a:path>
              </a:pathLst>
            </a:custGeom>
            <a:solidFill>
              <a:srgbClr val="588838"/>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Man must live right, believe, trust, and obey God; God will work all things for man’s ultimate good.</a:t>
              </a:r>
            </a:p>
          </p:txBody>
        </p:sp>
        <p:sp>
          <p:nvSpPr>
            <p:cNvPr id="12" name="Freeform: Shape 11">
              <a:extLst>
                <a:ext uri="{FF2B5EF4-FFF2-40B4-BE49-F238E27FC236}">
                  <a16:creationId xmlns:a16="http://schemas.microsoft.com/office/drawing/2014/main" xmlns="" id="{5144CD15-BB91-272E-2265-8F66A1B62348}"/>
                </a:ext>
              </a:extLst>
            </p:cNvPr>
            <p:cNvSpPr/>
            <p:nvPr/>
          </p:nvSpPr>
          <p:spPr>
            <a:xfrm>
              <a:off x="7859288" y="3493202"/>
              <a:ext cx="2999232" cy="2642616"/>
            </a:xfrm>
            <a:custGeom>
              <a:avLst/>
              <a:gdLst>
                <a:gd name="connsiteX0" fmla="*/ 0 w 2586339"/>
                <a:gd name="connsiteY0" fmla="*/ 0 h 2855458"/>
                <a:gd name="connsiteX1" fmla="*/ 2586339 w 2586339"/>
                <a:gd name="connsiteY1" fmla="*/ 0 h 2855458"/>
                <a:gd name="connsiteX2" fmla="*/ 2586339 w 2586339"/>
                <a:gd name="connsiteY2" fmla="*/ 2855458 h 2855458"/>
                <a:gd name="connsiteX3" fmla="*/ 0 w 2586339"/>
                <a:gd name="connsiteY3" fmla="*/ 2855458 h 2855458"/>
                <a:gd name="connsiteX4" fmla="*/ 0 w 2586339"/>
                <a:gd name="connsiteY4" fmla="*/ 0 h 285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339" h="2855458">
                  <a:moveTo>
                    <a:pt x="0" y="0"/>
                  </a:moveTo>
                  <a:lnTo>
                    <a:pt x="2586339" y="0"/>
                  </a:lnTo>
                  <a:lnTo>
                    <a:pt x="2586339" y="2855458"/>
                  </a:lnTo>
                  <a:lnTo>
                    <a:pt x="0" y="2855458"/>
                  </a:lnTo>
                  <a:lnTo>
                    <a:pt x="0" y="0"/>
                  </a:lnTo>
                  <a:close/>
                </a:path>
              </a:pathLst>
            </a:custGeom>
            <a:solidFill>
              <a:srgbClr val="32000C"/>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effectLst>
                    <a:outerShdw blurRad="38100" dist="38100" dir="2700000" algn="tl">
                      <a:srgbClr val="000000">
                        <a:alpha val="43137"/>
                      </a:srgbClr>
                    </a:outerShdw>
                  </a:effectLst>
                </a:rPr>
                <a:t>This is a promise!</a:t>
              </a:r>
            </a:p>
          </p:txBody>
        </p:sp>
      </p:grpSp>
      <p:sp>
        <p:nvSpPr>
          <p:cNvPr id="15" name="TextBox 14">
            <a:extLst>
              <a:ext uri="{FF2B5EF4-FFF2-40B4-BE49-F238E27FC236}">
                <a16:creationId xmlns:a16="http://schemas.microsoft.com/office/drawing/2014/main" xmlns="" id="{F7B84FDE-7C3F-C0B2-3A3E-C57F45325B89}"/>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5</a:t>
            </a:fld>
            <a:endParaRPr lang="en-US" sz="1800" dirty="0">
              <a:solidFill>
                <a:srgbClr val="FFFFFF"/>
              </a:solidFill>
            </a:endParaRPr>
          </a:p>
        </p:txBody>
      </p:sp>
    </p:spTree>
    <p:extLst>
      <p:ext uri="{BB962C8B-B14F-4D97-AF65-F5344CB8AC3E}">
        <p14:creationId xmlns:p14="http://schemas.microsoft.com/office/powerpoint/2010/main" val="49079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54DB3F-A578-EDB3-4480-8B63ECBE0884}"/>
              </a:ext>
            </a:extLst>
          </p:cNvPr>
          <p:cNvPicPr>
            <a:picLocks noChangeAspect="1"/>
          </p:cNvPicPr>
          <p:nvPr/>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73FCA983-11C6-F07F-7779-2F1107D61E8A}"/>
              </a:ext>
            </a:extLst>
          </p:cNvPr>
          <p:cNvSpPr>
            <a:spLocks noGrp="1"/>
          </p:cNvSpPr>
          <p:nvPr>
            <p:ph type="title"/>
          </p:nvPr>
        </p:nvSpPr>
        <p:spPr>
          <a:xfrm>
            <a:off x="1286933" y="609600"/>
            <a:ext cx="10197494" cy="1099457"/>
          </a:xfrm>
        </p:spPr>
        <p:txBody>
          <a:bodyPr>
            <a:noAutofit/>
          </a:bodyPr>
          <a:lstStyle/>
          <a:p>
            <a:pPr algn="ctr">
              <a:lnSpc>
                <a:spcPct val="90000"/>
              </a:lnSpc>
            </a:pPr>
            <a:r>
              <a:rPr lang="en-US" sz="4800" b="1" dirty="0">
                <a:solidFill>
                  <a:schemeClr val="bg1"/>
                </a:solidFill>
                <a:effectLst>
                  <a:outerShdw blurRad="38100" dist="38100" dir="2700000" algn="tl">
                    <a:srgbClr val="000000">
                      <a:alpha val="43137"/>
                    </a:srgbClr>
                  </a:outerShdw>
                </a:effectLst>
                <a:latin typeface="+mn-lt"/>
              </a:rPr>
              <a:t>God’s Purpose Is the Church</a:t>
            </a:r>
            <a:br>
              <a:rPr lang="en-US" sz="4800" b="1" dirty="0">
                <a:solidFill>
                  <a:schemeClr val="bg1"/>
                </a:solidFill>
                <a:effectLst>
                  <a:outerShdw blurRad="38100" dist="38100" dir="2700000" algn="tl">
                    <a:srgbClr val="000000">
                      <a:alpha val="43137"/>
                    </a:srgbClr>
                  </a:outerShdw>
                </a:effectLst>
                <a:latin typeface="+mn-lt"/>
              </a:rPr>
            </a:br>
            <a:r>
              <a:rPr lang="en-US" sz="4800" b="1" dirty="0">
                <a:solidFill>
                  <a:schemeClr val="bg1"/>
                </a:solidFill>
                <a:effectLst>
                  <a:outerShdw blurRad="38100" dist="38100" dir="2700000" algn="tl">
                    <a:srgbClr val="000000">
                      <a:alpha val="43137"/>
                    </a:srgbClr>
                  </a:outerShdw>
                </a:effectLst>
                <a:latin typeface="+mn-lt"/>
              </a:rPr>
              <a:t>Romans 8:29</a:t>
            </a:r>
          </a:p>
        </p:txBody>
      </p:sp>
      <p:graphicFrame>
        <p:nvGraphicFramePr>
          <p:cNvPr id="6" name="Content Placeholder 2">
            <a:extLst>
              <a:ext uri="{FF2B5EF4-FFF2-40B4-BE49-F238E27FC236}">
                <a16:creationId xmlns:a16="http://schemas.microsoft.com/office/drawing/2014/main" xmlns="" id="{EDDDEAA0-444C-0C87-99AC-0C1126706C49}"/>
              </a:ext>
            </a:extLst>
          </p:cNvPr>
          <p:cNvGraphicFramePr>
            <a:graphicFrameLocks noGrp="1"/>
          </p:cNvGraphicFramePr>
          <p:nvPr>
            <p:ph idx="1"/>
            <p:extLst>
              <p:ext uri="{D42A27DB-BD31-4B8C-83A1-F6EECF244321}">
                <p14:modId xmlns:p14="http://schemas.microsoft.com/office/powerpoint/2010/main" val="178164997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4B601BD4-789F-9C88-0A9B-5D98E77F2A22}"/>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6</a:t>
            </a:fld>
            <a:endParaRPr lang="en-US" sz="1800" dirty="0">
              <a:solidFill>
                <a:srgbClr val="FFFFFF"/>
              </a:solidFill>
            </a:endParaRPr>
          </a:p>
        </p:txBody>
      </p:sp>
    </p:spTree>
    <p:extLst>
      <p:ext uri="{BB962C8B-B14F-4D97-AF65-F5344CB8AC3E}">
        <p14:creationId xmlns:p14="http://schemas.microsoft.com/office/powerpoint/2010/main" val="359615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085C1D9-B1D8-3E9B-7BF3-C8A4A3A35C02}"/>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7DB8F02B-C0C5-A4B0-1D47-DEE324D1F937}"/>
              </a:ext>
            </a:extLst>
          </p:cNvPr>
          <p:cNvSpPr>
            <a:spLocks noGrp="1"/>
          </p:cNvSpPr>
          <p:nvPr>
            <p:ph type="title"/>
          </p:nvPr>
        </p:nvSpPr>
        <p:spPr>
          <a:xfrm>
            <a:off x="652481" y="1382486"/>
            <a:ext cx="4375437" cy="4093028"/>
          </a:xfrm>
        </p:spPr>
        <p:txBody>
          <a:bodyPr anchor="ctr">
            <a:normAutofit/>
          </a:bodyPr>
          <a:lstStyle/>
          <a:p>
            <a:pPr algn="r"/>
            <a:r>
              <a:rPr lang="en-US" sz="5400" b="1" dirty="0">
                <a:solidFill>
                  <a:schemeClr val="bg1"/>
                </a:solidFill>
                <a:effectLst>
                  <a:outerShdw blurRad="38100" dist="38100" dir="2700000" algn="tl">
                    <a:srgbClr val="000000">
                      <a:alpha val="43137"/>
                    </a:srgbClr>
                  </a:outerShdw>
                </a:effectLst>
                <a:latin typeface="+mn-lt"/>
              </a:rPr>
              <a:t>We Are Living in the</a:t>
            </a:r>
            <a:br>
              <a:rPr lang="en-US" sz="5400" b="1" dirty="0">
                <a:solidFill>
                  <a:schemeClr val="bg1"/>
                </a:solidFill>
                <a:effectLst>
                  <a:outerShdw blurRad="38100" dist="38100" dir="2700000" algn="tl">
                    <a:srgbClr val="000000">
                      <a:alpha val="43137"/>
                    </a:srgbClr>
                  </a:outerShdw>
                </a:effectLst>
                <a:latin typeface="+mn-lt"/>
              </a:rPr>
            </a:br>
            <a:r>
              <a:rPr lang="en-US" sz="5400" b="1" dirty="0">
                <a:solidFill>
                  <a:schemeClr val="bg1"/>
                </a:solidFill>
                <a:effectLst>
                  <a:outerShdw blurRad="38100" dist="38100" dir="2700000" algn="tl">
                    <a:srgbClr val="000000">
                      <a:alpha val="43137"/>
                    </a:srgbClr>
                  </a:outerShdw>
                </a:effectLst>
                <a:latin typeface="+mn-lt"/>
              </a:rPr>
              <a:t>Church Age</a:t>
            </a:r>
          </a:p>
        </p:txBody>
      </p:sp>
      <p:sp>
        <p:nvSpPr>
          <p:cNvPr id="7" name="Freeform: Shape 6">
            <a:extLst>
              <a:ext uri="{FF2B5EF4-FFF2-40B4-BE49-F238E27FC236}">
                <a16:creationId xmlns:a16="http://schemas.microsoft.com/office/drawing/2014/main" xmlns="" id="{070E5DCE-F3EA-4092-CAB2-B9CBB64642C4}"/>
              </a:ext>
            </a:extLst>
          </p:cNvPr>
          <p:cNvSpPr/>
          <p:nvPr/>
        </p:nvSpPr>
        <p:spPr>
          <a:xfrm>
            <a:off x="5638800" y="609600"/>
            <a:ext cx="5942319" cy="1828800"/>
          </a:xfrm>
          <a:custGeom>
            <a:avLst/>
            <a:gdLst>
              <a:gd name="connsiteX0" fmla="*/ 0 w 4272471"/>
              <a:gd name="connsiteY0" fmla="*/ 0 h 1303103"/>
              <a:gd name="connsiteX1" fmla="*/ 4272471 w 4272471"/>
              <a:gd name="connsiteY1" fmla="*/ 0 h 1303103"/>
              <a:gd name="connsiteX2" fmla="*/ 4272471 w 4272471"/>
              <a:gd name="connsiteY2" fmla="*/ 1303103 h 1303103"/>
              <a:gd name="connsiteX3" fmla="*/ 0 w 4272471"/>
              <a:gd name="connsiteY3" fmla="*/ 1303103 h 1303103"/>
              <a:gd name="connsiteX4" fmla="*/ 0 w 4272471"/>
              <a:gd name="connsiteY4" fmla="*/ 0 h 130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471" h="1303103">
                <a:moveTo>
                  <a:pt x="0" y="0"/>
                </a:moveTo>
                <a:lnTo>
                  <a:pt x="4272471" y="0"/>
                </a:lnTo>
                <a:lnTo>
                  <a:pt x="4272471" y="1303103"/>
                </a:lnTo>
                <a:lnTo>
                  <a:pt x="0" y="130310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The question is what impact</a:t>
            </a:r>
            <a:br>
              <a:rPr lang="en-US" sz="3200" b="1" kern="1200" dirty="0">
                <a:effectLst>
                  <a:outerShdw blurRad="38100" dist="38100" dir="2700000" algn="tl">
                    <a:srgbClr val="000000">
                      <a:alpha val="43137"/>
                    </a:srgbClr>
                  </a:outerShdw>
                </a:effectLst>
              </a:rPr>
            </a:br>
            <a:r>
              <a:rPr lang="en-US" sz="3200" b="1" kern="1200" dirty="0">
                <a:effectLst>
                  <a:outerShdw blurRad="38100" dist="38100" dir="2700000" algn="tl">
                    <a:srgbClr val="000000">
                      <a:alpha val="43137"/>
                    </a:srgbClr>
                  </a:outerShdw>
                </a:effectLst>
              </a:rPr>
              <a:t>will the church have on the generations to come?</a:t>
            </a:r>
          </a:p>
        </p:txBody>
      </p:sp>
      <p:sp>
        <p:nvSpPr>
          <p:cNvPr id="8" name="Freeform: Shape 7">
            <a:extLst>
              <a:ext uri="{FF2B5EF4-FFF2-40B4-BE49-F238E27FC236}">
                <a16:creationId xmlns:a16="http://schemas.microsoft.com/office/drawing/2014/main" xmlns="" id="{F29F341A-EDBF-4E08-F445-0CAA2C13D4C3}"/>
              </a:ext>
            </a:extLst>
          </p:cNvPr>
          <p:cNvSpPr/>
          <p:nvPr/>
        </p:nvSpPr>
        <p:spPr>
          <a:xfrm>
            <a:off x="5638799" y="2614781"/>
            <a:ext cx="5942319" cy="1828800"/>
          </a:xfrm>
          <a:custGeom>
            <a:avLst/>
            <a:gdLst>
              <a:gd name="connsiteX0" fmla="*/ 0 w 4272471"/>
              <a:gd name="connsiteY0" fmla="*/ 0 h 1303103"/>
              <a:gd name="connsiteX1" fmla="*/ 4272471 w 4272471"/>
              <a:gd name="connsiteY1" fmla="*/ 0 h 1303103"/>
              <a:gd name="connsiteX2" fmla="*/ 4272471 w 4272471"/>
              <a:gd name="connsiteY2" fmla="*/ 1303103 h 1303103"/>
              <a:gd name="connsiteX3" fmla="*/ 0 w 4272471"/>
              <a:gd name="connsiteY3" fmla="*/ 1303103 h 1303103"/>
              <a:gd name="connsiteX4" fmla="*/ 0 w 4272471"/>
              <a:gd name="connsiteY4" fmla="*/ 0 h 130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471" h="1303103">
                <a:moveTo>
                  <a:pt x="0" y="0"/>
                </a:moveTo>
                <a:lnTo>
                  <a:pt x="4272471" y="0"/>
                </a:lnTo>
                <a:lnTo>
                  <a:pt x="4272471" y="1303103"/>
                </a:lnTo>
                <a:lnTo>
                  <a:pt x="0" y="130310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3200" b="1" dirty="0">
                <a:effectLst>
                  <a:outerShdw blurRad="38100" dist="38100" dir="2700000" algn="tl">
                    <a:srgbClr val="000000">
                      <a:alpha val="43137"/>
                    </a:srgbClr>
                  </a:outerShdw>
                </a:effectLst>
              </a:rPr>
              <a:t>How</a:t>
            </a:r>
            <a:r>
              <a:rPr lang="en-US" sz="2300" kern="1200" dirty="0"/>
              <a:t> </a:t>
            </a:r>
            <a:r>
              <a:rPr lang="en-US" sz="3200" b="1" dirty="0">
                <a:effectLst>
                  <a:outerShdw blurRad="38100" dist="38100" dir="2700000" algn="tl">
                    <a:srgbClr val="000000">
                      <a:alpha val="43137"/>
                    </a:srgbClr>
                  </a:outerShdw>
                </a:effectLst>
              </a:rPr>
              <a:t>will civilization look back on the church of Christ? </a:t>
            </a:r>
          </a:p>
        </p:txBody>
      </p:sp>
      <p:sp>
        <p:nvSpPr>
          <p:cNvPr id="9" name="Freeform: Shape 8">
            <a:extLst>
              <a:ext uri="{FF2B5EF4-FFF2-40B4-BE49-F238E27FC236}">
                <a16:creationId xmlns:a16="http://schemas.microsoft.com/office/drawing/2014/main" xmlns="" id="{D527BD28-B2F4-42A0-E1AA-DD40429F468A}"/>
              </a:ext>
            </a:extLst>
          </p:cNvPr>
          <p:cNvSpPr/>
          <p:nvPr/>
        </p:nvSpPr>
        <p:spPr>
          <a:xfrm>
            <a:off x="5638799" y="4619963"/>
            <a:ext cx="5942319" cy="1828800"/>
          </a:xfrm>
          <a:custGeom>
            <a:avLst/>
            <a:gdLst>
              <a:gd name="connsiteX0" fmla="*/ 0 w 4272471"/>
              <a:gd name="connsiteY0" fmla="*/ 0 h 1303103"/>
              <a:gd name="connsiteX1" fmla="*/ 4272471 w 4272471"/>
              <a:gd name="connsiteY1" fmla="*/ 0 h 1303103"/>
              <a:gd name="connsiteX2" fmla="*/ 4272471 w 4272471"/>
              <a:gd name="connsiteY2" fmla="*/ 1303103 h 1303103"/>
              <a:gd name="connsiteX3" fmla="*/ 0 w 4272471"/>
              <a:gd name="connsiteY3" fmla="*/ 1303103 h 1303103"/>
              <a:gd name="connsiteX4" fmla="*/ 0 w 4272471"/>
              <a:gd name="connsiteY4" fmla="*/ 0 h 130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471" h="1303103">
                <a:moveTo>
                  <a:pt x="0" y="0"/>
                </a:moveTo>
                <a:lnTo>
                  <a:pt x="4272471" y="0"/>
                </a:lnTo>
                <a:lnTo>
                  <a:pt x="4272471" y="1303103"/>
                </a:lnTo>
                <a:lnTo>
                  <a:pt x="0" y="130310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3200" b="1" dirty="0">
                <a:effectLst>
                  <a:outerShdw blurRad="38100" dist="38100" dir="2700000" algn="tl">
                    <a:srgbClr val="000000">
                      <a:alpha val="43137"/>
                    </a:srgbClr>
                  </a:outerShdw>
                </a:effectLst>
              </a:rPr>
              <a:t>The world must identify</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something that will separate</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us from the world’s view</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of Christianity.</a:t>
            </a:r>
          </a:p>
        </p:txBody>
      </p:sp>
      <p:sp>
        <p:nvSpPr>
          <p:cNvPr id="10" name="TextBox 9">
            <a:extLst>
              <a:ext uri="{FF2B5EF4-FFF2-40B4-BE49-F238E27FC236}">
                <a16:creationId xmlns:a16="http://schemas.microsoft.com/office/drawing/2014/main" xmlns="" id="{8080F885-ABB7-9773-AEAB-F8FEBE7ED039}"/>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7</a:t>
            </a:fld>
            <a:endParaRPr lang="en-US" sz="1800" dirty="0">
              <a:solidFill>
                <a:srgbClr val="FFFFFF"/>
              </a:solidFill>
            </a:endParaRPr>
          </a:p>
        </p:txBody>
      </p:sp>
    </p:spTree>
    <p:extLst>
      <p:ext uri="{BB962C8B-B14F-4D97-AF65-F5344CB8AC3E}">
        <p14:creationId xmlns:p14="http://schemas.microsoft.com/office/powerpoint/2010/main" val="219815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green surface&#10;&#10;Description automatically generated with low confidence">
            <a:extLst>
              <a:ext uri="{FF2B5EF4-FFF2-40B4-BE49-F238E27FC236}">
                <a16:creationId xmlns:a16="http://schemas.microsoft.com/office/drawing/2014/main" xmlns="" id="{7A63089F-A50E-ED4D-4097-BAAFEAB6B995}"/>
              </a:ext>
            </a:extLst>
          </p:cNvPr>
          <p:cNvPicPr>
            <a:picLocks noChangeAspect="1"/>
          </p:cNvPicPr>
          <p:nvPr/>
        </p:nvPicPr>
        <p:blipFill rotWithShape="1">
          <a:blip r:embed="rId2">
            <a:extLst>
              <a:ext uri="{28A0092B-C50C-407E-A947-70E740481C1C}">
                <a14:useLocalDpi xmlns:a14="http://schemas.microsoft.com/office/drawing/2010/main" val="0"/>
              </a:ext>
            </a:extLst>
          </a:blip>
          <a:srcRect l="10508" r="6826"/>
          <a:stretch/>
        </p:blipFill>
        <p:spPr>
          <a:xfrm>
            <a:off x="20" y="10"/>
            <a:ext cx="12191981" cy="6857990"/>
          </a:xfrm>
          <a:prstGeom prst="rect">
            <a:avLst/>
          </a:prstGeom>
        </p:spPr>
      </p:pic>
      <p:sp>
        <p:nvSpPr>
          <p:cNvPr id="2" name="Title 1">
            <a:extLst>
              <a:ext uri="{FF2B5EF4-FFF2-40B4-BE49-F238E27FC236}">
                <a16:creationId xmlns:a16="http://schemas.microsoft.com/office/drawing/2014/main" xmlns="" id="{2003AC5C-CB74-F20C-7682-0DB28FA94288}"/>
              </a:ext>
            </a:extLst>
          </p:cNvPr>
          <p:cNvSpPr>
            <a:spLocks noGrp="1"/>
          </p:cNvSpPr>
          <p:nvPr>
            <p:ph type="title"/>
          </p:nvPr>
        </p:nvSpPr>
        <p:spPr>
          <a:xfrm>
            <a:off x="76200" y="4419600"/>
            <a:ext cx="9078562" cy="1059928"/>
          </a:xfrm>
        </p:spPr>
        <p:txBody>
          <a:bodyPr vert="horz" lIns="91440" tIns="45720" rIns="91440" bIns="45720" rtlCol="0" anchor="b">
            <a:normAutofit/>
          </a:bodyPr>
          <a:lstStyle/>
          <a:p>
            <a:r>
              <a:rPr lang="en-US" sz="6600" b="1" dirty="0">
                <a:latin typeface="Eras Demi ITC" panose="020B0805030504020804" pitchFamily="34" charset="0"/>
              </a:rPr>
              <a:t>Core Values</a:t>
            </a:r>
          </a:p>
        </p:txBody>
      </p:sp>
      <p:sp>
        <p:nvSpPr>
          <p:cNvPr id="3" name="Content Placeholder 2">
            <a:extLst>
              <a:ext uri="{FF2B5EF4-FFF2-40B4-BE49-F238E27FC236}">
                <a16:creationId xmlns:a16="http://schemas.microsoft.com/office/drawing/2014/main" xmlns="" id="{AF4C9156-2F82-7B09-DFC5-20F4B7FD78B0}"/>
              </a:ext>
            </a:extLst>
          </p:cNvPr>
          <p:cNvSpPr>
            <a:spLocks noGrp="1"/>
          </p:cNvSpPr>
          <p:nvPr>
            <p:ph idx="1"/>
          </p:nvPr>
        </p:nvSpPr>
        <p:spPr>
          <a:xfrm>
            <a:off x="76200" y="5624945"/>
            <a:ext cx="9730047" cy="592975"/>
          </a:xfrm>
        </p:spPr>
        <p:txBody>
          <a:bodyPr vert="horz" lIns="91440" tIns="45720" rIns="91440" bIns="45720" rtlCol="0" anchor="ctr">
            <a:noAutofit/>
          </a:bodyPr>
          <a:lstStyle/>
          <a:p>
            <a:pPr marL="0" indent="0">
              <a:buNone/>
            </a:pPr>
            <a:r>
              <a:rPr lang="en-US" sz="5400" b="1" dirty="0">
                <a:solidFill>
                  <a:srgbClr val="FFC000"/>
                </a:solidFill>
                <a:latin typeface="Eras Bold ITC" panose="020B0907030504020204" pitchFamily="34" charset="0"/>
              </a:rPr>
              <a:t>The Saving Power of Christ</a:t>
            </a:r>
          </a:p>
        </p:txBody>
      </p:sp>
      <p:sp>
        <p:nvSpPr>
          <p:cNvPr id="4" name="Slide Number Placeholder 3">
            <a:extLst>
              <a:ext uri="{FF2B5EF4-FFF2-40B4-BE49-F238E27FC236}">
                <a16:creationId xmlns:a16="http://schemas.microsoft.com/office/drawing/2014/main" xmlns="" id="{5EC482B6-9AAC-F470-6E6F-4400F5270937}"/>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B568BF6D-1875-48DC-89CB-E322EF9305A0}" type="slidenum">
              <a:rPr lang="en-US">
                <a:solidFill>
                  <a:schemeClr val="tx1"/>
                </a:solidFill>
                <a:latin typeface="Calibri" panose="020F0502020204030204"/>
              </a:rPr>
              <a:pPr>
                <a:spcAft>
                  <a:spcPts val="600"/>
                </a:spcAft>
                <a:defRPr/>
              </a:pPr>
              <a:t>8</a:t>
            </a:fld>
            <a:endParaRPr lang="en-US">
              <a:solidFill>
                <a:schemeClr val="tx1"/>
              </a:solidFill>
              <a:latin typeface="Calibri" panose="020F0502020204030204"/>
            </a:endParaRPr>
          </a:p>
        </p:txBody>
      </p:sp>
      <p:sp>
        <p:nvSpPr>
          <p:cNvPr id="5" name="TextBox 4">
            <a:extLst>
              <a:ext uri="{FF2B5EF4-FFF2-40B4-BE49-F238E27FC236}">
                <a16:creationId xmlns:a16="http://schemas.microsoft.com/office/drawing/2014/main" xmlns="" id="{07B74275-52B9-B445-EAEB-EC78666DFCB4}"/>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8</a:t>
            </a:fld>
            <a:endParaRPr lang="en-US" sz="1800" dirty="0">
              <a:solidFill>
                <a:srgbClr val="FFFFFF"/>
              </a:solidFill>
            </a:endParaRPr>
          </a:p>
        </p:txBody>
      </p:sp>
    </p:spTree>
    <p:extLst>
      <p:ext uri="{BB962C8B-B14F-4D97-AF65-F5344CB8AC3E}">
        <p14:creationId xmlns:p14="http://schemas.microsoft.com/office/powerpoint/2010/main" val="149634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952E897-D9A1-C499-5645-C57157FE30A3}"/>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FB16C99D-F79E-9A98-9DEC-F7B78C3E8944}"/>
              </a:ext>
            </a:extLst>
          </p:cNvPr>
          <p:cNvSpPr>
            <a:spLocks noGrp="1"/>
          </p:cNvSpPr>
          <p:nvPr>
            <p:ph type="title"/>
          </p:nvPr>
        </p:nvSpPr>
        <p:spPr>
          <a:xfrm>
            <a:off x="4064880" y="609600"/>
            <a:ext cx="6424440" cy="1320800"/>
          </a:xfrm>
        </p:spPr>
        <p:txBody>
          <a:bodyPr>
            <a:normAutofit/>
          </a:bodyPr>
          <a:lstStyle/>
          <a:p>
            <a:pPr algn="ctr"/>
            <a:r>
              <a:rPr lang="en-US" sz="6000" b="1" dirty="0">
                <a:solidFill>
                  <a:schemeClr val="bg1"/>
                </a:solidFill>
                <a:effectLst>
                  <a:outerShdw blurRad="38100" dist="38100" dir="2700000" algn="tl">
                    <a:srgbClr val="000000">
                      <a:alpha val="43137"/>
                    </a:srgbClr>
                  </a:outerShdw>
                </a:effectLst>
                <a:latin typeface="+mn-lt"/>
              </a:rPr>
              <a:t>Core Values</a:t>
            </a:r>
          </a:p>
        </p:txBody>
      </p:sp>
      <p:sp>
        <p:nvSpPr>
          <p:cNvPr id="3" name="Content Placeholder 2">
            <a:extLst>
              <a:ext uri="{FF2B5EF4-FFF2-40B4-BE49-F238E27FC236}">
                <a16:creationId xmlns:a16="http://schemas.microsoft.com/office/drawing/2014/main" xmlns="" id="{380EB5F0-2767-91A9-9D94-1E4ECF4E5B5F}"/>
              </a:ext>
            </a:extLst>
          </p:cNvPr>
          <p:cNvSpPr>
            <a:spLocks noGrp="1"/>
          </p:cNvSpPr>
          <p:nvPr>
            <p:ph idx="1"/>
          </p:nvPr>
        </p:nvSpPr>
        <p:spPr>
          <a:xfrm>
            <a:off x="2590800" y="1828800"/>
            <a:ext cx="9372600" cy="4648199"/>
          </a:xfrm>
        </p:spPr>
        <p:txBody>
          <a:bodyPr>
            <a:normAutofit/>
          </a:bodyPr>
          <a:lstStyle/>
          <a:p>
            <a:pPr marL="0" indent="0">
              <a:buNone/>
              <a:tabLst>
                <a:tab pos="8348663" algn="l"/>
              </a:tabLst>
            </a:pPr>
            <a:r>
              <a:rPr lang="en-US" sz="40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What are core values? They are </a:t>
            </a:r>
            <a:r>
              <a:rPr lang="en-US" sz="4000" b="1" dirty="0">
                <a:solidFill>
                  <a:schemeClr val="accent4"/>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traits</a:t>
            </a:r>
            <a:r>
              <a:rPr lang="en-US" sz="4000" b="1"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40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or</a:t>
            </a:r>
            <a:r>
              <a:rPr lang="en-US" sz="4000" b="1"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4000" b="1" dirty="0">
                <a:solidFill>
                  <a:schemeClr val="accent4"/>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qualities</a:t>
            </a:r>
            <a:r>
              <a:rPr lang="en-US" sz="4000" b="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40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that are not just worthwhile, but represent an individual's or an organization's </a:t>
            </a:r>
            <a:r>
              <a:rPr lang="en-US" sz="4000" b="1" dirty="0">
                <a:solidFill>
                  <a:schemeClr val="accent4"/>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highest priorities, deeply held beliefs, </a:t>
            </a:r>
            <a:r>
              <a:rPr lang="en-US" sz="40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and </a:t>
            </a:r>
            <a:r>
              <a:rPr lang="en-US" sz="4000" b="1" dirty="0">
                <a:solidFill>
                  <a:schemeClr val="accent4"/>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core, fundamental driving forces. </a:t>
            </a:r>
            <a:r>
              <a:rPr lang="en-US" sz="40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They are the heart of what your organization (home) and its employees (family) stand for in the world.</a:t>
            </a:r>
          </a:p>
          <a:p>
            <a:pPr marL="0" indent="0">
              <a:buNone/>
            </a:pPr>
            <a:endParaRPr lang="en-US" dirty="0"/>
          </a:p>
        </p:txBody>
      </p:sp>
      <p:pic>
        <p:nvPicPr>
          <p:cNvPr id="6" name="Picture 5" descr="One in a crowd">
            <a:extLst>
              <a:ext uri="{FF2B5EF4-FFF2-40B4-BE49-F238E27FC236}">
                <a16:creationId xmlns:a16="http://schemas.microsoft.com/office/drawing/2014/main" xmlns="" id="{C6A38AA0-B23F-8B95-1CBC-D3D46824C98A}"/>
              </a:ext>
            </a:extLst>
          </p:cNvPr>
          <p:cNvPicPr>
            <a:picLocks noChangeAspect="1"/>
          </p:cNvPicPr>
          <p:nvPr/>
        </p:nvPicPr>
        <p:blipFill rotWithShape="1">
          <a:blip r:embed="rId4"/>
          <a:srcRect l="42938" r="27204"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7" name="TextBox 6">
            <a:extLst>
              <a:ext uri="{FF2B5EF4-FFF2-40B4-BE49-F238E27FC236}">
                <a16:creationId xmlns:a16="http://schemas.microsoft.com/office/drawing/2014/main" xmlns="" id="{9F17C14C-CA6A-BDE1-7469-C23871D4D17C}"/>
              </a:ext>
            </a:extLst>
          </p:cNvPr>
          <p:cNvSpPr txBox="1"/>
          <p:nvPr/>
        </p:nvSpPr>
        <p:spPr>
          <a:xfrm>
            <a:off x="10820400" y="6063734"/>
            <a:ext cx="838200" cy="369332"/>
          </a:xfrm>
          <a:prstGeom prst="rect">
            <a:avLst/>
          </a:prstGeom>
          <a:noFill/>
        </p:spPr>
        <p:txBody>
          <a:bodyPr wrap="square">
            <a:spAutoFit/>
          </a:bodyPr>
          <a:lstStyle/>
          <a:p>
            <a:pPr algn="r">
              <a:spcAft>
                <a:spcPts val="600"/>
              </a:spcAft>
            </a:pPr>
            <a:fld id="{B568BF6D-1875-48DC-89CB-E322EF9305A0}" type="slidenum">
              <a:rPr lang="en-US" sz="1800" smtClean="0">
                <a:solidFill>
                  <a:srgbClr val="FFFFFF"/>
                </a:solidFill>
              </a:rPr>
              <a:pPr algn="r">
                <a:spcAft>
                  <a:spcPts val="600"/>
                </a:spcAft>
              </a:pPr>
              <a:t>9</a:t>
            </a:fld>
            <a:endParaRPr lang="en-US" sz="1800" dirty="0">
              <a:solidFill>
                <a:srgbClr val="FFFFFF"/>
              </a:solidFill>
            </a:endParaRPr>
          </a:p>
        </p:txBody>
      </p:sp>
    </p:spTree>
    <p:extLst>
      <p:ext uri="{BB962C8B-B14F-4D97-AF65-F5344CB8AC3E}">
        <p14:creationId xmlns:p14="http://schemas.microsoft.com/office/powerpoint/2010/main" val="283966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10027</TotalTime>
  <Words>1088</Words>
  <Application>Microsoft Office PowerPoint</Application>
  <PresentationFormat>Custom</PresentationFormat>
  <Paragraphs>186</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Episode 21: The Saving Power of Christ </vt:lpstr>
      <vt:lpstr>Mission Statement</vt:lpstr>
      <vt:lpstr>Today’s Theme</vt:lpstr>
      <vt:lpstr>Romans 8:28-29 NIV</vt:lpstr>
      <vt:lpstr>God’s Purpose Is The Church Romans 8:28</vt:lpstr>
      <vt:lpstr>God’s Purpose Is the Church Romans 8:29</vt:lpstr>
      <vt:lpstr>We Are Living in the Church Age</vt:lpstr>
      <vt:lpstr>Core Values</vt:lpstr>
      <vt:lpstr>Core Values</vt:lpstr>
      <vt:lpstr>Core Value #1 Ephesians 1:22-23</vt:lpstr>
      <vt:lpstr>Core Value #2 Baptism</vt:lpstr>
      <vt:lpstr>Core Value #3 Assembly</vt:lpstr>
      <vt:lpstr>Core Value #4 Communion</vt:lpstr>
      <vt:lpstr>Core Value #5 The Gospel</vt:lpstr>
      <vt:lpstr>The Gospel Saved</vt:lpstr>
      <vt:lpstr>The Gospel Saved</vt:lpstr>
      <vt:lpstr>The Plan of Salvation</vt:lpstr>
      <vt:lpstr>The Plan of Salvation</vt:lpstr>
      <vt:lpstr>Conclusion</vt:lpstr>
      <vt:lpstr>Conclusion/God’s Purpose Is the Church</vt:lpstr>
      <vt:lpstr>Man-Made Doctrines</vt:lpstr>
      <vt:lpstr>Core Values of the Church</vt:lpstr>
      <vt:lpstr>Thank You for Your Attendance Today!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Congregational Emphasis 2018</dc:title>
  <dc:creator>SCLARK;Sandra Huston</dc:creator>
  <cp:keywords>The SHARE;Ep 21;The Saving Power of Jesus</cp:keywords>
  <cp:lastModifiedBy>Jones, Vanessa</cp:lastModifiedBy>
  <cp:revision>122</cp:revision>
  <cp:lastPrinted>2023-04-07T10:57:39Z</cp:lastPrinted>
  <dcterms:created xsi:type="dcterms:W3CDTF">2018-01-03T20:11:25Z</dcterms:created>
  <dcterms:modified xsi:type="dcterms:W3CDTF">2023-04-12T01:13:46Z</dcterms:modified>
</cp:coreProperties>
</file>