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65" r:id="rId4"/>
    <p:sldId id="266" r:id="rId5"/>
    <p:sldId id="261" r:id="rId6"/>
    <p:sldId id="271" r:id="rId7"/>
    <p:sldId id="264" r:id="rId8"/>
    <p:sldId id="263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0524"/>
    <a:srgbClr val="5C0836"/>
    <a:srgbClr val="8F0D53"/>
    <a:srgbClr val="111111"/>
    <a:srgbClr val="0C0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58" d="100"/>
          <a:sy n="58" d="100"/>
        </p:scale>
        <p:origin x="-326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8A4F74-B981-268E-3615-F90372D7F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2B4EE2B-A546-4A74-054D-129A7E2400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08C32E-B05B-51E3-087A-36A6143E1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3327-635D-4DFE-A980-1048C1183746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2F8197-4322-061A-86EB-48C092EA3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DD4235-E3F0-7227-939E-3751279D6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40DB-C5DC-4E80-83EA-B6DDACDFD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40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DA8F75-E29C-CF6B-A0C4-AC070C1BE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AB7BA97-D54D-2055-858E-F999D53AA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EEFE54-61D8-5875-7508-5F571A7DA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3327-635D-4DFE-A980-1048C1183746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8811A6-3945-C7BE-95D8-BC3C59D54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EA82CB-2B3C-8B55-54A1-D2FA11EBC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40DB-C5DC-4E80-83EA-B6DDACDFD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9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1A08E55-B531-9015-62E0-784B3C47F5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BDB3447-B681-46C7-39FC-B8F459BD2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0F03DC-CE85-1FCD-16F2-07E7EC90C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3327-635D-4DFE-A980-1048C1183746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2CDC15-FD60-56AC-D59D-C6AED1914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B521E5-FC48-4FCF-0EC2-0D29C1337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40DB-C5DC-4E80-83EA-B6DDACDFD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3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3A1EC5-CF6A-BC8D-3A5A-921BB73A1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B828F9-C3D4-12AE-7670-B417C9369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19AC43-04E2-C217-E7C7-99784228E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3327-635D-4DFE-A980-1048C1183746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ABAE07-360C-E629-2664-55D3B66E5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C94449-EE68-C41E-2696-636D5648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40DB-C5DC-4E80-83EA-B6DDACDFD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9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FEFCC7-8A4E-673E-4ACA-705E3E572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687D82B-B3E2-EB2D-8165-6CA01C58E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531C9B-C115-52F0-5339-0B9EC889C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3327-635D-4DFE-A980-1048C1183746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F25CB1-CF90-BB6C-00DA-E33400CC4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F2EDCA-C6C1-A0BD-479D-8732D483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40DB-C5DC-4E80-83EA-B6DDACDFD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45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48D50D-7426-54BD-BFA8-6408A4663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FF3C80-F497-6E19-4364-001E811E0E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FAA4E4-B611-A709-1E8C-8C5A5B973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2191E5-7721-0A11-F3C8-4E53D8C41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3327-635D-4DFE-A980-1048C1183746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B38707-516C-21F1-001B-5FE7623D1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500E56-7892-ED48-5689-CEC71201B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40DB-C5DC-4E80-83EA-B6DDACDFD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37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53C72E-9244-D1D3-4822-D01AE6976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415776-1BAB-AF72-2042-454DB34D9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6396316-9B9F-5692-A63E-98A1ED79A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75594E2-1DBE-825D-A9D9-6BDE00A130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CF3441C-5D99-0A57-AC2C-82AE92B9A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D5AADA7-3D82-BA23-A86A-C6041880A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3327-635D-4DFE-A980-1048C1183746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B97D820-A992-DE17-A8E0-F9DCD4A53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92D50EB-AF83-A555-1167-8BBEF04D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40DB-C5DC-4E80-83EA-B6DDACDFD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07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565608-7FC1-1E2E-DA1C-C36A03F69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AC7E775-CBA5-6C2A-0203-ED5581F94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3327-635D-4DFE-A980-1048C1183746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17081E0-60ED-E311-CBF6-3AD26E964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CC50E77-C5F6-257D-A484-1AB553FF3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40DB-C5DC-4E80-83EA-B6DDACDFD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8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0BC7CFC-6DE3-F834-F33C-F52F92C82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3327-635D-4DFE-A980-1048C1183746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58EB2BE-D93E-51B7-C617-9D73463C6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22C9FF-50CB-1860-2C5D-F1F4CC607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40DB-C5DC-4E80-83EA-B6DDACDFD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27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F198F1-984D-8445-2798-60B65B9D1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B00673-8E6D-5772-DA38-628B30BF8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F8321BA-A3B7-4F1B-53C3-45C484704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2DEF240-5AC8-7D5B-9040-E7020C096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3327-635D-4DFE-A980-1048C1183746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342C27-3565-AEBC-0FF1-D9DA7C255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D6FD626-6FA4-9EF3-874F-AFE87B14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40DB-C5DC-4E80-83EA-B6DDACDFD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26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171140-95C3-9309-47F7-3183A1911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6C4AEAE-C90C-3F23-7C87-12F9ACE512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0BC7E18-215B-7B56-0948-5564291DB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C2FA87B-4ADF-EA9E-34A2-65E28346B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3327-635D-4DFE-A980-1048C1183746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C7E659B-3D64-E688-3B4B-7BCF58CDD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8D479D3-D91C-0FDB-4397-D894B3119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40DB-C5DC-4E80-83EA-B6DDACDFD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96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3B02DED-21B1-BC34-1350-905A4DDCC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FEBC903-EC7F-4FD2-322C-450954FBD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C6C761-B579-C461-52CA-173A1CB920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C3327-635D-4DFE-A980-1048C1183746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74D2B8-0F80-A93E-48C5-E143EE717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7CA70B-2B04-5049-72E6-662AEE3626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340DB-C5DC-4E80-83EA-B6DDACDFD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AF95306-4A32-488E-B159-B111E09133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3332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21442F5-F86F-4CDB-9BE9-D2DC23ADCD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rgbClr val="534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D4A24B-DE22-7A14-C9D1-E0AD809BC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731" y="1558197"/>
            <a:ext cx="5285791" cy="1188720"/>
          </a:xfrm>
          <a:ln w="31750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François Ransom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8A5B5F5-1BF3-487C-A1CC-0FDBF479E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3665" y="640080"/>
            <a:ext cx="4017264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BB9A50C-A687-4ED5-9331-AD279D2495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29781" y="806357"/>
            <a:ext cx="3685032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Placeholder 9" descr="A picture containing person, person, wearing, posing&#10;&#10;Description automatically generated">
            <a:extLst>
              <a:ext uri="{FF2B5EF4-FFF2-40B4-BE49-F238E27FC236}">
                <a16:creationId xmlns:a16="http://schemas.microsoft.com/office/drawing/2014/main" xmlns="" id="{4EED9049-4874-0C83-71D0-0C228CC4A5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" r="2" b="707"/>
          <a:stretch/>
        </p:blipFill>
        <p:spPr>
          <a:xfrm>
            <a:off x="459021" y="640080"/>
            <a:ext cx="4321433" cy="5731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59D8601-DA0B-7A02-331A-B11E526CC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66932" y="2971165"/>
            <a:ext cx="6391388" cy="3957638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Power of the </a:t>
            </a:r>
            <a:r>
              <a:rPr lang="en-US" sz="8000" b="1" cap="sm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Gospel</a:t>
            </a:r>
            <a:endParaRPr lang="en-US" sz="6000" b="1" cap="sm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2841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xmlns="" id="{657F69E0-C4B0-4BEC-A689-4F8D877F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ow the Power of the Gospel Supersedes All Else">
            <a:extLst>
              <a:ext uri="{FF2B5EF4-FFF2-40B4-BE49-F238E27FC236}">
                <a16:creationId xmlns:a16="http://schemas.microsoft.com/office/drawing/2014/main" xmlns="" id="{4E920967-BA73-C97E-3CFA-688D69362B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" r="2276" b="-1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D6D092-2847-C0FA-6B18-871F643D1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Amasis MT Pro Black" panose="02040A04050005020304" pitchFamily="18" charset="0"/>
              </a:rPr>
              <a:t>THE POWER OF THE GOSPEL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xmlns="" id="{9F6380B4-6A1C-481E-8408-B4E6C75B9B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88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037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D2D2F4B-6F6B-B5B6-A2A7-31A70615CE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758158-A732-BB94-3F75-A8A84BBEE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30960"/>
            <a:ext cx="11709400" cy="99980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THE GOSPEL DEFINED = GOOD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C9B4FB-47F0-F128-D9E0-494A21BA4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360" y="1825625"/>
            <a:ext cx="116992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news is finding a job after you’ve been unemployed for a year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news is closing on your first house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news is the birth of your first child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news is that your covid test came back negative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news is the doctor giving you a “clean bill of health”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news is finding a suitable donor</a:t>
            </a:r>
          </a:p>
        </p:txBody>
      </p:sp>
    </p:spTree>
    <p:extLst>
      <p:ext uri="{BB962C8B-B14F-4D97-AF65-F5344CB8AC3E}">
        <p14:creationId xmlns:p14="http://schemas.microsoft.com/office/powerpoint/2010/main" val="1612272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Rectangle 2087">
            <a:extLst>
              <a:ext uri="{FF2B5EF4-FFF2-40B4-BE49-F238E27FC236}">
                <a16:creationId xmlns:a16="http://schemas.microsoft.com/office/drawing/2014/main" xmlns="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D0599B74-9ABC-1352-7D1C-67E7FAA666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6235D6-8A49-1C08-3B3A-9C203A0E8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solidFill>
                  <a:srgbClr val="FFFFFF"/>
                </a:solidFill>
                <a:latin typeface="Amasis MT Pro Black" panose="02040A04050005020304" pitchFamily="18" charset="0"/>
              </a:rPr>
              <a:t>THE POWER BEHIND THE GOOD NEWS</a:t>
            </a:r>
          </a:p>
        </p:txBody>
      </p:sp>
      <p:cxnSp>
        <p:nvCxnSpPr>
          <p:cNvPr id="2090" name="Straight Connector 2089">
            <a:extLst>
              <a:ext uri="{FF2B5EF4-FFF2-40B4-BE49-F238E27FC236}">
                <a16:creationId xmlns:a16="http://schemas.microsoft.com/office/drawing/2014/main" xmlns="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83FBE7-11B2-DAEA-78AA-77C32BD9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6716579" cy="5649898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Power behind the Good News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3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Beginning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3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Creation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Word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3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Spoke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3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Word will never pass away</a:t>
            </a:r>
            <a:endParaRPr lang="en-US" sz="3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91" name="Rectangle 7190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Vector important stamp">
            <a:extLst>
              <a:ext uri="{FF2B5EF4-FFF2-40B4-BE49-F238E27FC236}">
                <a16:creationId xmlns:a16="http://schemas.microsoft.com/office/drawing/2014/main" xmlns="" id="{FCE77E45-8DD1-CF54-3CF3-4F832FD735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1" b="14466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3" name="Rectangle 7192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AD1B1C-50AB-21D2-AA53-1BF64EBE3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508000"/>
            <a:ext cx="3822189" cy="78232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masis MT Pro Black" panose="02040A04050005020304" pitchFamily="18" charset="0"/>
              </a:rPr>
              <a:t>GENESIS 3:15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76CA22-74A7-4EC0-0662-96E39CFB4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1148080"/>
            <a:ext cx="4927600" cy="53447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will put enmity </a:t>
            </a:r>
            <a:r>
              <a:rPr lang="en-US" sz="2300" b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(Hostility / Deep Seated Dislike</a:t>
            </a:r>
            <a:r>
              <a:rPr lang="en-US" sz="2300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between thee and the woman, and between thy seed and her seed; it shall bruise thy head and thou shall bruise his heel.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3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Good News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foretelling of The Gospel of Christ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descendant would deal the Serpent (Satan) a fatal blow to the head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assertion that the snake would only strike his opponent’s heel foreshadows that Christ’s wounding on the Cross would </a:t>
            </a:r>
            <a:r>
              <a:rPr lang="en-US" sz="23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permanently fatal</a:t>
            </a:r>
          </a:p>
        </p:txBody>
      </p:sp>
    </p:spTree>
    <p:extLst>
      <p:ext uri="{BB962C8B-B14F-4D97-AF65-F5344CB8AC3E}">
        <p14:creationId xmlns:p14="http://schemas.microsoft.com/office/powerpoint/2010/main" val="1148109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8" name="Rectangle 10253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Destiny 2: Prophecy Dungeon Fan Art">
            <a:extLst>
              <a:ext uri="{FF2B5EF4-FFF2-40B4-BE49-F238E27FC236}">
                <a16:creationId xmlns:a16="http://schemas.microsoft.com/office/drawing/2014/main" xmlns="" id="{EF1BB56F-A208-0BA1-DAB9-A73597FDD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2" r="19598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9" name="Rectangle 10255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96C9B0-A6FA-EE73-DE25-A5C774D5C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65125"/>
            <a:ext cx="4384040" cy="85407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masis MT Pro Black" panose="02040A04050005020304" pitchFamily="18" charset="0"/>
              </a:rPr>
              <a:t>GENESIS</a:t>
            </a:r>
            <a:r>
              <a:rPr lang="en-US" sz="4000" dirty="0">
                <a:latin typeface="Amasis MT Pro Black" panose="02040A04050005020304" pitchFamily="18" charset="0"/>
              </a:rPr>
              <a:t> </a:t>
            </a:r>
            <a:r>
              <a:rPr lang="en-US" sz="3600" dirty="0">
                <a:latin typeface="Amasis MT Pro Black" panose="02040A04050005020304" pitchFamily="18" charset="0"/>
              </a:rPr>
              <a:t>49:10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CA3D3F-161D-E033-CCDD-B037DD844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20" y="1117600"/>
            <a:ext cx="4886960" cy="56489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Scepter shall not depart from Judah, nor a lawgiver from between his feet, until Shiloh come; and unto him shall the gathering of the people be. (KJV)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Kept by the Elders of all 12 Tribes and was engraved with the name of each Tribe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Symbolized National Sovereignty and the judicial power of God’s people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long as the Scepter was in place, the Jews could govern themselves, excommunicate one of their own, and administer capital punishment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legal power of The Sanhedrin was restricted 23 years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Trial of Jesus</a:t>
            </a:r>
          </a:p>
        </p:txBody>
      </p:sp>
    </p:spTree>
    <p:extLst>
      <p:ext uri="{BB962C8B-B14F-4D97-AF65-F5344CB8AC3E}">
        <p14:creationId xmlns:p14="http://schemas.microsoft.com/office/powerpoint/2010/main" val="1682053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2" name="Rectangle 11270">
            <a:extLst>
              <a:ext uri="{FF2B5EF4-FFF2-40B4-BE49-F238E27FC236}">
                <a16:creationId xmlns:a16="http://schemas.microsoft.com/office/drawing/2014/main" xmlns="" id="{E8A8EAB8-D2FF-444D-B34B-7D32F106AD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758158-A732-BB94-3F75-A8A84BBEE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0" y="448721"/>
            <a:ext cx="5552440" cy="587599"/>
          </a:xfrm>
        </p:spPr>
        <p:txBody>
          <a:bodyPr anchor="t"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Amasis MT Pro Black" panose="02040A04050005020304" pitchFamily="18" charset="0"/>
              </a:rPr>
              <a:t>2</a:t>
            </a:r>
            <a:r>
              <a:rPr lang="en-US" sz="4000" baseline="30000" dirty="0">
                <a:solidFill>
                  <a:schemeClr val="bg1"/>
                </a:solidFill>
                <a:latin typeface="Amasis MT Pro Black" panose="02040A04050005020304" pitchFamily="18" charset="0"/>
              </a:rPr>
              <a:t>ND</a:t>
            </a:r>
            <a:r>
              <a:rPr lang="en-US" sz="4000" dirty="0">
                <a:solidFill>
                  <a:schemeClr val="bg1"/>
                </a:solidFill>
                <a:latin typeface="Amasis MT Pro Black" panose="02040A04050005020304" pitchFamily="18" charset="0"/>
              </a:rPr>
              <a:t> SAMUEL 7:12-13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F09B2C2-0A3C-A1DF-1413-7566F449F817}"/>
              </a:ext>
            </a:extLst>
          </p:cNvPr>
          <p:cNvSpPr/>
          <p:nvPr/>
        </p:nvSpPr>
        <p:spPr>
          <a:xfrm>
            <a:off x="670560" y="1133466"/>
            <a:ext cx="7030309" cy="5275813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C9B4FB-47F0-F128-D9E0-494A21BA4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440" y="1133466"/>
            <a:ext cx="7000240" cy="5561971"/>
          </a:xfrm>
          <a:solidFill>
            <a:srgbClr val="111111"/>
          </a:solidFill>
        </p:spPr>
        <p:txBody>
          <a:bodyPr>
            <a:no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God promised David that The Messiah (Jesus) would come through his seed</a:t>
            </a:r>
          </a:p>
          <a:p>
            <a:r>
              <a:rPr lang="en-US" sz="2600" dirty="0">
                <a:solidFill>
                  <a:schemeClr val="bg1"/>
                </a:solidFill>
              </a:rPr>
              <a:t>Jesus would be referred to as “The Son of David” (Mark 10:47-48)</a:t>
            </a:r>
          </a:p>
          <a:p>
            <a:r>
              <a:rPr lang="en-US" sz="2600" dirty="0">
                <a:solidFill>
                  <a:schemeClr val="bg1"/>
                </a:solidFill>
              </a:rPr>
              <a:t>He will build a House for my name</a:t>
            </a:r>
          </a:p>
          <a:p>
            <a:r>
              <a:rPr lang="en-US" sz="2600" dirty="0">
                <a:solidFill>
                  <a:schemeClr val="bg1"/>
                </a:solidFill>
              </a:rPr>
              <a:t>His Throne will be established Forever</a:t>
            </a:r>
          </a:p>
          <a:p>
            <a:r>
              <a:rPr lang="en-US" sz="2600" dirty="0">
                <a:solidFill>
                  <a:schemeClr val="bg1"/>
                </a:solidFill>
              </a:rPr>
              <a:t>The word Forever is repeated twice in 2 Samuel 7:16, which emphasizes that this Prophecy looks beyond The Kings Of Judah and The House Of David</a:t>
            </a:r>
          </a:p>
          <a:p>
            <a:r>
              <a:rPr lang="en-US" sz="2600" dirty="0">
                <a:solidFill>
                  <a:schemeClr val="bg1"/>
                </a:solidFill>
              </a:rPr>
              <a:t>It embraces The Throne of Christ according to the Angel’s interpretation in Luke 1:31-33 . . . The reference to 2</a:t>
            </a:r>
            <a:r>
              <a:rPr lang="en-US" sz="2600" baseline="30000" dirty="0">
                <a:solidFill>
                  <a:schemeClr val="bg1"/>
                </a:solidFill>
              </a:rPr>
              <a:t>nd</a:t>
            </a:r>
            <a:r>
              <a:rPr lang="en-US" sz="2600" dirty="0">
                <a:solidFill>
                  <a:schemeClr val="bg1"/>
                </a:solidFill>
              </a:rPr>
              <a:t> Samuel is IRREFUTABLE . . .</a:t>
            </a:r>
          </a:p>
        </p:txBody>
      </p:sp>
      <p:cxnSp>
        <p:nvCxnSpPr>
          <p:cNvPr id="11273" name="Straight Connector 11272">
            <a:extLst>
              <a:ext uri="{FF2B5EF4-FFF2-40B4-BE49-F238E27FC236}">
                <a16:creationId xmlns:a16="http://schemas.microsoft.com/office/drawing/2014/main" xmlns="" id="{EEA38897-7BA3-4408-8083-3235339C4A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5" name="Straight Connector 11274">
            <a:extLst>
              <a:ext uri="{FF2B5EF4-FFF2-40B4-BE49-F238E27FC236}">
                <a16:creationId xmlns:a16="http://schemas.microsoft.com/office/drawing/2014/main" xmlns="" id="{F11AD06B-AB20-4097-8606-5DA00DBACE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0574D9A1-7DCB-D68D-4843-2C765650D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0870" y="1939477"/>
            <a:ext cx="4491129" cy="418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B08C1D4-9ED4-059D-25CE-C0893712BA5F}"/>
              </a:ext>
            </a:extLst>
          </p:cNvPr>
          <p:cNvCxnSpPr/>
          <p:nvPr/>
        </p:nvCxnSpPr>
        <p:spPr>
          <a:xfrm>
            <a:off x="670560" y="1036320"/>
            <a:ext cx="6756400" cy="0"/>
          </a:xfrm>
          <a:prstGeom prst="line">
            <a:avLst/>
          </a:prstGeom>
          <a:ln w="95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78BDCAC-B3A5-A49B-248C-15CBFB89AFDA}"/>
              </a:ext>
            </a:extLst>
          </p:cNvPr>
          <p:cNvCxnSpPr/>
          <p:nvPr/>
        </p:nvCxnSpPr>
        <p:spPr>
          <a:xfrm>
            <a:off x="822960" y="6482080"/>
            <a:ext cx="6756400" cy="0"/>
          </a:xfrm>
          <a:prstGeom prst="line">
            <a:avLst/>
          </a:prstGeom>
          <a:ln w="95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999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222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4C87B48-11E9-339B-1069-571F9DD050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1D71A7D-9DF9-CBDE-9A6A-317C6F4BFC20}"/>
              </a:ext>
            </a:extLst>
          </p:cNvPr>
          <p:cNvSpPr txBox="1"/>
          <p:nvPr/>
        </p:nvSpPr>
        <p:spPr>
          <a:xfrm>
            <a:off x="370840" y="964534"/>
            <a:ext cx="1145032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5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For I am not ashamed of the Gospel of Christ: for it is the power of God unto salvation to every one that believeth; to the Jew first, and also to the Greek. ~Romans 1:16</a:t>
            </a:r>
          </a:p>
        </p:txBody>
      </p:sp>
    </p:spTree>
    <p:extLst>
      <p:ext uri="{BB962C8B-B14F-4D97-AF65-F5344CB8AC3E}">
        <p14:creationId xmlns:p14="http://schemas.microsoft.com/office/powerpoint/2010/main" val="3613280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E340A4C5-977B-DB4F-0581-73F4191331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28" b="1736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F97631-5163-4993-FCE8-B1ADAA8B7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FF"/>
                </a:solidFill>
                <a:latin typeface="Amasis MT Pro Black" panose="02040A04050005020304" pitchFamily="18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9004E5-E857-365A-07A0-852203A48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7624"/>
            <a:ext cx="10896600" cy="5377815"/>
          </a:xfrm>
        </p:spPr>
        <p:txBody>
          <a:bodyPr>
            <a:normAutofit/>
          </a:bodyPr>
          <a:lstStyle/>
          <a:p>
            <a:pPr marL="396875" indent="-396875">
              <a:buFont typeface="Wingdings" panose="05000000000000000000" pitchFamily="2" charset="2"/>
              <a:buChar char="ü"/>
            </a:pPr>
            <a:r>
              <a:rPr lang="en-US" sz="3900" dirty="0">
                <a:solidFill>
                  <a:srgbClr val="FFFFFF"/>
                </a:solidFill>
              </a:rPr>
              <a:t>We have Good News that’s backed up by GOD and his Word</a:t>
            </a:r>
          </a:p>
          <a:p>
            <a:pPr marL="396875" indent="-396875">
              <a:buFont typeface="Wingdings" panose="05000000000000000000" pitchFamily="2" charset="2"/>
              <a:buChar char="ü"/>
            </a:pPr>
            <a:r>
              <a:rPr lang="en-US" sz="3900" dirty="0">
                <a:solidFill>
                  <a:srgbClr val="FFFFFF"/>
                </a:solidFill>
              </a:rPr>
              <a:t>This Good News is the Gospel that comes to us is from Christ himself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500" dirty="0">
                <a:solidFill>
                  <a:srgbClr val="FFFFFF"/>
                </a:solidFill>
              </a:rPr>
              <a:t>How do I access this Good News?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900" dirty="0">
                <a:solidFill>
                  <a:srgbClr val="FFFFFF"/>
                </a:solidFill>
              </a:rPr>
              <a:t>1</a:t>
            </a:r>
            <a:r>
              <a:rPr lang="en-US" sz="3900" baseline="30000" dirty="0">
                <a:solidFill>
                  <a:srgbClr val="FFFFFF"/>
                </a:solidFill>
              </a:rPr>
              <a:t>st</a:t>
            </a:r>
            <a:r>
              <a:rPr lang="en-US" sz="3900" dirty="0">
                <a:solidFill>
                  <a:srgbClr val="FFFFFF"/>
                </a:solidFill>
              </a:rPr>
              <a:t> Corinthians 15:1-4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500" dirty="0">
                <a:solidFill>
                  <a:srgbClr val="FFFFFF"/>
                </a:solidFill>
              </a:rPr>
              <a:t>The Death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500" dirty="0">
                <a:solidFill>
                  <a:srgbClr val="FFFFFF"/>
                </a:solidFill>
              </a:rPr>
              <a:t>The Burial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500" dirty="0">
                <a:solidFill>
                  <a:srgbClr val="FFFFFF"/>
                </a:solidFill>
              </a:rPr>
              <a:t>The Resurrection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351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26447</TotalTime>
  <Words>487</Words>
  <Application>Microsoft Office PowerPoint</Application>
  <PresentationFormat>Custom</PresentationFormat>
  <Paragraphs>47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François Ransom</vt:lpstr>
      <vt:lpstr>THE POWER OF THE GOSPEL</vt:lpstr>
      <vt:lpstr> THE GOSPEL DEFINED = GOOD NEWS</vt:lpstr>
      <vt:lpstr>THE POWER BEHIND THE GOOD NEWS</vt:lpstr>
      <vt:lpstr>GENESIS 3:15</vt:lpstr>
      <vt:lpstr>GENESIS 49:10</vt:lpstr>
      <vt:lpstr>2ND SAMUEL 7:12-13</vt:lpstr>
      <vt:lpstr>PowerPoint Presentation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Francois Ransom;Sandra Huston</dc:creator>
  <cp:keywords>The SHARE Ep 20</cp:keywords>
  <cp:lastModifiedBy>Jones, Vanessa</cp:lastModifiedBy>
  <cp:revision>75</cp:revision>
  <dcterms:created xsi:type="dcterms:W3CDTF">2022-10-08T01:39:59Z</dcterms:created>
  <dcterms:modified xsi:type="dcterms:W3CDTF">2023-04-16T19:32:08Z</dcterms:modified>
</cp:coreProperties>
</file>