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75" r:id="rId2"/>
    <p:sldId id="258" r:id="rId3"/>
    <p:sldId id="273" r:id="rId4"/>
    <p:sldId id="259" r:id="rId5"/>
    <p:sldId id="260" r:id="rId6"/>
    <p:sldId id="276" r:id="rId7"/>
    <p:sldId id="261" r:id="rId8"/>
    <p:sldId id="262" r:id="rId9"/>
    <p:sldId id="263" r:id="rId10"/>
    <p:sldId id="264" r:id="rId11"/>
    <p:sldId id="265" r:id="rId12"/>
    <p:sldId id="277" r:id="rId13"/>
    <p:sldId id="266" r:id="rId14"/>
    <p:sldId id="282" r:id="rId15"/>
    <p:sldId id="274" r:id="rId16"/>
    <p:sldId id="281" r:id="rId17"/>
    <p:sldId id="280" r:id="rId18"/>
    <p:sldId id="279"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p:scale>
          <a:sx n="50" d="100"/>
          <a:sy n="50" d="100"/>
        </p:scale>
        <p:origin x="-643"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4/16/2023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753814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205607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Textual history</a:t>
            </a:r>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1053482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Textual history</a:t>
            </a:r>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2504959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Torah</a:t>
            </a:r>
          </a:p>
          <a:p>
            <a:pPr marL="171450" indent="-171450">
              <a:buFont typeface="Arial" panose="020B0604020202020204" pitchFamily="34" charset="0"/>
              <a:buChar char="•"/>
            </a:pPr>
            <a:r>
              <a:rPr lang="en-US" dirty="0"/>
              <a:t>Nevi'im</a:t>
            </a:r>
          </a:p>
          <a:p>
            <a:pPr marL="171450" indent="-171450">
              <a:buFont typeface="Arial" panose="020B0604020202020204" pitchFamily="34" charset="0"/>
              <a:buChar char="•"/>
            </a:pPr>
            <a:r>
              <a:rPr lang="en-US" dirty="0"/>
              <a:t>Ketuvim</a:t>
            </a:r>
          </a:p>
          <a:p>
            <a:pPr marL="171450" indent="-171450">
              <a:buFont typeface="Arial" panose="020B0604020202020204" pitchFamily="34" charset="0"/>
              <a:buChar char="•"/>
            </a:pPr>
            <a:r>
              <a:rPr lang="en-US" dirty="0"/>
              <a:t>Original languages</a:t>
            </a:r>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1472638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Incorporations from Theodotion</a:t>
            </a:r>
          </a:p>
          <a:p>
            <a:pPr marL="171450" indent="-171450">
              <a:buFont typeface="Arial" panose="020B0604020202020204" pitchFamily="34" charset="0"/>
              <a:buChar char="•"/>
            </a:pPr>
            <a:r>
              <a:rPr lang="en-US" dirty="0"/>
              <a:t>Final form</a:t>
            </a:r>
          </a:p>
        </p:txBody>
      </p:sp>
      <p:sp>
        <p:nvSpPr>
          <p:cNvPr id="4" name="Slide Number Placeholder 3"/>
          <p:cNvSpPr>
            <a:spLocks noGrp="1"/>
          </p:cNvSpPr>
          <p:nvPr>
            <p:ph type="sldNum" sz="quarter" idx="10"/>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514838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736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381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876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970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9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0499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30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4814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66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4/16/2023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745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4/16/2023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75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0F1932E-B3EB-EDB1-3C1C-17AA6CAF2F5E}"/>
              </a:ext>
            </a:extLst>
          </p:cNvPr>
          <p:cNvSpPr>
            <a:spLocks noGrp="1"/>
          </p:cNvSpPr>
          <p:nvPr>
            <p:ph type="title"/>
          </p:nvPr>
        </p:nvSpPr>
        <p:spPr>
          <a:xfrm>
            <a:off x="572434" y="760020"/>
            <a:ext cx="6574928" cy="988793"/>
          </a:xfrm>
        </p:spPr>
        <p:txBody>
          <a:bodyPr>
            <a:normAutofit/>
          </a:bodyPr>
          <a:lstStyle/>
          <a:p>
            <a:r>
              <a:rPr lang="en-US" sz="4400" cap="none" dirty="0">
                <a:effectLst>
                  <a:outerShdw blurRad="38100" dist="38100" dir="2700000" algn="tl">
                    <a:srgbClr val="000000">
                      <a:alpha val="43137"/>
                    </a:srgbClr>
                  </a:outerShdw>
                </a:effectLst>
                <a:latin typeface="Amasis MT Pro Black" panose="02040A04050005020304" pitchFamily="18" charset="0"/>
              </a:rPr>
              <a:t>Clifton Boyd</a:t>
            </a:r>
            <a:endParaRPr lang="en-US" sz="4400" dirty="0">
              <a:effectLst>
                <a:outerShdw blurRad="38100" dist="38100" dir="2700000" algn="tl">
                  <a:srgbClr val="000000">
                    <a:alpha val="43137"/>
                  </a:srgbClr>
                </a:outerShdw>
              </a:effectLst>
              <a:latin typeface="Amasis MT Pro Black" panose="02040A04050005020304" pitchFamily="18" charset="0"/>
            </a:endParaRPr>
          </a:p>
        </p:txBody>
      </p:sp>
      <p:pic>
        <p:nvPicPr>
          <p:cNvPr id="8" name="Picture Placeholder 7" descr="A person with a beard and mustache&#10;&#10;Description automatically generated with low confidence">
            <a:extLst>
              <a:ext uri="{FF2B5EF4-FFF2-40B4-BE49-F238E27FC236}">
                <a16:creationId xmlns:a16="http://schemas.microsoft.com/office/drawing/2014/main" xmlns="" id="{CE66FF09-E120-CBFB-A356-C08485B84DD4}"/>
              </a:ext>
            </a:extLst>
          </p:cNvPr>
          <p:cNvPicPr>
            <a:picLocks noGrp="1" noChangeAspect="1"/>
          </p:cNvPicPr>
          <p:nvPr>
            <p:ph type="pic" idx="1"/>
          </p:nvPr>
        </p:nvPicPr>
        <p:blipFill>
          <a:blip r:embed="rId3"/>
          <a:srcRect l="13023" r="13023"/>
          <a:stretch>
            <a:fillRect/>
          </a:stretch>
        </p:blipFill>
        <p:spPr/>
      </p:pic>
      <p:sp>
        <p:nvSpPr>
          <p:cNvPr id="6" name="Text Placeholder 5">
            <a:extLst>
              <a:ext uri="{FF2B5EF4-FFF2-40B4-BE49-F238E27FC236}">
                <a16:creationId xmlns:a16="http://schemas.microsoft.com/office/drawing/2014/main" xmlns="" id="{815134E3-549F-B50E-79AF-F39A840070C4}"/>
              </a:ext>
            </a:extLst>
          </p:cNvPr>
          <p:cNvSpPr>
            <a:spLocks noGrp="1"/>
          </p:cNvSpPr>
          <p:nvPr>
            <p:ph type="body" sz="half" idx="2"/>
          </p:nvPr>
        </p:nvSpPr>
        <p:spPr>
          <a:xfrm>
            <a:off x="571556" y="2207841"/>
            <a:ext cx="6565511" cy="2981678"/>
          </a:xfrm>
        </p:spPr>
        <p:txBody>
          <a:bodyPr>
            <a:normAutofit lnSpcReduction="10000"/>
          </a:bodyPr>
          <a:lstStyle/>
          <a:p>
            <a:r>
              <a:rPr lang="en-US" sz="5400" dirty="0">
                <a:effectLst>
                  <a:outerShdw blurRad="38100" dist="38100" dir="2700000" algn="tl">
                    <a:srgbClr val="000000">
                      <a:alpha val="43137"/>
                    </a:srgbClr>
                  </a:outerShdw>
                </a:effectLst>
                <a:latin typeface="Amasis MT Pro Black" panose="02040A04050005020304" pitchFamily="18" charset="0"/>
              </a:rPr>
              <a:t>The Power</a:t>
            </a:r>
            <a:br>
              <a:rPr lang="en-US" sz="5400" dirty="0">
                <a:effectLst>
                  <a:outerShdw blurRad="38100" dist="38100" dir="2700000" algn="tl">
                    <a:srgbClr val="000000">
                      <a:alpha val="43137"/>
                    </a:srgbClr>
                  </a:outerShdw>
                </a:effectLst>
                <a:latin typeface="Amasis MT Pro Black" panose="02040A04050005020304" pitchFamily="18" charset="0"/>
              </a:rPr>
            </a:br>
            <a:r>
              <a:rPr lang="en-US" sz="5400" dirty="0">
                <a:effectLst>
                  <a:outerShdw blurRad="38100" dist="38100" dir="2700000" algn="tl">
                    <a:srgbClr val="000000">
                      <a:alpha val="43137"/>
                    </a:srgbClr>
                  </a:outerShdw>
                </a:effectLst>
                <a:latin typeface="Amasis MT Pro Black" panose="02040A04050005020304" pitchFamily="18" charset="0"/>
              </a:rPr>
              <a:t>of His </a:t>
            </a:r>
            <a:r>
              <a:rPr lang="en-US" sz="6600" cap="small" dirty="0">
                <a:effectLst>
                  <a:outerShdw blurRad="38100" dist="38100" dir="2700000" algn="tl">
                    <a:srgbClr val="000000">
                      <a:alpha val="43137"/>
                    </a:srgbClr>
                  </a:outerShdw>
                </a:effectLst>
                <a:latin typeface="Amasis MT Pro Black" panose="02040A04050005020304" pitchFamily="18" charset="0"/>
              </a:rPr>
              <a:t>Resurrection</a:t>
            </a:r>
            <a:endParaRPr lang="en-US" sz="5400" cap="small" dirty="0">
              <a:effectLst>
                <a:outerShdw blurRad="38100" dist="38100" dir="2700000" algn="tl">
                  <a:srgbClr val="000000">
                    <a:alpha val="43137"/>
                  </a:srgbClr>
                </a:outerShdw>
              </a:effectLst>
            </a:endParaRPr>
          </a:p>
        </p:txBody>
      </p:sp>
      <p:cxnSp>
        <p:nvCxnSpPr>
          <p:cNvPr id="10" name="Straight Connector 9">
            <a:extLst>
              <a:ext uri="{FF2B5EF4-FFF2-40B4-BE49-F238E27FC236}">
                <a16:creationId xmlns:a16="http://schemas.microsoft.com/office/drawing/2014/main" xmlns="" id="{ED7DC912-EF95-7923-CBDF-78C37F76FC3E}"/>
              </a:ext>
            </a:extLst>
          </p:cNvPr>
          <p:cNvCxnSpPr/>
          <p:nvPr/>
        </p:nvCxnSpPr>
        <p:spPr>
          <a:xfrm>
            <a:off x="676890" y="3146959"/>
            <a:ext cx="6258296"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001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xmlns=""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xmlns=""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3BBC7667-C352-4842-9AFD-E5C16AD002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xmlns="" id="{1C69834E-5EEE-4D61-833E-049288964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58E5D9BA-46E7-4BFA-9C74-75495BF6F5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xmlns="" id="{5B033D76-5800-44B6-AFE9-EE21069351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522D6F85-FFBA-4F81-AEE5-AAA17CB7AA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13B31514-E6DF-4357-9EEA-EFB7983080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4800" dirty="0">
                <a:solidFill>
                  <a:srgbClr val="454545"/>
                </a:solidFill>
                <a:latin typeface="Congenial Black" panose="02000503040000020004" pitchFamily="2" charset="0"/>
              </a:rPr>
              <a:t>The Power of His Resurrection as it pertains to our future</a:t>
            </a:r>
          </a:p>
        </p:txBody>
      </p:sp>
      <p:sp>
        <p:nvSpPr>
          <p:cNvPr id="3" name="Content Placeholder 2"/>
          <p:cNvSpPr>
            <a:spLocks noGrp="1"/>
          </p:cNvSpPr>
          <p:nvPr>
            <p:ph idx="1"/>
          </p:nvPr>
        </p:nvSpPr>
        <p:spPr>
          <a:xfrm>
            <a:off x="1535372" y="4133234"/>
            <a:ext cx="9120954" cy="744373"/>
          </a:xfrm>
        </p:spPr>
        <p:txBody>
          <a:bodyPr vert="horz" lIns="91440" tIns="91440" rIns="91440" bIns="91440" rtlCol="0">
            <a:normAutofit/>
          </a:bodyPr>
          <a:lstStyle/>
          <a:p>
            <a:pPr marL="0" indent="0" algn="ctr">
              <a:buNone/>
            </a:pPr>
            <a:r>
              <a:rPr lang="en-US" sz="3200" cap="all" dirty="0">
                <a:solidFill>
                  <a:schemeClr val="accent1"/>
                </a:solidFill>
                <a:latin typeface="Georgia Pro Black" panose="02040A02050405020203" pitchFamily="18" charset="0"/>
              </a:rPr>
              <a:t>Philippians 3:10-15</a:t>
            </a:r>
          </a:p>
        </p:txBody>
      </p:sp>
      <p:pic>
        <p:nvPicPr>
          <p:cNvPr id="27" name="Picture 26">
            <a:extLst>
              <a:ext uri="{FF2B5EF4-FFF2-40B4-BE49-F238E27FC236}">
                <a16:creationId xmlns:a16="http://schemas.microsoft.com/office/drawing/2014/main" xmlns="" id="{4C401D57-600A-4C91-AC9A-14CA1ED6F7D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xmlns="" id="{412BDC66-00FA-4A3F-9BC7-BE05FF7705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64334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63C748C-967B-4A7B-A90F-3EDD0F485A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0143637-4934-44E4-B909-BAF1E7B27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4929" y="1073823"/>
            <a:ext cx="3332568" cy="5315102"/>
          </a:xfrm>
        </p:spPr>
        <p:txBody>
          <a:bodyPr>
            <a:normAutofit/>
          </a:bodyPr>
          <a:lstStyle/>
          <a:p>
            <a:pPr>
              <a:spcBef>
                <a:spcPts val="600"/>
              </a:spcBef>
              <a:spcAft>
                <a:spcPts val="4800"/>
              </a:spcAft>
            </a:pP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We have a goal!!</a:t>
            </a:r>
            <a:b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
            </a:r>
            <a:b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We now have hope!!</a:t>
            </a:r>
            <a:endParaRPr lang="en-US" sz="4000" dirty="0">
              <a:solidFill>
                <a:srgbClr val="FFFFFF"/>
              </a:solidFill>
              <a:effectLst>
                <a:outerShdw blurRad="38100" dist="38100" dir="2700000" algn="tl">
                  <a:srgbClr val="000000">
                    <a:alpha val="43137"/>
                  </a:srgbClr>
                </a:outerShdw>
              </a:effectLst>
              <a:latin typeface="Congenial Black" panose="02000503040000020004" pitchFamily="2" charset="0"/>
            </a:endParaRPr>
          </a:p>
        </p:txBody>
      </p:sp>
      <p:sp>
        <p:nvSpPr>
          <p:cNvPr id="3" name="Content Placeholder 2"/>
          <p:cNvSpPr>
            <a:spLocks noGrp="1"/>
          </p:cNvSpPr>
          <p:nvPr>
            <p:ph idx="1"/>
          </p:nvPr>
        </p:nvSpPr>
        <p:spPr>
          <a:xfrm>
            <a:off x="4306753" y="1170461"/>
            <a:ext cx="7640317" cy="4517076"/>
          </a:xfrm>
        </p:spPr>
        <p:txBody>
          <a:bodyPr anchor="t">
            <a:normAutofit fontScale="92500" lnSpcReduction="20000"/>
          </a:bodyPr>
          <a:lstStyle/>
          <a:p>
            <a:r>
              <a:rPr lang="en-US" sz="3000" b="1" dirty="0">
                <a:latin typeface="Georgia Pro Black" panose="02040A02050405020203" pitchFamily="18" charset="0"/>
              </a:rPr>
              <a:t>Philippians 3:10-11</a:t>
            </a:r>
          </a:p>
          <a:p>
            <a:pPr marL="463550" indent="-463550">
              <a:buNone/>
            </a:pPr>
            <a:r>
              <a:rPr lang="en-US" sz="3000" baseline="30000" dirty="0">
                <a:latin typeface="Georgia Pro Black" panose="02040A02050405020203" pitchFamily="18" charset="0"/>
              </a:rPr>
              <a:t>10 </a:t>
            </a:r>
            <a:r>
              <a:rPr lang="en-US" sz="3000" dirty="0">
                <a:latin typeface="Georgia Pro Black" panose="02040A02050405020203" pitchFamily="18" charset="0"/>
              </a:rPr>
              <a:t>That I may know him, and the power of his resurrection,  and the fellowship of his sufferings, being made conformable unto his death;</a:t>
            </a:r>
          </a:p>
          <a:p>
            <a:pPr marL="463550" indent="-463550">
              <a:buNone/>
            </a:pPr>
            <a:r>
              <a:rPr lang="en-US" sz="3000" baseline="30000" dirty="0">
                <a:latin typeface="Georgia Pro Black" panose="02040A02050405020203" pitchFamily="18" charset="0"/>
              </a:rPr>
              <a:t>11 </a:t>
            </a:r>
            <a:r>
              <a:rPr lang="en-US" sz="3000" dirty="0">
                <a:latin typeface="Georgia Pro Black" panose="02040A02050405020203" pitchFamily="18" charset="0"/>
              </a:rPr>
              <a:t>If by any means I might attain unto the resurrection of the dead. </a:t>
            </a:r>
          </a:p>
          <a:p>
            <a:r>
              <a:rPr lang="en-US" sz="3000" dirty="0">
                <a:latin typeface="Georgia Pro Black" panose="02040A02050405020203" pitchFamily="18" charset="0"/>
              </a:rPr>
              <a:t>Acts 2:38</a:t>
            </a:r>
          </a:p>
          <a:p>
            <a:r>
              <a:rPr lang="en-US" sz="3000" dirty="0">
                <a:latin typeface="Georgia Pro Black" panose="02040A02050405020203" pitchFamily="18" charset="0"/>
              </a:rPr>
              <a:t>Romans 8:11</a:t>
            </a:r>
            <a:endParaRPr lang="en-US" sz="2400" dirty="0">
              <a:latin typeface="Georgia Pro Black" panose="02040A02050405020203" pitchFamily="18" charset="0"/>
            </a:endParaRPr>
          </a:p>
        </p:txBody>
      </p:sp>
    </p:spTree>
    <p:extLst>
      <p:ext uri="{BB962C8B-B14F-4D97-AF65-F5344CB8AC3E}">
        <p14:creationId xmlns:p14="http://schemas.microsoft.com/office/powerpoint/2010/main" val="3215678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63C748C-967B-4A7B-A90F-3EDD0F485A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0143637-4934-44E4-B909-BAF1E7B27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4929" y="1073823"/>
            <a:ext cx="3332568" cy="5315102"/>
          </a:xfrm>
        </p:spPr>
        <p:txBody>
          <a:bodyPr>
            <a:normAutofit/>
          </a:bodyPr>
          <a:lstStyle/>
          <a:p>
            <a:pPr>
              <a:spcBef>
                <a:spcPts val="600"/>
              </a:spcBef>
              <a:spcAft>
                <a:spcPts val="4800"/>
              </a:spcAft>
            </a:pP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We have a goal!!</a:t>
            </a:r>
            <a:b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
            </a:r>
            <a:b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We now have hope!!</a:t>
            </a:r>
            <a:endParaRPr lang="en-US" sz="4000" dirty="0">
              <a:solidFill>
                <a:srgbClr val="FFFFFF"/>
              </a:solidFill>
              <a:effectLst>
                <a:outerShdw blurRad="38100" dist="38100" dir="2700000" algn="tl">
                  <a:srgbClr val="000000">
                    <a:alpha val="43137"/>
                  </a:srgbClr>
                </a:outerShdw>
              </a:effectLst>
              <a:latin typeface="Congenial Black" panose="02000503040000020004" pitchFamily="2" charset="0"/>
            </a:endParaRPr>
          </a:p>
        </p:txBody>
      </p:sp>
      <p:sp>
        <p:nvSpPr>
          <p:cNvPr id="3" name="Content Placeholder 2"/>
          <p:cNvSpPr>
            <a:spLocks noGrp="1"/>
          </p:cNvSpPr>
          <p:nvPr>
            <p:ph idx="1"/>
          </p:nvPr>
        </p:nvSpPr>
        <p:spPr>
          <a:xfrm>
            <a:off x="4294874" y="1183078"/>
            <a:ext cx="7652197" cy="5312723"/>
          </a:xfrm>
        </p:spPr>
        <p:txBody>
          <a:bodyPr anchor="t">
            <a:normAutofit fontScale="92500"/>
          </a:bodyPr>
          <a:lstStyle/>
          <a:p>
            <a:pPr>
              <a:lnSpc>
                <a:spcPct val="100000"/>
              </a:lnSpc>
            </a:pPr>
            <a:r>
              <a:rPr lang="en-US" sz="3000" b="1" dirty="0">
                <a:latin typeface="Georgia Pro Black" panose="02040A02050405020203" pitchFamily="18" charset="0"/>
              </a:rPr>
              <a:t>Philippians 3:12-13</a:t>
            </a:r>
          </a:p>
          <a:p>
            <a:pPr marL="344488" indent="-344488">
              <a:lnSpc>
                <a:spcPct val="110000"/>
              </a:lnSpc>
              <a:buNone/>
            </a:pPr>
            <a:r>
              <a:rPr lang="en-US" sz="2800" baseline="30000" dirty="0">
                <a:latin typeface="Georgia Pro Black" panose="02040A02050405020203" pitchFamily="18" charset="0"/>
              </a:rPr>
              <a:t>12 </a:t>
            </a:r>
            <a:r>
              <a:rPr lang="en-US" sz="2800" dirty="0">
                <a:latin typeface="Georgia Pro Black" panose="02040A02050405020203" pitchFamily="18" charset="0"/>
              </a:rPr>
              <a:t>Not as though I had already attained, either were already perfect: but I follow after, if that I may apprehend that for which also, I am apprehended of Christ Jesus.</a:t>
            </a:r>
          </a:p>
          <a:p>
            <a:pPr marL="403225" indent="-403225">
              <a:lnSpc>
                <a:spcPct val="110000"/>
              </a:lnSpc>
              <a:buNone/>
            </a:pPr>
            <a:r>
              <a:rPr lang="en-US" sz="2800" baseline="30000" dirty="0">
                <a:latin typeface="Georgia Pro Black" panose="02040A02050405020203" pitchFamily="18" charset="0"/>
              </a:rPr>
              <a:t>13 </a:t>
            </a:r>
            <a:r>
              <a:rPr lang="en-US" sz="2800" dirty="0">
                <a:latin typeface="Georgia Pro Black" panose="02040A02050405020203" pitchFamily="18" charset="0"/>
              </a:rPr>
              <a:t>Brethren, I count not myself to have apprehended: but this one thing I do, forgetting those things which are behind, and reaching forth unto those things which are before,</a:t>
            </a:r>
            <a:endParaRPr sz="2800" dirty="0"/>
          </a:p>
        </p:txBody>
      </p:sp>
    </p:spTree>
    <p:extLst>
      <p:ext uri="{BB962C8B-B14F-4D97-AF65-F5344CB8AC3E}">
        <p14:creationId xmlns:p14="http://schemas.microsoft.com/office/powerpoint/2010/main" val="302347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63C748C-967B-4A7B-A90F-3EDD0F485A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0143637-4934-44E4-B909-BAF1E7B27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48715" y="1073823"/>
            <a:ext cx="7556695" cy="5650356"/>
          </a:xfrm>
        </p:spPr>
        <p:txBody>
          <a:bodyPr anchor="t">
            <a:normAutofit lnSpcReduction="10000"/>
          </a:bodyPr>
          <a:lstStyle/>
          <a:p>
            <a:pPr marL="0" indent="0">
              <a:buNone/>
            </a:pPr>
            <a:r>
              <a:rPr lang="en-US" sz="2400" b="1" dirty="0">
                <a:latin typeface="Georgia Pro Black" panose="02040A02050405020203" pitchFamily="18" charset="0"/>
              </a:rPr>
              <a:t>Philippians 3:14-15</a:t>
            </a:r>
          </a:p>
          <a:p>
            <a:pPr marL="403225" indent="-403225">
              <a:lnSpc>
                <a:spcPct val="110000"/>
              </a:lnSpc>
              <a:buNone/>
            </a:pPr>
            <a:r>
              <a:rPr lang="en-US" sz="2600" baseline="30000" dirty="0">
                <a:latin typeface="Georgia Pro Black" panose="02040A02050405020203" pitchFamily="18" charset="0"/>
              </a:rPr>
              <a:t>14 </a:t>
            </a:r>
            <a:r>
              <a:rPr lang="en-US" sz="2600" dirty="0">
                <a:latin typeface="Georgia Pro Black" panose="02040A02050405020203" pitchFamily="18" charset="0"/>
              </a:rPr>
              <a:t>I press toward the mark for the prize of the high calling of God in Christ Jesus.</a:t>
            </a:r>
          </a:p>
          <a:p>
            <a:pPr marL="403225" indent="-403225">
              <a:lnSpc>
                <a:spcPct val="110000"/>
              </a:lnSpc>
              <a:buNone/>
            </a:pPr>
            <a:r>
              <a:rPr lang="en-US" sz="2600" baseline="30000" dirty="0">
                <a:latin typeface="Georgia Pro Black" panose="02040A02050405020203" pitchFamily="18" charset="0"/>
              </a:rPr>
              <a:t>15 </a:t>
            </a:r>
            <a:r>
              <a:rPr lang="en-US" sz="2600" dirty="0">
                <a:latin typeface="Georgia Pro Black" panose="02040A02050405020203" pitchFamily="18" charset="0"/>
              </a:rPr>
              <a:t>Let us therefore, as many as be perfect, be thus minded: and if in any thing ye be otherwise minded, God shall reveal even this unto you.</a:t>
            </a:r>
          </a:p>
          <a:p>
            <a:pPr marL="0" indent="0">
              <a:buNone/>
            </a:pPr>
            <a:endParaRPr lang="en-US" sz="2200" i="1" dirty="0"/>
          </a:p>
          <a:p>
            <a:pPr marL="0" indent="0">
              <a:buNone/>
            </a:pPr>
            <a:r>
              <a:rPr lang="en-US" sz="2400" i="1" dirty="0">
                <a:latin typeface="Georgia Pro Black" panose="02040A02050405020203" pitchFamily="18" charset="0"/>
              </a:rPr>
              <a:t>Because Christ rose, we now have hope that we, too, shall rise! </a:t>
            </a:r>
          </a:p>
          <a:p>
            <a:r>
              <a:rPr lang="en-US" sz="2400" b="1" dirty="0">
                <a:latin typeface="Georgia Pro Black" panose="02040A02050405020203" pitchFamily="18" charset="0"/>
              </a:rPr>
              <a:t>1 Thessalonians 4:16-18</a:t>
            </a:r>
            <a:endParaRPr sz="2400" b="1" dirty="0">
              <a:latin typeface="Georgia Pro Black" panose="02040A02050405020203" pitchFamily="18" charset="0"/>
            </a:endParaRPr>
          </a:p>
        </p:txBody>
      </p:sp>
      <p:sp>
        <p:nvSpPr>
          <p:cNvPr id="6" name="Title 1">
            <a:extLst>
              <a:ext uri="{FF2B5EF4-FFF2-40B4-BE49-F238E27FC236}">
                <a16:creationId xmlns:a16="http://schemas.microsoft.com/office/drawing/2014/main" xmlns="" id="{AF4962F0-B482-8520-FB36-C37F15DE0A27}"/>
              </a:ext>
            </a:extLst>
          </p:cNvPr>
          <p:cNvSpPr>
            <a:spLocks noGrp="1"/>
          </p:cNvSpPr>
          <p:nvPr>
            <p:ph type="title"/>
          </p:nvPr>
        </p:nvSpPr>
        <p:spPr>
          <a:xfrm>
            <a:off x="244929" y="1073823"/>
            <a:ext cx="3332568" cy="5315102"/>
          </a:xfrm>
        </p:spPr>
        <p:txBody>
          <a:bodyPr>
            <a:normAutofit/>
          </a:bodyPr>
          <a:lstStyle/>
          <a:p>
            <a:pPr>
              <a:spcBef>
                <a:spcPts val="600"/>
              </a:spcBef>
              <a:spcAft>
                <a:spcPts val="4800"/>
              </a:spcAft>
            </a:pP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We have a goal!!</a:t>
            </a:r>
            <a:b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
            </a:r>
            <a:b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5400" dirty="0">
                <a:solidFill>
                  <a:srgbClr val="FFFFFF"/>
                </a:solidFill>
                <a:effectLst>
                  <a:outerShdw blurRad="38100" dist="38100" dir="2700000" algn="tl">
                    <a:srgbClr val="000000">
                      <a:alpha val="43137"/>
                    </a:srgbClr>
                  </a:outerShdw>
                </a:effectLst>
                <a:latin typeface="Congenial Black" panose="02000503040000020004" pitchFamily="2" charset="0"/>
              </a:rPr>
              <a:t>We now have hope!!</a:t>
            </a:r>
            <a:endParaRPr lang="en-US" sz="4000" dirty="0">
              <a:solidFill>
                <a:srgbClr val="FFFFFF"/>
              </a:solidFill>
              <a:effectLst>
                <a:outerShdw blurRad="38100" dist="38100" dir="2700000" algn="tl">
                  <a:srgbClr val="000000">
                    <a:alpha val="43137"/>
                  </a:srgbClr>
                </a:outerShdw>
              </a:effectLst>
              <a:latin typeface="Congenial Black" panose="02000503040000020004" pitchFamily="2" charset="0"/>
            </a:endParaRPr>
          </a:p>
        </p:txBody>
      </p:sp>
    </p:spTree>
    <p:extLst>
      <p:ext uri="{BB962C8B-B14F-4D97-AF65-F5344CB8AC3E}">
        <p14:creationId xmlns:p14="http://schemas.microsoft.com/office/powerpoint/2010/main" val="3392761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xmlns=""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xmlns=""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3BBC7667-C352-4842-9AFD-E5C16AD002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xmlns="" id="{1C69834E-5EEE-4D61-833E-049288964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58E5D9BA-46E7-4BFA-9C74-75495BF6F5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2" name="Rectangle 21">
            <a:extLst>
              <a:ext uri="{FF2B5EF4-FFF2-40B4-BE49-F238E27FC236}">
                <a16:creationId xmlns:a16="http://schemas.microsoft.com/office/drawing/2014/main" xmlns="" id="{5B033D76-5800-44B6-AFE9-EE21069351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xmlns="" id="{522D6F85-FFBA-4F81-AEE5-AAA17CB7AA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13B31514-E6DF-4357-9EEA-EFB7983080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51EC0A4E-5E63-C820-192E-A0CB97471880}"/>
              </a:ext>
            </a:extLst>
          </p:cNvPr>
          <p:cNvSpPr>
            <a:spLocks noGrp="1"/>
          </p:cNvSpPr>
          <p:nvPr>
            <p:ph type="title"/>
          </p:nvPr>
        </p:nvSpPr>
        <p:spPr>
          <a:xfrm>
            <a:off x="1557071" y="2059557"/>
            <a:ext cx="9099255" cy="2537251"/>
          </a:xfrm>
        </p:spPr>
        <p:txBody>
          <a:bodyPr vert="horz" lIns="91440" tIns="45720" rIns="91440" bIns="0" rtlCol="0" anchor="ctr">
            <a:normAutofit/>
          </a:bodyPr>
          <a:lstStyle/>
          <a:p>
            <a:pPr algn="ctr"/>
            <a:r>
              <a:rPr lang="en-US" sz="4800" dirty="0">
                <a:solidFill>
                  <a:srgbClr val="C00000"/>
                </a:solidFill>
                <a:latin typeface="Congenial Black" panose="02000503040000020004" pitchFamily="2" charset="0"/>
              </a:rPr>
              <a:t>Conclusion</a:t>
            </a:r>
          </a:p>
        </p:txBody>
      </p:sp>
      <p:pic>
        <p:nvPicPr>
          <p:cNvPr id="28" name="Picture 27">
            <a:extLst>
              <a:ext uri="{FF2B5EF4-FFF2-40B4-BE49-F238E27FC236}">
                <a16:creationId xmlns:a16="http://schemas.microsoft.com/office/drawing/2014/main" xmlns="" id="{4C401D57-600A-4C91-AC9A-14CA1ED6F7D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xmlns="" id="{412BDC66-00FA-4A3F-9BC7-BE05FF7705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67879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F2900-4F55-2F2E-FDC6-74D35AD5EE09}"/>
              </a:ext>
            </a:extLst>
          </p:cNvPr>
          <p:cNvSpPr>
            <a:spLocks noGrp="1"/>
          </p:cNvSpPr>
          <p:nvPr>
            <p:ph type="title"/>
          </p:nvPr>
        </p:nvSpPr>
        <p:spPr/>
        <p:txBody>
          <a:bodyPr>
            <a:normAutofit/>
          </a:bodyPr>
          <a:lstStyle/>
          <a:p>
            <a:pPr algn="ctr"/>
            <a:r>
              <a:rPr lang="en-US" sz="4800" dirty="0">
                <a:solidFill>
                  <a:srgbClr val="454545"/>
                </a:solidFill>
                <a:latin typeface="Congenial Black" panose="02000503040000020004" pitchFamily="2" charset="0"/>
              </a:rPr>
              <a:t>What Must I do to be saved?</a:t>
            </a:r>
          </a:p>
        </p:txBody>
      </p:sp>
      <p:sp>
        <p:nvSpPr>
          <p:cNvPr id="3" name="Content Placeholder 2">
            <a:extLst>
              <a:ext uri="{FF2B5EF4-FFF2-40B4-BE49-F238E27FC236}">
                <a16:creationId xmlns:a16="http://schemas.microsoft.com/office/drawing/2014/main" xmlns="" id="{DAB3F136-ED31-7166-B264-F9C6D27D780B}"/>
              </a:ext>
            </a:extLst>
          </p:cNvPr>
          <p:cNvSpPr>
            <a:spLocks noGrp="1"/>
          </p:cNvSpPr>
          <p:nvPr>
            <p:ph idx="1"/>
          </p:nvPr>
        </p:nvSpPr>
        <p:spPr>
          <a:xfrm>
            <a:off x="1451579" y="2015732"/>
            <a:ext cx="9603275" cy="3911539"/>
          </a:xfrm>
        </p:spPr>
        <p:txBody>
          <a:bodyPr anchor="ctr">
            <a:normAutofit/>
          </a:bodyPr>
          <a:lstStyle/>
          <a:p>
            <a:r>
              <a:rPr lang="en-US" sz="3400" cap="small" dirty="0">
                <a:solidFill>
                  <a:srgbClr val="C00000"/>
                </a:solidFill>
                <a:effectLst>
                  <a:outerShdw blurRad="38100" dist="38100" dir="2700000" algn="tl">
                    <a:srgbClr val="000000">
                      <a:alpha val="43137"/>
                    </a:srgbClr>
                  </a:outerShdw>
                </a:effectLst>
                <a:latin typeface="Georgia Pro Black" panose="02040A02050405020203" pitchFamily="18" charset="0"/>
              </a:rPr>
              <a:t>Hear</a:t>
            </a:r>
            <a:r>
              <a:rPr lang="en-US" sz="3400" dirty="0">
                <a:effectLst>
                  <a:outerShdw blurRad="38100" dist="38100" dir="2700000" algn="tl">
                    <a:srgbClr val="000000">
                      <a:alpha val="43137"/>
                    </a:srgbClr>
                  </a:outerShdw>
                </a:effectLst>
                <a:latin typeface="Georgia Pro Black" panose="02040A02050405020203" pitchFamily="18" charset="0"/>
              </a:rPr>
              <a:t> </a:t>
            </a:r>
            <a:r>
              <a:rPr lang="en-US" sz="3400" dirty="0">
                <a:solidFill>
                  <a:srgbClr val="C00000"/>
                </a:solidFill>
                <a:effectLst>
                  <a:outerShdw blurRad="38100" dist="38100" dir="2700000" algn="tl">
                    <a:srgbClr val="000000">
                      <a:alpha val="43137"/>
                    </a:srgbClr>
                  </a:outerShdw>
                </a:effectLst>
                <a:latin typeface="Georgia Pro Black" panose="02040A02050405020203" pitchFamily="18" charset="0"/>
              </a:rPr>
              <a:t>–</a:t>
            </a:r>
            <a:r>
              <a:rPr lang="en-US" sz="3400" dirty="0">
                <a:effectLst>
                  <a:outerShdw blurRad="38100" dist="38100" dir="2700000" algn="tl">
                    <a:srgbClr val="000000">
                      <a:alpha val="43137"/>
                    </a:srgbClr>
                  </a:outerShdw>
                </a:effectLst>
                <a:latin typeface="Georgia Pro Black" panose="02040A02050405020203" pitchFamily="18" charset="0"/>
              </a:rPr>
              <a:t> (Romans 10:17) So then faith cometh by hearing, and hearing by the word of God.</a:t>
            </a:r>
          </a:p>
        </p:txBody>
      </p:sp>
    </p:spTree>
    <p:extLst>
      <p:ext uri="{BB962C8B-B14F-4D97-AF65-F5344CB8AC3E}">
        <p14:creationId xmlns:p14="http://schemas.microsoft.com/office/powerpoint/2010/main" val="9797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F2900-4F55-2F2E-FDC6-74D35AD5EE09}"/>
              </a:ext>
            </a:extLst>
          </p:cNvPr>
          <p:cNvSpPr>
            <a:spLocks noGrp="1"/>
          </p:cNvSpPr>
          <p:nvPr>
            <p:ph type="title"/>
          </p:nvPr>
        </p:nvSpPr>
        <p:spPr/>
        <p:txBody>
          <a:bodyPr>
            <a:normAutofit/>
          </a:bodyPr>
          <a:lstStyle/>
          <a:p>
            <a:pPr algn="ctr"/>
            <a:r>
              <a:rPr lang="en-US" sz="4800" dirty="0">
                <a:solidFill>
                  <a:srgbClr val="454545"/>
                </a:solidFill>
                <a:latin typeface="Congenial Black" panose="02000503040000020004" pitchFamily="2" charset="0"/>
              </a:rPr>
              <a:t>What Must I do to be saved?</a:t>
            </a:r>
          </a:p>
        </p:txBody>
      </p:sp>
      <p:sp>
        <p:nvSpPr>
          <p:cNvPr id="3" name="Content Placeholder 2">
            <a:extLst>
              <a:ext uri="{FF2B5EF4-FFF2-40B4-BE49-F238E27FC236}">
                <a16:creationId xmlns:a16="http://schemas.microsoft.com/office/drawing/2014/main" xmlns="" id="{DAB3F136-ED31-7166-B264-F9C6D27D780B}"/>
              </a:ext>
            </a:extLst>
          </p:cNvPr>
          <p:cNvSpPr>
            <a:spLocks noGrp="1"/>
          </p:cNvSpPr>
          <p:nvPr>
            <p:ph idx="1"/>
          </p:nvPr>
        </p:nvSpPr>
        <p:spPr>
          <a:xfrm>
            <a:off x="1451579" y="2015732"/>
            <a:ext cx="9603275" cy="3911539"/>
          </a:xfrm>
        </p:spPr>
        <p:txBody>
          <a:bodyPr anchor="ctr">
            <a:noAutofit/>
          </a:bodyPr>
          <a:lstStyle/>
          <a:p>
            <a:r>
              <a:rPr lang="en-US" sz="3400" cap="small" dirty="0">
                <a:solidFill>
                  <a:srgbClr val="C00000"/>
                </a:solidFill>
                <a:effectLst>
                  <a:outerShdw blurRad="38100" dist="38100" dir="2700000" algn="tl">
                    <a:srgbClr val="000000">
                      <a:alpha val="43137"/>
                    </a:srgbClr>
                  </a:outerShdw>
                </a:effectLst>
                <a:latin typeface="Georgia Pro Black" panose="02040A02050405020203" pitchFamily="18" charset="0"/>
              </a:rPr>
              <a:t>Believe</a:t>
            </a:r>
            <a:r>
              <a:rPr lang="en-US" sz="3400" dirty="0">
                <a:effectLst>
                  <a:outerShdw blurRad="38100" dist="38100" dir="2700000" algn="tl">
                    <a:srgbClr val="000000">
                      <a:alpha val="43137"/>
                    </a:srgbClr>
                  </a:outerShdw>
                </a:effectLst>
                <a:latin typeface="Georgia Pro Black" panose="02040A02050405020203" pitchFamily="18" charset="0"/>
              </a:rPr>
              <a:t> </a:t>
            </a:r>
            <a:r>
              <a:rPr lang="en-US" sz="3400" dirty="0">
                <a:solidFill>
                  <a:srgbClr val="C00000"/>
                </a:solidFill>
                <a:effectLst>
                  <a:outerShdw blurRad="38100" dist="38100" dir="2700000" algn="tl">
                    <a:srgbClr val="000000">
                      <a:alpha val="43137"/>
                    </a:srgbClr>
                  </a:outerShdw>
                </a:effectLst>
                <a:latin typeface="Georgia Pro Black" panose="02040A02050405020203" pitchFamily="18" charset="0"/>
              </a:rPr>
              <a:t>–</a:t>
            </a:r>
            <a:r>
              <a:rPr lang="en-US" sz="3400" dirty="0">
                <a:effectLst>
                  <a:outerShdw blurRad="38100" dist="38100" dir="2700000" algn="tl">
                    <a:srgbClr val="000000">
                      <a:alpha val="43137"/>
                    </a:srgbClr>
                  </a:outerShdw>
                </a:effectLst>
                <a:latin typeface="Georgia Pro Black" panose="02040A02050405020203" pitchFamily="18" charset="0"/>
              </a:rPr>
              <a:t> (Hebrews 11:6) For without faith it is impossible to please him: for he that cometh to God must believe that he is, and that he is rewarder of them that diligently seek him.</a:t>
            </a:r>
          </a:p>
        </p:txBody>
      </p:sp>
    </p:spTree>
    <p:extLst>
      <p:ext uri="{BB962C8B-B14F-4D97-AF65-F5344CB8AC3E}">
        <p14:creationId xmlns:p14="http://schemas.microsoft.com/office/powerpoint/2010/main" val="293777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F2900-4F55-2F2E-FDC6-74D35AD5EE09}"/>
              </a:ext>
            </a:extLst>
          </p:cNvPr>
          <p:cNvSpPr>
            <a:spLocks noGrp="1"/>
          </p:cNvSpPr>
          <p:nvPr>
            <p:ph type="title"/>
          </p:nvPr>
        </p:nvSpPr>
        <p:spPr/>
        <p:txBody>
          <a:bodyPr>
            <a:normAutofit/>
          </a:bodyPr>
          <a:lstStyle/>
          <a:p>
            <a:pPr algn="ctr"/>
            <a:r>
              <a:rPr lang="en-US" sz="4800" dirty="0">
                <a:solidFill>
                  <a:srgbClr val="454545"/>
                </a:solidFill>
                <a:latin typeface="Congenial Black" panose="02000503040000020004" pitchFamily="2" charset="0"/>
              </a:rPr>
              <a:t>What Must I do to be saved?</a:t>
            </a:r>
          </a:p>
        </p:txBody>
      </p:sp>
      <p:sp>
        <p:nvSpPr>
          <p:cNvPr id="3" name="Content Placeholder 2">
            <a:extLst>
              <a:ext uri="{FF2B5EF4-FFF2-40B4-BE49-F238E27FC236}">
                <a16:creationId xmlns:a16="http://schemas.microsoft.com/office/drawing/2014/main" xmlns="" id="{DAB3F136-ED31-7166-B264-F9C6D27D780B}"/>
              </a:ext>
            </a:extLst>
          </p:cNvPr>
          <p:cNvSpPr>
            <a:spLocks noGrp="1"/>
          </p:cNvSpPr>
          <p:nvPr>
            <p:ph idx="1"/>
          </p:nvPr>
        </p:nvSpPr>
        <p:spPr>
          <a:xfrm>
            <a:off x="1451579" y="2015732"/>
            <a:ext cx="9603275" cy="3911539"/>
          </a:xfrm>
        </p:spPr>
        <p:txBody>
          <a:bodyPr anchor="ctr">
            <a:normAutofit/>
          </a:bodyPr>
          <a:lstStyle/>
          <a:p>
            <a:r>
              <a:rPr lang="en-US" sz="3400" cap="small" dirty="0">
                <a:solidFill>
                  <a:srgbClr val="C00000"/>
                </a:solidFill>
                <a:latin typeface="Georgia Pro Black" panose="02040A02050405020203" pitchFamily="18" charset="0"/>
              </a:rPr>
              <a:t>Repent</a:t>
            </a:r>
            <a:r>
              <a:rPr lang="en-US" sz="3400" dirty="0">
                <a:latin typeface="Georgia Pro Black" panose="02040A02050405020203" pitchFamily="18" charset="0"/>
              </a:rPr>
              <a:t> </a:t>
            </a:r>
            <a:r>
              <a:rPr lang="en-US" sz="3400" dirty="0">
                <a:solidFill>
                  <a:srgbClr val="C00000"/>
                </a:solidFill>
                <a:latin typeface="Georgia Pro Black" panose="02040A02050405020203" pitchFamily="18" charset="0"/>
              </a:rPr>
              <a:t>–</a:t>
            </a:r>
            <a:r>
              <a:rPr lang="en-US" sz="3400" dirty="0">
                <a:latin typeface="Georgia Pro Black" panose="02040A02050405020203" pitchFamily="18" charset="0"/>
              </a:rPr>
              <a:t> (Luke 13:3) I tell you, Nay: but, except ye repent, ye shall all likewise perish.</a:t>
            </a:r>
          </a:p>
        </p:txBody>
      </p:sp>
    </p:spTree>
    <p:extLst>
      <p:ext uri="{BB962C8B-B14F-4D97-AF65-F5344CB8AC3E}">
        <p14:creationId xmlns:p14="http://schemas.microsoft.com/office/powerpoint/2010/main" val="249177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F2900-4F55-2F2E-FDC6-74D35AD5EE09}"/>
              </a:ext>
            </a:extLst>
          </p:cNvPr>
          <p:cNvSpPr>
            <a:spLocks noGrp="1"/>
          </p:cNvSpPr>
          <p:nvPr>
            <p:ph type="title"/>
          </p:nvPr>
        </p:nvSpPr>
        <p:spPr/>
        <p:txBody>
          <a:bodyPr>
            <a:normAutofit/>
          </a:bodyPr>
          <a:lstStyle/>
          <a:p>
            <a:pPr algn="ctr"/>
            <a:r>
              <a:rPr lang="en-US" sz="4800" dirty="0">
                <a:solidFill>
                  <a:srgbClr val="454545"/>
                </a:solidFill>
                <a:latin typeface="Congenial Black" panose="02000503040000020004" pitchFamily="2" charset="0"/>
              </a:rPr>
              <a:t>What Must I do to be saved?</a:t>
            </a:r>
          </a:p>
        </p:txBody>
      </p:sp>
      <p:sp>
        <p:nvSpPr>
          <p:cNvPr id="3" name="Content Placeholder 2">
            <a:extLst>
              <a:ext uri="{FF2B5EF4-FFF2-40B4-BE49-F238E27FC236}">
                <a16:creationId xmlns:a16="http://schemas.microsoft.com/office/drawing/2014/main" xmlns="" id="{DAB3F136-ED31-7166-B264-F9C6D27D780B}"/>
              </a:ext>
            </a:extLst>
          </p:cNvPr>
          <p:cNvSpPr>
            <a:spLocks noGrp="1"/>
          </p:cNvSpPr>
          <p:nvPr>
            <p:ph idx="1"/>
          </p:nvPr>
        </p:nvSpPr>
        <p:spPr>
          <a:xfrm>
            <a:off x="1451579" y="2015732"/>
            <a:ext cx="9603275" cy="3911539"/>
          </a:xfrm>
        </p:spPr>
        <p:txBody>
          <a:bodyPr anchor="ctr">
            <a:normAutofit/>
          </a:bodyPr>
          <a:lstStyle/>
          <a:p>
            <a:r>
              <a:rPr lang="en-US" sz="3400" cap="small" dirty="0">
                <a:solidFill>
                  <a:srgbClr val="C00000"/>
                </a:solidFill>
                <a:effectLst>
                  <a:outerShdw blurRad="38100" dist="38100" dir="2700000" algn="tl">
                    <a:srgbClr val="000000">
                      <a:alpha val="43137"/>
                    </a:srgbClr>
                  </a:outerShdw>
                </a:effectLst>
                <a:latin typeface="Georgia Pro Black" panose="02040A02050405020203" pitchFamily="18" charset="0"/>
              </a:rPr>
              <a:t>Confess</a:t>
            </a:r>
            <a:r>
              <a:rPr lang="en-US" sz="3400" dirty="0">
                <a:effectLst>
                  <a:outerShdw blurRad="38100" dist="38100" dir="2700000" algn="tl">
                    <a:srgbClr val="000000">
                      <a:alpha val="43137"/>
                    </a:srgbClr>
                  </a:outerShdw>
                </a:effectLst>
                <a:latin typeface="Georgia Pro Black" panose="02040A02050405020203" pitchFamily="18" charset="0"/>
              </a:rPr>
              <a:t> </a:t>
            </a:r>
            <a:r>
              <a:rPr lang="en-US" sz="3400" dirty="0">
                <a:solidFill>
                  <a:srgbClr val="C00000"/>
                </a:solidFill>
                <a:effectLst>
                  <a:outerShdw blurRad="38100" dist="38100" dir="2700000" algn="tl">
                    <a:srgbClr val="000000">
                      <a:alpha val="43137"/>
                    </a:srgbClr>
                  </a:outerShdw>
                </a:effectLst>
                <a:latin typeface="Georgia Pro Black" panose="02040A02050405020203" pitchFamily="18" charset="0"/>
              </a:rPr>
              <a:t>–</a:t>
            </a:r>
            <a:r>
              <a:rPr lang="en-US" sz="3400" dirty="0">
                <a:effectLst>
                  <a:outerShdw blurRad="38100" dist="38100" dir="2700000" algn="tl">
                    <a:srgbClr val="000000">
                      <a:alpha val="43137"/>
                    </a:srgbClr>
                  </a:outerShdw>
                </a:effectLst>
                <a:latin typeface="Georgia Pro Black" panose="02040A02050405020203" pitchFamily="18" charset="0"/>
              </a:rPr>
              <a:t> (Romans 10:10) For with the heart man believeth unto righteousness; and with the mouth confession is made unto salvation.</a:t>
            </a:r>
          </a:p>
        </p:txBody>
      </p:sp>
    </p:spTree>
    <p:extLst>
      <p:ext uri="{BB962C8B-B14F-4D97-AF65-F5344CB8AC3E}">
        <p14:creationId xmlns:p14="http://schemas.microsoft.com/office/powerpoint/2010/main" val="732923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F2900-4F55-2F2E-FDC6-74D35AD5EE09}"/>
              </a:ext>
            </a:extLst>
          </p:cNvPr>
          <p:cNvSpPr>
            <a:spLocks noGrp="1"/>
          </p:cNvSpPr>
          <p:nvPr>
            <p:ph type="title"/>
          </p:nvPr>
        </p:nvSpPr>
        <p:spPr/>
        <p:txBody>
          <a:bodyPr>
            <a:normAutofit/>
          </a:bodyPr>
          <a:lstStyle/>
          <a:p>
            <a:pPr algn="ctr"/>
            <a:r>
              <a:rPr lang="en-US" sz="4800" dirty="0">
                <a:solidFill>
                  <a:srgbClr val="454545"/>
                </a:solidFill>
                <a:latin typeface="Congenial Black" panose="02000503040000020004" pitchFamily="2" charset="0"/>
              </a:rPr>
              <a:t>What Must I do to be saved?</a:t>
            </a:r>
          </a:p>
        </p:txBody>
      </p:sp>
      <p:sp>
        <p:nvSpPr>
          <p:cNvPr id="3" name="Content Placeholder 2">
            <a:extLst>
              <a:ext uri="{FF2B5EF4-FFF2-40B4-BE49-F238E27FC236}">
                <a16:creationId xmlns:a16="http://schemas.microsoft.com/office/drawing/2014/main" xmlns="" id="{DAB3F136-ED31-7166-B264-F9C6D27D780B}"/>
              </a:ext>
            </a:extLst>
          </p:cNvPr>
          <p:cNvSpPr>
            <a:spLocks noGrp="1"/>
          </p:cNvSpPr>
          <p:nvPr>
            <p:ph idx="1"/>
          </p:nvPr>
        </p:nvSpPr>
        <p:spPr>
          <a:xfrm>
            <a:off x="1451579" y="2015732"/>
            <a:ext cx="9603275" cy="3911539"/>
          </a:xfrm>
        </p:spPr>
        <p:txBody>
          <a:bodyPr>
            <a:normAutofit/>
          </a:bodyPr>
          <a:lstStyle/>
          <a:p>
            <a:r>
              <a:rPr lang="en-US" sz="3400" cap="small" dirty="0">
                <a:solidFill>
                  <a:srgbClr val="C00000"/>
                </a:solidFill>
                <a:latin typeface="Georgia Pro Black" panose="02040A02050405020203" pitchFamily="18" charset="0"/>
              </a:rPr>
              <a:t>Be Baptized </a:t>
            </a:r>
            <a:r>
              <a:rPr lang="en-US" sz="3400" dirty="0">
                <a:solidFill>
                  <a:srgbClr val="C00000"/>
                </a:solidFill>
                <a:latin typeface="Georgia Pro Black" panose="02040A02050405020203" pitchFamily="18" charset="0"/>
              </a:rPr>
              <a:t>–</a:t>
            </a:r>
            <a:r>
              <a:rPr lang="en-US" sz="3400" dirty="0">
                <a:latin typeface="Georgia Pro Black" panose="02040A02050405020203" pitchFamily="18" charset="0"/>
              </a:rPr>
              <a:t> (Acts 2:38) Then Peter said unto them, Repent, and be baptized every one of you in the name of Jesus Christ for the remission of sins, and ye shall receive the gift of the Holy Ghost.</a:t>
            </a:r>
          </a:p>
        </p:txBody>
      </p:sp>
    </p:spTree>
    <p:extLst>
      <p:ext uri="{BB962C8B-B14F-4D97-AF65-F5344CB8AC3E}">
        <p14:creationId xmlns:p14="http://schemas.microsoft.com/office/powerpoint/2010/main" val="378387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C69834E-5EEE-4D61-833E-049288964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58E5D9BA-46E7-4BFA-9C74-75495BF6F5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xmlns="" id="{5B033D76-5800-44B6-AFE9-EE21069351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522D6F85-FFBA-4F81-AEE5-AAA17CB7AA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13B31514-E6DF-4357-9EEA-EFB7983080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57071" y="1584552"/>
            <a:ext cx="9099255" cy="2537251"/>
          </a:xfrm>
        </p:spPr>
        <p:txBody>
          <a:bodyPr anchor="ctr">
            <a:normAutofit/>
          </a:bodyPr>
          <a:lstStyle/>
          <a:p>
            <a:pPr algn="ctr"/>
            <a:r>
              <a:rPr lang="en-US" sz="7200" dirty="0">
                <a:solidFill>
                  <a:schemeClr val="bg1"/>
                </a:solidFill>
                <a:effectLst>
                  <a:outerShdw blurRad="38100" dist="38100" dir="2700000" algn="tl">
                    <a:srgbClr val="000000">
                      <a:alpha val="43137"/>
                    </a:srgbClr>
                  </a:outerShdw>
                </a:effectLst>
                <a:latin typeface="Congenial Black" panose="02000503040000020004" pitchFamily="2" charset="0"/>
              </a:rPr>
              <a:t>The Power of His Resurrection</a:t>
            </a:r>
          </a:p>
        </p:txBody>
      </p:sp>
      <p:sp>
        <p:nvSpPr>
          <p:cNvPr id="3" name="Content Placeholder 2"/>
          <p:cNvSpPr>
            <a:spLocks noGrp="1"/>
          </p:cNvSpPr>
          <p:nvPr>
            <p:ph type="subTitle" idx="1"/>
          </p:nvPr>
        </p:nvSpPr>
        <p:spPr>
          <a:xfrm>
            <a:off x="1535372" y="4133234"/>
            <a:ext cx="9120954" cy="744373"/>
          </a:xfrm>
        </p:spPr>
        <p:txBody>
          <a:bodyPr>
            <a:normAutofit fontScale="92500" lnSpcReduction="10000"/>
          </a:bodyPr>
          <a:lstStyle/>
          <a:p>
            <a:pPr algn="ctr"/>
            <a:r>
              <a:rPr lang="en-US" sz="3600" dirty="0">
                <a:solidFill>
                  <a:schemeClr val="bg2"/>
                </a:solidFill>
                <a:effectLst>
                  <a:outerShdw blurRad="38100" dist="38100" dir="2700000" algn="tl">
                    <a:srgbClr val="000000">
                      <a:alpha val="43137"/>
                    </a:srgbClr>
                  </a:outerShdw>
                </a:effectLst>
                <a:latin typeface="Georgia Pro Black" panose="02040A02050405020203" pitchFamily="18" charset="0"/>
              </a:rPr>
              <a:t>Philippians 3:1-21 </a:t>
            </a:r>
            <a:endParaRPr sz="3600" dirty="0">
              <a:solidFill>
                <a:schemeClr val="bg2"/>
              </a:solidFill>
              <a:effectLst>
                <a:outerShdw blurRad="38100" dist="38100" dir="2700000" algn="tl">
                  <a:srgbClr val="000000">
                    <a:alpha val="43137"/>
                  </a:srgbClr>
                </a:outerShdw>
              </a:effectLst>
              <a:latin typeface="Georgia Pro Black" panose="02040A02050405020203" pitchFamily="18" charset="0"/>
            </a:endParaRPr>
          </a:p>
        </p:txBody>
      </p:sp>
      <p:pic>
        <p:nvPicPr>
          <p:cNvPr id="19" name="Picture 18">
            <a:extLst>
              <a:ext uri="{FF2B5EF4-FFF2-40B4-BE49-F238E27FC236}">
                <a16:creationId xmlns:a16="http://schemas.microsoft.com/office/drawing/2014/main" xmlns="" id="{4C401D57-600A-4C91-AC9A-14CA1ED6F7D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1" name="Straight Connector 20">
            <a:extLst>
              <a:ext uri="{FF2B5EF4-FFF2-40B4-BE49-F238E27FC236}">
                <a16:creationId xmlns:a16="http://schemas.microsoft.com/office/drawing/2014/main" xmlns="" id="{412BDC66-00FA-4A3F-9BC7-BE05FF7705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19666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94FAE0-047F-38DE-F28B-7D6638BF95E1}"/>
              </a:ext>
            </a:extLst>
          </p:cNvPr>
          <p:cNvSpPr>
            <a:spLocks noGrp="1"/>
          </p:cNvSpPr>
          <p:nvPr>
            <p:ph type="title"/>
          </p:nvPr>
        </p:nvSpPr>
        <p:spPr/>
        <p:txBody>
          <a:bodyPr>
            <a:normAutofit/>
          </a:bodyPr>
          <a:lstStyle/>
          <a:p>
            <a:r>
              <a:rPr lang="en-US" sz="4000" dirty="0">
                <a:effectLst>
                  <a:outerShdw blurRad="38100" dist="38100" dir="2700000" algn="tl">
                    <a:srgbClr val="000000">
                      <a:alpha val="43137"/>
                    </a:srgbClr>
                  </a:outerShdw>
                </a:effectLst>
                <a:latin typeface="Congenial Black" panose="02000503040000020004" pitchFamily="2" charset="0"/>
              </a:rPr>
              <a:t>Philippians 3:10-11</a:t>
            </a:r>
          </a:p>
        </p:txBody>
      </p:sp>
      <p:sp>
        <p:nvSpPr>
          <p:cNvPr id="3" name="Content Placeholder 2">
            <a:extLst>
              <a:ext uri="{FF2B5EF4-FFF2-40B4-BE49-F238E27FC236}">
                <a16:creationId xmlns:a16="http://schemas.microsoft.com/office/drawing/2014/main" xmlns="" id="{A25B2FE2-72DA-C899-3A5E-215021EB7513}"/>
              </a:ext>
            </a:extLst>
          </p:cNvPr>
          <p:cNvSpPr>
            <a:spLocks noGrp="1"/>
          </p:cNvSpPr>
          <p:nvPr>
            <p:ph idx="1"/>
          </p:nvPr>
        </p:nvSpPr>
        <p:spPr>
          <a:xfrm>
            <a:off x="1451579" y="1350718"/>
            <a:ext cx="9603275" cy="2853146"/>
          </a:xfrm>
        </p:spPr>
        <p:txBody>
          <a:bodyPr>
            <a:normAutofit/>
          </a:bodyPr>
          <a:lstStyle/>
          <a:p>
            <a:pPr marL="403225" indent="-403225" algn="l">
              <a:lnSpc>
                <a:spcPct val="100000"/>
              </a:lnSpc>
              <a:buNone/>
            </a:pPr>
            <a:r>
              <a:rPr lang="en-US" sz="2800" b="0" baseline="30000" dirty="0">
                <a:solidFill>
                  <a:srgbClr val="000000"/>
                </a:solidFill>
                <a:effectLst>
                  <a:outerShdw blurRad="38100" dist="38100" dir="2700000" algn="tl">
                    <a:srgbClr val="000000">
                      <a:alpha val="43137"/>
                    </a:srgbClr>
                  </a:outerShdw>
                </a:effectLst>
                <a:latin typeface="Georgia Pro Black" panose="02040A02050405020203" pitchFamily="18" charset="0"/>
              </a:rPr>
              <a:t>10 </a:t>
            </a:r>
            <a:r>
              <a:rPr lang="en-US" sz="2800" b="0" dirty="0">
                <a:solidFill>
                  <a:srgbClr val="000000"/>
                </a:solidFill>
                <a:effectLst>
                  <a:outerShdw blurRad="38100" dist="38100" dir="2700000" algn="tl">
                    <a:srgbClr val="000000">
                      <a:alpha val="43137"/>
                    </a:srgbClr>
                  </a:outerShdw>
                </a:effectLst>
                <a:latin typeface="Georgia Pro Black" panose="02040A02050405020203" pitchFamily="18" charset="0"/>
              </a:rPr>
              <a:t>That I may know him, and the </a:t>
            </a:r>
            <a:r>
              <a:rPr lang="en-US" sz="2800" b="1" u="sng" dirty="0">
                <a:solidFill>
                  <a:srgbClr val="000000"/>
                </a:solidFill>
                <a:effectLst>
                  <a:outerShdw blurRad="38100" dist="38100" dir="2700000" algn="tl">
                    <a:srgbClr val="000000">
                      <a:alpha val="43137"/>
                    </a:srgbClr>
                  </a:outerShdw>
                </a:effectLst>
                <a:latin typeface="Georgia Pro Black" panose="02040A02050405020203" pitchFamily="18" charset="0"/>
              </a:rPr>
              <a:t>power</a:t>
            </a:r>
            <a:r>
              <a:rPr lang="en-US" sz="2800" b="0" dirty="0">
                <a:solidFill>
                  <a:srgbClr val="000000"/>
                </a:solidFill>
                <a:effectLst>
                  <a:outerShdw blurRad="38100" dist="38100" dir="2700000" algn="tl">
                    <a:srgbClr val="000000">
                      <a:alpha val="43137"/>
                    </a:srgbClr>
                  </a:outerShdw>
                </a:effectLst>
                <a:latin typeface="Georgia Pro Black" panose="02040A02050405020203" pitchFamily="18" charset="0"/>
              </a:rPr>
              <a:t> of his resurrection, and the </a:t>
            </a:r>
            <a:r>
              <a:rPr lang="en-US" sz="2800" b="1" u="sng" dirty="0">
                <a:solidFill>
                  <a:srgbClr val="000000"/>
                </a:solidFill>
                <a:effectLst>
                  <a:outerShdw blurRad="38100" dist="38100" dir="2700000" algn="tl">
                    <a:srgbClr val="000000">
                      <a:alpha val="43137"/>
                    </a:srgbClr>
                  </a:outerShdw>
                </a:effectLst>
                <a:latin typeface="Georgia Pro Black" panose="02040A02050405020203" pitchFamily="18" charset="0"/>
              </a:rPr>
              <a:t>fellowship</a:t>
            </a:r>
            <a:r>
              <a:rPr lang="en-US" sz="2800" b="0" dirty="0">
                <a:solidFill>
                  <a:srgbClr val="000000"/>
                </a:solidFill>
                <a:effectLst>
                  <a:outerShdw blurRad="38100" dist="38100" dir="2700000" algn="tl">
                    <a:srgbClr val="000000">
                      <a:alpha val="43137"/>
                    </a:srgbClr>
                  </a:outerShdw>
                </a:effectLst>
                <a:latin typeface="Georgia Pro Black" panose="02040A02050405020203" pitchFamily="18" charset="0"/>
              </a:rPr>
              <a:t> of his sufferings, being made conformable unto his death;</a:t>
            </a:r>
          </a:p>
          <a:p>
            <a:pPr marL="403225" indent="-403225">
              <a:lnSpc>
                <a:spcPct val="100000"/>
              </a:lnSpc>
              <a:buNone/>
            </a:pPr>
            <a:r>
              <a:rPr lang="en-US" sz="2800" baseline="30000" dirty="0">
                <a:solidFill>
                  <a:srgbClr val="000000"/>
                </a:solidFill>
                <a:effectLst>
                  <a:outerShdw blurRad="38100" dist="38100" dir="2700000" algn="tl">
                    <a:srgbClr val="000000">
                      <a:alpha val="43137"/>
                    </a:srgbClr>
                  </a:outerShdw>
                </a:effectLst>
                <a:latin typeface="Georgia Pro Black" panose="02040A02050405020203" pitchFamily="18" charset="0"/>
              </a:rPr>
              <a:t>11 </a:t>
            </a:r>
            <a:r>
              <a:rPr lang="en-US" sz="2800" dirty="0">
                <a:solidFill>
                  <a:srgbClr val="000000"/>
                </a:solidFill>
                <a:effectLst>
                  <a:outerShdw blurRad="38100" dist="38100" dir="2700000" algn="tl">
                    <a:srgbClr val="000000">
                      <a:alpha val="43137"/>
                    </a:srgbClr>
                  </a:outerShdw>
                </a:effectLst>
                <a:latin typeface="Georgia Pro Black" panose="02040A02050405020203" pitchFamily="18" charset="0"/>
              </a:rPr>
              <a:t>If by any means I might attain unto the resurrection of the dead.</a:t>
            </a:r>
            <a:endParaRPr lang="en-US" sz="1400"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xmlns="" id="{B56A4D5E-8419-46EE-1174-171F3255A445}"/>
              </a:ext>
            </a:extLst>
          </p:cNvPr>
          <p:cNvSpPr txBox="1"/>
          <p:nvPr/>
        </p:nvSpPr>
        <p:spPr>
          <a:xfrm>
            <a:off x="615537" y="4208599"/>
            <a:ext cx="11354789" cy="1938992"/>
          </a:xfrm>
          <a:prstGeom prst="rect">
            <a:avLst/>
          </a:prstGeom>
          <a:noFill/>
        </p:spPr>
        <p:txBody>
          <a:bodyPr wrap="square">
            <a:spAutoFit/>
          </a:bodyPr>
          <a:lstStyle/>
          <a:p>
            <a:pPr marL="0" indent="0" algn="l">
              <a:buNone/>
            </a:pPr>
            <a:r>
              <a:rPr lang="en-US" sz="3000" i="1" dirty="0">
                <a:solidFill>
                  <a:schemeClr val="tx1">
                    <a:lumMod val="85000"/>
                    <a:lumOff val="15000"/>
                  </a:schemeClr>
                </a:solidFill>
                <a:effectLst>
                  <a:outerShdw blurRad="38100" dist="38100" dir="2700000" algn="tl">
                    <a:srgbClr val="000000">
                      <a:alpha val="43137"/>
                    </a:srgbClr>
                  </a:outerShdw>
                </a:effectLst>
                <a:latin typeface="Georgia Pro Semibold" panose="02040702050405020303" pitchFamily="18" charset="0"/>
              </a:rPr>
              <a:t>Power – (Dunamis) Spoken of the essential power; true nature or reality of something. (The meaning; significance).</a:t>
            </a:r>
          </a:p>
          <a:p>
            <a:pPr marL="0" indent="0" algn="l">
              <a:buNone/>
            </a:pPr>
            <a:r>
              <a:rPr lang="en-US" sz="3000" b="0" i="1" dirty="0">
                <a:solidFill>
                  <a:schemeClr val="tx1">
                    <a:lumMod val="85000"/>
                    <a:lumOff val="15000"/>
                  </a:schemeClr>
                </a:solidFill>
                <a:effectLst>
                  <a:outerShdw blurRad="38100" dist="38100" dir="2700000" algn="tl">
                    <a:srgbClr val="000000">
                      <a:alpha val="43137"/>
                    </a:srgbClr>
                  </a:outerShdw>
                </a:effectLst>
                <a:latin typeface="Georgia Pro Semibold" panose="02040702050405020303" pitchFamily="18" charset="0"/>
              </a:rPr>
              <a:t>Fel</a:t>
            </a:r>
            <a:r>
              <a:rPr lang="en-US" sz="3000" i="1" dirty="0">
                <a:solidFill>
                  <a:schemeClr val="tx1">
                    <a:lumMod val="85000"/>
                    <a:lumOff val="15000"/>
                  </a:schemeClr>
                </a:solidFill>
                <a:effectLst>
                  <a:outerShdw blurRad="38100" dist="38100" dir="2700000" algn="tl">
                    <a:srgbClr val="000000">
                      <a:alpha val="43137"/>
                    </a:srgbClr>
                  </a:outerShdw>
                </a:effectLst>
                <a:latin typeface="Georgia Pro Semibold" panose="02040702050405020303" pitchFamily="18" charset="0"/>
              </a:rPr>
              <a:t>lowship – (Koinonia) Participation or social intercourse, benefaction; communion.</a:t>
            </a:r>
            <a:endParaRPr lang="en-US" sz="3000" b="0" i="1" dirty="0">
              <a:solidFill>
                <a:schemeClr val="tx1">
                  <a:lumMod val="85000"/>
                  <a:lumOff val="15000"/>
                </a:schemeClr>
              </a:solidFill>
              <a:effectLst>
                <a:outerShdw blurRad="38100" dist="38100" dir="2700000" algn="tl">
                  <a:srgbClr val="000000">
                    <a:alpha val="43137"/>
                  </a:srgbClr>
                </a:outerShdw>
              </a:effectLst>
              <a:latin typeface="Georgia Pro Semibold" panose="02040702050405020303" pitchFamily="18" charset="0"/>
            </a:endParaRPr>
          </a:p>
        </p:txBody>
      </p:sp>
    </p:spTree>
    <p:extLst>
      <p:ext uri="{BB962C8B-B14F-4D97-AF65-F5344CB8AC3E}">
        <p14:creationId xmlns:p14="http://schemas.microsoft.com/office/powerpoint/2010/main" val="4046997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63C748C-967B-4A7B-A90F-3EDD0F485A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0143637-4934-44E4-B909-BAF1E7B27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3534" y="2214747"/>
            <a:ext cx="2728410" cy="2571007"/>
          </a:xfrm>
        </p:spPr>
        <p:txBody>
          <a:bodyPr>
            <a:normAutofit/>
          </a:bodyPr>
          <a:lstStyle/>
          <a:p>
            <a:r>
              <a:rPr lang="en-US" sz="5400" dirty="0">
                <a:solidFill>
                  <a:srgbClr val="FFFFFF"/>
                </a:solidFill>
                <a:latin typeface="Congenial Black" panose="02000503040000020004" pitchFamily="2" charset="0"/>
              </a:rPr>
              <a:t>Points to cover</a:t>
            </a:r>
          </a:p>
        </p:txBody>
      </p:sp>
      <p:sp>
        <p:nvSpPr>
          <p:cNvPr id="3" name="Content Placeholder 2"/>
          <p:cNvSpPr>
            <a:spLocks noGrp="1"/>
          </p:cNvSpPr>
          <p:nvPr>
            <p:ph type="body" idx="1"/>
          </p:nvPr>
        </p:nvSpPr>
        <p:spPr>
          <a:xfrm>
            <a:off x="4263242" y="1711532"/>
            <a:ext cx="7552706" cy="3952999"/>
          </a:xfrm>
        </p:spPr>
        <p:txBody>
          <a:bodyPr anchor="t">
            <a:normAutofit/>
          </a:bodyPr>
          <a:lstStyle/>
          <a:p>
            <a:pPr>
              <a:lnSpc>
                <a:spcPct val="110000"/>
              </a:lnSpc>
              <a:spcBef>
                <a:spcPts val="600"/>
              </a:spcBef>
              <a:spcAft>
                <a:spcPts val="1200"/>
              </a:spcAft>
            </a:pPr>
            <a:r>
              <a:rPr lang="en-US" sz="3200" i="1" dirty="0">
                <a:latin typeface="Georgia Pro Black" panose="02040A02050405020203" pitchFamily="18" charset="0"/>
              </a:rPr>
              <a:t>The Power of His Resurrection as it pertains to the Old Law</a:t>
            </a:r>
          </a:p>
          <a:p>
            <a:pPr>
              <a:lnSpc>
                <a:spcPct val="100000"/>
              </a:lnSpc>
              <a:spcBef>
                <a:spcPts val="1200"/>
              </a:spcBef>
              <a:spcAft>
                <a:spcPts val="1200"/>
              </a:spcAft>
            </a:pPr>
            <a:r>
              <a:rPr lang="en-US" sz="3200" i="1" dirty="0">
                <a:latin typeface="Georgia Pro Black" panose="02040A02050405020203" pitchFamily="18" charset="0"/>
              </a:rPr>
              <a:t>The Power of His Resurrection as it pertains to  the Christian </a:t>
            </a:r>
          </a:p>
          <a:p>
            <a:pPr>
              <a:lnSpc>
                <a:spcPct val="110000"/>
              </a:lnSpc>
              <a:spcBef>
                <a:spcPts val="600"/>
              </a:spcBef>
              <a:spcAft>
                <a:spcPts val="1200"/>
              </a:spcAft>
            </a:pPr>
            <a:r>
              <a:rPr lang="en-US" sz="3200" i="1" dirty="0">
                <a:latin typeface="Georgia Pro Black" panose="02040A02050405020203" pitchFamily="18" charset="0"/>
              </a:rPr>
              <a:t>The Power of His Resurrection as it pertains to our future</a:t>
            </a:r>
          </a:p>
        </p:txBody>
      </p:sp>
    </p:spTree>
    <p:extLst>
      <p:ext uri="{BB962C8B-B14F-4D97-AF65-F5344CB8AC3E}">
        <p14:creationId xmlns:p14="http://schemas.microsoft.com/office/powerpoint/2010/main" val="1398566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xmlns=""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xmlns=""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3BBC7667-C352-4842-9AFD-E5C16AD002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xmlns="" id="{1C69834E-5EEE-4D61-833E-049288964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58E5D9BA-46E7-4BFA-9C74-75495BF6F5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xmlns="" id="{5B033D76-5800-44B6-AFE9-EE21069351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522D6F85-FFBA-4F81-AEE5-AAA17CB7AA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13B31514-E6DF-4357-9EEA-EFB7983080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57071" y="1952685"/>
            <a:ext cx="9099255" cy="2537251"/>
          </a:xfrm>
        </p:spPr>
        <p:txBody>
          <a:bodyPr vert="horz" lIns="91440" tIns="45720" rIns="91440" bIns="0" rtlCol="0" anchor="ctr">
            <a:normAutofit/>
          </a:bodyPr>
          <a:lstStyle/>
          <a:p>
            <a:pPr algn="ctr">
              <a:lnSpc>
                <a:spcPct val="110000"/>
              </a:lnSpc>
              <a:spcAft>
                <a:spcPts val="1200"/>
              </a:spcAft>
            </a:pPr>
            <a:r>
              <a:rPr lang="en-US" sz="4800" dirty="0">
                <a:solidFill>
                  <a:schemeClr val="bg2"/>
                </a:solidFill>
                <a:latin typeface="Congenial Black" panose="02000503040000020004" pitchFamily="2" charset="0"/>
              </a:rPr>
              <a:t>The Power of His Resurrection as it pertains to the Old Law</a:t>
            </a:r>
          </a:p>
        </p:txBody>
      </p:sp>
      <p:pic>
        <p:nvPicPr>
          <p:cNvPr id="27" name="Picture 26">
            <a:extLst>
              <a:ext uri="{FF2B5EF4-FFF2-40B4-BE49-F238E27FC236}">
                <a16:creationId xmlns:a16="http://schemas.microsoft.com/office/drawing/2014/main" xmlns="" id="{4C401D57-600A-4C91-AC9A-14CA1ED6F7D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xmlns="" id="{412BDC66-00FA-4A3F-9BC7-BE05FF7705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C13D853E-DE2B-7054-10A0-2864179CF7EA}"/>
              </a:ext>
            </a:extLst>
          </p:cNvPr>
          <p:cNvSpPr>
            <a:spLocks noGrp="1"/>
          </p:cNvSpPr>
          <p:nvPr>
            <p:ph idx="1"/>
          </p:nvPr>
        </p:nvSpPr>
        <p:spPr>
          <a:xfrm>
            <a:off x="1535372" y="4382609"/>
            <a:ext cx="9120954" cy="744373"/>
          </a:xfrm>
        </p:spPr>
        <p:txBody>
          <a:bodyPr vert="horz" lIns="91440" tIns="91440" rIns="91440" bIns="91440" rtlCol="0">
            <a:normAutofit/>
          </a:bodyPr>
          <a:lstStyle/>
          <a:p>
            <a:pPr marL="0" indent="0" algn="ctr">
              <a:buNone/>
            </a:pPr>
            <a:r>
              <a:rPr lang="en-US" sz="3200" cap="all" dirty="0">
                <a:solidFill>
                  <a:schemeClr val="accent1"/>
                </a:solidFill>
                <a:latin typeface="Georgia Pro Black" panose="02040A02050405020203" pitchFamily="18" charset="0"/>
              </a:rPr>
              <a:t>Philippians 3:2</a:t>
            </a:r>
          </a:p>
        </p:txBody>
      </p:sp>
    </p:spTree>
    <p:extLst>
      <p:ext uri="{BB962C8B-B14F-4D97-AF65-F5344CB8AC3E}">
        <p14:creationId xmlns:p14="http://schemas.microsoft.com/office/powerpoint/2010/main" val="426175178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xmlns=""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xmlns=""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3BBC7667-C352-4842-9AFD-E5C16AD002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xmlns="" id="{1C69834E-5EEE-4D61-833E-049288964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58E5D9BA-46E7-4BFA-9C74-75495BF6F5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xmlns="" id="{5B033D76-5800-44B6-AFE9-EE21069351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522D6F85-FFBA-4F81-AEE5-AAA17CB7AA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13B31514-E6DF-4357-9EEA-EFB7983080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57071" y="2012060"/>
            <a:ext cx="9099255" cy="2537251"/>
          </a:xfrm>
        </p:spPr>
        <p:txBody>
          <a:bodyPr vert="horz" lIns="91440" tIns="45720" rIns="91440" bIns="0" rtlCol="0" anchor="ctr">
            <a:normAutofit fontScale="90000"/>
          </a:bodyPr>
          <a:lstStyle/>
          <a:p>
            <a:pPr algn="ctr">
              <a:lnSpc>
                <a:spcPct val="100000"/>
              </a:lnSpc>
            </a:pPr>
            <a:r>
              <a:rPr lang="en-US" sz="7200" dirty="0">
                <a:solidFill>
                  <a:srgbClr val="454545"/>
                </a:solidFill>
                <a:latin typeface="Congenial Black" panose="02000503040000020004" pitchFamily="2" charset="0"/>
              </a:rPr>
              <a:t>Where would we be if Christ had not risen?</a:t>
            </a:r>
          </a:p>
        </p:txBody>
      </p:sp>
      <p:pic>
        <p:nvPicPr>
          <p:cNvPr id="27" name="Picture 26">
            <a:extLst>
              <a:ext uri="{FF2B5EF4-FFF2-40B4-BE49-F238E27FC236}">
                <a16:creationId xmlns:a16="http://schemas.microsoft.com/office/drawing/2014/main" xmlns="" id="{4C401D57-600A-4C91-AC9A-14CA1ED6F7D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xmlns="" id="{412BDC66-00FA-4A3F-9BC7-BE05FF7705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4868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63C748C-967B-4A7B-A90F-3EDD0F485A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0143637-4934-44E4-B909-BAF1E7B27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1891" y="669471"/>
            <a:ext cx="2995605" cy="5416388"/>
          </a:xfrm>
        </p:spPr>
        <p:txBody>
          <a:bodyPr anchor="ctr">
            <a:normAutofit fontScale="90000"/>
          </a:bodyPr>
          <a:lstStyle/>
          <a:p>
            <a:r>
              <a:rPr lang="en-US" sz="4000" dirty="0">
                <a:solidFill>
                  <a:srgbClr val="FFFFFF"/>
                </a:solidFill>
                <a:effectLst>
                  <a:outerShdw blurRad="38100" dist="38100" dir="2700000" algn="tl">
                    <a:srgbClr val="000000">
                      <a:alpha val="43137"/>
                    </a:srgbClr>
                  </a:outerShdw>
                </a:effectLst>
                <a:latin typeface="Congenial Black" panose="02000503040000020004" pitchFamily="2" charset="0"/>
              </a:rPr>
              <a:t>We would Still be under the old law </a:t>
            </a:r>
            <a:br>
              <a:rPr lang="en-US" sz="40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4000" dirty="0">
                <a:solidFill>
                  <a:srgbClr val="FFFFFF"/>
                </a:solidFill>
                <a:effectLst>
                  <a:outerShdw blurRad="38100" dist="38100" dir="2700000" algn="tl">
                    <a:srgbClr val="000000">
                      <a:alpha val="43137"/>
                    </a:srgbClr>
                  </a:outerShdw>
                </a:effectLst>
                <a:latin typeface="Congenial Black" panose="02000503040000020004" pitchFamily="2" charset="0"/>
              </a:rPr>
              <a:t/>
            </a:r>
            <a:br>
              <a:rPr lang="en-US" sz="4000" dirty="0">
                <a:solidFill>
                  <a:srgbClr val="FFFFFF"/>
                </a:solidFill>
                <a:effectLst>
                  <a:outerShdw blurRad="38100" dist="38100" dir="2700000" algn="tl">
                    <a:srgbClr val="000000">
                      <a:alpha val="43137"/>
                    </a:srgbClr>
                  </a:outerShdw>
                </a:effectLst>
                <a:latin typeface="Congenial Black" panose="02000503040000020004" pitchFamily="2" charset="0"/>
              </a:rPr>
            </a:br>
            <a:r>
              <a:rPr lang="en-US" sz="4000" dirty="0">
                <a:solidFill>
                  <a:srgbClr val="FFFFFF"/>
                </a:solidFill>
                <a:effectLst>
                  <a:outerShdw blurRad="38100" dist="38100" dir="2700000" algn="tl">
                    <a:srgbClr val="000000">
                      <a:alpha val="43137"/>
                    </a:srgbClr>
                  </a:outerShdw>
                </a:effectLst>
                <a:latin typeface="Congenial Black" panose="02000503040000020004" pitchFamily="2" charset="0"/>
              </a:rPr>
              <a:t>We would Still be in bondage— slaves to sin</a:t>
            </a:r>
          </a:p>
        </p:txBody>
      </p:sp>
      <p:sp>
        <p:nvSpPr>
          <p:cNvPr id="3" name="Content Placeholder 2"/>
          <p:cNvSpPr>
            <a:spLocks noGrp="1"/>
          </p:cNvSpPr>
          <p:nvPr>
            <p:ph idx="1"/>
          </p:nvPr>
        </p:nvSpPr>
        <p:spPr>
          <a:xfrm>
            <a:off x="4426529" y="847598"/>
            <a:ext cx="7116288" cy="2714995"/>
          </a:xfrm>
        </p:spPr>
        <p:txBody>
          <a:bodyPr anchor="t">
            <a:noAutofit/>
          </a:bodyPr>
          <a:lstStyle/>
          <a:p>
            <a:pPr>
              <a:lnSpc>
                <a:spcPct val="100000"/>
              </a:lnSpc>
            </a:pPr>
            <a:r>
              <a:rPr lang="en-US" sz="2800" dirty="0">
                <a:latin typeface="Georgia Pro Black" panose="02040A02050405020203" pitchFamily="18" charset="0"/>
              </a:rPr>
              <a:t>Philippians 3: 2 – Beware of dogs, beware of evil workers, beware of the concision.</a:t>
            </a:r>
          </a:p>
          <a:p>
            <a:pPr>
              <a:lnSpc>
                <a:spcPct val="100000"/>
              </a:lnSpc>
            </a:pPr>
            <a:r>
              <a:rPr lang="en-US" sz="2800" dirty="0">
                <a:latin typeface="Georgia Pro Black" panose="02040A02050405020203" pitchFamily="18" charset="0"/>
              </a:rPr>
              <a:t>Hebrews 10:1-10</a:t>
            </a:r>
          </a:p>
          <a:p>
            <a:pPr>
              <a:lnSpc>
                <a:spcPct val="100000"/>
              </a:lnSpc>
            </a:pPr>
            <a:r>
              <a:rPr lang="en-US" sz="2800" dirty="0">
                <a:latin typeface="Georgia Pro Black" panose="02040A02050405020203" pitchFamily="18" charset="0"/>
              </a:rPr>
              <a:t>Galatians 3:21-24</a:t>
            </a:r>
          </a:p>
        </p:txBody>
      </p:sp>
      <p:sp>
        <p:nvSpPr>
          <p:cNvPr id="4" name="TextBox 3">
            <a:extLst>
              <a:ext uri="{FF2B5EF4-FFF2-40B4-BE49-F238E27FC236}">
                <a16:creationId xmlns:a16="http://schemas.microsoft.com/office/drawing/2014/main" xmlns="" id="{7EBAABC6-C27E-B521-4AD2-A0C7C0AEF528}"/>
              </a:ext>
            </a:extLst>
          </p:cNvPr>
          <p:cNvSpPr txBox="1"/>
          <p:nvPr/>
        </p:nvSpPr>
        <p:spPr>
          <a:xfrm>
            <a:off x="4426529" y="3375562"/>
            <a:ext cx="7662551" cy="3539430"/>
          </a:xfrm>
          <a:prstGeom prst="rect">
            <a:avLst/>
          </a:prstGeom>
          <a:noFill/>
        </p:spPr>
        <p:txBody>
          <a:bodyPr wrap="square" rtlCol="0">
            <a:spAutoFit/>
          </a:bodyPr>
          <a:lstStyle/>
          <a:p>
            <a:r>
              <a:rPr lang="en-US" sz="3200" i="1" dirty="0">
                <a:latin typeface="Georgia Pro Semibold" panose="02040702050405020303" pitchFamily="18" charset="0"/>
              </a:rPr>
              <a:t>Concision – Judaizers who were troubling the church in Philippi because they wrongly believed it was essential for the Gentile Christians to follow the Old Covenant Laws, especially that of circumcision.</a:t>
            </a:r>
          </a:p>
          <a:p>
            <a:endParaRPr lang="en-US" sz="3200" dirty="0"/>
          </a:p>
        </p:txBody>
      </p:sp>
    </p:spTree>
    <p:extLst>
      <p:ext uri="{BB962C8B-B14F-4D97-AF65-F5344CB8AC3E}">
        <p14:creationId xmlns:p14="http://schemas.microsoft.com/office/powerpoint/2010/main" val="769428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3522FE7-5A29-4EF6-B1EF-2CA55748A7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xmlns="" id="{C2192E09-EBC7-416C-B887-DFF915D7F43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xmlns="" id="{2924498D-E084-44BE-A196-CFCE355643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3BBC7667-C352-4842-9AFD-E5C16AD002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xmlns="" id="{1C69834E-5EEE-4D61-833E-049288964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58E5D9BA-46E7-4BFA-9C74-75495BF6F5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xmlns="" id="{5B033D76-5800-44B6-AFE9-EE21069351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522D6F85-FFBA-4F81-AEE5-AAA17CB7AA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13B31514-E6DF-4357-9EEA-EFB7983080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57071" y="1584552"/>
            <a:ext cx="9099255" cy="2537251"/>
          </a:xfrm>
        </p:spPr>
        <p:txBody>
          <a:bodyPr vert="horz" lIns="91440" tIns="45720" rIns="91440" bIns="0" rtlCol="0" anchor="ctr">
            <a:noAutofit/>
          </a:bodyPr>
          <a:lstStyle/>
          <a:p>
            <a:pPr algn="ctr">
              <a:lnSpc>
                <a:spcPct val="110000"/>
              </a:lnSpc>
            </a:pPr>
            <a:r>
              <a:rPr lang="en-US" sz="4800" dirty="0">
                <a:solidFill>
                  <a:schemeClr val="bg2"/>
                </a:solidFill>
                <a:latin typeface="Congenial Black" panose="02000503040000020004" pitchFamily="2" charset="0"/>
              </a:rPr>
              <a:t>The power of his resurrection as it pertains to the Christian</a:t>
            </a:r>
          </a:p>
        </p:txBody>
      </p:sp>
      <p:sp>
        <p:nvSpPr>
          <p:cNvPr id="3" name="Content Placeholder 2"/>
          <p:cNvSpPr>
            <a:spLocks noGrp="1"/>
          </p:cNvSpPr>
          <p:nvPr>
            <p:ph idx="1"/>
          </p:nvPr>
        </p:nvSpPr>
        <p:spPr>
          <a:xfrm>
            <a:off x="1535372" y="4382609"/>
            <a:ext cx="9120954" cy="744373"/>
          </a:xfrm>
        </p:spPr>
        <p:txBody>
          <a:bodyPr vert="horz" lIns="91440" tIns="91440" rIns="91440" bIns="91440" rtlCol="0">
            <a:normAutofit/>
          </a:bodyPr>
          <a:lstStyle/>
          <a:p>
            <a:pPr marL="0" indent="0" algn="ctr">
              <a:buNone/>
            </a:pPr>
            <a:r>
              <a:rPr lang="en-US" sz="3200" cap="all" dirty="0">
                <a:solidFill>
                  <a:schemeClr val="accent1"/>
                </a:solidFill>
                <a:latin typeface="Georgia Pro Black" panose="02040A02050405020203" pitchFamily="18" charset="0"/>
              </a:rPr>
              <a:t>Do you know who you are?</a:t>
            </a:r>
          </a:p>
        </p:txBody>
      </p:sp>
      <p:pic>
        <p:nvPicPr>
          <p:cNvPr id="27" name="Picture 26">
            <a:extLst>
              <a:ext uri="{FF2B5EF4-FFF2-40B4-BE49-F238E27FC236}">
                <a16:creationId xmlns:a16="http://schemas.microsoft.com/office/drawing/2014/main" xmlns="" id="{4C401D57-600A-4C91-AC9A-14CA1ED6F7D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xmlns="" id="{412BDC66-00FA-4A3F-9BC7-BE05FF7705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49936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63C748C-967B-4A7B-A90F-3EDD0F485A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0143637-4934-44E4-B909-BAF1E7B27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503" y="878774"/>
            <a:ext cx="3957624" cy="5040832"/>
          </a:xfrm>
        </p:spPr>
        <p:txBody>
          <a:bodyPr>
            <a:noAutofit/>
          </a:bodyPr>
          <a:lstStyle/>
          <a:p>
            <a:r>
              <a:rPr lang="en-US" sz="3600" dirty="0">
                <a:solidFill>
                  <a:srgbClr val="FFFFFF"/>
                </a:solidFill>
                <a:latin typeface="Congenial Black" panose="02000503040000020004" pitchFamily="2" charset="0"/>
              </a:rPr>
              <a:t>For we Are the circumcision</a:t>
            </a:r>
            <a:br>
              <a:rPr lang="en-US" sz="3600" dirty="0">
                <a:solidFill>
                  <a:srgbClr val="FFFFFF"/>
                </a:solidFill>
                <a:latin typeface="Congenial Black" panose="02000503040000020004" pitchFamily="2" charset="0"/>
              </a:rPr>
            </a:br>
            <a:r>
              <a:rPr lang="en-US" sz="3600" dirty="0">
                <a:solidFill>
                  <a:srgbClr val="FFFFFF"/>
                </a:solidFill>
                <a:latin typeface="Congenial Black" panose="02000503040000020004" pitchFamily="2" charset="0"/>
              </a:rPr>
              <a:t/>
            </a:r>
            <a:br>
              <a:rPr lang="en-US" sz="3600" dirty="0">
                <a:solidFill>
                  <a:srgbClr val="FFFFFF"/>
                </a:solidFill>
                <a:latin typeface="Congenial Black" panose="02000503040000020004" pitchFamily="2" charset="0"/>
              </a:rPr>
            </a:br>
            <a:r>
              <a:rPr lang="en-US" sz="3600" dirty="0">
                <a:solidFill>
                  <a:srgbClr val="FFFFFF"/>
                </a:solidFill>
                <a:latin typeface="Congenial Black" panose="02000503040000020004" pitchFamily="2" charset="0"/>
              </a:rPr>
              <a:t>We Worship God in the Spirit</a:t>
            </a:r>
            <a:br>
              <a:rPr lang="en-US" sz="3600" dirty="0">
                <a:solidFill>
                  <a:srgbClr val="FFFFFF"/>
                </a:solidFill>
                <a:latin typeface="Congenial Black" panose="02000503040000020004" pitchFamily="2" charset="0"/>
              </a:rPr>
            </a:br>
            <a:r>
              <a:rPr lang="en-US" sz="3600" dirty="0">
                <a:solidFill>
                  <a:srgbClr val="FFFFFF"/>
                </a:solidFill>
                <a:latin typeface="Congenial Black" panose="02000503040000020004" pitchFamily="2" charset="0"/>
              </a:rPr>
              <a:t/>
            </a:r>
            <a:br>
              <a:rPr lang="en-US" sz="3600" dirty="0">
                <a:solidFill>
                  <a:srgbClr val="FFFFFF"/>
                </a:solidFill>
                <a:latin typeface="Congenial Black" panose="02000503040000020004" pitchFamily="2" charset="0"/>
              </a:rPr>
            </a:br>
            <a:r>
              <a:rPr lang="en-US" sz="3600" dirty="0">
                <a:solidFill>
                  <a:srgbClr val="FFFFFF"/>
                </a:solidFill>
                <a:latin typeface="Congenial Black" panose="02000503040000020004" pitchFamily="2" charset="0"/>
              </a:rPr>
              <a:t>Now we have a chance, now we have an identity</a:t>
            </a:r>
          </a:p>
        </p:txBody>
      </p:sp>
      <p:sp>
        <p:nvSpPr>
          <p:cNvPr id="3" name="Content Placeholder 2"/>
          <p:cNvSpPr>
            <a:spLocks noGrp="1"/>
          </p:cNvSpPr>
          <p:nvPr>
            <p:ph idx="1"/>
          </p:nvPr>
        </p:nvSpPr>
        <p:spPr>
          <a:xfrm>
            <a:off x="4373089" y="1180702"/>
            <a:ext cx="7039102" cy="4916465"/>
          </a:xfrm>
        </p:spPr>
        <p:txBody>
          <a:bodyPr anchor="t">
            <a:normAutofit/>
          </a:bodyPr>
          <a:lstStyle/>
          <a:p>
            <a:r>
              <a:rPr lang="en-US" sz="2800" dirty="0">
                <a:latin typeface="Georgia Pro Black" panose="02040A02050405020203" pitchFamily="18" charset="0"/>
              </a:rPr>
              <a:t>Philippians 3:3 For we are the circumcision, which worship God in the spirit, and rejoice in Christ Jesus, and have no confidence in the flesh.</a:t>
            </a:r>
          </a:p>
          <a:p>
            <a:endParaRPr lang="en-US" sz="2800" dirty="0">
              <a:latin typeface="Georgia Pro Black" panose="02040A02050405020203" pitchFamily="18" charset="0"/>
            </a:endParaRPr>
          </a:p>
          <a:p>
            <a:r>
              <a:rPr lang="en-US" sz="2800" dirty="0">
                <a:latin typeface="Georgia Pro Black" panose="02040A02050405020203" pitchFamily="18" charset="0"/>
              </a:rPr>
              <a:t>Galatians 3:25-29</a:t>
            </a:r>
          </a:p>
          <a:p>
            <a:r>
              <a:rPr lang="en-US" sz="2800" dirty="0">
                <a:latin typeface="Georgia Pro Black" panose="02040A02050405020203" pitchFamily="18" charset="0"/>
              </a:rPr>
              <a:t>Colossians 2:8-15</a:t>
            </a:r>
          </a:p>
        </p:txBody>
      </p:sp>
    </p:spTree>
    <p:extLst>
      <p:ext uri="{BB962C8B-B14F-4D97-AF65-F5344CB8AC3E}">
        <p14:creationId xmlns:p14="http://schemas.microsoft.com/office/powerpoint/2010/main" val="18061385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Web932C</Template>
  <TotalTime>385</TotalTime>
  <Words>729</Words>
  <Application>Microsoft Office PowerPoint</Application>
  <PresentationFormat>Custom</PresentationFormat>
  <Paragraphs>75</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Gallery</vt:lpstr>
      <vt:lpstr>Clifton Boyd</vt:lpstr>
      <vt:lpstr>The Power of His Resurrection</vt:lpstr>
      <vt:lpstr>Philippians 3:10-11</vt:lpstr>
      <vt:lpstr>Points to cover</vt:lpstr>
      <vt:lpstr>The Power of His Resurrection as it pertains to the Old Law</vt:lpstr>
      <vt:lpstr>Where would we be if Christ had not risen?</vt:lpstr>
      <vt:lpstr>We would Still be under the old law   We would Still be in bondage— slaves to sin</vt:lpstr>
      <vt:lpstr>The power of his resurrection as it pertains to the Christian</vt:lpstr>
      <vt:lpstr>For we Are the circumcision  We Worship God in the Spirit  Now we have a chance, now we have an identity</vt:lpstr>
      <vt:lpstr>The Power of His Resurrection as it pertains to our future</vt:lpstr>
      <vt:lpstr>We have a goal!!  We now have hope!!</vt:lpstr>
      <vt:lpstr>We have a goal!!  We now have hope!!</vt:lpstr>
      <vt:lpstr>We have a goal!!  We now have hope!!</vt:lpstr>
      <vt:lpstr>Conclusion</vt:lpstr>
      <vt:lpstr>What Must I do to be saved?</vt:lpstr>
      <vt:lpstr>What Must I do to be saved?</vt:lpstr>
      <vt:lpstr>What Must I do to be saved?</vt:lpstr>
      <vt:lpstr>What Must I do to be saved?</vt:lpstr>
      <vt:lpstr>What Must I do to be saved?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the Resurrection</dc:title>
  <dc:creator>Clifton Boyd</dc:creator>
  <cp:lastModifiedBy>Jones, Vanessa</cp:lastModifiedBy>
  <cp:revision>7</cp:revision>
  <dcterms:created xsi:type="dcterms:W3CDTF">2022-11-21T22:51:35Z</dcterms:created>
  <dcterms:modified xsi:type="dcterms:W3CDTF">2023-04-16T19:30:23Z</dcterms:modified>
</cp:coreProperties>
</file>