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56" r:id="rId3"/>
    <p:sldId id="282" r:id="rId4"/>
    <p:sldId id="257" r:id="rId5"/>
    <p:sldId id="258" r:id="rId6"/>
    <p:sldId id="276" r:id="rId7"/>
    <p:sldId id="277" r:id="rId8"/>
    <p:sldId id="278" r:id="rId9"/>
    <p:sldId id="260" r:id="rId10"/>
    <p:sldId id="279" r:id="rId11"/>
    <p:sldId id="280" r:id="rId12"/>
    <p:sldId id="283" r:id="rId13"/>
    <p:sldId id="262" r:id="rId14"/>
    <p:sldId id="284" r:id="rId15"/>
    <p:sldId id="285" r:id="rId16"/>
    <p:sldId id="263" r:id="rId17"/>
    <p:sldId id="286" r:id="rId18"/>
    <p:sldId id="287" r:id="rId19"/>
    <p:sldId id="273" r:id="rId20"/>
    <p:sldId id="289" r:id="rId21"/>
    <p:sldId id="288" r:id="rId22"/>
    <p:sldId id="270" r:id="rId23"/>
    <p:sldId id="291" r:id="rId24"/>
    <p:sldId id="292" r:id="rId25"/>
    <p:sldId id="274"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58" d="100"/>
          <a:sy n="58" d="100"/>
        </p:scale>
        <p:origin x="-326" y="-14"/>
      </p:cViewPr>
      <p:guideLst>
        <p:guide orient="horz" pos="2160"/>
        <p:guide pos="3840"/>
      </p:guideLst>
    </p:cSldViewPr>
  </p:slideViewPr>
  <p:notesTextViewPr>
    <p:cViewPr>
      <p:scale>
        <a:sx n="1" d="1"/>
        <a:sy n="1" d="1"/>
      </p:scale>
      <p:origin x="0" y="0"/>
    </p:cViewPr>
  </p:notesTextViewPr>
  <p:sorterViewPr>
    <p:cViewPr>
      <p:scale>
        <a:sx n="100" d="100"/>
        <a:sy n="100" d="100"/>
      </p:scale>
      <p:origin x="0" y="-8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5721F-9394-4C9B-A8ED-7E78D918A0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3DAD68-BA96-4A39-8741-C8E31ECFEC06}">
      <dgm:prSet/>
      <dgm:spPr/>
      <dgm:t>
        <a:bodyPr/>
        <a:lstStyle/>
        <a:p>
          <a:r>
            <a:rPr lang="en-US" dirty="0"/>
            <a:t>Meaning he rid himself of all thoughts of self and dropped all the things that were done before. He became a child of God and now puts complete trust in God’s holy and divine will; he allows himself to be led by God in all that he does, all that he says, and everywhere he goes.</a:t>
          </a:r>
        </a:p>
      </dgm:t>
    </dgm:pt>
    <dgm:pt modelId="{61FA3B1F-4574-4E8F-AEAA-4A457B16E409}" type="parTrans" cxnId="{C8B1F280-AF2B-4DF3-BC64-5181E4590D86}">
      <dgm:prSet/>
      <dgm:spPr/>
      <dgm:t>
        <a:bodyPr/>
        <a:lstStyle/>
        <a:p>
          <a:endParaRPr lang="en-US"/>
        </a:p>
      </dgm:t>
    </dgm:pt>
    <dgm:pt modelId="{C23510E8-54BD-46F1-84E1-FEC05A1D6BEF}" type="sibTrans" cxnId="{C8B1F280-AF2B-4DF3-BC64-5181E4590D86}">
      <dgm:prSet/>
      <dgm:spPr/>
      <dgm:t>
        <a:bodyPr/>
        <a:lstStyle/>
        <a:p>
          <a:endParaRPr lang="en-US"/>
        </a:p>
      </dgm:t>
    </dgm:pt>
    <dgm:pt modelId="{76D5C979-E3CE-457D-B12E-C7506FA0CE10}">
      <dgm:prSet/>
      <dgm:spPr/>
      <dgm:t>
        <a:bodyPr/>
        <a:lstStyle/>
        <a:p>
          <a:r>
            <a:rPr lang="en-US" dirty="0"/>
            <a:t>Without fear of any man, in faith he speaks God’s word because he knows no one can stop him or hurt him if God does not will it; he also has faith that if God allows him to lose his life while serving him, he will find his life. </a:t>
          </a:r>
        </a:p>
      </dgm:t>
    </dgm:pt>
    <dgm:pt modelId="{2EF21388-4FA1-472F-BA1A-7AAF7E9FAC6F}" type="parTrans" cxnId="{AE11B8B0-7CCD-469C-83C3-212285E60278}">
      <dgm:prSet/>
      <dgm:spPr/>
      <dgm:t>
        <a:bodyPr/>
        <a:lstStyle/>
        <a:p>
          <a:endParaRPr lang="en-US"/>
        </a:p>
      </dgm:t>
    </dgm:pt>
    <dgm:pt modelId="{923B9F31-0274-47FF-8AC9-6C5347777DDD}" type="sibTrans" cxnId="{AE11B8B0-7CCD-469C-83C3-212285E60278}">
      <dgm:prSet/>
      <dgm:spPr/>
      <dgm:t>
        <a:bodyPr/>
        <a:lstStyle/>
        <a:p>
          <a:endParaRPr lang="en-US"/>
        </a:p>
      </dgm:t>
    </dgm:pt>
    <dgm:pt modelId="{43A12639-3AA9-4037-B475-CA519B4560D5}" type="pres">
      <dgm:prSet presAssocID="{B695721F-9394-4C9B-A8ED-7E78D918A0F2}" presName="linear" presStyleCnt="0">
        <dgm:presLayoutVars>
          <dgm:animLvl val="lvl"/>
          <dgm:resizeHandles val="exact"/>
        </dgm:presLayoutVars>
      </dgm:prSet>
      <dgm:spPr/>
      <dgm:t>
        <a:bodyPr/>
        <a:lstStyle/>
        <a:p>
          <a:endParaRPr lang="en-US"/>
        </a:p>
      </dgm:t>
    </dgm:pt>
    <dgm:pt modelId="{EDE8752E-1BCC-40E0-896A-55F6585D4E64}" type="pres">
      <dgm:prSet presAssocID="{653DAD68-BA96-4A39-8741-C8E31ECFEC06}" presName="parentText" presStyleLbl="node1" presStyleIdx="0" presStyleCnt="2">
        <dgm:presLayoutVars>
          <dgm:chMax val="0"/>
          <dgm:bulletEnabled val="1"/>
        </dgm:presLayoutVars>
      </dgm:prSet>
      <dgm:spPr/>
      <dgm:t>
        <a:bodyPr/>
        <a:lstStyle/>
        <a:p>
          <a:endParaRPr lang="en-US"/>
        </a:p>
      </dgm:t>
    </dgm:pt>
    <dgm:pt modelId="{A9C28963-39EE-464F-B13B-0DEF60E3B4E1}" type="pres">
      <dgm:prSet presAssocID="{C23510E8-54BD-46F1-84E1-FEC05A1D6BEF}" presName="spacer" presStyleCnt="0"/>
      <dgm:spPr/>
    </dgm:pt>
    <dgm:pt modelId="{C615CD21-0344-4A3B-BCC1-AE170ACD6361}" type="pres">
      <dgm:prSet presAssocID="{76D5C979-E3CE-457D-B12E-C7506FA0CE10}" presName="parentText" presStyleLbl="node1" presStyleIdx="1" presStyleCnt="2">
        <dgm:presLayoutVars>
          <dgm:chMax val="0"/>
          <dgm:bulletEnabled val="1"/>
        </dgm:presLayoutVars>
      </dgm:prSet>
      <dgm:spPr/>
      <dgm:t>
        <a:bodyPr/>
        <a:lstStyle/>
        <a:p>
          <a:endParaRPr lang="en-US"/>
        </a:p>
      </dgm:t>
    </dgm:pt>
  </dgm:ptLst>
  <dgm:cxnLst>
    <dgm:cxn modelId="{AE11B8B0-7CCD-469C-83C3-212285E60278}" srcId="{B695721F-9394-4C9B-A8ED-7E78D918A0F2}" destId="{76D5C979-E3CE-457D-B12E-C7506FA0CE10}" srcOrd="1" destOrd="0" parTransId="{2EF21388-4FA1-472F-BA1A-7AAF7E9FAC6F}" sibTransId="{923B9F31-0274-47FF-8AC9-6C5347777DDD}"/>
    <dgm:cxn modelId="{E67E320F-9C9A-4C89-8456-8591CA404897}" type="presOf" srcId="{B695721F-9394-4C9B-A8ED-7E78D918A0F2}" destId="{43A12639-3AA9-4037-B475-CA519B4560D5}" srcOrd="0" destOrd="0" presId="urn:microsoft.com/office/officeart/2005/8/layout/vList2"/>
    <dgm:cxn modelId="{1C5AC277-DC18-460F-878E-F229DCCDA362}" type="presOf" srcId="{76D5C979-E3CE-457D-B12E-C7506FA0CE10}" destId="{C615CD21-0344-4A3B-BCC1-AE170ACD6361}" srcOrd="0" destOrd="0" presId="urn:microsoft.com/office/officeart/2005/8/layout/vList2"/>
    <dgm:cxn modelId="{C8B1F280-AF2B-4DF3-BC64-5181E4590D86}" srcId="{B695721F-9394-4C9B-A8ED-7E78D918A0F2}" destId="{653DAD68-BA96-4A39-8741-C8E31ECFEC06}" srcOrd="0" destOrd="0" parTransId="{61FA3B1F-4574-4E8F-AEAA-4A457B16E409}" sibTransId="{C23510E8-54BD-46F1-84E1-FEC05A1D6BEF}"/>
    <dgm:cxn modelId="{FF2D879D-960D-460C-A306-8E457C400815}" type="presOf" srcId="{653DAD68-BA96-4A39-8741-C8E31ECFEC06}" destId="{EDE8752E-1BCC-40E0-896A-55F6585D4E64}" srcOrd="0" destOrd="0" presId="urn:microsoft.com/office/officeart/2005/8/layout/vList2"/>
    <dgm:cxn modelId="{42A6AD76-B634-4156-AA7B-F53BDC31986C}" type="presParOf" srcId="{43A12639-3AA9-4037-B475-CA519B4560D5}" destId="{EDE8752E-1BCC-40E0-896A-55F6585D4E64}" srcOrd="0" destOrd="0" presId="urn:microsoft.com/office/officeart/2005/8/layout/vList2"/>
    <dgm:cxn modelId="{CC7F8742-F87C-4ACB-88FD-980E4344325E}" type="presParOf" srcId="{43A12639-3AA9-4037-B475-CA519B4560D5}" destId="{A9C28963-39EE-464F-B13B-0DEF60E3B4E1}" srcOrd="1" destOrd="0" presId="urn:microsoft.com/office/officeart/2005/8/layout/vList2"/>
    <dgm:cxn modelId="{2F463B5F-4C90-425D-8F7E-83037FAF3D3A}" type="presParOf" srcId="{43A12639-3AA9-4037-B475-CA519B4560D5}" destId="{C615CD21-0344-4A3B-BCC1-AE170ACD63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752E-1BCC-40E0-896A-55F6585D4E64}">
      <dsp:nvSpPr>
        <dsp:cNvPr id="0" name=""/>
        <dsp:cNvSpPr/>
      </dsp:nvSpPr>
      <dsp:spPr>
        <a:xfrm>
          <a:off x="0" y="85059"/>
          <a:ext cx="10215880" cy="19913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Meaning he rid himself of all thoughts of self and dropped all the things that were done before. He became a child of God and now puts complete trust in God’s holy and divine will; he allows himself to be led by God in all that he does, all that he says, and everywhere he goes.</a:t>
          </a:r>
        </a:p>
      </dsp:txBody>
      <dsp:txXfrm>
        <a:off x="97209" y="182268"/>
        <a:ext cx="10021462" cy="1796922"/>
      </dsp:txXfrm>
    </dsp:sp>
    <dsp:sp modelId="{C615CD21-0344-4A3B-BCC1-AE170ACD6361}">
      <dsp:nvSpPr>
        <dsp:cNvPr id="0" name=""/>
        <dsp:cNvSpPr/>
      </dsp:nvSpPr>
      <dsp:spPr>
        <a:xfrm>
          <a:off x="0" y="2142640"/>
          <a:ext cx="10215880" cy="19913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Without fear of any man, in faith he speaks God’s word because he knows no one can stop him or hurt him if God does not will it; he also has faith that if God allows him to lose his life while serving him, he will find his life. </a:t>
          </a:r>
        </a:p>
      </dsp:txBody>
      <dsp:txXfrm>
        <a:off x="97209" y="2239849"/>
        <a:ext cx="10021462" cy="1796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7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5009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2948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829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8296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153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4237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0803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43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9425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67416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5188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859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62082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3911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1927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00130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6CE7D5-CF57-46EF-B807-FDD0502418D4}" type="datetimeFigureOut">
              <a:rPr lang="en-US" smtClean="0"/>
              <a:t>4/16/2023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322117420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biblehub.com/james/2-16.htm" TargetMode="External"/><Relationship Id="rId2" Type="http://schemas.openxmlformats.org/officeDocument/2006/relationships/hyperlink" Target="http://biblehub.com/james/2-15.htm" TargetMode="External"/><Relationship Id="rId1" Type="http://schemas.openxmlformats.org/officeDocument/2006/relationships/slideLayout" Target="../slideLayouts/slideLayout7.xml"/><Relationship Id="rId4" Type="http://schemas.openxmlformats.org/officeDocument/2006/relationships/hyperlink" Target="http://biblehub.com/james/2-17.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kingjamesbibleonline.org/Romans-5-4/" TargetMode="External"/><Relationship Id="rId2" Type="http://schemas.openxmlformats.org/officeDocument/2006/relationships/hyperlink" Target="https://www.kingjamesbibleonline.org/Romans-5-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iblehub.com/ephesians/2-9.htm" TargetMode="External"/><Relationship Id="rId2" Type="http://schemas.openxmlformats.org/officeDocument/2006/relationships/hyperlink" Target="https://biblehub.com/ephesians/2-8.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DA3A76A-4B4C-456C-9E11-7C85352E4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11D209A-10BC-1B7B-96D3-36C6EF09CD00}"/>
              </a:ext>
            </a:extLst>
          </p:cNvPr>
          <p:cNvSpPr>
            <a:spLocks noGrp="1"/>
          </p:cNvSpPr>
          <p:nvPr>
            <p:ph type="ctrTitle"/>
          </p:nvPr>
        </p:nvSpPr>
        <p:spPr>
          <a:xfrm>
            <a:off x="5383748" y="314961"/>
            <a:ext cx="6099013" cy="3342640"/>
          </a:xfrm>
        </p:spPr>
        <p:txBody>
          <a:bodyPr>
            <a:normAutofit/>
          </a:bodyPr>
          <a:lstStyle/>
          <a:p>
            <a:r>
              <a:rPr lang="en-US" sz="6600" dirty="0">
                <a:effectLst>
                  <a:outerShdw blurRad="38100" dist="38100" dir="2700000" algn="tl">
                    <a:srgbClr val="000000">
                      <a:alpha val="43137"/>
                    </a:srgbClr>
                  </a:outerShdw>
                </a:effectLst>
                <a:latin typeface="Georgia Pro Black" panose="02040A02050405020203" pitchFamily="18" charset="0"/>
              </a:rPr>
              <a:t>The Power</a:t>
            </a:r>
            <a:br>
              <a:rPr lang="en-US" sz="6600" dirty="0">
                <a:effectLst>
                  <a:outerShdw blurRad="38100" dist="38100" dir="2700000" algn="tl">
                    <a:srgbClr val="000000">
                      <a:alpha val="43137"/>
                    </a:srgbClr>
                  </a:outerShdw>
                </a:effectLst>
                <a:latin typeface="Georgia Pro Black" panose="02040A02050405020203" pitchFamily="18" charset="0"/>
              </a:rPr>
            </a:br>
            <a:r>
              <a:rPr lang="en-US" sz="6600" dirty="0">
                <a:effectLst>
                  <a:outerShdw blurRad="38100" dist="38100" dir="2700000" algn="tl">
                    <a:srgbClr val="000000">
                      <a:alpha val="43137"/>
                    </a:srgbClr>
                  </a:outerShdw>
                </a:effectLst>
                <a:latin typeface="Georgia Pro Black" panose="02040A02050405020203" pitchFamily="18" charset="0"/>
              </a:rPr>
              <a:t>of Faith</a:t>
            </a:r>
            <a:endParaRPr lang="en-US" sz="66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xmlns="" id="{5F487754-5265-AC11-9AAF-FE5DE5C59CC2}"/>
              </a:ext>
            </a:extLst>
          </p:cNvPr>
          <p:cNvSpPr>
            <a:spLocks noGrp="1"/>
          </p:cNvSpPr>
          <p:nvPr>
            <p:ph type="subTitle" idx="1"/>
          </p:nvPr>
        </p:nvSpPr>
        <p:spPr>
          <a:xfrm>
            <a:off x="5383748" y="3843868"/>
            <a:ext cx="5159157" cy="1564744"/>
          </a:xfrm>
        </p:spPr>
        <p:txBody>
          <a:bodyPr>
            <a:normAutofit fontScale="92500" lnSpcReduction="10000"/>
          </a:bodyPr>
          <a:lstStyle/>
          <a:p>
            <a:r>
              <a:rPr lang="en-US" sz="4000" b="1" dirty="0">
                <a:solidFill>
                  <a:schemeClr val="tx1"/>
                </a:solidFill>
                <a:effectLst>
                  <a:outerShdw blurRad="38100" dist="38100" dir="2700000" algn="tl">
                    <a:srgbClr val="000000">
                      <a:alpha val="43137"/>
                    </a:srgbClr>
                  </a:outerShdw>
                </a:effectLst>
                <a:latin typeface="Georgia Pro Black" panose="02040A02050405020203" pitchFamily="18" charset="0"/>
              </a:rPr>
              <a:t>Johnny Moore Jr.</a:t>
            </a:r>
          </a:p>
          <a:p>
            <a:r>
              <a:rPr lang="en-US" sz="2600" b="1" dirty="0">
                <a:effectLst>
                  <a:outerShdw blurRad="38100" dist="38100" dir="2700000" algn="tl">
                    <a:srgbClr val="000000">
                      <a:alpha val="43137"/>
                    </a:srgbClr>
                  </a:outerShdw>
                </a:effectLst>
              </a:rPr>
              <a:t>The SHARE, Episode 20</a:t>
            </a:r>
          </a:p>
          <a:p>
            <a:r>
              <a:rPr lang="en-US" sz="2600" b="1" dirty="0">
                <a:effectLst>
                  <a:outerShdw blurRad="38100" dist="38100" dir="2700000" algn="tl">
                    <a:srgbClr val="000000">
                      <a:alpha val="43137"/>
                    </a:srgbClr>
                  </a:outerShdw>
                </a:effectLst>
              </a:rPr>
              <a:t>Saturday, December 10, 2022</a:t>
            </a:r>
          </a:p>
        </p:txBody>
      </p:sp>
      <p:pic>
        <p:nvPicPr>
          <p:cNvPr id="5" name="Picture 4" descr="A person with a beard and glasses&#10;&#10;Description automatically generated with low confidence">
            <a:extLst>
              <a:ext uri="{FF2B5EF4-FFF2-40B4-BE49-F238E27FC236}">
                <a16:creationId xmlns:a16="http://schemas.microsoft.com/office/drawing/2014/main" xmlns="" id="{3D9CCA24-1E10-619A-56A0-121F618C84AE}"/>
              </a:ext>
            </a:extLst>
          </p:cNvPr>
          <p:cNvPicPr>
            <a:picLocks noChangeAspect="1"/>
          </p:cNvPicPr>
          <p:nvPr/>
        </p:nvPicPr>
        <p:blipFill rotWithShape="1">
          <a:blip r:embed="rId2">
            <a:extLst>
              <a:ext uri="{28A0092B-C50C-407E-A947-70E740481C1C}">
                <a14:useLocalDpi xmlns:a14="http://schemas.microsoft.com/office/drawing/2010/main" val="0"/>
              </a:ext>
            </a:extLst>
          </a:blip>
          <a:srcRect r="1" b="5373"/>
          <a:stretch/>
        </p:blipFill>
        <p:spPr>
          <a:xfrm>
            <a:off x="341523" y="234987"/>
            <a:ext cx="4708534" cy="6209880"/>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grpSp>
        <p:nvGrpSpPr>
          <p:cNvPr id="24" name="Group 23">
            <a:extLst>
              <a:ext uri="{FF2B5EF4-FFF2-40B4-BE49-F238E27FC236}">
                <a16:creationId xmlns:a16="http://schemas.microsoft.com/office/drawing/2014/main" xmlns="" id="{DD4CBF5D-710D-4A8C-B442-E5D98674747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xmlns="" id="{5D9ADFAC-F7DF-40A7-8F80-B7A92671EA7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83F67D8-5F47-449F-990F-A3EAD3DDB2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C5A41C4-4EA6-4CBD-A7CE-467A86B980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A25FA7EA-F587-4CA2-8409-5BC791A454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3DA58F87-0089-45DB-BDA9-0CF6C0ABD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929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Picture 6" descr="A chalkboard with writing on it&#10;&#10;Description automatically generated with medium confidence">
            <a:extLst>
              <a:ext uri="{FF2B5EF4-FFF2-40B4-BE49-F238E27FC236}">
                <a16:creationId xmlns:a16="http://schemas.microsoft.com/office/drawing/2014/main" xmlns="" id="{9C8BB52E-D55B-FB39-43F9-C3F5AA06D413}"/>
              </a:ext>
            </a:extLst>
          </p:cNvPr>
          <p:cNvPicPr>
            <a:picLocks noChangeAspect="1"/>
          </p:cNvPicPr>
          <p:nvPr/>
        </p:nvPicPr>
        <p:blipFill rotWithShape="1">
          <a:blip r:embed="rId2">
            <a:extLst>
              <a:ext uri="{28A0092B-C50C-407E-A947-70E740481C1C}">
                <a14:useLocalDpi xmlns:a14="http://schemas.microsoft.com/office/drawing/2010/main" val="0"/>
              </a:ext>
            </a:extLst>
          </a:blip>
          <a:srcRect t="11057" b="9438"/>
          <a:stretch/>
        </p:blipFill>
        <p:spPr>
          <a:xfrm>
            <a:off x="20" y="10"/>
            <a:ext cx="12191980" cy="6857990"/>
          </a:xfrm>
          <a:prstGeom prst="rect">
            <a:avLst/>
          </a:prstGeom>
        </p:spPr>
      </p:pic>
    </p:spTree>
    <p:extLst>
      <p:ext uri="{BB962C8B-B14F-4D97-AF65-F5344CB8AC3E}">
        <p14:creationId xmlns:p14="http://schemas.microsoft.com/office/powerpoint/2010/main" val="393958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9CE367-6325-9536-A56C-3164D9499C9E}"/>
              </a:ext>
            </a:extLst>
          </p:cNvPr>
          <p:cNvSpPr txBox="1"/>
          <p:nvPr/>
        </p:nvSpPr>
        <p:spPr>
          <a:xfrm>
            <a:off x="942409" y="1251053"/>
            <a:ext cx="10355511" cy="4282070"/>
          </a:xfrm>
          <a:prstGeom prst="rect">
            <a:avLst/>
          </a:prstGeom>
          <a:noFill/>
        </p:spPr>
        <p:txBody>
          <a:bodyPr wrap="square">
            <a:spAutoFit/>
          </a:bodyPr>
          <a:lstStyle/>
          <a:p>
            <a:pPr marR="0">
              <a:lnSpc>
                <a:spcPct val="107000"/>
              </a:lnSpc>
              <a:spcBef>
                <a:spcPts val="0"/>
              </a:spcBef>
              <a:spcAft>
                <a:spcPts val="800"/>
              </a:spcAft>
              <a:buClr>
                <a:schemeClr val="tx1"/>
              </a:buClr>
              <a:buSzPct val="80000"/>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14</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What does it profit, my brethren, if someone says he has faith but does not have works? Can faith save him?</a:t>
            </a:r>
            <a:r>
              <a:rPr lang="en-US" sz="3200" dirty="0">
                <a:solidFill>
                  <a:srgbClr val="FFC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xmlns="" val="tx"/>
                    </a:ext>
                  </a:extLst>
                </a:hlinkClick>
              </a:rPr>
              <a:t>15</a:t>
            </a:r>
            <a:r>
              <a:rPr lang="en-US" sz="3200" dirty="0">
                <a:solidFill>
                  <a:srgbClr val="FFC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If a brother or sister is naked and destitute of daily food,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xmlns="" val="tx"/>
                    </a:ext>
                  </a:extLst>
                </a:hlinkClick>
              </a:rPr>
              <a:t>16</a:t>
            </a:r>
            <a:r>
              <a:rPr lang="en-US" sz="3200" baseline="30000" dirty="0">
                <a:solidFill>
                  <a:srgbClr val="FFC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and one of you says to them, “Depart in peace, be warmed and filled,” but you do not give them the things which are needed for the body, what does it profit?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xmlns="" val="tx"/>
                    </a:ext>
                  </a:extLst>
                </a:hlinkClick>
              </a:rPr>
              <a:t>17</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Thus also faith by itself, if it does not have works, is dead. </a:t>
            </a:r>
          </a:p>
        </p:txBody>
      </p:sp>
      <p:sp>
        <p:nvSpPr>
          <p:cNvPr id="4" name="TextBox 3">
            <a:extLst>
              <a:ext uri="{FF2B5EF4-FFF2-40B4-BE49-F238E27FC236}">
                <a16:creationId xmlns:a16="http://schemas.microsoft.com/office/drawing/2014/main" xmlns="" id="{2D26EE9A-8C48-9C31-F93F-F418426732EA}"/>
              </a:ext>
            </a:extLst>
          </p:cNvPr>
          <p:cNvSpPr txBox="1"/>
          <p:nvPr/>
        </p:nvSpPr>
        <p:spPr>
          <a:xfrm>
            <a:off x="942409" y="625723"/>
            <a:ext cx="6106160" cy="593496"/>
          </a:xfrm>
          <a:prstGeom prst="rect">
            <a:avLst/>
          </a:prstGeom>
          <a:noFill/>
        </p:spPr>
        <p:txBody>
          <a:bodyPr wrap="square">
            <a:spAutoFit/>
          </a:bodyPr>
          <a:lstStyle/>
          <a:p>
            <a:pPr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James 2:14-17</a:t>
            </a:r>
          </a:p>
        </p:txBody>
      </p:sp>
      <p:sp>
        <p:nvSpPr>
          <p:cNvPr id="6" name="TextBox 5">
            <a:extLst>
              <a:ext uri="{FF2B5EF4-FFF2-40B4-BE49-F238E27FC236}">
                <a16:creationId xmlns:a16="http://schemas.microsoft.com/office/drawing/2014/main" xmlns="" id="{892AC28C-2D2D-FED4-7451-CCEECFC64133}"/>
              </a:ext>
            </a:extLst>
          </p:cNvPr>
          <p:cNvSpPr txBox="1"/>
          <p:nvPr/>
        </p:nvSpPr>
        <p:spPr>
          <a:xfrm>
            <a:off x="2326640" y="5651932"/>
            <a:ext cx="7929880" cy="72340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
                <a:prstClr val="white"/>
              </a:buClr>
              <a:buSzPct val="80000"/>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Pro Black" panose="02040A02050405020203" pitchFamily="18" charset="0"/>
                <a:ea typeface="Open Sans" panose="020B0606030504020204" pitchFamily="34" charset="0"/>
                <a:cs typeface="Open Sans" panose="020B0606030504020204" pitchFamily="34" charset="0"/>
              </a:rPr>
              <a:t>Most of us have done it.</a:t>
            </a:r>
          </a:p>
        </p:txBody>
      </p:sp>
    </p:spTree>
    <p:extLst>
      <p:ext uri="{BB962C8B-B14F-4D97-AF65-F5344CB8AC3E}">
        <p14:creationId xmlns:p14="http://schemas.microsoft.com/office/powerpoint/2010/main" val="121554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699342" cy="4495801"/>
          </a:xfrm>
          <a:prstGeom prst="rect">
            <a:avLst/>
          </a:prstGeom>
        </p:spPr>
        <p:txBody>
          <a:bodyPr vert="horz" lIns="91440" tIns="45720" rIns="91440" bIns="45720" rtlCol="0" anchor="ctr">
            <a:normAutofit/>
          </a:bodyPr>
          <a:lstStyle/>
          <a:p>
            <a:pPr algn="ctr">
              <a:lnSpc>
                <a:spcPct val="107000"/>
              </a:lnSpc>
              <a:spcBef>
                <a:spcPct val="0"/>
              </a:spcBef>
              <a:spcAft>
                <a:spcPts val="600"/>
              </a:spcAft>
              <a:buClr>
                <a:prstClr val="white"/>
              </a:buClr>
              <a:buSzPct val="80000"/>
              <a:defRPr/>
            </a:pPr>
            <a:r>
              <a:rPr lang="en-US" sz="5400" cap="all" dirty="0">
                <a:ln w="3175" cmpd="sng">
                  <a:noFill/>
                </a:ln>
                <a:solidFill>
                  <a:srgbClr val="FFFFFF"/>
                </a:solidFill>
                <a:latin typeface="Georgia Pro Black" panose="02040A02050405020203" pitchFamily="18" charset="0"/>
                <a:ea typeface="+mj-ea"/>
                <a:cs typeface="+mj-cs"/>
              </a:rPr>
              <a:t>What do we gain by faith?</a:t>
            </a:r>
          </a:p>
        </p:txBody>
      </p:sp>
    </p:spTree>
    <p:extLst>
      <p:ext uri="{BB962C8B-B14F-4D97-AF65-F5344CB8AC3E}">
        <p14:creationId xmlns:p14="http://schemas.microsoft.com/office/powerpoint/2010/main" val="300014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737748-74E3-4A9F-1482-6A9923982186}"/>
              </a:ext>
            </a:extLst>
          </p:cNvPr>
          <p:cNvSpPr txBox="1"/>
          <p:nvPr/>
        </p:nvSpPr>
        <p:spPr>
          <a:xfrm>
            <a:off x="995132" y="780618"/>
            <a:ext cx="10231668" cy="4487254"/>
          </a:xfrm>
          <a:prstGeom prst="rect">
            <a:avLst/>
          </a:prstGeom>
          <a:noFill/>
        </p:spPr>
        <p:txBody>
          <a:bodyPr wrap="square">
            <a:spAutoFit/>
          </a:bodyPr>
          <a:lstStyle/>
          <a:p>
            <a:pPr>
              <a:lnSpc>
                <a:spcPct val="107000"/>
              </a:lnSpc>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Romans 5:1-4</a:t>
            </a:r>
          </a:p>
          <a:p>
            <a:pPr>
              <a:lnSpc>
                <a:spcPct val="107000"/>
              </a:lnSpc>
              <a:spcAft>
                <a:spcPts val="800"/>
              </a:spcAft>
              <a:buClr>
                <a:schemeClr val="tx1"/>
              </a:buClr>
              <a:buSzPct val="80000"/>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Therefore being justified by faith, we have peace with God through our Lord Jesus Christ: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By whom also we have access by faith into this grace wherein we stand, and rejoice in hope of the glory of God.</a:t>
            </a:r>
          </a:p>
          <a:p>
            <a:pPr>
              <a:lnSpc>
                <a:spcPct val="107000"/>
              </a:lnSpc>
              <a:spcAft>
                <a:spcPts val="800"/>
              </a:spcAft>
              <a:buClr>
                <a:schemeClr val="tx1"/>
              </a:buClr>
              <a:buSzPct val="80000"/>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2" tooltip="CLICK FOR MORE TRANSLATIONS of Romans 5:1- And not only [so], but we glory in tribulations also: knowing that tribulation worketh patience;">
                  <a:extLst>
                    <a:ext uri="{A12FA001-AC4F-418D-AE19-62706E023703}">
                      <ahyp:hlinkClr xmlns:ahyp="http://schemas.microsoft.com/office/drawing/2018/hyperlinkcolor" xmlns="" val="tx"/>
                    </a:ext>
                  </a:extLst>
                </a:hlinkClick>
              </a:rPr>
              <a:t>3</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 not only so, but we glory in tribulations also: knowing that tribulation worketh patience;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tooltip="CLICK FOR MORE TRANSLATIONS of Romans 5:1- And patience, experience; and experience, hope:">
                  <a:extLst>
                    <a:ext uri="{A12FA001-AC4F-418D-AE19-62706E023703}">
                      <ahyp:hlinkClr xmlns:ahyp="http://schemas.microsoft.com/office/drawing/2018/hyperlinkcolor" xmlns="" val="tx"/>
                    </a:ext>
                  </a:extLst>
                </a:hlinkClick>
              </a:rPr>
              <a:t>4</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 patience, experience; and experience, hope:”</a:t>
            </a:r>
          </a:p>
        </p:txBody>
      </p:sp>
    </p:spTree>
    <p:extLst>
      <p:ext uri="{BB962C8B-B14F-4D97-AF65-F5344CB8AC3E}">
        <p14:creationId xmlns:p14="http://schemas.microsoft.com/office/powerpoint/2010/main" val="412352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737748-74E3-4A9F-1482-6A9923982186}"/>
              </a:ext>
            </a:extLst>
          </p:cNvPr>
          <p:cNvSpPr txBox="1"/>
          <p:nvPr/>
        </p:nvSpPr>
        <p:spPr>
          <a:xfrm>
            <a:off x="934172" y="648538"/>
            <a:ext cx="10140228" cy="2174313"/>
          </a:xfrm>
          <a:prstGeom prst="rect">
            <a:avLst/>
          </a:prstGeom>
          <a:noFill/>
        </p:spPr>
        <p:txBody>
          <a:bodyPr wrap="square">
            <a:spAutoFit/>
          </a:bodyPr>
          <a:lstStyle/>
          <a:p>
            <a:pPr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Ephesians 2:8 &amp; 9</a:t>
            </a:r>
          </a:p>
          <a:p>
            <a:pPr marL="225425" marR="0" indent="-225425">
              <a:lnSpc>
                <a:spcPct val="107000"/>
              </a:lnSpc>
              <a:spcBef>
                <a:spcPts val="0"/>
              </a:spcBef>
              <a:spcAft>
                <a:spcPts val="0"/>
              </a:spcAft>
            </a:pPr>
            <a:r>
              <a:rPr lang="en-US" sz="3200" baseline="300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xmlns="" val="tx"/>
                    </a:ext>
                  </a:extLst>
                </a:hlinkClick>
              </a:rPr>
              <a:t>8</a:t>
            </a:r>
            <a:r>
              <a:rPr lang="en-US" sz="3200" baseline="300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For by grace are ye saved through faith; and that not of yourselves: it is the gift of God: </a:t>
            </a:r>
          </a:p>
          <a:p>
            <a:pPr marL="0" marR="0">
              <a:lnSpc>
                <a:spcPct val="107000"/>
              </a:lnSpc>
              <a:spcBef>
                <a:spcPts val="0"/>
              </a:spcBef>
              <a:spcAft>
                <a:spcPts val="0"/>
              </a:spcAft>
            </a:pPr>
            <a:r>
              <a:rPr lang="en-US" sz="3200" baseline="300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xmlns="" val="tx"/>
                    </a:ext>
                  </a:extLst>
                </a:hlinkClick>
              </a:rPr>
              <a:t>9</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Not of works, lest any man should boast.</a:t>
            </a:r>
          </a:p>
        </p:txBody>
      </p:sp>
    </p:spTree>
    <p:extLst>
      <p:ext uri="{BB962C8B-B14F-4D97-AF65-F5344CB8AC3E}">
        <p14:creationId xmlns:p14="http://schemas.microsoft.com/office/powerpoint/2010/main" val="42130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699342" cy="4495801"/>
          </a:xfrm>
          <a:prstGeom prst="rect">
            <a:avLst/>
          </a:prstGeom>
        </p:spPr>
        <p:txBody>
          <a:bodyPr vert="horz" lIns="91440" tIns="45720" rIns="91440" bIns="45720" rtlCol="0" anchor="ctr">
            <a:normAutofit/>
          </a:bodyPr>
          <a:lstStyle/>
          <a:p>
            <a:pPr marR="0" lvl="0" algn="ctr">
              <a:lnSpc>
                <a:spcPct val="107000"/>
              </a:lnSpc>
              <a:spcBef>
                <a:spcPts val="0"/>
              </a:spcBef>
              <a:spcAft>
                <a:spcPts val="800"/>
              </a:spcAft>
            </a:pPr>
            <a:r>
              <a:rPr lang="en-US" sz="5400" cap="all" dirty="0">
                <a:ln w="3175" cmpd="sng">
                  <a:noFill/>
                </a:ln>
                <a:solidFill>
                  <a:srgbClr val="FFFFFF"/>
                </a:solidFill>
                <a:latin typeface="Georgia Pro Black" panose="02040A02050405020203" pitchFamily="18" charset="0"/>
                <a:ea typeface="+mj-ea"/>
                <a:cs typeface="+mj-cs"/>
              </a:rPr>
              <a:t>How do we </a:t>
            </a:r>
            <a:r>
              <a:rPr lang="en-US" sz="5400" u="sng" cap="all" dirty="0">
                <a:ln w="3175" cmpd="sng">
                  <a:noFill/>
                </a:ln>
                <a:solidFill>
                  <a:srgbClr val="FFFFFF"/>
                </a:solidFill>
                <a:latin typeface="Georgia Pro Black" panose="02040A02050405020203" pitchFamily="18" charset="0"/>
                <a:ea typeface="+mj-ea"/>
                <a:cs typeface="+mj-cs"/>
              </a:rPr>
              <a:t>know</a:t>
            </a:r>
            <a:r>
              <a:rPr lang="en-US" sz="5400" cap="all" dirty="0">
                <a:ln w="3175" cmpd="sng">
                  <a:noFill/>
                </a:ln>
                <a:solidFill>
                  <a:srgbClr val="FFFFFF"/>
                </a:solidFill>
                <a:latin typeface="Georgia Pro Black" panose="02040A02050405020203" pitchFamily="18" charset="0"/>
                <a:ea typeface="+mj-ea"/>
                <a:cs typeface="+mj-cs"/>
              </a:rPr>
              <a:t> if we have true faith?</a:t>
            </a:r>
          </a:p>
        </p:txBody>
      </p:sp>
    </p:spTree>
    <p:extLst>
      <p:ext uri="{BB962C8B-B14F-4D97-AF65-F5344CB8AC3E}">
        <p14:creationId xmlns:p14="http://schemas.microsoft.com/office/powerpoint/2010/main" val="51020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7B5326-01BD-784E-3F6F-ACDEB9F91D7E}"/>
              </a:ext>
            </a:extLst>
          </p:cNvPr>
          <p:cNvSpPr txBox="1"/>
          <p:nvPr/>
        </p:nvSpPr>
        <p:spPr>
          <a:xfrm>
            <a:off x="1043459" y="1037952"/>
            <a:ext cx="10152861" cy="4809009"/>
          </a:xfrm>
          <a:prstGeom prst="rect">
            <a:avLst/>
          </a:prstGeom>
          <a:noFill/>
        </p:spPr>
        <p:txBody>
          <a:bodyPr wrap="square">
            <a:spAutoFit/>
          </a:bodyPr>
          <a:lstStyle/>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Matthew 21:21-22</a:t>
            </a:r>
          </a:p>
          <a:p>
            <a:pPr marL="346075" marR="0" indent="-346075">
              <a:lnSpc>
                <a:spcPct val="107000"/>
              </a:lnSpc>
              <a:spcBef>
                <a:spcPts val="0"/>
              </a:spcBef>
              <a:spcAft>
                <a:spcPts val="0"/>
              </a:spcAft>
            </a:pPr>
            <a:r>
              <a:rPr lang="en-US" sz="2800" b="1"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21</a:t>
            </a:r>
            <a:r>
              <a:rPr lang="en-US" sz="20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Jesus answered and said unto them, Verily I say unto you, If ye have </a:t>
            </a:r>
            <a:r>
              <a:rPr lang="en-US" sz="3200" u="sng" cap="small"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faith, and doubt not</a:t>
            </a:r>
            <a:r>
              <a:rPr lang="en-US" sz="3200" cap="small"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ye shall not only do this which is done to the fig tree, but also if ye shall say unto this mountain, Be thou removed, and be thou cast into the sea; it shall be done.</a:t>
            </a:r>
          </a:p>
          <a:p>
            <a:pPr marL="346075" marR="0" indent="-346075">
              <a:lnSpc>
                <a:spcPct val="107000"/>
              </a:lnSpc>
              <a:spcBef>
                <a:spcPts val="0"/>
              </a:spcBef>
              <a:spcAft>
                <a:spcPts val="0"/>
              </a:spcAft>
            </a:pPr>
            <a:r>
              <a:rPr lang="en-US" sz="2800" b="1"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22</a:t>
            </a:r>
            <a:r>
              <a:rPr lang="en-US" sz="28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200" u="sng" cap="small"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And all things, whatsoever ye shall ask in prayer, believing, ye shall receive.</a:t>
            </a:r>
          </a:p>
        </p:txBody>
      </p:sp>
      <p:sp>
        <p:nvSpPr>
          <p:cNvPr id="2" name="TextBox 1">
            <a:extLst>
              <a:ext uri="{FF2B5EF4-FFF2-40B4-BE49-F238E27FC236}">
                <a16:creationId xmlns:a16="http://schemas.microsoft.com/office/drawing/2014/main" xmlns="" id="{E1836545-BA50-593A-8370-4817F3642110}"/>
              </a:ext>
            </a:extLst>
          </p:cNvPr>
          <p:cNvSpPr txBox="1"/>
          <p:nvPr/>
        </p:nvSpPr>
        <p:spPr>
          <a:xfrm>
            <a:off x="8595360" y="5821680"/>
            <a:ext cx="2876108" cy="584775"/>
          </a:xfrm>
          <a:prstGeom prst="rect">
            <a:avLst/>
          </a:prstGeom>
          <a:noFill/>
        </p:spPr>
        <p:txBody>
          <a:bodyPr wrap="none" rtlCol="0">
            <a:spAutoFit/>
          </a:bodyPr>
          <a:lstStyle/>
          <a:p>
            <a:r>
              <a:rPr lang="en-US" sz="3200" u="sng" cap="small"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*My emphasis*</a:t>
            </a:r>
          </a:p>
        </p:txBody>
      </p:sp>
    </p:spTree>
    <p:extLst>
      <p:ext uri="{BB962C8B-B14F-4D97-AF65-F5344CB8AC3E}">
        <p14:creationId xmlns:p14="http://schemas.microsoft.com/office/powerpoint/2010/main" val="205469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7B5326-01BD-784E-3F6F-ACDEB9F91D7E}"/>
              </a:ext>
            </a:extLst>
          </p:cNvPr>
          <p:cNvSpPr txBox="1"/>
          <p:nvPr/>
        </p:nvSpPr>
        <p:spPr>
          <a:xfrm>
            <a:off x="1114579" y="347072"/>
            <a:ext cx="10152861" cy="5984202"/>
          </a:xfrm>
          <a:prstGeom prst="rect">
            <a:avLst/>
          </a:prstGeom>
          <a:noFill/>
        </p:spPr>
        <p:txBody>
          <a:bodyPr wrap="square">
            <a:spAutoFit/>
          </a:bodyPr>
          <a:lstStyle/>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James 1:5-8</a:t>
            </a:r>
          </a:p>
          <a:p>
            <a:pPr marL="287338" marR="0" indent="-287338">
              <a:lnSpc>
                <a:spcPct val="107000"/>
              </a:lnSpc>
              <a:spcBef>
                <a:spcPts val="0"/>
              </a:spcBef>
              <a:spcAft>
                <a:spcPts val="80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5</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If any of you lack wisdom, let him ask of God, that giveth to all men liberally, and </a:t>
            </a:r>
            <a:r>
              <a:rPr lang="en-US" sz="3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upbraideth</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not; and it shall be given him. </a:t>
            </a:r>
          </a:p>
          <a:p>
            <a:pPr marL="287338" marR="0" indent="-287338">
              <a:lnSpc>
                <a:spcPct val="107000"/>
              </a:lnSpc>
              <a:spcBef>
                <a:spcPts val="0"/>
              </a:spcBef>
              <a:spcAft>
                <a:spcPts val="80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6</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But let him ask in faith, nothing wavering. For he that </a:t>
            </a:r>
            <a:r>
              <a:rPr lang="en-US" sz="3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wavereth</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is like a wave of the sea driven with the wind and tossed. </a:t>
            </a:r>
          </a:p>
          <a:p>
            <a:pPr marL="287338" marR="0" indent="-287338">
              <a:lnSpc>
                <a:spcPct val="107000"/>
              </a:lnSpc>
              <a:spcBef>
                <a:spcPts val="0"/>
              </a:spcBef>
              <a:spcAft>
                <a:spcPts val="80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7</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For let not that man think that he shall receive any thing of the Lord. </a:t>
            </a: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8</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 double minded man is unstable in all his ways.</a:t>
            </a:r>
          </a:p>
          <a:p>
            <a:pPr marL="0" marR="0">
              <a:lnSpc>
                <a:spcPct val="107000"/>
              </a:lnSpc>
              <a:spcBef>
                <a:spcPts val="0"/>
              </a:spcBef>
              <a:spcAft>
                <a:spcPts val="0"/>
              </a:spcAft>
            </a:pPr>
            <a:endParaRPr lang="en-US" sz="2000" b="1" u="sng"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98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0E82"/>
              </a:solidFill>
              <a:effectLst/>
              <a:uLnTx/>
              <a:uFillTx/>
              <a:latin typeface="Century Gothic" panose="020B0502020202020204"/>
              <a:ea typeface="+mn-ea"/>
              <a:cs typeface="+mn-cs"/>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699342" cy="44958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7000"/>
              </a:lnSpc>
              <a:spcBef>
                <a:spcPct val="0"/>
              </a:spcBef>
              <a:spcAft>
                <a:spcPts val="600"/>
              </a:spcAft>
              <a:buClr>
                <a:prstClr val="white"/>
              </a:buClr>
              <a:buSzPct val="80000"/>
              <a:buFontTx/>
              <a:buNone/>
              <a:tabLst/>
              <a:defRPr/>
            </a:pPr>
            <a:r>
              <a:rPr kumimoji="0" lang="en-US" sz="5400" b="0" i="0" u="none" strike="noStrike" kern="1200" cap="all" spc="0" normalizeH="0" baseline="0" noProof="0" dirty="0">
                <a:ln w="3175" cmpd="sng">
                  <a:noFill/>
                </a:ln>
                <a:solidFill>
                  <a:srgbClr val="FFFFFF"/>
                </a:solidFill>
                <a:effectLst/>
                <a:uLnTx/>
                <a:uFillTx/>
                <a:latin typeface="Georgia Pro Black" panose="02040A02050405020203" pitchFamily="18" charset="0"/>
                <a:ea typeface="+mn-ea"/>
                <a:cs typeface="+mn-cs"/>
              </a:rPr>
              <a:t>Acts of faith</a:t>
            </a:r>
          </a:p>
        </p:txBody>
      </p:sp>
    </p:spTree>
    <p:extLst>
      <p:ext uri="{BB962C8B-B14F-4D97-AF65-F5344CB8AC3E}">
        <p14:creationId xmlns:p14="http://schemas.microsoft.com/office/powerpoint/2010/main" val="398245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7B5326-01BD-784E-3F6F-ACDEB9F91D7E}"/>
              </a:ext>
            </a:extLst>
          </p:cNvPr>
          <p:cNvSpPr txBox="1"/>
          <p:nvPr/>
        </p:nvSpPr>
        <p:spPr>
          <a:xfrm>
            <a:off x="751840" y="1719969"/>
            <a:ext cx="11440160" cy="4413516"/>
          </a:xfrm>
          <a:prstGeom prst="rect">
            <a:avLst/>
          </a:prstGeom>
          <a:noFill/>
        </p:spPr>
        <p:txBody>
          <a:bodyPr wrap="square">
            <a:spAutoFit/>
          </a:bodyPr>
          <a:lstStyle/>
          <a:p>
            <a:pPr>
              <a:lnSpc>
                <a:spcPct val="107000"/>
              </a:lnSpc>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7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Noah built an ark.</a:t>
            </a:r>
          </a:p>
          <a:p>
            <a:pPr marL="396875" marR="0" indent="-396875">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8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Abraham moved without knowing where he was</a:t>
            </a:r>
            <a:b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going.</a:t>
            </a:r>
          </a:p>
          <a:p>
            <a:pPr marL="396875" marR="0" indent="-396875">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11</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By faith, Sarah had a baby when she was past the age of conception.</a:t>
            </a:r>
          </a:p>
          <a:p>
            <a:pPr marL="0" marR="0">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17</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Abraham was ready to sacrifice his son, Isaac.</a:t>
            </a:r>
          </a:p>
          <a:p>
            <a:pPr marL="457200" marR="0" indent="-457200">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23</a:t>
            </a: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Moses’ mother, Jochebed, put him in a basket and </a:t>
            </a:r>
            <a:b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put it in the river. </a:t>
            </a:r>
          </a:p>
          <a:p>
            <a:pPr marL="0" marR="0">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24</a:t>
            </a:r>
            <a:r>
              <a:rPr lang="en-US" sz="32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Moses defied Pharaoh.</a:t>
            </a:r>
          </a:p>
        </p:txBody>
      </p:sp>
      <p:sp>
        <p:nvSpPr>
          <p:cNvPr id="4" name="TextBox 3">
            <a:extLst>
              <a:ext uri="{FF2B5EF4-FFF2-40B4-BE49-F238E27FC236}">
                <a16:creationId xmlns:a16="http://schemas.microsoft.com/office/drawing/2014/main" xmlns="" id="{DFE6CE2E-FA0E-58CB-F9D5-BA0E85B019CB}"/>
              </a:ext>
            </a:extLst>
          </p:cNvPr>
          <p:cNvSpPr txBox="1"/>
          <p:nvPr/>
        </p:nvSpPr>
        <p:spPr>
          <a:xfrm>
            <a:off x="807720" y="172520"/>
            <a:ext cx="6106160" cy="786626"/>
          </a:xfrm>
          <a:prstGeom prst="rect">
            <a:avLst/>
          </a:prstGeom>
          <a:noFill/>
        </p:spPr>
        <p:txBody>
          <a:bodyPr wrap="square">
            <a:spAutoFit/>
          </a:bodyPr>
          <a:lstStyle/>
          <a:p>
            <a:pPr>
              <a:lnSpc>
                <a:spcPct val="107000"/>
              </a:lnSpc>
              <a:spcAft>
                <a:spcPts val="800"/>
              </a:spcAft>
            </a:pPr>
            <a:r>
              <a:rPr lang="en-US" sz="4400" cap="all" dirty="0">
                <a:ln w="3175" cmpd="sng">
                  <a:noFill/>
                </a:ln>
                <a:latin typeface="Georgia Pro Black" panose="02040A02050405020203" pitchFamily="18" charset="0"/>
                <a:ea typeface="+mj-ea"/>
                <a:cs typeface="+mj-cs"/>
              </a:rPr>
              <a:t>Acts of Faith</a:t>
            </a:r>
          </a:p>
        </p:txBody>
      </p:sp>
      <p:sp>
        <p:nvSpPr>
          <p:cNvPr id="6" name="TextBox 5">
            <a:extLst>
              <a:ext uri="{FF2B5EF4-FFF2-40B4-BE49-F238E27FC236}">
                <a16:creationId xmlns:a16="http://schemas.microsoft.com/office/drawing/2014/main" xmlns="" id="{FEEF92A3-FE87-1677-8673-72FC2633EFF6}"/>
              </a:ext>
            </a:extLst>
          </p:cNvPr>
          <p:cNvSpPr txBox="1"/>
          <p:nvPr/>
        </p:nvSpPr>
        <p:spPr>
          <a:xfrm>
            <a:off x="807720" y="1046567"/>
            <a:ext cx="6106160" cy="593496"/>
          </a:xfrm>
          <a:prstGeom prst="rect">
            <a:avLst/>
          </a:prstGeom>
          <a:noFill/>
        </p:spPr>
        <p:txBody>
          <a:bodyPr wrap="square">
            <a:spAutoFit/>
          </a:bodyPr>
          <a:lstStyle/>
          <a:p>
            <a:pPr>
              <a:lnSpc>
                <a:spcPct val="107000"/>
              </a:lnSpc>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Hebrews 11</a:t>
            </a:r>
          </a:p>
        </p:txBody>
      </p:sp>
    </p:spTree>
    <p:extLst>
      <p:ext uri="{BB962C8B-B14F-4D97-AF65-F5344CB8AC3E}">
        <p14:creationId xmlns:p14="http://schemas.microsoft.com/office/powerpoint/2010/main" val="340375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066" y="0"/>
            <a:ext cx="10616454" cy="1367481"/>
          </a:xfrm>
        </p:spPr>
        <p:txBody>
          <a:bodyPr>
            <a:noAutofit/>
          </a:bodyPr>
          <a:lstStyle/>
          <a:p>
            <a:r>
              <a:rPr lang="en-US" sz="4400" dirty="0">
                <a:latin typeface="Georgia Pro Black" panose="02040A02050405020203" pitchFamily="18" charset="0"/>
              </a:rPr>
              <a:t>The Power of Faith</a:t>
            </a:r>
          </a:p>
        </p:txBody>
      </p:sp>
      <p:sp>
        <p:nvSpPr>
          <p:cNvPr id="3" name="Subtitle 2"/>
          <p:cNvSpPr>
            <a:spLocks noGrp="1"/>
          </p:cNvSpPr>
          <p:nvPr>
            <p:ph type="subTitle" idx="1"/>
          </p:nvPr>
        </p:nvSpPr>
        <p:spPr>
          <a:xfrm>
            <a:off x="940682" y="1613747"/>
            <a:ext cx="10225158" cy="4167293"/>
          </a:xfrm>
        </p:spPr>
        <p:txBody>
          <a:bodyPr>
            <a:normAutofit/>
          </a:bodyPr>
          <a:lstStyle/>
          <a:p>
            <a:pPr marL="0" marR="0">
              <a:lnSpc>
                <a:spcPct val="107000"/>
              </a:lnSpc>
              <a:spcBef>
                <a:spcPts val="0"/>
              </a:spcBef>
              <a:spcAft>
                <a:spcPts val="0"/>
              </a:spcAft>
            </a:pPr>
            <a:r>
              <a:rPr lang="en-US" sz="4000" dirty="0">
                <a:solidFill>
                  <a:schemeClr val="tx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Hebrews 11:3</a:t>
            </a:r>
          </a:p>
          <a:p>
            <a:pPr marL="0" marR="0">
              <a:lnSpc>
                <a:spcPct val="107000"/>
              </a:lnSpc>
              <a:spcBef>
                <a:spcPts val="0"/>
              </a:spcBef>
              <a:spcAft>
                <a:spcPts val="0"/>
              </a:spcAft>
            </a:pPr>
            <a:r>
              <a:rPr lang="en-US" sz="4000"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Through faith we understand that the worlds were framed by the word of God, so that things which are seen were not made of things which do appear.</a:t>
            </a:r>
          </a:p>
          <a:p>
            <a:endParaRPr lang="en-US" sz="3200" dirty="0">
              <a:solidFill>
                <a:schemeClr val="tx1"/>
              </a:solidFill>
            </a:endParaRPr>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7B5326-01BD-784E-3F6F-ACDEB9F91D7E}"/>
              </a:ext>
            </a:extLst>
          </p:cNvPr>
          <p:cNvSpPr txBox="1"/>
          <p:nvPr/>
        </p:nvSpPr>
        <p:spPr>
          <a:xfrm>
            <a:off x="767249" y="1621773"/>
            <a:ext cx="11440160" cy="3231206"/>
          </a:xfrm>
          <a:prstGeom prst="rect">
            <a:avLst/>
          </a:prstGeom>
          <a:noFill/>
        </p:spPr>
        <p:txBody>
          <a:bodyPr wrap="square">
            <a:spAutoFit/>
          </a:bodyPr>
          <a:lstStyle/>
          <a:p>
            <a:pPr marR="0">
              <a:lnSpc>
                <a:spcPct val="107000"/>
              </a:lnSpc>
              <a:spcBef>
                <a:spcPts val="0"/>
              </a:spcBef>
              <a:spcAft>
                <a:spcPts val="0"/>
              </a:spcAft>
            </a:pP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By faith, a woman with an issue of blood for 12 years was healed.</a:t>
            </a:r>
          </a:p>
          <a:p>
            <a:pPr marL="0" marR="0">
              <a:lnSpc>
                <a:spcPct val="107000"/>
              </a:lnSpc>
              <a:spcBef>
                <a:spcPts val="0"/>
              </a:spcBef>
              <a:spcAft>
                <a:spcPts val="0"/>
              </a:spcAft>
            </a:pP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Acts 16:23-34</a:t>
            </a:r>
          </a:p>
          <a:p>
            <a:pPr marR="0">
              <a:lnSpc>
                <a:spcPct val="107000"/>
              </a:lnSpc>
              <a:spcBef>
                <a:spcPts val="0"/>
              </a:spcBef>
              <a:spcAft>
                <a:spcPts val="0"/>
              </a:spcAft>
            </a:pP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Paul and Silas were beaten and put in stocks and sat in jail singing, praying, and praising God; they didn’t try to escape when the opportunity came because they had a job to do. This had to be faith.</a:t>
            </a:r>
          </a:p>
        </p:txBody>
      </p:sp>
      <p:sp>
        <p:nvSpPr>
          <p:cNvPr id="4" name="TextBox 3">
            <a:extLst>
              <a:ext uri="{FF2B5EF4-FFF2-40B4-BE49-F238E27FC236}">
                <a16:creationId xmlns:a16="http://schemas.microsoft.com/office/drawing/2014/main" xmlns="" id="{A1AD9FC8-1954-F0B2-A29C-B76555CDEB30}"/>
              </a:ext>
            </a:extLst>
          </p:cNvPr>
          <p:cNvSpPr txBox="1"/>
          <p:nvPr/>
        </p:nvSpPr>
        <p:spPr>
          <a:xfrm>
            <a:off x="803952" y="181714"/>
            <a:ext cx="6107986" cy="786626"/>
          </a:xfrm>
          <a:prstGeom prst="rect">
            <a:avLst/>
          </a:prstGeom>
          <a:noFill/>
        </p:spPr>
        <p:txBody>
          <a:bodyPr wrap="square">
            <a:spAutoFit/>
          </a:bodyPr>
          <a:lstStyle/>
          <a:p>
            <a:pPr>
              <a:lnSpc>
                <a:spcPct val="107000"/>
              </a:lnSpc>
              <a:spcAft>
                <a:spcPts val="800"/>
              </a:spcAft>
            </a:pPr>
            <a:r>
              <a:rPr lang="en-US" sz="4400" cap="all" dirty="0">
                <a:ln w="3175" cmpd="sng">
                  <a:noFill/>
                </a:ln>
                <a:latin typeface="Georgia Pro Black" panose="02040A02050405020203" pitchFamily="18" charset="0"/>
                <a:ea typeface="+mj-ea"/>
                <a:cs typeface="+mj-cs"/>
              </a:rPr>
              <a:t>Acts of Faith</a:t>
            </a:r>
          </a:p>
        </p:txBody>
      </p:sp>
      <p:sp>
        <p:nvSpPr>
          <p:cNvPr id="6" name="TextBox 5">
            <a:extLst>
              <a:ext uri="{FF2B5EF4-FFF2-40B4-BE49-F238E27FC236}">
                <a16:creationId xmlns:a16="http://schemas.microsoft.com/office/drawing/2014/main" xmlns="" id="{0FD766EF-BE01-27F5-36E6-EDC7D975B75A}"/>
              </a:ext>
            </a:extLst>
          </p:cNvPr>
          <p:cNvSpPr txBox="1"/>
          <p:nvPr/>
        </p:nvSpPr>
        <p:spPr>
          <a:xfrm>
            <a:off x="803952" y="1029984"/>
            <a:ext cx="6107986" cy="593496"/>
          </a:xfrm>
          <a:prstGeom prst="rect">
            <a:avLst/>
          </a:prstGeom>
          <a:noFill/>
        </p:spPr>
        <p:txBody>
          <a:bodyPr wrap="square">
            <a:spAutoFit/>
          </a:bodyPr>
          <a:lstStyle/>
          <a:p>
            <a:pPr marR="0">
              <a:lnSpc>
                <a:spcPct val="107000"/>
              </a:lnSpc>
              <a:spcBef>
                <a:spcPts val="0"/>
              </a:spcBef>
              <a:spcAft>
                <a:spcPts val="0"/>
              </a:spcAft>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Matthew 9:20</a:t>
            </a:r>
          </a:p>
        </p:txBody>
      </p:sp>
      <p:sp>
        <p:nvSpPr>
          <p:cNvPr id="8" name="TextBox 7">
            <a:extLst>
              <a:ext uri="{FF2B5EF4-FFF2-40B4-BE49-F238E27FC236}">
                <a16:creationId xmlns:a16="http://schemas.microsoft.com/office/drawing/2014/main" xmlns="" id="{E4E9D32C-73DB-CE1F-22A8-B7C8E986D45C}"/>
              </a:ext>
            </a:extLst>
          </p:cNvPr>
          <p:cNvSpPr txBox="1"/>
          <p:nvPr/>
        </p:nvSpPr>
        <p:spPr>
          <a:xfrm>
            <a:off x="440189" y="4900233"/>
            <a:ext cx="11518930" cy="1200329"/>
          </a:xfrm>
          <a:prstGeom prst="rect">
            <a:avLst/>
          </a:prstGeom>
          <a:noFill/>
        </p:spPr>
        <p:txBody>
          <a:bodyPr wrap="square">
            <a:spAutoFit/>
          </a:bodyPr>
          <a:lstStyle/>
          <a:p>
            <a:pPr algn="ctr">
              <a:spcAft>
                <a:spcPts val="800"/>
              </a:spcAft>
              <a:buClr>
                <a:prstClr val="white"/>
              </a:buClr>
              <a:buSzPct val="80000"/>
              <a:defRPr/>
            </a:pPr>
            <a:r>
              <a:rPr lang="en-US" sz="3600" dirty="0">
                <a:solidFill>
                  <a:prstClr val="white"/>
                </a:solidFill>
                <a:effectLst>
                  <a:outerShdw blurRad="38100" dist="38100" dir="2700000" algn="tl">
                    <a:srgbClr val="000000">
                      <a:alpha val="43137"/>
                    </a:srgbClr>
                  </a:outerShdw>
                </a:effectLst>
                <a:latin typeface="Georgia Pro Black" panose="02040A02050405020203" pitchFamily="18" charset="0"/>
                <a:ea typeface="Open Sans" panose="020B0606030504020204" pitchFamily="34" charset="0"/>
                <a:cs typeface="Open Sans" panose="020B0606030504020204" pitchFamily="34" charset="0"/>
              </a:rPr>
              <a:t>If you have ever had questions about what true faith is, these are just a few examples.</a:t>
            </a:r>
          </a:p>
        </p:txBody>
      </p:sp>
    </p:spTree>
    <p:extLst>
      <p:ext uri="{BB962C8B-B14F-4D97-AF65-F5344CB8AC3E}">
        <p14:creationId xmlns:p14="http://schemas.microsoft.com/office/powerpoint/2010/main" val="309713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0E82"/>
              </a:solidFill>
              <a:effectLst/>
              <a:uLnTx/>
              <a:uFillTx/>
              <a:latin typeface="Century Gothic" panose="020B0502020202020204"/>
              <a:ea typeface="+mn-ea"/>
              <a:cs typeface="+mn-cs"/>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699342" cy="44958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7000"/>
              </a:lnSpc>
              <a:spcBef>
                <a:spcPct val="0"/>
              </a:spcBef>
              <a:spcAft>
                <a:spcPts val="600"/>
              </a:spcAft>
              <a:buClr>
                <a:prstClr val="white"/>
              </a:buClr>
              <a:buSzPct val="80000"/>
              <a:buFontTx/>
              <a:buNone/>
              <a:tabLst/>
              <a:defRPr/>
            </a:pPr>
            <a:r>
              <a:rPr kumimoji="0" lang="en-US" sz="5400" b="0" i="0" u="none" strike="noStrike" kern="1200" cap="all" spc="0" normalizeH="0" baseline="0" noProof="0" dirty="0">
                <a:ln w="3175" cmpd="sng">
                  <a:noFill/>
                </a:ln>
                <a:solidFill>
                  <a:srgbClr val="FFFFFF"/>
                </a:solidFill>
                <a:effectLst/>
                <a:uLnTx/>
                <a:uFillTx/>
                <a:latin typeface="Georgia Pro Black" panose="02040A02050405020203" pitchFamily="18" charset="0"/>
                <a:ea typeface="+mn-ea"/>
                <a:cs typeface="+mn-cs"/>
              </a:rPr>
              <a:t>Conclusion</a:t>
            </a:r>
          </a:p>
        </p:txBody>
      </p:sp>
    </p:spTree>
    <p:extLst>
      <p:ext uri="{BB962C8B-B14F-4D97-AF65-F5344CB8AC3E}">
        <p14:creationId xmlns:p14="http://schemas.microsoft.com/office/powerpoint/2010/main" val="39275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F2DCBA2-1CE4-F21F-E848-4D8EDB02B457}"/>
              </a:ext>
            </a:extLst>
          </p:cNvPr>
          <p:cNvSpPr txBox="1"/>
          <p:nvPr/>
        </p:nvSpPr>
        <p:spPr>
          <a:xfrm>
            <a:off x="609600" y="1981332"/>
            <a:ext cx="10972800" cy="4374146"/>
          </a:xfrm>
          <a:prstGeom prst="rect">
            <a:avLst/>
          </a:prstGeom>
          <a:noFill/>
        </p:spPr>
        <p:txBody>
          <a:bodyPr wrap="square">
            <a:spAutoFit/>
          </a:bodyPr>
          <a:lstStyle/>
          <a:p>
            <a:pPr>
              <a:lnSpc>
                <a:spcPct val="107000"/>
              </a:lnSpc>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Romans 3:21-31</a:t>
            </a:r>
          </a:p>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21</a:t>
            </a:r>
            <a:r>
              <a:rPr lang="en-US"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But now the righteousness of God without the law is manifested, being witnessed by the law and the prophets; </a:t>
            </a:r>
          </a:p>
          <a:p>
            <a:pPr marL="400050" indent="-400050">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22</a:t>
            </a: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Even the righteousness of God which is by faith of Jesus Christ unto all and upon all them that believe: for there is no difference:</a:t>
            </a:r>
          </a:p>
          <a:p>
            <a:pPr>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23</a:t>
            </a: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For all have sinned, and come short of the glory of God; </a:t>
            </a:r>
          </a:p>
          <a:p>
            <a:pPr marL="400050" indent="-400050">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24</a:t>
            </a:r>
            <a:r>
              <a:rPr lang="en-US" sz="24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Being justified freely by his grace through the redemption that is in Christ Jesus: </a:t>
            </a:r>
          </a:p>
        </p:txBody>
      </p:sp>
      <p:sp>
        <p:nvSpPr>
          <p:cNvPr id="3" name="TextBox 2">
            <a:extLst>
              <a:ext uri="{FF2B5EF4-FFF2-40B4-BE49-F238E27FC236}">
                <a16:creationId xmlns:a16="http://schemas.microsoft.com/office/drawing/2014/main" xmlns="" id="{D38F2EC7-5157-0C90-DD94-7C4D68FC6C75}"/>
              </a:ext>
            </a:extLst>
          </p:cNvPr>
          <p:cNvSpPr txBox="1"/>
          <p:nvPr/>
        </p:nvSpPr>
        <p:spPr>
          <a:xfrm>
            <a:off x="701211" y="434421"/>
            <a:ext cx="11114070" cy="1446550"/>
          </a:xfrm>
          <a:prstGeom prst="rect">
            <a:avLst/>
          </a:prstGeom>
          <a:noFill/>
        </p:spPr>
        <p:txBody>
          <a:bodyPr wrap="square">
            <a:spAutoFit/>
          </a:bodyPr>
          <a:lstStyle/>
          <a:p>
            <a:r>
              <a:rPr lang="en-US" sz="4400" cap="all" dirty="0">
                <a:ln w="3175" cmpd="sng">
                  <a:noFill/>
                </a:ln>
                <a:latin typeface="Georgia Pro Black" panose="02040A02050405020203" pitchFamily="18" charset="0"/>
                <a:ea typeface="+mj-ea"/>
                <a:cs typeface="+mj-cs"/>
              </a:rPr>
              <a:t>Faith Plays a Vital Role in God’s Righteousness</a:t>
            </a:r>
          </a:p>
        </p:txBody>
      </p:sp>
    </p:spTree>
    <p:extLst>
      <p:ext uri="{BB962C8B-B14F-4D97-AF65-F5344CB8AC3E}">
        <p14:creationId xmlns:p14="http://schemas.microsoft.com/office/powerpoint/2010/main" val="94403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F2DCBA2-1CE4-F21F-E848-4D8EDB02B457}"/>
              </a:ext>
            </a:extLst>
          </p:cNvPr>
          <p:cNvSpPr txBox="1"/>
          <p:nvPr/>
        </p:nvSpPr>
        <p:spPr>
          <a:xfrm>
            <a:off x="609600" y="717614"/>
            <a:ext cx="10972800" cy="4201150"/>
          </a:xfrm>
          <a:prstGeom prst="rect">
            <a:avLst/>
          </a:prstGeom>
          <a:noFill/>
        </p:spPr>
        <p:txBody>
          <a:bodyPr wrap="square">
            <a:spAutoFit/>
          </a:bodyPr>
          <a:lstStyle/>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25</a:t>
            </a:r>
            <a:r>
              <a:rPr lang="en-US" sz="24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Whom God hath set forth to be a propitiation through faith in his blood, to declare his righteousness for the remission of sins that are past, through the forbearance of God; </a:t>
            </a:r>
          </a:p>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26</a:t>
            </a: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To declare, I say, at this time his righteousness: that he might be just, and the justifier of him which believeth in Jesus.</a:t>
            </a:r>
          </a:p>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27</a:t>
            </a:r>
            <a:r>
              <a:rPr lang="en-US" sz="2800" baseline="30000" dirty="0"/>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Where is boasting then? It is excluded. By what law? of works? Nay: but by the law of faith.</a:t>
            </a:r>
          </a:p>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28</a:t>
            </a:r>
            <a:r>
              <a:rPr lang="en-US" sz="2800" baseline="30000" dirty="0"/>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Therefore we conclude that a man is justified by faith without the deeds of the law.</a:t>
            </a:r>
          </a:p>
        </p:txBody>
      </p:sp>
    </p:spTree>
    <p:extLst>
      <p:ext uri="{BB962C8B-B14F-4D97-AF65-F5344CB8AC3E}">
        <p14:creationId xmlns:p14="http://schemas.microsoft.com/office/powerpoint/2010/main" val="63527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F2DCBA2-1CE4-F21F-E848-4D8EDB02B457}"/>
              </a:ext>
            </a:extLst>
          </p:cNvPr>
          <p:cNvSpPr txBox="1"/>
          <p:nvPr/>
        </p:nvSpPr>
        <p:spPr>
          <a:xfrm>
            <a:off x="609600" y="717614"/>
            <a:ext cx="10972800" cy="2831544"/>
          </a:xfrm>
          <a:prstGeom prst="rect">
            <a:avLst/>
          </a:prstGeom>
          <a:noFill/>
        </p:spPr>
        <p:txBody>
          <a:bodyPr wrap="square">
            <a:spAutoFit/>
          </a:bodyPr>
          <a:lstStyle/>
          <a:p>
            <a:pPr marL="339725" indent="-339725">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29</a:t>
            </a:r>
            <a:r>
              <a:rPr lang="en-US" sz="2800" baseline="30000" dirty="0"/>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Is he the God of the Jews only? is he not also of the Gentiles? Yes, of the Gentiles also:</a:t>
            </a:r>
          </a:p>
          <a:p>
            <a:pPr marL="400050" indent="-400050">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30</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Seeing it is one God, which shall justify the circumcision by faith, and uncircumcision through faith.</a:t>
            </a:r>
          </a:p>
          <a:p>
            <a:pPr marL="400050" indent="-400050">
              <a:spcBef>
                <a:spcPts val="600"/>
              </a:spcBef>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31</a:t>
            </a:r>
            <a:r>
              <a:rPr lang="en-US" sz="2800" baseline="30000" dirty="0"/>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Do we then make void the law through faith? God forbid: yea, we establish the law.</a:t>
            </a:r>
          </a:p>
        </p:txBody>
      </p:sp>
    </p:spTree>
    <p:extLst>
      <p:ext uri="{BB962C8B-B14F-4D97-AF65-F5344CB8AC3E}">
        <p14:creationId xmlns:p14="http://schemas.microsoft.com/office/powerpoint/2010/main" val="246553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6D6CCB-ED83-13EA-3C01-44392039009D}"/>
              </a:ext>
            </a:extLst>
          </p:cNvPr>
          <p:cNvSpPr txBox="1"/>
          <p:nvPr/>
        </p:nvSpPr>
        <p:spPr>
          <a:xfrm>
            <a:off x="1029729" y="678092"/>
            <a:ext cx="10158827" cy="5243808"/>
          </a:xfrm>
          <a:prstGeom prst="rect">
            <a:avLst/>
          </a:prstGeom>
          <a:noFill/>
        </p:spPr>
        <p:txBody>
          <a:bodyPr wrap="square">
            <a:spAutoFit/>
          </a:bodyPr>
          <a:lstStyle/>
          <a:p>
            <a:pPr>
              <a:lnSpc>
                <a:spcPct val="107000"/>
              </a:lnSpc>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Corinthians 5:20 &amp; 21</a:t>
            </a:r>
          </a:p>
          <a:p>
            <a:pPr marL="400050" marR="0" indent="-400050">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a:t>
            </a:r>
            <a:r>
              <a:rPr lang="en-US"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Now then we are ambassadors for Christ, as though God did beseech you by us: we pray you in Christ's stead, be ye reconciled to God. </a:t>
            </a:r>
          </a:p>
          <a:p>
            <a:pPr marL="400050" marR="0" indent="-400050">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21</a:t>
            </a: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For he hath made him to be sin for us, who knew no sin; that we might be made the righteousness of God in him.”</a:t>
            </a:r>
          </a:p>
          <a:p>
            <a:pPr marL="0" marR="0">
              <a:lnSpc>
                <a:spcPct val="107000"/>
              </a:lnSpc>
              <a:spcBef>
                <a:spcPts val="0"/>
              </a:spcBef>
              <a:spcAft>
                <a:spcPts val="800"/>
              </a:spcAft>
            </a:pP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5">
                    <a:lumMod val="50000"/>
                  </a:schemeClr>
                </a:solidFill>
              </a:rPr>
              <a:t> </a:t>
            </a:r>
            <a:endPar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Hebrews 11:6</a:t>
            </a:r>
          </a:p>
          <a:p>
            <a:pPr marL="225425" marR="0" indent="-225425">
              <a:lnSpc>
                <a:spcPct val="107000"/>
              </a:lnSpc>
              <a:spcBef>
                <a:spcPts val="0"/>
              </a:spcBef>
              <a:spcAft>
                <a:spcPts val="0"/>
              </a:spcAft>
            </a:pPr>
            <a:r>
              <a:rPr lang="en-US" sz="3200" baseline="30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6</a:t>
            </a:r>
            <a:r>
              <a:rPr lang="en-US"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218097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0E82"/>
              </a:solidFill>
              <a:effectLst/>
              <a:uLnTx/>
              <a:uFillTx/>
              <a:latin typeface="Century Gothic" panose="020B0502020202020204"/>
              <a:ea typeface="+mn-ea"/>
              <a:cs typeface="+mn-cs"/>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699342" cy="44958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7000"/>
              </a:lnSpc>
              <a:spcBef>
                <a:spcPct val="0"/>
              </a:spcBef>
              <a:spcAft>
                <a:spcPts val="600"/>
              </a:spcAft>
              <a:buClr>
                <a:prstClr val="white"/>
              </a:buClr>
              <a:buSzPct val="80000"/>
              <a:buFontTx/>
              <a:buNone/>
              <a:tabLst/>
              <a:defRPr/>
            </a:pPr>
            <a:r>
              <a:rPr kumimoji="0" lang="en-US" sz="5400" b="0" i="0" u="none" strike="noStrike" kern="1200" cap="all" spc="0" normalizeH="0" baseline="0" noProof="0" dirty="0">
                <a:ln w="3175" cmpd="sng">
                  <a:noFill/>
                </a:ln>
                <a:solidFill>
                  <a:srgbClr val="FFFFFF"/>
                </a:solidFill>
                <a:effectLst/>
                <a:uLnTx/>
                <a:uFillTx/>
                <a:latin typeface="Georgia Pro Black" panose="02040A02050405020203" pitchFamily="18" charset="0"/>
                <a:ea typeface="+mn-ea"/>
                <a:cs typeface="+mn-cs"/>
              </a:rPr>
              <a:t>Thank You!</a:t>
            </a:r>
          </a:p>
        </p:txBody>
      </p:sp>
    </p:spTree>
    <p:extLst>
      <p:ext uri="{BB962C8B-B14F-4D97-AF65-F5344CB8AC3E}">
        <p14:creationId xmlns:p14="http://schemas.microsoft.com/office/powerpoint/2010/main" val="296022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153158"/>
            <a:ext cx="6831422" cy="449580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7000"/>
              </a:lnSpc>
              <a:spcBef>
                <a:spcPct val="0"/>
              </a:spcBef>
              <a:spcAft>
                <a:spcPts val="0"/>
              </a:spcAft>
              <a:buClr>
                <a:prstClr val="white"/>
              </a:buClr>
              <a:buSzPct val="80000"/>
              <a:buFont typeface="Wingdings 3" panose="05040102010807070707" pitchFamily="18" charset="2"/>
              <a:buNone/>
              <a:tabLst/>
              <a:defRPr/>
            </a:pPr>
            <a:r>
              <a:rPr kumimoji="0" lang="en-US" sz="5400" b="0" i="0" u="none" strike="noStrike" kern="1200" cap="all" spc="0" normalizeH="0" baseline="0" noProof="0" dirty="0">
                <a:ln w="3175" cmpd="sng">
                  <a:noFill/>
                </a:ln>
                <a:solidFill>
                  <a:prstClr val="white"/>
                </a:solidFill>
                <a:effectLst>
                  <a:outerShdw blurRad="38100" dist="38100" dir="2700000" algn="tl">
                    <a:srgbClr val="000000">
                      <a:alpha val="43137"/>
                    </a:srgbClr>
                  </a:outerShdw>
                </a:effectLst>
                <a:uLnTx/>
                <a:uFillTx/>
                <a:latin typeface="Georgia Pro Black" panose="02040A02050405020203" pitchFamily="18" charset="0"/>
                <a:ea typeface="+mn-ea"/>
                <a:cs typeface="+mn-cs"/>
              </a:rPr>
              <a:t>What is faith? </a:t>
            </a:r>
          </a:p>
        </p:txBody>
      </p:sp>
    </p:spTree>
    <p:extLst>
      <p:ext uri="{BB962C8B-B14F-4D97-AF65-F5344CB8AC3E}">
        <p14:creationId xmlns:p14="http://schemas.microsoft.com/office/powerpoint/2010/main" val="99171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6A1123-DB64-8574-60E6-8D726E722DA7}"/>
              </a:ext>
            </a:extLst>
          </p:cNvPr>
          <p:cNvSpPr>
            <a:spLocks noGrp="1"/>
          </p:cNvSpPr>
          <p:nvPr>
            <p:ph idx="1"/>
          </p:nvPr>
        </p:nvSpPr>
        <p:spPr>
          <a:xfrm>
            <a:off x="911928" y="1355993"/>
            <a:ext cx="10843192" cy="2250807"/>
          </a:xfrm>
        </p:spPr>
        <p:txBody>
          <a:bodyPr anchor="t">
            <a:noAutofit/>
          </a:bodyPr>
          <a:lstStyle/>
          <a:p>
            <a:pPr marL="0" marR="0" indent="0">
              <a:lnSpc>
                <a:spcPct val="107000"/>
              </a:lnSpc>
              <a:spcBef>
                <a:spcPct val="0"/>
              </a:spcBef>
              <a:spcAft>
                <a:spcPts val="0"/>
              </a:spcAft>
              <a:buNone/>
            </a:pPr>
            <a:r>
              <a:rPr lang="en-US" sz="3200" dirty="0">
                <a:solidFill>
                  <a:schemeClr val="tx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Hebrews 11:1</a:t>
            </a:r>
          </a:p>
          <a:p>
            <a:pPr marL="0" marR="0" indent="0">
              <a:lnSpc>
                <a:spcPct val="107000"/>
              </a:lnSpc>
              <a:spcBef>
                <a:spcPts val="0"/>
              </a:spcBef>
              <a:spcAft>
                <a:spcPts val="800"/>
              </a:spcAft>
              <a:buNone/>
            </a:pPr>
            <a:r>
              <a:rPr lang="en-US" sz="3200"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Now faith is the substance of things hoped for, the evidence of things not seen.</a:t>
            </a:r>
          </a:p>
        </p:txBody>
      </p:sp>
      <p:sp>
        <p:nvSpPr>
          <p:cNvPr id="7" name="TextBox 6">
            <a:extLst>
              <a:ext uri="{FF2B5EF4-FFF2-40B4-BE49-F238E27FC236}">
                <a16:creationId xmlns:a16="http://schemas.microsoft.com/office/drawing/2014/main" xmlns="" id="{A9766B96-3ED8-223B-8A79-21F4EE57A7A1}"/>
              </a:ext>
            </a:extLst>
          </p:cNvPr>
          <p:cNvSpPr txBox="1"/>
          <p:nvPr/>
        </p:nvSpPr>
        <p:spPr>
          <a:xfrm>
            <a:off x="911928" y="3246669"/>
            <a:ext cx="10603471" cy="3323987"/>
          </a:xfrm>
          <a:prstGeom prst="rect">
            <a:avLst/>
          </a:prstGeom>
          <a:noFill/>
        </p:spPr>
        <p:txBody>
          <a:bodyPr wrap="square">
            <a:spAutoFit/>
          </a:bodyPr>
          <a:lstStyle/>
          <a:p>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We have heard this scripture all our Christian lives, but what does it mean? </a:t>
            </a:r>
          </a:p>
          <a:p>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To the New Testament Christian, faith is an act by which he avails himself of the gifts of God and submits himself totally in obedience to God’s will, as it is said in </a:t>
            </a:r>
            <a:r>
              <a:rPr lang="en-US" sz="3200"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 Corinthians 4:2 . . .</a:t>
            </a:r>
          </a:p>
          <a:p>
            <a:endParaRPr lang="en-US" dirty="0"/>
          </a:p>
        </p:txBody>
      </p:sp>
    </p:spTree>
    <p:extLst>
      <p:ext uri="{BB962C8B-B14F-4D97-AF65-F5344CB8AC3E}">
        <p14:creationId xmlns:p14="http://schemas.microsoft.com/office/powerpoint/2010/main" val="229683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E7CD99-E974-A390-1AB8-FC410364E5A3}"/>
              </a:ext>
            </a:extLst>
          </p:cNvPr>
          <p:cNvSpPr txBox="1"/>
          <p:nvPr/>
        </p:nvSpPr>
        <p:spPr>
          <a:xfrm>
            <a:off x="1106616" y="839710"/>
            <a:ext cx="9500424" cy="3629840"/>
          </a:xfrm>
          <a:prstGeom prst="rect">
            <a:avLst/>
          </a:prstGeom>
          <a:noFill/>
        </p:spPr>
        <p:txBody>
          <a:bodyPr wrap="square">
            <a:spAutoFit/>
          </a:bodyPr>
          <a:lstStyle/>
          <a:p>
            <a:r>
              <a:rPr lang="en-US" sz="32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Corinthians 4:2</a:t>
            </a:r>
          </a:p>
          <a:p>
            <a:pPr>
              <a:lnSpc>
                <a:spcPct val="107000"/>
              </a:lnSpc>
              <a:spcAft>
                <a:spcPts val="800"/>
              </a:spcAft>
              <a:buClr>
                <a:schemeClr val="tx1"/>
              </a:buClr>
              <a:buSzPct val="80000"/>
            </a:pPr>
            <a:r>
              <a:rPr lang="en-US" sz="3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But having renounced the hidden things of dishonesty not walking in craftiness nor handling the word of God deceitfully, but by manifestation of the truth commending ourselves to every man’s conscience in the sight of God.</a:t>
            </a:r>
          </a:p>
          <a:p>
            <a:endParaRPr lang="en-US" sz="20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13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AD48D50-B12A-7B67-EF68-D92FB548EB67}"/>
              </a:ext>
            </a:extLst>
          </p:cNvPr>
          <p:cNvSpPr txBox="1"/>
          <p:nvPr/>
        </p:nvSpPr>
        <p:spPr>
          <a:xfrm>
            <a:off x="1010920" y="5306492"/>
            <a:ext cx="6106160" cy="593496"/>
          </a:xfrm>
          <a:prstGeom prst="rect">
            <a:avLst/>
          </a:prstGeom>
          <a:noFill/>
        </p:spPr>
        <p:txBody>
          <a:bodyPr wrap="square">
            <a:spAutoFit/>
          </a:bodyPr>
          <a:lstStyle/>
          <a:p>
            <a:pPr marL="0" marR="0" lvl="0" indent="0" algn="l" defTabSz="457200" rtl="0" eaLnBrk="1" fontAlgn="auto" latinLnBrk="0" hangingPunct="1">
              <a:lnSpc>
                <a:spcPct val="107000"/>
              </a:lnSpc>
              <a:spcBef>
                <a:spcPct val="0"/>
              </a:spcBef>
              <a:spcAft>
                <a:spcPts val="0"/>
              </a:spcAft>
              <a:buClr>
                <a:prstClr val="white"/>
              </a:buClr>
              <a:buSzPct val="80000"/>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Notice Matthew 10:28 &amp; 39 </a:t>
            </a:r>
          </a:p>
        </p:txBody>
      </p:sp>
      <p:graphicFrame>
        <p:nvGraphicFramePr>
          <p:cNvPr id="7" name="TextBox 2">
            <a:extLst>
              <a:ext uri="{FF2B5EF4-FFF2-40B4-BE49-F238E27FC236}">
                <a16:creationId xmlns:a16="http://schemas.microsoft.com/office/drawing/2014/main" xmlns="" id="{63D1930E-8F92-CC10-6B56-0757E2597A8E}"/>
              </a:ext>
            </a:extLst>
          </p:cNvPr>
          <p:cNvGraphicFramePr/>
          <p:nvPr/>
        </p:nvGraphicFramePr>
        <p:xfrm>
          <a:off x="1010920" y="788900"/>
          <a:ext cx="10215880" cy="421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8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xmlns="" id="{868ACE99-D21C-C59B-B701-1F78E9919724}"/>
              </a:ext>
            </a:extLst>
          </p:cNvPr>
          <p:cNvPicPr>
            <a:picLocks noChangeAspect="1"/>
          </p:cNvPicPr>
          <p:nvPr/>
        </p:nvPicPr>
        <p:blipFill rotWithShape="1">
          <a:blip r:embed="rId2"/>
          <a:srcRect r="7110" b="-1"/>
          <a:stretch/>
        </p:blipFill>
        <p:spPr>
          <a:xfrm>
            <a:off x="20" y="10"/>
            <a:ext cx="12191980" cy="6857990"/>
          </a:xfrm>
          <a:prstGeom prst="rect">
            <a:avLst/>
          </a:prstGeom>
        </p:spPr>
      </p:pic>
    </p:spTree>
    <p:extLst>
      <p:ext uri="{BB962C8B-B14F-4D97-AF65-F5344CB8AC3E}">
        <p14:creationId xmlns:p14="http://schemas.microsoft.com/office/powerpoint/2010/main" val="370305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F45FBF2-7D66-42AD-9DF3-D6B32C25A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E35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FDEDF412-109A-CA6C-9662-AC07C3C84C0C}"/>
              </a:ext>
            </a:extLst>
          </p:cNvPr>
          <p:cNvPicPr>
            <a:picLocks noChangeAspect="1"/>
          </p:cNvPicPr>
          <p:nvPr/>
        </p:nvPicPr>
        <p:blipFill rotWithShape="1">
          <a:blip r:embed="rId2"/>
          <a:srcRect r="1" b="31885"/>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xmlns="" id="{E04044DE-2387-41C2-857F-132B167932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96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xmlns="" id="{313BE87B-D7FD-4BF3-A7BC-511F52252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35A481B-C639-4892-B0EF-4D8373A9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52BD58B-6284-459E-9FF4-A97F3A569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xmlns="" id="{AE589C21-CEDE-4D90-AC85-6E43B68D13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xmlns="" id="{1F4121EC-0ADD-45C0-85F0-D49F67A3E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22F012F-0680-4AEC-9884-BA712ED2B9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FA5CEDFE-9EC8-436B-AE10-F85A847783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29C70031-55D8-483B-8452-A6B809D0AC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E24F1E16-B0BE-4400-9A10-95BB1D52CC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xmlns="" id="{1138342E-5FE1-B0CC-9B83-F62CFD909D20}"/>
              </a:ext>
            </a:extLst>
          </p:cNvPr>
          <p:cNvSpPr txBox="1"/>
          <p:nvPr/>
        </p:nvSpPr>
        <p:spPr>
          <a:xfrm>
            <a:off x="5116738" y="1214118"/>
            <a:ext cx="6159273" cy="4495801"/>
          </a:xfrm>
          <a:prstGeom prst="rect">
            <a:avLst/>
          </a:prstGeom>
        </p:spPr>
        <p:txBody>
          <a:bodyPr vert="horz" lIns="91440" tIns="45720" rIns="91440" bIns="45720" rtlCol="0" anchor="ctr">
            <a:normAutofit/>
          </a:bodyPr>
          <a:lstStyle/>
          <a:p>
            <a:pPr marL="0" marR="0" lvl="0" indent="0" algn="ctr" fontAlgn="auto">
              <a:spcBef>
                <a:spcPct val="0"/>
              </a:spcBef>
              <a:spcAft>
                <a:spcPts val="600"/>
              </a:spcAft>
              <a:buClr>
                <a:prstClr val="white"/>
              </a:buClr>
              <a:buSzPct val="80000"/>
              <a:tabLst/>
              <a:defRPr/>
            </a:pPr>
            <a:r>
              <a:rPr kumimoji="0" lang="en-US" sz="5400" b="0" i="0" u="none" strike="noStrike" cap="all" spc="0" normalizeH="0" baseline="0" noProof="0" dirty="0">
                <a:ln w="3175" cmpd="sng">
                  <a:noFill/>
                </a:ln>
                <a:solidFill>
                  <a:srgbClr val="FFFFFF"/>
                </a:solidFill>
                <a:uLnTx/>
                <a:uFillTx/>
                <a:latin typeface="Georgia Pro Black" panose="02040A02050405020203" pitchFamily="18" charset="0"/>
                <a:ea typeface="+mj-ea"/>
                <a:cs typeface="+mj-cs"/>
              </a:rPr>
              <a:t>Can faith be misapplied? </a:t>
            </a:r>
          </a:p>
        </p:txBody>
      </p:sp>
    </p:spTree>
    <p:extLst>
      <p:ext uri="{BB962C8B-B14F-4D97-AF65-F5344CB8AC3E}">
        <p14:creationId xmlns:p14="http://schemas.microsoft.com/office/powerpoint/2010/main" val="211886425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3645</TotalTime>
  <Words>1047</Words>
  <Application>Microsoft Office PowerPoint</Application>
  <PresentationFormat>Custom</PresentationFormat>
  <Paragraphs>74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Slice</vt:lpstr>
      <vt:lpstr>The Power of Faith</vt:lpstr>
      <vt:lpstr>The Power of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Moore</dc:creator>
  <cp:lastModifiedBy>Jones, Vanessa</cp:lastModifiedBy>
  <cp:revision>14</cp:revision>
  <dcterms:created xsi:type="dcterms:W3CDTF">2021-07-30T20:05:31Z</dcterms:created>
  <dcterms:modified xsi:type="dcterms:W3CDTF">2023-04-16T19:27:56Z</dcterms:modified>
</cp:coreProperties>
</file>