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21" r:id="rId1"/>
  </p:sldMasterIdLst>
  <p:notesMasterIdLst>
    <p:notesMasterId r:id="rId12"/>
  </p:notesMasterIdLst>
  <p:handoutMasterIdLst>
    <p:handoutMasterId r:id="rId13"/>
  </p:handoutMasterIdLst>
  <p:sldIdLst>
    <p:sldId id="312" r:id="rId2"/>
    <p:sldId id="307" r:id="rId3"/>
    <p:sldId id="328" r:id="rId4"/>
    <p:sldId id="321" r:id="rId5"/>
    <p:sldId id="323" r:id="rId6"/>
    <p:sldId id="329" r:id="rId7"/>
    <p:sldId id="330" r:id="rId8"/>
    <p:sldId id="320" r:id="rId9"/>
    <p:sldId id="327" r:id="rId10"/>
    <p:sldId id="326" r:id="rId11"/>
  </p:sldIdLst>
  <p:sldSz cx="12192000" cy="6858000"/>
  <p:notesSz cx="6858000" cy="9144000"/>
  <p:embeddedFontLst>
    <p:embeddedFont>
      <p:font typeface="Calibri Light" panose="020F0302020204030204" pitchFamily="34" charset="0"/>
      <p:regular r:id="rId14"/>
      <p:italic r:id="rId15"/>
    </p:embeddedFont>
    <p:embeddedFont>
      <p:font typeface="Georgia" panose="020405020504050203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D03"/>
    <a:srgbClr val="A5DAE9"/>
    <a:srgbClr val="D5E3E4"/>
    <a:srgbClr val="D1E0E2"/>
    <a:srgbClr val="C5E48C"/>
    <a:srgbClr val="93CA30"/>
    <a:srgbClr val="28370D"/>
    <a:srgbClr val="810305"/>
    <a:srgbClr val="F99728"/>
    <a:srgbClr val="DF5A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1463A-59BF-4A66-8B8C-E936E5BF19D7}" v="25" dt="2022-03-12T05:51:08.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24" autoAdjust="0"/>
    <p:restoredTop sz="94660"/>
  </p:normalViewPr>
  <p:slideViewPr>
    <p:cSldViewPr snapToGrid="0">
      <p:cViewPr>
        <p:scale>
          <a:sx n="58" d="100"/>
          <a:sy n="58" d="100"/>
        </p:scale>
        <p:origin x="-226"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Huston" userId="1dc2bdff-b8ea-43f7-a264-c913f32c140d" providerId="ADAL" clId="{BD81463A-59BF-4A66-8B8C-E936E5BF19D7}"/>
    <pc:docChg chg="custSel modSld">
      <pc:chgData name="Sandra Huston" userId="1dc2bdff-b8ea-43f7-a264-c913f32c140d" providerId="ADAL" clId="{BD81463A-59BF-4A66-8B8C-E936E5BF19D7}" dt="2022-03-12T05:51:29.382" v="32" actId="27636"/>
      <pc:docMkLst>
        <pc:docMk/>
      </pc:docMkLst>
      <pc:sldChg chg="modSp mod">
        <pc:chgData name="Sandra Huston" userId="1dc2bdff-b8ea-43f7-a264-c913f32c140d" providerId="ADAL" clId="{BD81463A-59BF-4A66-8B8C-E936E5BF19D7}" dt="2022-03-12T05:47:50.970" v="6" actId="1582"/>
        <pc:sldMkLst>
          <pc:docMk/>
          <pc:sldMk cId="3238518219" sldId="307"/>
        </pc:sldMkLst>
        <pc:spChg chg="mod">
          <ac:chgData name="Sandra Huston" userId="1dc2bdff-b8ea-43f7-a264-c913f32c140d" providerId="ADAL" clId="{BD81463A-59BF-4A66-8B8C-E936E5BF19D7}" dt="2022-03-12T05:47:50.970" v="6" actId="1582"/>
          <ac:spMkLst>
            <pc:docMk/>
            <pc:sldMk cId="3238518219" sldId="307"/>
            <ac:spMk id="4" creationId="{00000000-0000-0000-0000-000000000000}"/>
          </ac:spMkLst>
        </pc:spChg>
      </pc:sldChg>
      <pc:sldChg chg="modAnim">
        <pc:chgData name="Sandra Huston" userId="1dc2bdff-b8ea-43f7-a264-c913f32c140d" providerId="ADAL" clId="{BD81463A-59BF-4A66-8B8C-E936E5BF19D7}" dt="2022-03-12T05:47:02.586" v="4"/>
        <pc:sldMkLst>
          <pc:docMk/>
          <pc:sldMk cId="3367658874" sldId="312"/>
        </pc:sldMkLst>
      </pc:sldChg>
      <pc:sldChg chg="modSp mod modAnim">
        <pc:chgData name="Sandra Huston" userId="1dc2bdff-b8ea-43f7-a264-c913f32c140d" providerId="ADAL" clId="{BD81463A-59BF-4A66-8B8C-E936E5BF19D7}" dt="2022-03-12T05:51:29.382" v="32" actId="27636"/>
        <pc:sldMkLst>
          <pc:docMk/>
          <pc:sldMk cId="183158458" sldId="326"/>
        </pc:sldMkLst>
        <pc:spChg chg="mod">
          <ac:chgData name="Sandra Huston" userId="1dc2bdff-b8ea-43f7-a264-c913f32c140d" providerId="ADAL" clId="{BD81463A-59BF-4A66-8B8C-E936E5BF19D7}" dt="2022-03-12T05:51:29.382" v="32" actId="27636"/>
          <ac:spMkLst>
            <pc:docMk/>
            <pc:sldMk cId="183158458" sldId="326"/>
            <ac:spMk id="2" creationId="{00000000-0000-0000-0000-000000000000}"/>
          </ac:spMkLst>
        </pc:spChg>
      </pc:sldChg>
      <pc:sldChg chg="modSp mod">
        <pc:chgData name="Sandra Huston" userId="1dc2bdff-b8ea-43f7-a264-c913f32c140d" providerId="ADAL" clId="{BD81463A-59BF-4A66-8B8C-E936E5BF19D7}" dt="2022-03-12T05:48:19.064" v="7" actId="179"/>
        <pc:sldMkLst>
          <pc:docMk/>
          <pc:sldMk cId="998241798" sldId="328"/>
        </pc:sldMkLst>
        <pc:spChg chg="mod">
          <ac:chgData name="Sandra Huston" userId="1dc2bdff-b8ea-43f7-a264-c913f32c140d" providerId="ADAL" clId="{BD81463A-59BF-4A66-8B8C-E936E5BF19D7}" dt="2022-03-12T05:48:19.064" v="7" actId="179"/>
          <ac:spMkLst>
            <pc:docMk/>
            <pc:sldMk cId="998241798" sldId="32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D71121-9FC4-4C11-BCAA-ABFC23A5AC1F}" type="datetimeFigureOut">
              <a:rPr lang="en-US" smtClean="0"/>
              <a:t>3/17/2022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E5B9A8-5AB2-40EB-9B60-BBF3FE1A58B8}" type="slidenum">
              <a:rPr lang="en-US" smtClean="0"/>
              <a:t>‹#›</a:t>
            </a:fld>
            <a:endParaRPr lang="en-US"/>
          </a:p>
        </p:txBody>
      </p:sp>
    </p:spTree>
    <p:extLst>
      <p:ext uri="{BB962C8B-B14F-4D97-AF65-F5344CB8AC3E}">
        <p14:creationId xmlns:p14="http://schemas.microsoft.com/office/powerpoint/2010/main" val="180775280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98692-DB7D-4371-B543-B22C67E45B25}"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A33F6-6DAC-4909-87B7-C4286E4DAC64}" type="slidenum">
              <a:rPr lang="en-US" smtClean="0"/>
              <a:t>‹#›</a:t>
            </a:fld>
            <a:endParaRPr lang="en-US"/>
          </a:p>
        </p:txBody>
      </p:sp>
    </p:spTree>
    <p:extLst>
      <p:ext uri="{BB962C8B-B14F-4D97-AF65-F5344CB8AC3E}">
        <p14:creationId xmlns:p14="http://schemas.microsoft.com/office/powerpoint/2010/main" val="37203766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6591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3842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1759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0704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662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1435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091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337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A33F6-6DAC-4909-87B7-C4286E4DAC64}"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22282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3/12/2022</a:t>
            </a:r>
            <a:endParaRPr lang="en-US" dirty="0"/>
          </a:p>
        </p:txBody>
      </p:sp>
      <p:sp>
        <p:nvSpPr>
          <p:cNvPr id="5" name="Footer Placeholder 4"/>
          <p:cNvSpPr>
            <a:spLocks noGrp="1"/>
          </p:cNvSpPr>
          <p:nvPr>
            <p:ph type="ftr" sz="quarter" idx="11"/>
          </p:nvPr>
        </p:nvSpPr>
        <p:spPr/>
        <p:txBody>
          <a:bodyPr/>
          <a:lstStyle/>
          <a:p>
            <a:r>
              <a:rPr lang="en-US"/>
              <a:t>Bro Larry Washington,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29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3/12/2022</a:t>
            </a:r>
            <a:endParaRPr lang="en-US" dirty="0"/>
          </a:p>
        </p:txBody>
      </p:sp>
      <p:sp>
        <p:nvSpPr>
          <p:cNvPr id="5" name="Footer Placeholder 4"/>
          <p:cNvSpPr>
            <a:spLocks noGrp="1"/>
          </p:cNvSpPr>
          <p:nvPr>
            <p:ph type="ftr" sz="quarter" idx="11"/>
          </p:nvPr>
        </p:nvSpPr>
        <p:spPr/>
        <p:txBody>
          <a:bodyPr/>
          <a:lstStyle/>
          <a:p>
            <a:r>
              <a:rPr lang="en-US"/>
              <a:t>Bro Larry Washington,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61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3/12/2022</a:t>
            </a:r>
            <a:endParaRPr lang="en-US" dirty="0"/>
          </a:p>
        </p:txBody>
      </p:sp>
      <p:sp>
        <p:nvSpPr>
          <p:cNvPr id="5" name="Footer Placeholder 4"/>
          <p:cNvSpPr>
            <a:spLocks noGrp="1"/>
          </p:cNvSpPr>
          <p:nvPr>
            <p:ph type="ftr" sz="quarter" idx="11"/>
          </p:nvPr>
        </p:nvSpPr>
        <p:spPr/>
        <p:txBody>
          <a:bodyPr/>
          <a:lstStyle/>
          <a:p>
            <a:r>
              <a:rPr lang="en-US"/>
              <a:t>Bro Larry Washington,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27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3/12/2022</a:t>
            </a:r>
            <a:endParaRPr lang="en-US" dirty="0"/>
          </a:p>
        </p:txBody>
      </p:sp>
      <p:sp>
        <p:nvSpPr>
          <p:cNvPr id="5" name="Footer Placeholder 4"/>
          <p:cNvSpPr>
            <a:spLocks noGrp="1"/>
          </p:cNvSpPr>
          <p:nvPr>
            <p:ph type="ftr" sz="quarter" idx="11"/>
          </p:nvPr>
        </p:nvSpPr>
        <p:spPr/>
        <p:txBody>
          <a:bodyPr/>
          <a:lstStyle/>
          <a:p>
            <a:r>
              <a:rPr lang="en-US"/>
              <a:t>Bro Larry Washington,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706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3/12/2022</a:t>
            </a:r>
            <a:endParaRPr lang="en-US" dirty="0"/>
          </a:p>
        </p:txBody>
      </p:sp>
      <p:sp>
        <p:nvSpPr>
          <p:cNvPr id="5" name="Footer Placeholder 4"/>
          <p:cNvSpPr>
            <a:spLocks noGrp="1"/>
          </p:cNvSpPr>
          <p:nvPr>
            <p:ph type="ftr" sz="quarter" idx="11"/>
          </p:nvPr>
        </p:nvSpPr>
        <p:spPr/>
        <p:txBody>
          <a:bodyPr/>
          <a:lstStyle/>
          <a:p>
            <a:r>
              <a:rPr lang="en-US"/>
              <a:t>Bro Larry Washington,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01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3/12/2022</a:t>
            </a:r>
            <a:endParaRPr lang="en-US" dirty="0"/>
          </a:p>
        </p:txBody>
      </p:sp>
      <p:sp>
        <p:nvSpPr>
          <p:cNvPr id="6" name="Footer Placeholder 5"/>
          <p:cNvSpPr>
            <a:spLocks noGrp="1"/>
          </p:cNvSpPr>
          <p:nvPr>
            <p:ph type="ftr" sz="quarter" idx="11"/>
          </p:nvPr>
        </p:nvSpPr>
        <p:spPr/>
        <p:txBody>
          <a:bodyPr/>
          <a:lstStyle/>
          <a:p>
            <a:r>
              <a:rPr lang="en-US"/>
              <a:t>Bro Larry Washington,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308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3/12/2022</a:t>
            </a:r>
            <a:endParaRPr lang="en-US" dirty="0"/>
          </a:p>
        </p:txBody>
      </p:sp>
      <p:sp>
        <p:nvSpPr>
          <p:cNvPr id="8" name="Footer Placeholder 7"/>
          <p:cNvSpPr>
            <a:spLocks noGrp="1"/>
          </p:cNvSpPr>
          <p:nvPr>
            <p:ph type="ftr" sz="quarter" idx="11"/>
          </p:nvPr>
        </p:nvSpPr>
        <p:spPr/>
        <p:txBody>
          <a:bodyPr/>
          <a:lstStyle/>
          <a:p>
            <a:r>
              <a:rPr lang="en-US"/>
              <a:t>Bro Larry Washington,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36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3/12/2022</a:t>
            </a:r>
            <a:endParaRPr lang="en-US" dirty="0"/>
          </a:p>
        </p:txBody>
      </p:sp>
      <p:sp>
        <p:nvSpPr>
          <p:cNvPr id="4" name="Footer Placeholder 3"/>
          <p:cNvSpPr>
            <a:spLocks noGrp="1"/>
          </p:cNvSpPr>
          <p:nvPr>
            <p:ph type="ftr" sz="quarter" idx="11"/>
          </p:nvPr>
        </p:nvSpPr>
        <p:spPr/>
        <p:txBody>
          <a:bodyPr/>
          <a:lstStyle/>
          <a:p>
            <a:r>
              <a:rPr lang="en-US"/>
              <a:t>Bro Larry Washington,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075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3/12/2022</a:t>
            </a:r>
            <a:endParaRPr lang="en-US" dirty="0"/>
          </a:p>
        </p:txBody>
      </p:sp>
      <p:sp>
        <p:nvSpPr>
          <p:cNvPr id="3" name="Footer Placeholder 2"/>
          <p:cNvSpPr>
            <a:spLocks noGrp="1"/>
          </p:cNvSpPr>
          <p:nvPr>
            <p:ph type="ftr" sz="quarter" idx="11"/>
          </p:nvPr>
        </p:nvSpPr>
        <p:spPr/>
        <p:txBody>
          <a:bodyPr/>
          <a:lstStyle/>
          <a:p>
            <a:r>
              <a:rPr lang="en-US"/>
              <a:t>Bro Larry Washington,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30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3/12/2022</a:t>
            </a:r>
            <a:endParaRPr lang="en-US" dirty="0"/>
          </a:p>
        </p:txBody>
      </p:sp>
      <p:sp>
        <p:nvSpPr>
          <p:cNvPr id="6" name="Footer Placeholder 5"/>
          <p:cNvSpPr>
            <a:spLocks noGrp="1"/>
          </p:cNvSpPr>
          <p:nvPr>
            <p:ph type="ftr" sz="quarter" idx="11"/>
          </p:nvPr>
        </p:nvSpPr>
        <p:spPr/>
        <p:txBody>
          <a:bodyPr/>
          <a:lstStyle/>
          <a:p>
            <a:r>
              <a:rPr lang="en-US"/>
              <a:t>Bro Larry Washington,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232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3/12/2022</a:t>
            </a:r>
            <a:endParaRPr lang="en-US" dirty="0"/>
          </a:p>
        </p:txBody>
      </p:sp>
      <p:sp>
        <p:nvSpPr>
          <p:cNvPr id="6" name="Footer Placeholder 5"/>
          <p:cNvSpPr>
            <a:spLocks noGrp="1"/>
          </p:cNvSpPr>
          <p:nvPr>
            <p:ph type="ftr" sz="quarter" idx="11"/>
          </p:nvPr>
        </p:nvSpPr>
        <p:spPr/>
        <p:txBody>
          <a:bodyPr/>
          <a:lstStyle/>
          <a:p>
            <a:r>
              <a:rPr lang="en-US"/>
              <a:t>Bro Larry Washington,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47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3/12/2022</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Bro Larry Washington,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089022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firma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s://media.istockphoto.com/photos/stairway-leading-up-to-sky-at-sunrise-resurrection-and-entrance-of-picture-id1306895887?b=1&amp;k=20&amp;m=1306895887&amp;s=170667a&amp;w=0&amp;h=infCgZQLWwVmfuqaenTMOg8qMqw7y2dobnlRKovaBgk="/>
          <p:cNvPicPr>
            <a:picLocks noChangeAspect="1" noChangeArrowheads="1"/>
          </p:cNvPicPr>
          <p:nvPr/>
        </p:nvPicPr>
        <p:blipFill rotWithShape="1">
          <a:blip r:embed="rId3">
            <a:extLst>
              <a:ext uri="{28A0092B-C50C-407E-A947-70E740481C1C}">
                <a14:useLocalDpi xmlns:a14="http://schemas.microsoft.com/office/drawing/2010/main" val="0"/>
              </a:ext>
            </a:extLst>
          </a:blip>
          <a:srcRect l="25409" r="20207" b="-1"/>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159829" y="3869090"/>
            <a:ext cx="6689635" cy="1690409"/>
          </a:xfrm>
        </p:spPr>
        <p:txBody>
          <a:bodyPr anchor="b">
            <a:normAutofit/>
          </a:bodyPr>
          <a:lstStyle/>
          <a:p>
            <a:pPr algn="r"/>
            <a:r>
              <a:rPr lang="en-US" sz="4400" b="1" dirty="0">
                <a:solidFill>
                  <a:srgbClr val="661E2A"/>
                </a:solidFill>
                <a:latin typeface="ITC Avant Garde Pro Md" panose="020B0802020202020204" pitchFamily="34" charset="0"/>
              </a:rPr>
              <a:t>What Trip Are You Planning For?</a:t>
            </a:r>
          </a:p>
        </p:txBody>
      </p:sp>
      <p:sp>
        <p:nvSpPr>
          <p:cNvPr id="9" name="Subtitle 8">
            <a:extLst>
              <a:ext uri="{FF2B5EF4-FFF2-40B4-BE49-F238E27FC236}">
                <a16:creationId xmlns:a16="http://schemas.microsoft.com/office/drawing/2014/main" xmlns="" id="{E0719D7F-1F3A-48A3-8704-7C73AFD314A0}"/>
              </a:ext>
            </a:extLst>
          </p:cNvPr>
          <p:cNvSpPr>
            <a:spLocks noGrp="1"/>
          </p:cNvSpPr>
          <p:nvPr>
            <p:ph type="subTitle" idx="1"/>
          </p:nvPr>
        </p:nvSpPr>
        <p:spPr>
          <a:xfrm>
            <a:off x="6343650" y="5709565"/>
            <a:ext cx="5395975" cy="952492"/>
          </a:xfrm>
        </p:spPr>
        <p:txBody>
          <a:bodyPr>
            <a:normAutofit fontScale="92500" lnSpcReduction="10000"/>
          </a:bodyPr>
          <a:lstStyle/>
          <a:p>
            <a:pPr algn="r"/>
            <a:r>
              <a:rPr lang="en-US" sz="2900" b="1" dirty="0">
                <a:effectLst>
                  <a:outerShdw blurRad="38100" dist="38100" dir="2700000" algn="tl">
                    <a:srgbClr val="000000">
                      <a:alpha val="43137"/>
                    </a:srgbClr>
                  </a:outerShdw>
                </a:effectLst>
              </a:rPr>
              <a:t>Larry Washington, presenter</a:t>
            </a:r>
          </a:p>
          <a:p>
            <a:pPr algn="r"/>
            <a:r>
              <a:rPr lang="en-US" sz="2900" b="1" dirty="0">
                <a:effectLst>
                  <a:outerShdw blurRad="38100" dist="38100" dir="2700000" algn="tl">
                    <a:srgbClr val="000000">
                      <a:alpha val="43137"/>
                    </a:srgbClr>
                  </a:outerShdw>
                </a:effectLst>
              </a:rPr>
              <a:t>Saturday, March 12, 2022</a:t>
            </a:r>
            <a:endParaRPr lang="en-US" sz="1500" b="1" dirty="0">
              <a:effectLst>
                <a:outerShdw blurRad="38100" dist="38100" dir="2700000" algn="tl">
                  <a:srgbClr val="000000">
                    <a:alpha val="43137"/>
                  </a:srgbClr>
                </a:outerShdw>
              </a:effectLst>
            </a:endParaRPr>
          </a:p>
        </p:txBody>
      </p:sp>
      <p:pic>
        <p:nvPicPr>
          <p:cNvPr id="13" name="Picture 12" descr="Icon&#10;&#10;Description automatically generated">
            <a:extLst>
              <a:ext uri="{FF2B5EF4-FFF2-40B4-BE49-F238E27FC236}">
                <a16:creationId xmlns:a16="http://schemas.microsoft.com/office/drawing/2014/main" xmlns="" id="{914B209A-D030-4992-AABB-898AC3EF0E4B}"/>
              </a:ext>
            </a:extLst>
          </p:cNvPr>
          <p:cNvPicPr>
            <a:picLocks noChangeAspect="1"/>
          </p:cNvPicPr>
          <p:nvPr/>
        </p:nvPicPr>
        <p:blipFill>
          <a:blip r:embed="rId4"/>
          <a:stretch>
            <a:fillRect/>
          </a:stretch>
        </p:blipFill>
        <p:spPr>
          <a:xfrm>
            <a:off x="10294171" y="556119"/>
            <a:ext cx="1445454" cy="142416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9484B976-F15A-47A7-BAA5-6CC47FA0A401}"/>
              </a:ext>
            </a:extLst>
          </p:cNvPr>
          <p:cNvPicPr>
            <a:picLocks noChangeAspect="1"/>
          </p:cNvPicPr>
          <p:nvPr/>
        </p:nvPicPr>
        <p:blipFill>
          <a:blip r:embed="rId5"/>
          <a:stretch>
            <a:fillRect/>
          </a:stretch>
        </p:blipFill>
        <p:spPr>
          <a:xfrm>
            <a:off x="7815644" y="304329"/>
            <a:ext cx="2109988" cy="1679522"/>
          </a:xfrm>
          <a:prstGeom prst="rect">
            <a:avLst/>
          </a:prstGeom>
        </p:spPr>
      </p:pic>
    </p:spTree>
    <p:extLst>
      <p:ext uri="{BB962C8B-B14F-4D97-AF65-F5344CB8AC3E}">
        <p14:creationId xmlns:p14="http://schemas.microsoft.com/office/powerpoint/2010/main" val="33676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sky, water, outdoor, sunset&#10;&#10;Description automatically generated">
            <a:extLst>
              <a:ext uri="{FF2B5EF4-FFF2-40B4-BE49-F238E27FC236}">
                <a16:creationId xmlns:a16="http://schemas.microsoft.com/office/drawing/2014/main" xmlns="" id="{C339FE7A-DBF8-47D0-B839-83BFE779B7FC}"/>
              </a:ext>
            </a:extLst>
          </p:cNvPr>
          <p:cNvPicPr>
            <a:picLocks noChangeAspect="1"/>
          </p:cNvPicPr>
          <p:nvPr/>
        </p:nvPicPr>
        <p:blipFill rotWithShape="1">
          <a:blip r:embed="rId3"/>
          <a:srcRect t="8268" b="16732"/>
          <a:stretch/>
        </p:blipFill>
        <p:spPr>
          <a:xfrm>
            <a:off x="31102" y="10"/>
            <a:ext cx="12191980" cy="6857990"/>
          </a:xfrm>
          <a:prstGeom prst="rect">
            <a:avLst/>
          </a:prstGeom>
        </p:spPr>
      </p:pic>
      <p:sp>
        <p:nvSpPr>
          <p:cNvPr id="13" name="Freeform: Shape 12">
            <a:extLst>
              <a:ext uri="{FF2B5EF4-FFF2-40B4-BE49-F238E27FC236}">
                <a16:creationId xmlns:a16="http://schemas.microsoft.com/office/drawing/2014/main" xmlns="" id="{6B3BAD04-E614-4C16-8360-019FCF0045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391886" y="4189445"/>
            <a:ext cx="9305421" cy="1931437"/>
          </a:xfrm>
        </p:spPr>
        <p:txBody>
          <a:bodyPr>
            <a:normAutofit/>
          </a:bodyPr>
          <a:lstStyle/>
          <a:p>
            <a:pPr algn="l"/>
            <a:r>
              <a:rPr lang="en-US" sz="5300" b="1" u="sng" dirty="0">
                <a:solidFill>
                  <a:srgbClr val="FFFFFF"/>
                </a:solidFill>
                <a:latin typeface="Calibri" panose="020F0502020204030204" pitchFamily="34" charset="0"/>
              </a:rPr>
              <a:t>CONCLUSION</a:t>
            </a:r>
            <a:r>
              <a:rPr lang="en-US" sz="3000" b="1" u="sng" dirty="0">
                <a:solidFill>
                  <a:srgbClr val="FFFFFF"/>
                </a:solidFill>
                <a:latin typeface="Calibri" panose="020F0502020204030204" pitchFamily="34" charset="0"/>
              </a:rPr>
              <a:t/>
            </a:r>
            <a:br>
              <a:rPr lang="en-US" sz="3000" b="1" u="sng" dirty="0">
                <a:solidFill>
                  <a:srgbClr val="FFFFFF"/>
                </a:solidFill>
                <a:latin typeface="Calibri" panose="020F0502020204030204" pitchFamily="34" charset="0"/>
              </a:rPr>
            </a:br>
            <a:r>
              <a:rPr lang="en-US" sz="3600" b="1" dirty="0">
                <a:solidFill>
                  <a:srgbClr val="FFFFFF"/>
                </a:solidFill>
                <a:effectLst>
                  <a:outerShdw blurRad="38100" dist="38100" dir="2700000" algn="tl">
                    <a:srgbClr val="000000">
                      <a:alpha val="43137"/>
                    </a:srgbClr>
                  </a:outerShdw>
                </a:effectLst>
                <a:latin typeface="Georgia" panose="02040502050405020303" pitchFamily="18" charset="0"/>
              </a:rPr>
              <a:t>Which journey are you on?</a:t>
            </a:r>
            <a:br>
              <a:rPr lang="en-US" sz="3600" b="1" dirty="0">
                <a:solidFill>
                  <a:srgbClr val="FFFFFF"/>
                </a:solidFill>
                <a:effectLst>
                  <a:outerShdw blurRad="38100" dist="38100" dir="2700000" algn="tl">
                    <a:srgbClr val="000000">
                      <a:alpha val="43137"/>
                    </a:srgbClr>
                  </a:outerShdw>
                </a:effectLst>
                <a:latin typeface="Georgia" panose="02040502050405020303" pitchFamily="18" charset="0"/>
              </a:rPr>
            </a:br>
            <a:r>
              <a:rPr lang="en-US" sz="3600" b="1" dirty="0">
                <a:solidFill>
                  <a:srgbClr val="FFFFFF"/>
                </a:solidFill>
                <a:effectLst>
                  <a:outerShdw blurRad="38100" dist="38100" dir="2700000" algn="tl">
                    <a:srgbClr val="000000">
                      <a:alpha val="43137"/>
                    </a:srgbClr>
                  </a:outerShdw>
                </a:effectLst>
                <a:latin typeface="Georgia" panose="02040502050405020303" pitchFamily="18" charset="0"/>
              </a:rPr>
              <a:t>Q&amp;A — 2 mins, if time permits</a:t>
            </a:r>
            <a:endParaRPr lang="en-US" sz="3100" b="1" dirty="0">
              <a:solidFill>
                <a:srgbClr val="FFFFFF"/>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831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xmlns="" id="{A112B7C7-31F2-4A2A-A7AB-3B829C3F79F2}"/>
              </a:ext>
            </a:extLst>
          </p:cNvPr>
          <p:cNvPicPr>
            <a:picLocks noChangeAspect="1"/>
          </p:cNvPicPr>
          <p:nvPr/>
        </p:nvPicPr>
        <p:blipFill>
          <a:blip r:embed="rId3"/>
          <a:stretch>
            <a:fillRect/>
          </a:stretch>
        </p:blipFill>
        <p:spPr>
          <a:xfrm>
            <a:off x="4982547" y="0"/>
            <a:ext cx="7209453" cy="6858000"/>
          </a:xfrm>
          <a:prstGeom prst="rect">
            <a:avLst/>
          </a:prstGeom>
        </p:spPr>
      </p:pic>
      <p:sp>
        <p:nvSpPr>
          <p:cNvPr id="2" name="Title 1"/>
          <p:cNvSpPr>
            <a:spLocks noGrp="1"/>
          </p:cNvSpPr>
          <p:nvPr>
            <p:ph type="ctrTitle"/>
          </p:nvPr>
        </p:nvSpPr>
        <p:spPr>
          <a:xfrm>
            <a:off x="55979" y="981219"/>
            <a:ext cx="10983296" cy="1047670"/>
          </a:xfrm>
          <a:ln w="28575">
            <a:noFill/>
          </a:ln>
        </p:spPr>
        <p:txBody>
          <a:bodyPr anchor="ctr">
            <a:noAutofit/>
          </a:bodyPr>
          <a:lstStyle/>
          <a:p>
            <a:r>
              <a:rPr lang="en-US" sz="4000" b="1" dirty="0">
                <a:latin typeface="Calibri" panose="020F0502020204030204" pitchFamily="34" charset="0"/>
              </a:rPr>
              <a:t>What Trip Are You Planning For? Luke 16:19-31</a:t>
            </a:r>
          </a:p>
        </p:txBody>
      </p:sp>
      <p:sp>
        <p:nvSpPr>
          <p:cNvPr id="3" name="Subtitle 2"/>
          <p:cNvSpPr>
            <a:spLocks noGrp="1"/>
          </p:cNvSpPr>
          <p:nvPr>
            <p:ph type="subTitle" idx="1"/>
          </p:nvPr>
        </p:nvSpPr>
        <p:spPr>
          <a:xfrm>
            <a:off x="1568704" y="4100298"/>
            <a:ext cx="7957846" cy="2239313"/>
          </a:xfrm>
          <a:ln w="28575">
            <a:noFill/>
          </a:ln>
        </p:spPr>
        <p:txBody>
          <a:bodyPr>
            <a:normAutofit/>
          </a:bodyPr>
          <a:lstStyle/>
          <a:p>
            <a:pPr lvl="0"/>
            <a:r>
              <a:rPr lang="en-US" sz="3200" b="1" dirty="0">
                <a:latin typeface="Calibri" panose="020F0502020204030204" pitchFamily="34" charset="0"/>
              </a:rPr>
              <a:t>Assigned sub-topics (Destinations)</a:t>
            </a:r>
          </a:p>
          <a:p>
            <a:pPr marL="514350" lvl="0" indent="-514350">
              <a:buFont typeface="+mj-lt"/>
              <a:buAutoNum type="arabicParenR"/>
            </a:pPr>
            <a:r>
              <a:rPr lang="en-US" sz="3200" dirty="0">
                <a:latin typeface="Georgia" panose="02040502050405020303" pitchFamily="18" charset="0"/>
              </a:rPr>
              <a:t>Heaven</a:t>
            </a:r>
          </a:p>
          <a:p>
            <a:pPr marL="514350" lvl="0" indent="-514350">
              <a:buFont typeface="+mj-lt"/>
              <a:buAutoNum type="arabicParenR"/>
            </a:pPr>
            <a:r>
              <a:rPr lang="en-US" sz="3200" dirty="0">
                <a:latin typeface="Georgia" panose="02040502050405020303" pitchFamily="18" charset="0"/>
              </a:rPr>
              <a:t>Perdition</a:t>
            </a:r>
          </a:p>
          <a:p>
            <a:pPr marL="514350" lvl="0" indent="-514350">
              <a:buFont typeface="+mj-lt"/>
              <a:buAutoNum type="arabicParenR"/>
            </a:pPr>
            <a:r>
              <a:rPr lang="en-US" sz="3200" dirty="0">
                <a:latin typeface="Georgia" panose="02040502050405020303" pitchFamily="18" charset="0"/>
              </a:rPr>
              <a:t>Paradise</a:t>
            </a:r>
            <a:endParaRPr lang="en-US" sz="32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grpSp>
        <p:nvGrpSpPr>
          <p:cNvPr id="13" name="Group 12">
            <a:extLst>
              <a:ext uri="{FF2B5EF4-FFF2-40B4-BE49-F238E27FC236}">
                <a16:creationId xmlns:a16="http://schemas.microsoft.com/office/drawing/2014/main" xmlns="" id="{74B289B0-A8E4-4716-97B7-49C4C58F509F}"/>
              </a:ext>
            </a:extLst>
          </p:cNvPr>
          <p:cNvGrpSpPr/>
          <p:nvPr/>
        </p:nvGrpSpPr>
        <p:grpSpPr>
          <a:xfrm>
            <a:off x="327732" y="2343130"/>
            <a:ext cx="10439790" cy="1200329"/>
            <a:chOff x="1064855" y="1904595"/>
            <a:chExt cx="10439790" cy="1200329"/>
          </a:xfrm>
        </p:grpSpPr>
        <p:sp>
          <p:nvSpPr>
            <p:cNvPr id="10" name="TextBox 9">
              <a:extLst>
                <a:ext uri="{FF2B5EF4-FFF2-40B4-BE49-F238E27FC236}">
                  <a16:creationId xmlns:a16="http://schemas.microsoft.com/office/drawing/2014/main" xmlns="" id="{BB35E7BB-784A-43D2-B97B-112EDBD7BE22}"/>
                </a:ext>
              </a:extLst>
            </p:cNvPr>
            <p:cNvSpPr txBox="1"/>
            <p:nvPr/>
          </p:nvSpPr>
          <p:spPr>
            <a:xfrm>
              <a:off x="1064855" y="1904595"/>
              <a:ext cx="10439790" cy="1200329"/>
            </a:xfrm>
            <a:prstGeom prst="rect">
              <a:avLst/>
            </a:prstGeom>
            <a:noFill/>
          </p:spPr>
          <p:txBody>
            <a:bodyPr wrap="square">
              <a:spAutoFit/>
            </a:bodyPr>
            <a:lstStyle/>
            <a:p>
              <a:pPr algn="ctr"/>
              <a:r>
                <a:rPr lang="en-US" sz="3600" dirty="0">
                  <a:latin typeface="Georgia" panose="02040502050405020303" pitchFamily="18" charset="0"/>
                </a:rPr>
                <a:t>Most important-</a:t>
              </a:r>
              <a:r>
                <a:rPr lang="en-US" sz="3600" u="sng" dirty="0">
                  <a:latin typeface="Georgia" panose="02040502050405020303" pitchFamily="18" charset="0"/>
                </a:rPr>
                <a:t>introductory</a:t>
              </a:r>
              <a:r>
                <a:rPr lang="en-US" sz="3600" dirty="0">
                  <a:latin typeface="Georgia" panose="02040502050405020303" pitchFamily="18" charset="0"/>
                </a:rPr>
                <a:t> destination decision of your life—Which One Way            Trip?</a:t>
              </a:r>
            </a:p>
          </p:txBody>
        </p:sp>
        <p:sp>
          <p:nvSpPr>
            <p:cNvPr id="4" name="Right Arrow 3"/>
            <p:cNvSpPr/>
            <p:nvPr/>
          </p:nvSpPr>
          <p:spPr>
            <a:xfrm>
              <a:off x="8156837" y="2504759"/>
              <a:ext cx="1075476" cy="588139"/>
            </a:xfrm>
            <a:prstGeom prst="rightArrow">
              <a:avLst/>
            </a:prstGeom>
            <a:solidFill>
              <a:srgbClr val="661E2A"/>
            </a:solidFill>
            <a:ln w="28575">
              <a:solidFill>
                <a:srgbClr val="40A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851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3580" y="2124507"/>
            <a:ext cx="8431763" cy="665344"/>
          </a:xfrm>
        </p:spPr>
        <p:txBody>
          <a:bodyPr>
            <a:normAutofit/>
          </a:bodyPr>
          <a:lstStyle/>
          <a:p>
            <a:pPr algn="l"/>
            <a:r>
              <a:rPr lang="en-US" sz="3000" b="1" dirty="0">
                <a:latin typeface="Calibri" panose="020F0502020204030204" pitchFamily="34" charset="0"/>
              </a:rPr>
              <a:t>Destination 1: </a:t>
            </a:r>
            <a:r>
              <a:rPr lang="en-US" sz="3000" b="1" dirty="0">
                <a:solidFill>
                  <a:srgbClr val="661E2A"/>
                </a:solidFill>
                <a:effectLst>
                  <a:outerShdw blurRad="38100" dist="38100" dir="2700000" algn="tl">
                    <a:srgbClr val="000000">
                      <a:alpha val="43137"/>
                    </a:srgbClr>
                  </a:outerShdw>
                </a:effectLst>
                <a:latin typeface="Calibri" panose="020F0502020204030204" pitchFamily="34" charset="0"/>
              </a:rPr>
              <a:t>HEAVEN</a:t>
            </a:r>
            <a:r>
              <a:rPr lang="en-US" sz="3000" b="1" dirty="0">
                <a:latin typeface="Calibri" panose="020F0502020204030204" pitchFamily="34" charset="0"/>
              </a:rPr>
              <a:t>—A very popular destination</a:t>
            </a:r>
          </a:p>
        </p:txBody>
      </p:sp>
      <p:sp>
        <p:nvSpPr>
          <p:cNvPr id="3" name="Subtitle 2"/>
          <p:cNvSpPr>
            <a:spLocks noGrp="1"/>
          </p:cNvSpPr>
          <p:nvPr>
            <p:ph type="subTitle" idx="1"/>
          </p:nvPr>
        </p:nvSpPr>
        <p:spPr>
          <a:xfrm>
            <a:off x="693579" y="2789851"/>
            <a:ext cx="10624454" cy="1937199"/>
          </a:xfrm>
        </p:spPr>
        <p:txBody>
          <a:bodyPr>
            <a:normAutofit fontScale="92500" lnSpcReduction="10000"/>
          </a:bodyPr>
          <a:lstStyle/>
          <a:p>
            <a:pPr algn="l" fontAlgn="base"/>
            <a:r>
              <a:rPr lang="en-US" b="1" dirty="0">
                <a:latin typeface="Georgia" panose="02040502050405020303" pitchFamily="18" charset="0"/>
              </a:rPr>
              <a:t>**1. : </a:t>
            </a:r>
            <a:r>
              <a:rPr lang="en-US" dirty="0">
                <a:effectLst>
                  <a:outerShdw blurRad="38100" dist="38100" dir="2700000" algn="tl">
                    <a:srgbClr val="000000">
                      <a:alpha val="43137"/>
                    </a:srgbClr>
                  </a:outerShdw>
                </a:effectLst>
                <a:latin typeface="Georgia" panose="02040502050405020303" pitchFamily="18" charset="0"/>
              </a:rPr>
              <a:t>the expanse of space that seems to be over the earth like a dome </a:t>
            </a:r>
            <a:r>
              <a:rPr lang="en-US" b="1" dirty="0">
                <a:effectLst>
                  <a:outerShdw blurRad="38100" dist="38100" dir="2700000" algn="tl">
                    <a:srgbClr val="000000">
                      <a:alpha val="43137"/>
                    </a:srgbClr>
                  </a:outerShdw>
                </a:effectLst>
                <a:latin typeface="Georgia" panose="02040502050405020303" pitchFamily="18" charset="0"/>
              </a:rPr>
              <a:t>: </a:t>
            </a:r>
            <a:r>
              <a:rPr lang="en-US" dirty="0">
                <a:effectLst>
                  <a:outerShdw blurRad="38100" dist="38100" dir="2700000" algn="tl">
                    <a:srgbClr val="000000">
                      <a:alpha val="43137"/>
                    </a:srgbClr>
                  </a:outerShdw>
                </a:effectLst>
                <a:latin typeface="Georgia" panose="02040502050405020303" pitchFamily="18" charset="0"/>
                <a:hlinkClick r:id="rId3">
                  <a:extLst>
                    <a:ext uri="{A12FA001-AC4F-418D-AE19-62706E023703}">
                      <ahyp:hlinkClr xmlns:ahyp="http://schemas.microsoft.com/office/drawing/2018/hyperlinkcolor" xmlns="" val="tx"/>
                    </a:ext>
                  </a:extLst>
                </a:hlinkClick>
              </a:rPr>
              <a:t>firmament </a:t>
            </a:r>
            <a:endParaRPr lang="en-US" dirty="0">
              <a:effectLst>
                <a:outerShdw blurRad="38100" dist="38100" dir="2700000" algn="tl">
                  <a:srgbClr val="000000">
                    <a:alpha val="43137"/>
                  </a:srgbClr>
                </a:outerShdw>
              </a:effectLst>
              <a:latin typeface="Georgia" panose="02040502050405020303" pitchFamily="18" charset="0"/>
            </a:endParaRPr>
          </a:p>
          <a:p>
            <a:pPr algn="l" fontAlgn="base"/>
            <a:r>
              <a:rPr lang="en-US" b="1" dirty="0">
                <a:effectLst>
                  <a:outerShdw blurRad="38100" dist="38100" dir="2700000" algn="tl">
                    <a:srgbClr val="000000">
                      <a:alpha val="43137"/>
                    </a:srgbClr>
                  </a:outerShdw>
                </a:effectLst>
                <a:latin typeface="Georgia" panose="02040502050405020303" pitchFamily="18" charset="0"/>
              </a:rPr>
              <a:t>**2. : </a:t>
            </a:r>
            <a:r>
              <a:rPr lang="en-US" dirty="0">
                <a:effectLst>
                  <a:outerShdw blurRad="38100" dist="38100" dir="2700000" algn="tl">
                    <a:srgbClr val="000000">
                      <a:alpha val="43137"/>
                    </a:srgbClr>
                  </a:outerShdw>
                </a:effectLst>
                <a:latin typeface="Georgia" panose="02040502050405020303" pitchFamily="18" charset="0"/>
              </a:rPr>
              <a:t>a spiritual state of everlasting communion with God</a:t>
            </a:r>
            <a:endParaRPr lang="en-US" u="sng" dirty="0">
              <a:effectLst>
                <a:outerShdw blurRad="38100" dist="38100" dir="2700000" algn="tl">
                  <a:srgbClr val="000000">
                    <a:alpha val="43137"/>
                  </a:srgbClr>
                </a:outerShdw>
              </a:effectLst>
              <a:latin typeface="Georgia" panose="02040502050405020303" pitchFamily="18" charset="0"/>
            </a:endParaRPr>
          </a:p>
          <a:p>
            <a:pPr marL="801688" indent="-512763" algn="l" fontAlgn="base"/>
            <a:r>
              <a:rPr lang="en-US" b="1" dirty="0">
                <a:effectLst>
                  <a:outerShdw blurRad="38100" dist="38100" dir="2700000" algn="tl">
                    <a:srgbClr val="000000">
                      <a:alpha val="43137"/>
                    </a:srgbClr>
                  </a:outerShdw>
                </a:effectLst>
                <a:latin typeface="Georgia" panose="02040502050405020303" pitchFamily="18" charset="0"/>
              </a:rPr>
              <a:t>3. : </a:t>
            </a:r>
            <a:r>
              <a:rPr lang="en-US" dirty="0">
                <a:effectLst>
                  <a:outerShdw blurRad="38100" dist="38100" dir="2700000" algn="tl">
                    <a:srgbClr val="000000">
                      <a:alpha val="43137"/>
                    </a:srgbClr>
                  </a:outerShdw>
                </a:effectLst>
                <a:latin typeface="Georgia" panose="02040502050405020303" pitchFamily="18" charset="0"/>
              </a:rPr>
              <a:t>a place or condition of utmost happiness </a:t>
            </a:r>
            <a:r>
              <a:rPr lang="en-US" b="1" dirty="0">
                <a:effectLst>
                  <a:outerShdw blurRad="38100" dist="38100" dir="2700000" algn="tl">
                    <a:srgbClr val="000000">
                      <a:alpha val="43137"/>
                    </a:srgbClr>
                  </a:outerShdw>
                </a:effectLst>
                <a:latin typeface="Georgia" panose="02040502050405020303" pitchFamily="18" charset="0"/>
              </a:rPr>
              <a:t>: </a:t>
            </a:r>
            <a:r>
              <a:rPr lang="en-US" dirty="0">
                <a:effectLst>
                  <a:outerShdw blurRad="38100" dist="38100" dir="2700000" algn="tl">
                    <a:srgbClr val="000000">
                      <a:alpha val="43137"/>
                    </a:srgbClr>
                  </a:outerShdw>
                </a:effectLst>
                <a:latin typeface="Georgia" panose="02040502050405020303" pitchFamily="18" charset="0"/>
              </a:rPr>
              <a:t>something that is very pleasant or enjoyable</a:t>
            </a:r>
          </a:p>
          <a:p>
            <a:pPr algn="l" fontAlgn="base"/>
            <a:r>
              <a:rPr lang="en-US" b="1" dirty="0">
                <a:latin typeface="Calibri" panose="020F0502020204030204" pitchFamily="34" charset="0"/>
              </a:rPr>
              <a:t>**NIV – Bible app. mentions Heaven = 346 times in OT;  274 times in NT</a:t>
            </a:r>
            <a:endParaRPr lang="en-US" dirty="0"/>
          </a:p>
        </p:txBody>
      </p:sp>
      <p:sp>
        <p:nvSpPr>
          <p:cNvPr id="71" name="Freeform 31">
            <a:extLst>
              <a:ext uri="{FF2B5EF4-FFF2-40B4-BE49-F238E27FC236}">
                <a16:creationId xmlns:a16="http://schemas.microsoft.com/office/drawing/2014/main" xmlns="" id="{A2AEA782-0EA4-42E9-871D-7401D6A097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B2B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4" descr="https://media.istockphoto.com/photos/stairway-leading-up-to-sky-at-sunrise-resurrection-and-entrance-of-picture-id1306895887?b=1&amp;k=20&amp;m=1306895887&amp;s=170667a&amp;w=0&amp;h=infCgZQLWwVmfuqaenTMOg8qMqw7y2dobnlRKovaBgk="/>
          <p:cNvPicPr>
            <a:picLocks noChangeAspect="1" noChangeArrowheads="1"/>
          </p:cNvPicPr>
          <p:nvPr/>
        </p:nvPicPr>
        <p:blipFill rotWithShape="1">
          <a:blip r:embed="rId4">
            <a:extLst>
              <a:ext uri="{28A0092B-C50C-407E-A947-70E740481C1C}">
                <a14:useLocalDpi xmlns:a14="http://schemas.microsoft.com/office/drawing/2010/main" val="0"/>
              </a:ext>
            </a:extLst>
          </a:blip>
          <a:srcRect t="32957" r="1" b="16662"/>
          <a:stretch/>
        </p:blipFill>
        <p:spPr bwMode="auto">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34">
            <a:extLst>
              <a:ext uri="{FF2B5EF4-FFF2-40B4-BE49-F238E27FC236}">
                <a16:creationId xmlns:a16="http://schemas.microsoft.com/office/drawing/2014/main" xmlns="" id="{B0992639-1CDA-4FE6-BB95-E13221490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xmlns="" id="{FB583892-2D49-45EF-80B9-3B09C34D6E02}"/>
              </a:ext>
            </a:extLst>
          </p:cNvPr>
          <p:cNvSpPr txBox="1"/>
          <p:nvPr/>
        </p:nvSpPr>
        <p:spPr>
          <a:xfrm>
            <a:off x="8658808" y="5061694"/>
            <a:ext cx="3396343" cy="1477328"/>
          </a:xfrm>
          <a:prstGeom prst="rect">
            <a:avLst/>
          </a:prstGeom>
          <a:noFill/>
        </p:spPr>
        <p:txBody>
          <a:bodyPr wrap="square">
            <a:spAutoFit/>
          </a:bodyPr>
          <a:lstStyle/>
          <a:p>
            <a:r>
              <a:rPr lang="en-US" dirty="0">
                <a:solidFill>
                  <a:srgbClr val="C389AE"/>
                </a:solidFill>
                <a:effectLst>
                  <a:outerShdw blurRad="38100" dist="38100" dir="2700000" algn="tl">
                    <a:srgbClr val="000000">
                      <a:alpha val="43137"/>
                    </a:srgbClr>
                  </a:outerShdw>
                </a:effectLst>
              </a:rPr>
              <a:t>“Heaven.” </a:t>
            </a:r>
            <a:r>
              <a:rPr lang="en-US" i="1" dirty="0">
                <a:solidFill>
                  <a:srgbClr val="C389AE"/>
                </a:solidFill>
                <a:effectLst>
                  <a:outerShdw blurRad="38100" dist="38100" dir="2700000" algn="tl">
                    <a:srgbClr val="000000">
                      <a:alpha val="43137"/>
                    </a:srgbClr>
                  </a:outerShdw>
                </a:effectLst>
              </a:rPr>
              <a:t>Merriam-Webster.com Dictionary</a:t>
            </a:r>
            <a:r>
              <a:rPr lang="en-US" dirty="0">
                <a:solidFill>
                  <a:srgbClr val="C389AE"/>
                </a:solidFill>
                <a:effectLst>
                  <a:outerShdw blurRad="38100" dist="38100" dir="2700000" algn="tl">
                    <a:srgbClr val="000000">
                      <a:alpha val="43137"/>
                    </a:srgbClr>
                  </a:outerShdw>
                </a:effectLst>
              </a:rPr>
              <a:t>, Merriam-Webster, https://www.merriam-webster.com/dictionary/heaven. Accessed 10 Mar. 2022.</a:t>
            </a:r>
          </a:p>
        </p:txBody>
      </p:sp>
      <p:graphicFrame>
        <p:nvGraphicFramePr>
          <p:cNvPr id="9" name="Table 9">
            <a:extLst>
              <a:ext uri="{FF2B5EF4-FFF2-40B4-BE49-F238E27FC236}">
                <a16:creationId xmlns:a16="http://schemas.microsoft.com/office/drawing/2014/main" xmlns="" id="{444B1755-4AA3-4A46-9DD6-B900CC46A1A7}"/>
              </a:ext>
            </a:extLst>
          </p:cNvPr>
          <p:cNvGraphicFramePr>
            <a:graphicFrameLocks noGrp="1"/>
          </p:cNvGraphicFramePr>
          <p:nvPr>
            <p:extLst>
              <p:ext uri="{D42A27DB-BD31-4B8C-83A1-F6EECF244321}">
                <p14:modId xmlns:p14="http://schemas.microsoft.com/office/powerpoint/2010/main" val="1163930390"/>
              </p:ext>
            </p:extLst>
          </p:nvPr>
        </p:nvGraphicFramePr>
        <p:xfrm>
          <a:off x="3649318" y="4885782"/>
          <a:ext cx="3290443" cy="1767840"/>
        </p:xfrm>
        <a:graphic>
          <a:graphicData uri="http://schemas.openxmlformats.org/drawingml/2006/table">
            <a:tbl>
              <a:tblPr firstRow="1" bandRow="1">
                <a:tableStyleId>{5C22544A-7EE6-4342-B048-85BDC9FD1C3A}</a:tableStyleId>
              </a:tblPr>
              <a:tblGrid>
                <a:gridCol w="650284">
                  <a:extLst>
                    <a:ext uri="{9D8B030D-6E8A-4147-A177-3AD203B41FA5}">
                      <a16:colId xmlns:a16="http://schemas.microsoft.com/office/drawing/2014/main" xmlns="" val="1162590450"/>
                    </a:ext>
                  </a:extLst>
                </a:gridCol>
                <a:gridCol w="793983">
                  <a:extLst>
                    <a:ext uri="{9D8B030D-6E8A-4147-A177-3AD203B41FA5}">
                      <a16:colId xmlns:a16="http://schemas.microsoft.com/office/drawing/2014/main" xmlns="" val="1631392575"/>
                    </a:ext>
                  </a:extLst>
                </a:gridCol>
                <a:gridCol w="828632">
                  <a:extLst>
                    <a:ext uri="{9D8B030D-6E8A-4147-A177-3AD203B41FA5}">
                      <a16:colId xmlns:a16="http://schemas.microsoft.com/office/drawing/2014/main" xmlns="" val="1304022425"/>
                    </a:ext>
                  </a:extLst>
                </a:gridCol>
                <a:gridCol w="1017544">
                  <a:extLst>
                    <a:ext uri="{9D8B030D-6E8A-4147-A177-3AD203B41FA5}">
                      <a16:colId xmlns:a16="http://schemas.microsoft.com/office/drawing/2014/main" xmlns="" val="980793044"/>
                    </a:ext>
                  </a:extLst>
                </a:gridCol>
              </a:tblGrid>
              <a:tr h="370840">
                <a:tc gridSpan="4">
                  <a:txBody>
                    <a:bodyPr/>
                    <a:lstStyle/>
                    <a:p>
                      <a:r>
                        <a:rPr lang="en-US" sz="2000" dirty="0"/>
                        <a:t>Number of Mentions in Bible</a:t>
                      </a:r>
                    </a:p>
                  </a:txBody>
                  <a:tcPr>
                    <a:solidFill>
                      <a:srgbClr val="661E2A"/>
                    </a:solidFill>
                  </a:tcPr>
                </a:tc>
                <a:tc hMerge="1">
                  <a:txBody>
                    <a:bodyPr/>
                    <a:lstStyle/>
                    <a:p>
                      <a:endParaRPr lang="en-US" sz="2400" dirty="0"/>
                    </a:p>
                  </a:txBody>
                  <a:tcPr>
                    <a:solidFill>
                      <a:srgbClr val="661E2A"/>
                    </a:solidFill>
                  </a:tcPr>
                </a:tc>
                <a:tc hMerge="1">
                  <a:txBody>
                    <a:bodyPr/>
                    <a:lstStyle/>
                    <a:p>
                      <a:endParaRPr lang="en-US" sz="2400" dirty="0"/>
                    </a:p>
                  </a:txBody>
                  <a:tcPr>
                    <a:solidFill>
                      <a:srgbClr val="661E2A"/>
                    </a:solidFill>
                  </a:tcPr>
                </a:tc>
                <a:tc hMerge="1">
                  <a:txBody>
                    <a:bodyPr/>
                    <a:lstStyle/>
                    <a:p>
                      <a:endParaRPr lang="en-US" sz="2400" dirty="0"/>
                    </a:p>
                  </a:txBody>
                  <a:tcPr>
                    <a:solidFill>
                      <a:srgbClr val="661E2A"/>
                    </a:solidFill>
                  </a:tcPr>
                </a:tc>
                <a:extLst>
                  <a:ext uri="{0D108BD9-81ED-4DB2-BD59-A6C34878D82A}">
                    <a16:rowId xmlns:a16="http://schemas.microsoft.com/office/drawing/2014/main" xmlns="" val="2206986191"/>
                  </a:ext>
                </a:extLst>
              </a:tr>
              <a:tr h="370840">
                <a:tc>
                  <a:txBody>
                    <a:bodyPr/>
                    <a:lstStyle/>
                    <a:p>
                      <a:endParaRPr lang="en-US" sz="2400" dirty="0"/>
                    </a:p>
                  </a:txBody>
                  <a:tcPr>
                    <a:solidFill>
                      <a:srgbClr val="661E2A"/>
                    </a:solidFill>
                  </a:tcPr>
                </a:tc>
                <a:tc>
                  <a:txBody>
                    <a:bodyPr/>
                    <a:lstStyle/>
                    <a:p>
                      <a:r>
                        <a:rPr lang="en-US" sz="2400" b="1" dirty="0">
                          <a:solidFill>
                            <a:schemeClr val="bg1"/>
                          </a:solidFill>
                        </a:rPr>
                        <a:t>KJV</a:t>
                      </a:r>
                    </a:p>
                  </a:txBody>
                  <a:tcPr>
                    <a:solidFill>
                      <a:srgbClr val="661E2A"/>
                    </a:solidFill>
                  </a:tcPr>
                </a:tc>
                <a:tc>
                  <a:txBody>
                    <a:bodyPr/>
                    <a:lstStyle/>
                    <a:p>
                      <a:r>
                        <a:rPr lang="en-US" sz="2400" b="1" dirty="0">
                          <a:solidFill>
                            <a:schemeClr val="bg1"/>
                          </a:solidFill>
                        </a:rPr>
                        <a:t>NIV</a:t>
                      </a:r>
                    </a:p>
                  </a:txBody>
                  <a:tcPr>
                    <a:solidFill>
                      <a:srgbClr val="661E2A"/>
                    </a:solidFill>
                  </a:tcPr>
                </a:tc>
                <a:tc>
                  <a:txBody>
                    <a:bodyPr/>
                    <a:lstStyle/>
                    <a:p>
                      <a:r>
                        <a:rPr lang="en-US" sz="2400" b="1" dirty="0">
                          <a:solidFill>
                            <a:schemeClr val="bg1"/>
                          </a:solidFill>
                        </a:rPr>
                        <a:t>NRSV</a:t>
                      </a:r>
                    </a:p>
                  </a:txBody>
                  <a:tcPr>
                    <a:solidFill>
                      <a:srgbClr val="661E2A"/>
                    </a:solidFill>
                  </a:tcPr>
                </a:tc>
                <a:extLst>
                  <a:ext uri="{0D108BD9-81ED-4DB2-BD59-A6C34878D82A}">
                    <a16:rowId xmlns:a16="http://schemas.microsoft.com/office/drawing/2014/main" xmlns="" val="3429513666"/>
                  </a:ext>
                </a:extLst>
              </a:tr>
              <a:tr h="370840">
                <a:tc>
                  <a:txBody>
                    <a:bodyPr/>
                    <a:lstStyle/>
                    <a:p>
                      <a:r>
                        <a:rPr lang="en-US" sz="2400" b="1" dirty="0"/>
                        <a:t>OT</a:t>
                      </a:r>
                    </a:p>
                  </a:txBody>
                  <a:tcPr>
                    <a:solidFill>
                      <a:srgbClr val="C389AE"/>
                    </a:solidFill>
                  </a:tcPr>
                </a:tc>
                <a:tc>
                  <a:txBody>
                    <a:bodyPr/>
                    <a:lstStyle/>
                    <a:p>
                      <a:r>
                        <a:rPr lang="en-US" sz="2400" dirty="0">
                          <a:latin typeface="Georgia" panose="02040502050405020303" pitchFamily="18" charset="0"/>
                        </a:rPr>
                        <a:t>327</a:t>
                      </a:r>
                    </a:p>
                  </a:txBody>
                  <a:tcPr>
                    <a:solidFill>
                      <a:srgbClr val="C389AE"/>
                    </a:solidFill>
                  </a:tcPr>
                </a:tc>
                <a:tc>
                  <a:txBody>
                    <a:bodyPr/>
                    <a:lstStyle/>
                    <a:p>
                      <a:r>
                        <a:rPr lang="en-US" sz="2400" dirty="0">
                          <a:latin typeface="Georgia" panose="02040502050405020303" pitchFamily="18" charset="0"/>
                        </a:rPr>
                        <a:t>186</a:t>
                      </a:r>
                    </a:p>
                  </a:txBody>
                  <a:tcPr>
                    <a:solidFill>
                      <a:srgbClr val="C389AE"/>
                    </a:solidFill>
                  </a:tcPr>
                </a:tc>
                <a:tc>
                  <a:txBody>
                    <a:bodyPr/>
                    <a:lstStyle/>
                    <a:p>
                      <a:r>
                        <a:rPr lang="en-US" sz="2400" dirty="0">
                          <a:latin typeface="Georgia" panose="02040502050405020303" pitchFamily="18" charset="0"/>
                        </a:rPr>
                        <a:t>246</a:t>
                      </a:r>
                    </a:p>
                  </a:txBody>
                  <a:tcPr>
                    <a:solidFill>
                      <a:srgbClr val="C389AE"/>
                    </a:solidFill>
                  </a:tcPr>
                </a:tc>
                <a:extLst>
                  <a:ext uri="{0D108BD9-81ED-4DB2-BD59-A6C34878D82A}">
                    <a16:rowId xmlns:a16="http://schemas.microsoft.com/office/drawing/2014/main" xmlns="" val="795371648"/>
                  </a:ext>
                </a:extLst>
              </a:tr>
              <a:tr h="370840">
                <a:tc>
                  <a:txBody>
                    <a:bodyPr/>
                    <a:lstStyle/>
                    <a:p>
                      <a:r>
                        <a:rPr lang="en-US" sz="2400" b="1" dirty="0"/>
                        <a:t>NT</a:t>
                      </a:r>
                    </a:p>
                  </a:txBody>
                  <a:tcPr>
                    <a:solidFill>
                      <a:srgbClr val="E1C5D7"/>
                    </a:solidFill>
                  </a:tcPr>
                </a:tc>
                <a:tc>
                  <a:txBody>
                    <a:bodyPr/>
                    <a:lstStyle/>
                    <a:p>
                      <a:r>
                        <a:rPr lang="en-US" sz="2400" dirty="0">
                          <a:latin typeface="Georgia" panose="02040502050405020303" pitchFamily="18" charset="0"/>
                        </a:rPr>
                        <a:t>255</a:t>
                      </a:r>
                    </a:p>
                  </a:txBody>
                  <a:tcPr>
                    <a:solidFill>
                      <a:srgbClr val="E1C5D7"/>
                    </a:solidFill>
                  </a:tcPr>
                </a:tc>
                <a:tc>
                  <a:txBody>
                    <a:bodyPr/>
                    <a:lstStyle/>
                    <a:p>
                      <a:r>
                        <a:rPr lang="en-US" sz="2400" dirty="0">
                          <a:latin typeface="Georgia" panose="02040502050405020303" pitchFamily="18" charset="0"/>
                        </a:rPr>
                        <a:t>236</a:t>
                      </a:r>
                    </a:p>
                  </a:txBody>
                  <a:tcPr>
                    <a:solidFill>
                      <a:srgbClr val="E1C5D7"/>
                    </a:solidFill>
                  </a:tcPr>
                </a:tc>
                <a:tc>
                  <a:txBody>
                    <a:bodyPr/>
                    <a:lstStyle/>
                    <a:p>
                      <a:r>
                        <a:rPr lang="en-US" sz="2400" dirty="0">
                          <a:latin typeface="Georgia" panose="02040502050405020303" pitchFamily="18" charset="0"/>
                        </a:rPr>
                        <a:t>248</a:t>
                      </a:r>
                    </a:p>
                  </a:txBody>
                  <a:tcPr>
                    <a:solidFill>
                      <a:srgbClr val="E1C5D7"/>
                    </a:solidFill>
                  </a:tcPr>
                </a:tc>
                <a:extLst>
                  <a:ext uri="{0D108BD9-81ED-4DB2-BD59-A6C34878D82A}">
                    <a16:rowId xmlns:a16="http://schemas.microsoft.com/office/drawing/2014/main" xmlns="" val="1941784459"/>
                  </a:ext>
                </a:extLst>
              </a:tr>
            </a:tbl>
          </a:graphicData>
        </a:graphic>
      </p:graphicFrame>
    </p:spTree>
    <p:extLst>
      <p:ext uri="{BB962C8B-B14F-4D97-AF65-F5344CB8AC3E}">
        <p14:creationId xmlns:p14="http://schemas.microsoft.com/office/powerpoint/2010/main" val="99824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1567" y="2245810"/>
            <a:ext cx="9144000" cy="506721"/>
          </a:xfrm>
        </p:spPr>
        <p:txBody>
          <a:bodyPr>
            <a:normAutofit fontScale="90000"/>
          </a:bodyPr>
          <a:lstStyle/>
          <a:p>
            <a:pPr algn="l"/>
            <a:r>
              <a:rPr lang="en-US" sz="3000" b="1" dirty="0">
                <a:latin typeface="Calibri" panose="020F0502020204030204" pitchFamily="34" charset="0"/>
              </a:rPr>
              <a:t>Destination 2: </a:t>
            </a:r>
            <a:r>
              <a:rPr lang="en-US" sz="3000" b="1" dirty="0">
                <a:solidFill>
                  <a:srgbClr val="810305"/>
                </a:solidFill>
                <a:effectLst>
                  <a:outerShdw blurRad="38100" dist="38100" dir="2700000" algn="tl">
                    <a:srgbClr val="000000">
                      <a:alpha val="43137"/>
                    </a:srgbClr>
                  </a:outerShdw>
                </a:effectLst>
                <a:latin typeface="Calibri" panose="020F0502020204030204" pitchFamily="34" charset="0"/>
              </a:rPr>
              <a:t>PERDITION</a:t>
            </a:r>
            <a:r>
              <a:rPr lang="en-US" sz="3000" b="1" dirty="0">
                <a:latin typeface="Calibri" panose="020F0502020204030204" pitchFamily="34" charset="0"/>
              </a:rPr>
              <a:t>—Not a very popular destination</a:t>
            </a:r>
          </a:p>
        </p:txBody>
      </p:sp>
      <p:sp>
        <p:nvSpPr>
          <p:cNvPr id="3" name="Subtitle 2"/>
          <p:cNvSpPr>
            <a:spLocks noGrp="1"/>
          </p:cNvSpPr>
          <p:nvPr>
            <p:ph type="subTitle" idx="1"/>
          </p:nvPr>
        </p:nvSpPr>
        <p:spPr>
          <a:xfrm>
            <a:off x="961637" y="2700651"/>
            <a:ext cx="4991294" cy="1685167"/>
          </a:xfrm>
        </p:spPr>
        <p:txBody>
          <a:bodyPr>
            <a:normAutofit/>
          </a:bodyPr>
          <a:lstStyle/>
          <a:p>
            <a:pPr algn="l" fontAlgn="base">
              <a:lnSpc>
                <a:spcPct val="80000"/>
              </a:lnSpc>
            </a:pPr>
            <a:r>
              <a:rPr lang="en-US" sz="2200" b="1" dirty="0">
                <a:latin typeface="Georgia" panose="02040502050405020303" pitchFamily="18" charset="0"/>
              </a:rPr>
              <a:t>1a : </a:t>
            </a:r>
            <a:r>
              <a:rPr lang="en-US" sz="2200" dirty="0">
                <a:effectLst>
                  <a:outerShdw blurRad="38100" dist="38100" dir="2700000" algn="tl">
                    <a:srgbClr val="000000">
                      <a:alpha val="43137"/>
                    </a:srgbClr>
                  </a:outerShdw>
                </a:effectLst>
                <a:latin typeface="Georgia" panose="02040502050405020303" pitchFamily="18" charset="0"/>
              </a:rPr>
              <a:t>eternal damnation </a:t>
            </a:r>
          </a:p>
          <a:p>
            <a:pPr indent="112713" algn="l" fontAlgn="base">
              <a:lnSpc>
                <a:spcPct val="80000"/>
              </a:lnSpc>
            </a:pPr>
            <a:r>
              <a:rPr lang="en-US" sz="2200" b="1" dirty="0">
                <a:latin typeface="Georgia" panose="02040502050405020303" pitchFamily="18" charset="0"/>
              </a:rPr>
              <a:t>b : </a:t>
            </a:r>
            <a:r>
              <a:rPr lang="en-US" sz="2200" dirty="0">
                <a:effectLst>
                  <a:outerShdw blurRad="38100" dist="38100" dir="2700000" algn="tl">
                    <a:srgbClr val="000000">
                      <a:alpha val="43137"/>
                    </a:srgbClr>
                  </a:outerShdw>
                </a:effectLst>
                <a:latin typeface="Georgia" panose="02040502050405020303" pitchFamily="18" charset="0"/>
              </a:rPr>
              <a:t>HELL</a:t>
            </a:r>
            <a:r>
              <a:rPr lang="en-US" sz="2200" b="1" dirty="0">
                <a:effectLst>
                  <a:outerShdw blurRad="38100" dist="38100" dir="2700000" algn="tl">
                    <a:srgbClr val="000000">
                      <a:alpha val="43137"/>
                    </a:srgbClr>
                  </a:outerShdw>
                </a:effectLst>
                <a:latin typeface="Georgia" panose="02040502050405020303" pitchFamily="18" charset="0"/>
              </a:rPr>
              <a:t> </a:t>
            </a:r>
          </a:p>
          <a:p>
            <a:pPr algn="l" fontAlgn="base">
              <a:lnSpc>
                <a:spcPct val="80000"/>
              </a:lnSpc>
            </a:pPr>
            <a:r>
              <a:rPr lang="en-US" sz="2200" b="1" dirty="0">
                <a:latin typeface="Georgia" panose="02040502050405020303" pitchFamily="18" charset="0"/>
              </a:rPr>
              <a:t>2a </a:t>
            </a:r>
            <a:r>
              <a:rPr lang="en-US" sz="2200" i="1" dirty="0">
                <a:effectLst>
                  <a:outerShdw blurRad="38100" dist="38100" dir="2700000" algn="tl">
                    <a:srgbClr val="000000">
                      <a:alpha val="43137"/>
                    </a:srgbClr>
                  </a:outerShdw>
                </a:effectLst>
                <a:latin typeface="Georgia" panose="02040502050405020303" pitchFamily="18" charset="0"/>
              </a:rPr>
              <a:t>archaic</a:t>
            </a:r>
            <a:r>
              <a:rPr lang="en-US" sz="2200" dirty="0">
                <a:effectLst>
                  <a:outerShdw blurRad="38100" dist="38100" dir="2700000" algn="tl">
                    <a:srgbClr val="000000">
                      <a:alpha val="43137"/>
                    </a:srgbClr>
                  </a:outerShdw>
                </a:effectLst>
                <a:latin typeface="Georgia" panose="02040502050405020303" pitchFamily="18" charset="0"/>
              </a:rPr>
              <a:t> : utter destruction </a:t>
            </a:r>
          </a:p>
          <a:p>
            <a:pPr indent="112713" algn="l" fontAlgn="base">
              <a:lnSpc>
                <a:spcPct val="80000"/>
              </a:lnSpc>
            </a:pPr>
            <a:r>
              <a:rPr lang="en-US" sz="2200" b="1" dirty="0">
                <a:latin typeface="Georgia" panose="02040502050405020303" pitchFamily="18" charset="0"/>
              </a:rPr>
              <a:t>b </a:t>
            </a:r>
            <a:r>
              <a:rPr lang="en-US" sz="2200" i="1" dirty="0">
                <a:effectLst>
                  <a:outerShdw blurRad="38100" dist="38100" dir="2700000" algn="tl">
                    <a:srgbClr val="000000">
                      <a:alpha val="43137"/>
                    </a:srgbClr>
                  </a:outerShdw>
                </a:effectLst>
                <a:latin typeface="Georgia" panose="02040502050405020303" pitchFamily="18" charset="0"/>
              </a:rPr>
              <a:t>obsolete</a:t>
            </a:r>
            <a:r>
              <a:rPr lang="en-US" sz="2200" dirty="0">
                <a:effectLst>
                  <a:outerShdw blurRad="38100" dist="38100" dir="2700000" algn="tl">
                    <a:srgbClr val="000000">
                      <a:alpha val="43137"/>
                    </a:srgbClr>
                  </a:outerShdw>
                </a:effectLst>
                <a:latin typeface="Georgia" panose="02040502050405020303" pitchFamily="18" charset="0"/>
              </a:rPr>
              <a:t> : LOSS</a:t>
            </a:r>
            <a:endParaRPr lang="en-US" sz="500" dirty="0">
              <a:effectLst>
                <a:outerShdw blurRad="38100" dist="38100" dir="2700000" algn="tl">
                  <a:srgbClr val="000000">
                    <a:alpha val="43137"/>
                  </a:srgbClr>
                </a:outerShdw>
              </a:effectLst>
              <a:latin typeface="Calibri" panose="020F0502020204030204" pitchFamily="34" charset="0"/>
            </a:endParaRPr>
          </a:p>
        </p:txBody>
      </p:sp>
      <p:sp>
        <p:nvSpPr>
          <p:cNvPr id="71" name="Freeform 31">
            <a:extLst>
              <a:ext uri="{FF2B5EF4-FFF2-40B4-BE49-F238E27FC236}">
                <a16:creationId xmlns:a16="http://schemas.microsoft.com/office/drawing/2014/main" xmlns="" id="{A2AEA782-0EA4-42E9-871D-7401D6A097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8F21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Hell or the Lake of Fire"/>
          <p:cNvPicPr>
            <a:picLocks noChangeAspect="1" noChangeArrowheads="1"/>
          </p:cNvPicPr>
          <p:nvPr/>
        </p:nvPicPr>
        <p:blipFill rotWithShape="1">
          <a:blip r:embed="rId3">
            <a:extLst>
              <a:ext uri="{28A0092B-C50C-407E-A947-70E740481C1C}">
                <a14:useLocalDpi xmlns:a14="http://schemas.microsoft.com/office/drawing/2010/main" val="0"/>
              </a:ext>
            </a:extLst>
          </a:blip>
          <a:srcRect t="32589" r="1" b="28595"/>
          <a:stretch/>
        </p:blipFill>
        <p:spPr bwMode="auto">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34">
            <a:extLst>
              <a:ext uri="{FF2B5EF4-FFF2-40B4-BE49-F238E27FC236}">
                <a16:creationId xmlns:a16="http://schemas.microsoft.com/office/drawing/2014/main" xmlns="" id="{B0992639-1CDA-4FE6-BB95-E13221490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ttps://media.istockphoto.com/photos/dark-blue-apocalyptic-sky-judgement-day-end-of-world-eternal-dark-picture-id1320677755?b=1&amp;k=20&amp;m=1320677755&amp;s=170667a&amp;w=0&amp;h=Tp6wqxhd9O1Yko4YkNOprUlEFIiyByLBgt7eY_Z6I_4="/>
          <p:cNvPicPr>
            <a:picLocks noChangeAspect="1" noChangeArrowheads="1"/>
          </p:cNvPicPr>
          <p:nvPr/>
        </p:nvPicPr>
        <p:blipFill rotWithShape="1">
          <a:blip r:embed="rId4">
            <a:extLst>
              <a:ext uri="{28A0092B-C50C-407E-A947-70E740481C1C}">
                <a14:useLocalDpi xmlns:a14="http://schemas.microsoft.com/office/drawing/2010/main" val="0"/>
              </a:ext>
            </a:extLst>
          </a:blip>
          <a:srcRect t="15483" r="-2" b="39359"/>
          <a:stretch/>
        </p:blipFill>
        <p:spPr bwMode="auto">
          <a:xfrm>
            <a:off x="20" y="4702628"/>
            <a:ext cx="8563356" cy="2155369"/>
          </a:xfrm>
          <a:custGeom>
            <a:avLst/>
            <a:gdLst/>
            <a:ahLst/>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E268ED69-82EE-4445-A797-FB8EC73A6EFC}"/>
              </a:ext>
            </a:extLst>
          </p:cNvPr>
          <p:cNvSpPr txBox="1"/>
          <p:nvPr/>
        </p:nvSpPr>
        <p:spPr>
          <a:xfrm>
            <a:off x="8691283" y="4918670"/>
            <a:ext cx="3372809" cy="1754326"/>
          </a:xfrm>
          <a:prstGeom prst="rect">
            <a:avLst/>
          </a:prstGeom>
          <a:noFill/>
        </p:spPr>
        <p:txBody>
          <a:bodyPr wrap="square">
            <a:spAutoFit/>
          </a:bodyPr>
          <a:lstStyle/>
          <a:p>
            <a:r>
              <a:rPr lang="en-US" dirty="0">
                <a:solidFill>
                  <a:srgbClr val="FDD37F"/>
                </a:solidFill>
                <a:effectLst>
                  <a:outerShdw blurRad="38100" dist="38100" dir="2700000" algn="tl">
                    <a:srgbClr val="000000">
                      <a:alpha val="43137"/>
                    </a:srgbClr>
                  </a:outerShdw>
                </a:effectLst>
              </a:rPr>
              <a:t>“Perdition.” </a:t>
            </a:r>
            <a:r>
              <a:rPr lang="en-US" i="1" dirty="0">
                <a:solidFill>
                  <a:srgbClr val="FDD37F"/>
                </a:solidFill>
                <a:effectLst>
                  <a:outerShdw blurRad="38100" dist="38100" dir="2700000" algn="tl">
                    <a:srgbClr val="000000">
                      <a:alpha val="43137"/>
                    </a:srgbClr>
                  </a:outerShdw>
                </a:effectLst>
              </a:rPr>
              <a:t>Merriam-Webster.com Dictionary</a:t>
            </a:r>
            <a:r>
              <a:rPr lang="en-US" dirty="0">
                <a:solidFill>
                  <a:srgbClr val="FDD37F"/>
                </a:solidFill>
                <a:effectLst>
                  <a:outerShdw blurRad="38100" dist="38100" dir="2700000" algn="tl">
                    <a:srgbClr val="000000">
                      <a:alpha val="43137"/>
                    </a:srgbClr>
                  </a:outerShdw>
                </a:effectLst>
              </a:rPr>
              <a:t>, Merriam-Webster, https://www.merriam-webster.com/dictionary/perdition. Accessed 11 Mar. 2022.</a:t>
            </a:r>
          </a:p>
        </p:txBody>
      </p:sp>
      <p:graphicFrame>
        <p:nvGraphicFramePr>
          <p:cNvPr id="15" name="Table 9">
            <a:extLst>
              <a:ext uri="{FF2B5EF4-FFF2-40B4-BE49-F238E27FC236}">
                <a16:creationId xmlns:a16="http://schemas.microsoft.com/office/drawing/2014/main" xmlns="" id="{7304F0EA-4A53-4CBD-A5F9-9977D9D7887F}"/>
              </a:ext>
            </a:extLst>
          </p:cNvPr>
          <p:cNvGraphicFramePr>
            <a:graphicFrameLocks noGrp="1"/>
          </p:cNvGraphicFramePr>
          <p:nvPr>
            <p:extLst>
              <p:ext uri="{D42A27DB-BD31-4B8C-83A1-F6EECF244321}">
                <p14:modId xmlns:p14="http://schemas.microsoft.com/office/powerpoint/2010/main" val="201751262"/>
              </p:ext>
            </p:extLst>
          </p:nvPr>
        </p:nvGraphicFramePr>
        <p:xfrm>
          <a:off x="7096955" y="2769234"/>
          <a:ext cx="4967137" cy="1767840"/>
        </p:xfrm>
        <a:graphic>
          <a:graphicData uri="http://schemas.openxmlformats.org/drawingml/2006/table">
            <a:tbl>
              <a:tblPr firstRow="1" bandRow="1">
                <a:tableStyleId>{5C22544A-7EE6-4342-B048-85BDC9FD1C3A}</a:tableStyleId>
              </a:tblPr>
              <a:tblGrid>
                <a:gridCol w="601980">
                  <a:extLst>
                    <a:ext uri="{9D8B030D-6E8A-4147-A177-3AD203B41FA5}">
                      <a16:colId xmlns:a16="http://schemas.microsoft.com/office/drawing/2014/main" xmlns="" val="1162590450"/>
                    </a:ext>
                  </a:extLst>
                </a:gridCol>
                <a:gridCol w="693205">
                  <a:extLst>
                    <a:ext uri="{9D8B030D-6E8A-4147-A177-3AD203B41FA5}">
                      <a16:colId xmlns:a16="http://schemas.microsoft.com/office/drawing/2014/main" xmlns="" val="3081922610"/>
                    </a:ext>
                  </a:extLst>
                </a:gridCol>
                <a:gridCol w="827405">
                  <a:extLst>
                    <a:ext uri="{9D8B030D-6E8A-4147-A177-3AD203B41FA5}">
                      <a16:colId xmlns:a16="http://schemas.microsoft.com/office/drawing/2014/main" xmlns="" val="1631392575"/>
                    </a:ext>
                  </a:extLst>
                </a:gridCol>
                <a:gridCol w="757619">
                  <a:extLst>
                    <a:ext uri="{9D8B030D-6E8A-4147-A177-3AD203B41FA5}">
                      <a16:colId xmlns:a16="http://schemas.microsoft.com/office/drawing/2014/main" xmlns="" val="1304022425"/>
                    </a:ext>
                  </a:extLst>
                </a:gridCol>
                <a:gridCol w="1144969">
                  <a:extLst>
                    <a:ext uri="{9D8B030D-6E8A-4147-A177-3AD203B41FA5}">
                      <a16:colId xmlns:a16="http://schemas.microsoft.com/office/drawing/2014/main" xmlns="" val="980793044"/>
                    </a:ext>
                  </a:extLst>
                </a:gridCol>
                <a:gridCol w="941959">
                  <a:extLst>
                    <a:ext uri="{9D8B030D-6E8A-4147-A177-3AD203B41FA5}">
                      <a16:colId xmlns:a16="http://schemas.microsoft.com/office/drawing/2014/main" xmlns="" val="3407742251"/>
                    </a:ext>
                  </a:extLst>
                </a:gridCol>
              </a:tblGrid>
              <a:tr h="370840">
                <a:tc gridSpan="6">
                  <a:txBody>
                    <a:bodyPr/>
                    <a:lstStyle/>
                    <a:p>
                      <a:pPr algn="ctr"/>
                      <a:r>
                        <a:rPr lang="en-US" sz="2000" dirty="0"/>
                        <a:t>Number of Mentions in Bible</a:t>
                      </a:r>
                    </a:p>
                  </a:txBody>
                  <a:tcPr>
                    <a:solidFill>
                      <a:srgbClr val="810305"/>
                    </a:solidFill>
                  </a:tcPr>
                </a:tc>
                <a:tc hMerge="1">
                  <a:txBody>
                    <a:bodyPr/>
                    <a:lstStyle/>
                    <a:p>
                      <a:endParaRPr lang="en-US"/>
                    </a:p>
                  </a:txBody>
                  <a:tcPr/>
                </a:tc>
                <a:tc hMerge="1">
                  <a:txBody>
                    <a:bodyPr/>
                    <a:lstStyle/>
                    <a:p>
                      <a:endParaRPr lang="en-US" sz="2400" dirty="0"/>
                    </a:p>
                  </a:txBody>
                  <a:tcPr>
                    <a:solidFill>
                      <a:srgbClr val="661E2A"/>
                    </a:solidFill>
                  </a:tcPr>
                </a:tc>
                <a:tc hMerge="1">
                  <a:txBody>
                    <a:bodyPr/>
                    <a:lstStyle/>
                    <a:p>
                      <a:endParaRPr lang="en-US" sz="2400" dirty="0"/>
                    </a:p>
                  </a:txBody>
                  <a:tcPr>
                    <a:solidFill>
                      <a:srgbClr val="661E2A"/>
                    </a:solidFill>
                  </a:tcPr>
                </a:tc>
                <a:tc hMerge="1">
                  <a:txBody>
                    <a:bodyPr/>
                    <a:lstStyle/>
                    <a:p>
                      <a:endParaRPr lang="en-US" sz="2400" dirty="0"/>
                    </a:p>
                  </a:txBody>
                  <a:tcPr>
                    <a:solidFill>
                      <a:srgbClr val="661E2A"/>
                    </a:solidFill>
                  </a:tcPr>
                </a:tc>
                <a:tc hMerge="1">
                  <a:txBody>
                    <a:bodyPr/>
                    <a:lstStyle/>
                    <a:p>
                      <a:endParaRPr lang="en-US" sz="2000" dirty="0"/>
                    </a:p>
                  </a:txBody>
                  <a:tcPr>
                    <a:solidFill>
                      <a:srgbClr val="661E2A"/>
                    </a:solidFill>
                  </a:tcPr>
                </a:tc>
                <a:extLst>
                  <a:ext uri="{0D108BD9-81ED-4DB2-BD59-A6C34878D82A}">
                    <a16:rowId xmlns:a16="http://schemas.microsoft.com/office/drawing/2014/main" xmlns="" val="2206986191"/>
                  </a:ext>
                </a:extLst>
              </a:tr>
              <a:tr h="370840">
                <a:tc>
                  <a:txBody>
                    <a:bodyPr/>
                    <a:lstStyle/>
                    <a:p>
                      <a:endParaRPr lang="en-US" sz="2400" dirty="0"/>
                    </a:p>
                  </a:txBody>
                  <a:tcPr>
                    <a:solidFill>
                      <a:srgbClr val="810305"/>
                    </a:solidFill>
                  </a:tcPr>
                </a:tc>
                <a:tc>
                  <a:txBody>
                    <a:bodyPr/>
                    <a:lstStyle/>
                    <a:p>
                      <a:r>
                        <a:rPr lang="en-US" sz="2400" b="1" dirty="0">
                          <a:solidFill>
                            <a:schemeClr val="bg1"/>
                          </a:solidFill>
                        </a:rPr>
                        <a:t>KJV</a:t>
                      </a:r>
                    </a:p>
                  </a:txBody>
                  <a:tcPr>
                    <a:solidFill>
                      <a:srgbClr val="810305"/>
                    </a:solidFill>
                  </a:tcPr>
                </a:tc>
                <a:tc>
                  <a:txBody>
                    <a:bodyPr/>
                    <a:lstStyle/>
                    <a:p>
                      <a:r>
                        <a:rPr lang="en-US" sz="2400" b="1" dirty="0">
                          <a:solidFill>
                            <a:schemeClr val="bg1"/>
                          </a:solidFill>
                        </a:rPr>
                        <a:t>KJ21</a:t>
                      </a:r>
                    </a:p>
                  </a:txBody>
                  <a:tcPr>
                    <a:solidFill>
                      <a:srgbClr val="810305"/>
                    </a:solidFill>
                  </a:tcPr>
                </a:tc>
                <a:tc>
                  <a:txBody>
                    <a:bodyPr/>
                    <a:lstStyle/>
                    <a:p>
                      <a:r>
                        <a:rPr lang="en-US" sz="2400" b="1" dirty="0">
                          <a:solidFill>
                            <a:schemeClr val="bg1"/>
                          </a:solidFill>
                        </a:rPr>
                        <a:t>ASV</a:t>
                      </a:r>
                    </a:p>
                  </a:txBody>
                  <a:tcPr>
                    <a:solidFill>
                      <a:srgbClr val="810305"/>
                    </a:solidFill>
                  </a:tcPr>
                </a:tc>
                <a:tc>
                  <a:txBody>
                    <a:bodyPr/>
                    <a:lstStyle/>
                    <a:p>
                      <a:r>
                        <a:rPr lang="en-US" sz="2400" b="1" dirty="0">
                          <a:solidFill>
                            <a:schemeClr val="bg1"/>
                          </a:solidFill>
                        </a:rPr>
                        <a:t>AMP/C</a:t>
                      </a:r>
                    </a:p>
                  </a:txBody>
                  <a:tcPr>
                    <a:solidFill>
                      <a:srgbClr val="810305"/>
                    </a:solidFill>
                  </a:tcPr>
                </a:tc>
                <a:tc>
                  <a:txBody>
                    <a:bodyPr/>
                    <a:lstStyle/>
                    <a:p>
                      <a:r>
                        <a:rPr lang="en-US" sz="2400" b="1" dirty="0">
                          <a:solidFill>
                            <a:schemeClr val="bg1"/>
                          </a:solidFill>
                        </a:rPr>
                        <a:t>NRSV</a:t>
                      </a:r>
                    </a:p>
                  </a:txBody>
                  <a:tcPr>
                    <a:solidFill>
                      <a:srgbClr val="810305"/>
                    </a:solidFill>
                  </a:tcPr>
                </a:tc>
                <a:extLst>
                  <a:ext uri="{0D108BD9-81ED-4DB2-BD59-A6C34878D82A}">
                    <a16:rowId xmlns:a16="http://schemas.microsoft.com/office/drawing/2014/main" xmlns="" val="3429513666"/>
                  </a:ext>
                </a:extLst>
              </a:tr>
              <a:tr h="370840">
                <a:tc>
                  <a:txBody>
                    <a:bodyPr/>
                    <a:lstStyle/>
                    <a:p>
                      <a:r>
                        <a:rPr lang="en-US" sz="2400" b="1" dirty="0">
                          <a:solidFill>
                            <a:schemeClr val="bg1"/>
                          </a:solidFill>
                        </a:rPr>
                        <a:t>OT</a:t>
                      </a:r>
                    </a:p>
                  </a:txBody>
                  <a:tcPr>
                    <a:solidFill>
                      <a:srgbClr val="DF5A07"/>
                    </a:solidFill>
                  </a:tcPr>
                </a:tc>
                <a:tc>
                  <a:txBody>
                    <a:bodyPr/>
                    <a:lstStyle/>
                    <a:p>
                      <a:pPr algn="ctr"/>
                      <a:endParaRPr lang="en-US" sz="2400" dirty="0">
                        <a:latin typeface="Georgia" panose="02040502050405020303" pitchFamily="18" charset="0"/>
                      </a:endParaRPr>
                    </a:p>
                  </a:txBody>
                  <a:tcPr>
                    <a:solidFill>
                      <a:srgbClr val="DF5A07"/>
                    </a:solidFill>
                  </a:tcPr>
                </a:tc>
                <a:tc>
                  <a:txBody>
                    <a:bodyPr/>
                    <a:lstStyle/>
                    <a:p>
                      <a:pPr algn="ctr"/>
                      <a:endParaRPr lang="en-US" sz="2400" dirty="0">
                        <a:latin typeface="Georgia" panose="02040502050405020303" pitchFamily="18" charset="0"/>
                      </a:endParaRPr>
                    </a:p>
                  </a:txBody>
                  <a:tcPr>
                    <a:solidFill>
                      <a:srgbClr val="DF5A07"/>
                    </a:solidFill>
                  </a:tcPr>
                </a:tc>
                <a:tc>
                  <a:txBody>
                    <a:bodyPr/>
                    <a:lstStyle/>
                    <a:p>
                      <a:pPr algn="ctr"/>
                      <a:endParaRPr lang="en-US" sz="2400" dirty="0">
                        <a:latin typeface="Georgia" panose="02040502050405020303" pitchFamily="18" charset="0"/>
                      </a:endParaRPr>
                    </a:p>
                  </a:txBody>
                  <a:tcPr>
                    <a:solidFill>
                      <a:srgbClr val="DF5A07"/>
                    </a:solidFill>
                  </a:tcPr>
                </a:tc>
                <a:tc>
                  <a:txBody>
                    <a:bodyPr/>
                    <a:lstStyle/>
                    <a:p>
                      <a:pPr algn="ctr"/>
                      <a:endParaRPr lang="en-US" sz="2400" dirty="0">
                        <a:latin typeface="Georgia" panose="02040502050405020303" pitchFamily="18" charset="0"/>
                      </a:endParaRPr>
                    </a:p>
                  </a:txBody>
                  <a:tcPr>
                    <a:solidFill>
                      <a:srgbClr val="DF5A07"/>
                    </a:solidFill>
                  </a:tcPr>
                </a:tc>
                <a:tc>
                  <a:txBody>
                    <a:bodyPr/>
                    <a:lstStyle/>
                    <a:p>
                      <a:pPr algn="ctr"/>
                      <a:r>
                        <a:rPr lang="en-US" sz="2400" dirty="0">
                          <a:latin typeface="Georgia" panose="02040502050405020303" pitchFamily="18" charset="0"/>
                        </a:rPr>
                        <a:t>2</a:t>
                      </a:r>
                    </a:p>
                  </a:txBody>
                  <a:tcPr>
                    <a:solidFill>
                      <a:srgbClr val="DF5A07"/>
                    </a:solidFill>
                  </a:tcPr>
                </a:tc>
                <a:extLst>
                  <a:ext uri="{0D108BD9-81ED-4DB2-BD59-A6C34878D82A}">
                    <a16:rowId xmlns:a16="http://schemas.microsoft.com/office/drawing/2014/main" xmlns="" val="795371648"/>
                  </a:ext>
                </a:extLst>
              </a:tr>
              <a:tr h="370840">
                <a:tc>
                  <a:txBody>
                    <a:bodyPr/>
                    <a:lstStyle/>
                    <a:p>
                      <a:r>
                        <a:rPr lang="en-US" sz="2400" b="1" dirty="0">
                          <a:solidFill>
                            <a:schemeClr val="bg1"/>
                          </a:solidFill>
                        </a:rPr>
                        <a:t>NT</a:t>
                      </a:r>
                    </a:p>
                  </a:txBody>
                  <a:tcPr>
                    <a:solidFill>
                      <a:srgbClr val="F99728"/>
                    </a:solidFill>
                  </a:tcPr>
                </a:tc>
                <a:tc>
                  <a:txBody>
                    <a:bodyPr/>
                    <a:lstStyle/>
                    <a:p>
                      <a:pPr algn="ctr"/>
                      <a:r>
                        <a:rPr lang="en-US" sz="2400" dirty="0">
                          <a:latin typeface="Georgia" panose="02040502050405020303" pitchFamily="18" charset="0"/>
                        </a:rPr>
                        <a:t>8</a:t>
                      </a:r>
                    </a:p>
                  </a:txBody>
                  <a:tcPr>
                    <a:solidFill>
                      <a:srgbClr val="F99728"/>
                    </a:solidFill>
                  </a:tcPr>
                </a:tc>
                <a:tc>
                  <a:txBody>
                    <a:bodyPr/>
                    <a:lstStyle/>
                    <a:p>
                      <a:pPr algn="ctr"/>
                      <a:r>
                        <a:rPr lang="en-US" sz="2400" dirty="0">
                          <a:latin typeface="Georgia" panose="02040502050405020303" pitchFamily="18" charset="0"/>
                        </a:rPr>
                        <a:t>1</a:t>
                      </a:r>
                    </a:p>
                  </a:txBody>
                  <a:tcPr>
                    <a:solidFill>
                      <a:srgbClr val="F99728"/>
                    </a:solidFill>
                  </a:tcPr>
                </a:tc>
                <a:tc>
                  <a:txBody>
                    <a:bodyPr/>
                    <a:lstStyle/>
                    <a:p>
                      <a:pPr algn="ctr"/>
                      <a:r>
                        <a:rPr lang="en-US" sz="2400" dirty="0">
                          <a:latin typeface="Georgia" panose="02040502050405020303" pitchFamily="18" charset="0"/>
                        </a:rPr>
                        <a:t>2</a:t>
                      </a:r>
                    </a:p>
                  </a:txBody>
                  <a:tcPr>
                    <a:solidFill>
                      <a:srgbClr val="F99728"/>
                    </a:solidFill>
                  </a:tcPr>
                </a:tc>
                <a:tc>
                  <a:txBody>
                    <a:bodyPr/>
                    <a:lstStyle/>
                    <a:p>
                      <a:pPr algn="ctr"/>
                      <a:r>
                        <a:rPr lang="en-US" sz="2400" dirty="0">
                          <a:latin typeface="Georgia" panose="02040502050405020303" pitchFamily="18" charset="0"/>
                        </a:rPr>
                        <a:t>10</a:t>
                      </a:r>
                    </a:p>
                  </a:txBody>
                  <a:tcPr>
                    <a:solidFill>
                      <a:srgbClr val="F99728"/>
                    </a:solidFill>
                  </a:tcPr>
                </a:tc>
                <a:tc>
                  <a:txBody>
                    <a:bodyPr/>
                    <a:lstStyle/>
                    <a:p>
                      <a:pPr algn="ctr"/>
                      <a:endParaRPr lang="en-US" sz="2400" dirty="0">
                        <a:latin typeface="Georgia" panose="02040502050405020303" pitchFamily="18" charset="0"/>
                      </a:endParaRPr>
                    </a:p>
                  </a:txBody>
                  <a:tcPr>
                    <a:solidFill>
                      <a:srgbClr val="F99728"/>
                    </a:solidFill>
                  </a:tcPr>
                </a:tc>
                <a:extLst>
                  <a:ext uri="{0D108BD9-81ED-4DB2-BD59-A6C34878D82A}">
                    <a16:rowId xmlns:a16="http://schemas.microsoft.com/office/drawing/2014/main" xmlns="" val="1941784459"/>
                  </a:ext>
                </a:extLst>
              </a:tr>
            </a:tbl>
          </a:graphicData>
        </a:graphic>
      </p:graphicFrame>
    </p:spTree>
    <p:extLst>
      <p:ext uri="{BB962C8B-B14F-4D97-AF65-F5344CB8AC3E}">
        <p14:creationId xmlns:p14="http://schemas.microsoft.com/office/powerpoint/2010/main" val="304786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612" y="365126"/>
            <a:ext cx="6013193" cy="1146176"/>
          </a:xfrm>
        </p:spPr>
        <p:txBody>
          <a:bodyPr vert="horz" lIns="91440" tIns="45720" rIns="91440" bIns="45720" rtlCol="0" anchor="ctr">
            <a:normAutofit/>
          </a:bodyPr>
          <a:lstStyle/>
          <a:p>
            <a:pPr algn="l"/>
            <a:r>
              <a:rPr lang="en-US" sz="3100" b="1" dirty="0">
                <a:latin typeface="+mn-lt"/>
              </a:rPr>
              <a:t>Destination 3: </a:t>
            </a:r>
            <a:r>
              <a:rPr lang="en-US" sz="3100" b="1" dirty="0">
                <a:solidFill>
                  <a:srgbClr val="40AD03"/>
                </a:solidFill>
                <a:effectLst>
                  <a:outerShdw blurRad="38100" dist="38100" dir="2700000" algn="tl">
                    <a:srgbClr val="000000">
                      <a:alpha val="43137"/>
                    </a:srgbClr>
                  </a:outerShdw>
                </a:effectLst>
                <a:latin typeface="+mn-lt"/>
              </a:rPr>
              <a:t>PARADISE</a:t>
            </a:r>
            <a:r>
              <a:rPr lang="en-US" sz="3100" b="1" dirty="0">
                <a:latin typeface="+mn-lt"/>
              </a:rPr>
              <a:t>—Another very popular destination</a:t>
            </a:r>
          </a:p>
        </p:txBody>
      </p:sp>
      <p:sp>
        <p:nvSpPr>
          <p:cNvPr id="22" name="Freeform: Shape 21">
            <a:extLst>
              <a:ext uri="{FF2B5EF4-FFF2-40B4-BE49-F238E27FC236}">
                <a16:creationId xmlns:a16="http://schemas.microsoft.com/office/drawing/2014/main" xmlns=""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https://media.istockphoto.com/photos/tunnel-of-light-picture-id1291628123?b=1&amp;k=20&amp;m=1291628123&amp;s=170667a&amp;w=0&amp;h=P8XGupT0HP3GDCYHPamSxNLAkl7gynzzcBHyy_4K4vE="/>
          <p:cNvPicPr>
            <a:picLocks noChangeAspect="1" noChangeArrowheads="1"/>
          </p:cNvPicPr>
          <p:nvPr/>
        </p:nvPicPr>
        <p:blipFill rotWithShape="1">
          <a:blip r:embed="rId3">
            <a:extLst>
              <a:ext uri="{28A0092B-C50C-407E-A947-70E740481C1C}">
                <a14:useLocalDpi xmlns:a14="http://schemas.microsoft.com/office/drawing/2010/main" val="0"/>
              </a:ext>
            </a:extLst>
          </a:blip>
          <a:srcRect l="21310" r="2340" b="-2"/>
          <a:stretch/>
        </p:blipFill>
        <p:spPr bwMode="auto">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xmlns="" id="{1ABCC31D-213C-44E9-9CC8-8FB2DFC22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Subtitle 2"/>
          <p:cNvSpPr txBox="1">
            <a:spLocks/>
          </p:cNvSpPr>
          <p:nvPr/>
        </p:nvSpPr>
        <p:spPr>
          <a:xfrm>
            <a:off x="6096000" y="1839323"/>
            <a:ext cx="5931453" cy="28932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1a : EDEN </a:t>
            </a:r>
          </a:p>
          <a:p>
            <a:pPr marL="512763" indent="-400050" algn="l"/>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b : an intermediate place or state where the souls of the righteous await resurrection and the final judgment </a:t>
            </a:r>
          </a:p>
          <a:p>
            <a:pPr indent="112713" algn="l"/>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c : HEAVEN </a:t>
            </a:r>
          </a:p>
          <a:p>
            <a:pPr indent="112713" algn="l"/>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2 : a place or state of bliss, felicity, or delight </a:t>
            </a:r>
          </a:p>
          <a:p>
            <a:pPr algn="l" fontAlgn="base"/>
            <a:r>
              <a:rPr lang="en-US" sz="2000" b="1" u="sng" dirty="0">
                <a:solidFill>
                  <a:srgbClr val="FFFFFF"/>
                </a:solidFill>
              </a:rPr>
              <a:t>NIV – Bible app. mentions Paradise 3 times, only in NT</a:t>
            </a:r>
          </a:p>
        </p:txBody>
      </p:sp>
      <p:graphicFrame>
        <p:nvGraphicFramePr>
          <p:cNvPr id="13" name="Table 9">
            <a:extLst>
              <a:ext uri="{FF2B5EF4-FFF2-40B4-BE49-F238E27FC236}">
                <a16:creationId xmlns:a16="http://schemas.microsoft.com/office/drawing/2014/main" xmlns="" id="{D5102A95-7184-43E1-8D2D-E01540544EEA}"/>
              </a:ext>
            </a:extLst>
          </p:cNvPr>
          <p:cNvGraphicFramePr>
            <a:graphicFrameLocks noGrp="1"/>
          </p:cNvGraphicFramePr>
          <p:nvPr>
            <p:extLst>
              <p:ext uri="{D42A27DB-BD31-4B8C-83A1-F6EECF244321}">
                <p14:modId xmlns:p14="http://schemas.microsoft.com/office/powerpoint/2010/main" val="3845366705"/>
              </p:ext>
            </p:extLst>
          </p:nvPr>
        </p:nvGraphicFramePr>
        <p:xfrm>
          <a:off x="5798310" y="4874330"/>
          <a:ext cx="6065522" cy="1767840"/>
        </p:xfrm>
        <a:graphic>
          <a:graphicData uri="http://schemas.openxmlformats.org/drawingml/2006/table">
            <a:tbl>
              <a:tblPr firstRow="1" bandRow="1">
                <a:tableStyleId>{5C22544A-7EE6-4342-B048-85BDC9FD1C3A}</a:tableStyleId>
              </a:tblPr>
              <a:tblGrid>
                <a:gridCol w="601980">
                  <a:extLst>
                    <a:ext uri="{9D8B030D-6E8A-4147-A177-3AD203B41FA5}">
                      <a16:colId xmlns:a16="http://schemas.microsoft.com/office/drawing/2014/main" xmlns="" val="1162590450"/>
                    </a:ext>
                  </a:extLst>
                </a:gridCol>
                <a:gridCol w="911860">
                  <a:extLst>
                    <a:ext uri="{9D8B030D-6E8A-4147-A177-3AD203B41FA5}">
                      <a16:colId xmlns:a16="http://schemas.microsoft.com/office/drawing/2014/main" xmlns="" val="1631392575"/>
                    </a:ext>
                  </a:extLst>
                </a:gridCol>
                <a:gridCol w="701993">
                  <a:extLst>
                    <a:ext uri="{9D8B030D-6E8A-4147-A177-3AD203B41FA5}">
                      <a16:colId xmlns:a16="http://schemas.microsoft.com/office/drawing/2014/main" xmlns="" val="1304022425"/>
                    </a:ext>
                  </a:extLst>
                </a:gridCol>
                <a:gridCol w="666941">
                  <a:extLst>
                    <a:ext uri="{9D8B030D-6E8A-4147-A177-3AD203B41FA5}">
                      <a16:colId xmlns:a16="http://schemas.microsoft.com/office/drawing/2014/main" xmlns="" val="980793044"/>
                    </a:ext>
                  </a:extLst>
                </a:gridCol>
                <a:gridCol w="713804">
                  <a:extLst>
                    <a:ext uri="{9D8B030D-6E8A-4147-A177-3AD203B41FA5}">
                      <a16:colId xmlns:a16="http://schemas.microsoft.com/office/drawing/2014/main" xmlns="" val="3407742251"/>
                    </a:ext>
                  </a:extLst>
                </a:gridCol>
                <a:gridCol w="855980">
                  <a:extLst>
                    <a:ext uri="{9D8B030D-6E8A-4147-A177-3AD203B41FA5}">
                      <a16:colId xmlns:a16="http://schemas.microsoft.com/office/drawing/2014/main" xmlns="" val="530704206"/>
                    </a:ext>
                  </a:extLst>
                </a:gridCol>
                <a:gridCol w="863918">
                  <a:extLst>
                    <a:ext uri="{9D8B030D-6E8A-4147-A177-3AD203B41FA5}">
                      <a16:colId xmlns:a16="http://schemas.microsoft.com/office/drawing/2014/main" xmlns="" val="4093259787"/>
                    </a:ext>
                  </a:extLst>
                </a:gridCol>
                <a:gridCol w="749046">
                  <a:extLst>
                    <a:ext uri="{9D8B030D-6E8A-4147-A177-3AD203B41FA5}">
                      <a16:colId xmlns:a16="http://schemas.microsoft.com/office/drawing/2014/main" xmlns="" val="3456593010"/>
                    </a:ext>
                  </a:extLst>
                </a:gridCol>
              </a:tblGrid>
              <a:tr h="370840">
                <a:tc gridSpan="8">
                  <a:txBody>
                    <a:bodyPr/>
                    <a:lstStyle/>
                    <a:p>
                      <a:pPr algn="ctr"/>
                      <a:r>
                        <a:rPr lang="en-US" sz="2000" dirty="0"/>
                        <a:t>Number of Mentions in Bible</a:t>
                      </a:r>
                    </a:p>
                  </a:txBody>
                  <a:tcPr>
                    <a:solidFill>
                      <a:srgbClr val="28370D"/>
                    </a:solidFill>
                  </a:tcPr>
                </a:tc>
                <a:tc hMerge="1">
                  <a:txBody>
                    <a:bodyPr/>
                    <a:lstStyle/>
                    <a:p>
                      <a:endParaRPr lang="en-US" sz="2400" dirty="0"/>
                    </a:p>
                  </a:txBody>
                  <a:tcPr>
                    <a:solidFill>
                      <a:srgbClr val="661E2A"/>
                    </a:solidFill>
                  </a:tcPr>
                </a:tc>
                <a:tc hMerge="1">
                  <a:txBody>
                    <a:bodyPr/>
                    <a:lstStyle/>
                    <a:p>
                      <a:endParaRPr lang="en-US" sz="2400" dirty="0"/>
                    </a:p>
                  </a:txBody>
                  <a:tcPr>
                    <a:solidFill>
                      <a:srgbClr val="661E2A"/>
                    </a:solidFill>
                  </a:tcPr>
                </a:tc>
                <a:tc hMerge="1">
                  <a:txBody>
                    <a:bodyPr/>
                    <a:lstStyle/>
                    <a:p>
                      <a:endParaRPr lang="en-US" sz="2400" dirty="0"/>
                    </a:p>
                  </a:txBody>
                  <a:tcPr>
                    <a:solidFill>
                      <a:srgbClr val="661E2A"/>
                    </a:solidFill>
                  </a:tcPr>
                </a:tc>
                <a:tc hMerge="1">
                  <a:txBody>
                    <a:bodyPr/>
                    <a:lstStyle/>
                    <a:p>
                      <a:endParaRPr lang="en-US" sz="2000" dirty="0"/>
                    </a:p>
                  </a:txBody>
                  <a:tcPr>
                    <a:solidFill>
                      <a:srgbClr val="661E2A"/>
                    </a:solidFill>
                  </a:tcPr>
                </a:tc>
                <a:tc hMerge="1">
                  <a:txBody>
                    <a:bodyPr/>
                    <a:lstStyle/>
                    <a:p>
                      <a:pPr algn="ctr"/>
                      <a:endParaRPr lang="en-US" sz="2000" dirty="0"/>
                    </a:p>
                  </a:txBody>
                  <a:tcPr>
                    <a:solidFill>
                      <a:srgbClr val="810305"/>
                    </a:solidFill>
                  </a:tcPr>
                </a:tc>
                <a:tc hMerge="1">
                  <a:txBody>
                    <a:bodyPr/>
                    <a:lstStyle/>
                    <a:p>
                      <a:pPr algn="ctr"/>
                      <a:endParaRPr lang="en-US" sz="2000" dirty="0"/>
                    </a:p>
                  </a:txBody>
                  <a:tcPr>
                    <a:solidFill>
                      <a:srgbClr val="810305"/>
                    </a:solidFill>
                  </a:tcPr>
                </a:tc>
                <a:tc hMerge="1">
                  <a:txBody>
                    <a:bodyPr/>
                    <a:lstStyle/>
                    <a:p>
                      <a:pPr algn="ctr"/>
                      <a:endParaRPr lang="en-US" sz="2000" dirty="0"/>
                    </a:p>
                  </a:txBody>
                  <a:tcPr>
                    <a:solidFill>
                      <a:srgbClr val="810305"/>
                    </a:solidFill>
                  </a:tcPr>
                </a:tc>
                <a:extLst>
                  <a:ext uri="{0D108BD9-81ED-4DB2-BD59-A6C34878D82A}">
                    <a16:rowId xmlns:a16="http://schemas.microsoft.com/office/drawing/2014/main" xmlns="" val="2206986191"/>
                  </a:ext>
                </a:extLst>
              </a:tr>
              <a:tr h="390733">
                <a:tc>
                  <a:txBody>
                    <a:bodyPr/>
                    <a:lstStyle/>
                    <a:p>
                      <a:endParaRPr lang="en-US" sz="2400" dirty="0"/>
                    </a:p>
                  </a:txBody>
                  <a:tcPr>
                    <a:solidFill>
                      <a:srgbClr val="28370D"/>
                    </a:solidFill>
                  </a:tcPr>
                </a:tc>
                <a:tc>
                  <a:txBody>
                    <a:bodyPr/>
                    <a:lstStyle/>
                    <a:p>
                      <a:r>
                        <a:rPr lang="en-US" sz="2400" b="1" dirty="0">
                          <a:solidFill>
                            <a:schemeClr val="bg1"/>
                          </a:solidFill>
                        </a:rPr>
                        <a:t>Voice</a:t>
                      </a:r>
                    </a:p>
                  </a:txBody>
                  <a:tcPr>
                    <a:solidFill>
                      <a:srgbClr val="28370D"/>
                    </a:solidFill>
                  </a:tcPr>
                </a:tc>
                <a:tc>
                  <a:txBody>
                    <a:bodyPr/>
                    <a:lstStyle/>
                    <a:p>
                      <a:r>
                        <a:rPr lang="en-US" sz="2400" b="1" dirty="0">
                          <a:solidFill>
                            <a:schemeClr val="bg1"/>
                          </a:solidFill>
                        </a:rPr>
                        <a:t>TLB</a:t>
                      </a:r>
                    </a:p>
                  </a:txBody>
                  <a:tcPr>
                    <a:solidFill>
                      <a:srgbClr val="28370D"/>
                    </a:solidFill>
                  </a:tcPr>
                </a:tc>
                <a:tc>
                  <a:txBody>
                    <a:bodyPr/>
                    <a:lstStyle/>
                    <a:p>
                      <a:r>
                        <a:rPr lang="en-US" sz="2400" b="1" dirty="0">
                          <a:solidFill>
                            <a:schemeClr val="bg1"/>
                          </a:solidFill>
                        </a:rPr>
                        <a:t>YLT</a:t>
                      </a:r>
                    </a:p>
                  </a:txBody>
                  <a:tcPr>
                    <a:solidFill>
                      <a:srgbClr val="28370D"/>
                    </a:solidFill>
                  </a:tcPr>
                </a:tc>
                <a:tc>
                  <a:txBody>
                    <a:bodyPr/>
                    <a:lstStyle/>
                    <a:p>
                      <a:r>
                        <a:rPr lang="en-US" sz="2400" b="1" dirty="0">
                          <a:solidFill>
                            <a:schemeClr val="bg1"/>
                          </a:solidFill>
                        </a:rPr>
                        <a:t>TPT</a:t>
                      </a:r>
                    </a:p>
                  </a:txBody>
                  <a:tcPr>
                    <a:solidFill>
                      <a:srgbClr val="28370D"/>
                    </a:solidFill>
                  </a:tcPr>
                </a:tc>
                <a:tc>
                  <a:txBody>
                    <a:bodyPr/>
                    <a:lstStyle/>
                    <a:p>
                      <a:r>
                        <a:rPr lang="en-US" sz="2400" b="1" dirty="0">
                          <a:solidFill>
                            <a:schemeClr val="bg1"/>
                          </a:solidFill>
                        </a:rPr>
                        <a:t>MSG</a:t>
                      </a:r>
                    </a:p>
                  </a:txBody>
                  <a:tcPr>
                    <a:solidFill>
                      <a:srgbClr val="28370D"/>
                    </a:solidFill>
                  </a:tcPr>
                </a:tc>
                <a:tc>
                  <a:txBody>
                    <a:bodyPr/>
                    <a:lstStyle/>
                    <a:p>
                      <a:r>
                        <a:rPr lang="en-US" sz="2400" b="1" dirty="0">
                          <a:solidFill>
                            <a:schemeClr val="bg1"/>
                          </a:solidFill>
                        </a:rPr>
                        <a:t>AMP</a:t>
                      </a:r>
                    </a:p>
                  </a:txBody>
                  <a:tcPr>
                    <a:solidFill>
                      <a:srgbClr val="28370D"/>
                    </a:solidFill>
                  </a:tcPr>
                </a:tc>
                <a:tc>
                  <a:txBody>
                    <a:bodyPr/>
                    <a:lstStyle/>
                    <a:p>
                      <a:r>
                        <a:rPr lang="en-US" sz="2400" b="1" dirty="0">
                          <a:solidFill>
                            <a:schemeClr val="bg1"/>
                          </a:solidFill>
                        </a:rPr>
                        <a:t>ERV</a:t>
                      </a:r>
                    </a:p>
                  </a:txBody>
                  <a:tcPr>
                    <a:solidFill>
                      <a:srgbClr val="28370D"/>
                    </a:solidFill>
                  </a:tcPr>
                </a:tc>
                <a:extLst>
                  <a:ext uri="{0D108BD9-81ED-4DB2-BD59-A6C34878D82A}">
                    <a16:rowId xmlns:a16="http://schemas.microsoft.com/office/drawing/2014/main" xmlns="" val="3429513666"/>
                  </a:ext>
                </a:extLst>
              </a:tr>
              <a:tr h="370840">
                <a:tc>
                  <a:txBody>
                    <a:bodyPr/>
                    <a:lstStyle/>
                    <a:p>
                      <a:r>
                        <a:rPr lang="en-US" sz="2400" b="1" dirty="0">
                          <a:solidFill>
                            <a:schemeClr val="tx1"/>
                          </a:solidFill>
                        </a:rPr>
                        <a:t>OT</a:t>
                      </a:r>
                    </a:p>
                  </a:txBody>
                  <a:tcPr>
                    <a:solidFill>
                      <a:srgbClr val="93CA30"/>
                    </a:solidFill>
                  </a:tcPr>
                </a:tc>
                <a:tc>
                  <a:txBody>
                    <a:bodyPr/>
                    <a:lstStyle/>
                    <a:p>
                      <a:pPr algn="ctr"/>
                      <a:r>
                        <a:rPr lang="en-US" sz="2400" b="1" dirty="0">
                          <a:solidFill>
                            <a:schemeClr val="tx1"/>
                          </a:solidFill>
                          <a:latin typeface="Georgia" panose="02040502050405020303" pitchFamily="18" charset="0"/>
                        </a:rPr>
                        <a:t>2</a:t>
                      </a:r>
                    </a:p>
                  </a:txBody>
                  <a:tcPr>
                    <a:solidFill>
                      <a:srgbClr val="93CA30"/>
                    </a:solidFill>
                  </a:tcPr>
                </a:tc>
                <a:tc>
                  <a:txBody>
                    <a:bodyPr/>
                    <a:lstStyle/>
                    <a:p>
                      <a:pPr algn="ctr"/>
                      <a:r>
                        <a:rPr lang="en-US" sz="2400" b="1" dirty="0">
                          <a:solidFill>
                            <a:schemeClr val="tx1"/>
                          </a:solidFill>
                          <a:latin typeface="Georgia" panose="02040502050405020303" pitchFamily="18" charset="0"/>
                        </a:rPr>
                        <a:t>1</a:t>
                      </a:r>
                    </a:p>
                  </a:txBody>
                  <a:tcPr>
                    <a:solidFill>
                      <a:srgbClr val="93CA30"/>
                    </a:solidFill>
                  </a:tcPr>
                </a:tc>
                <a:tc>
                  <a:txBody>
                    <a:bodyPr/>
                    <a:lstStyle/>
                    <a:p>
                      <a:pPr algn="ctr"/>
                      <a:r>
                        <a:rPr lang="en-US" sz="2400" b="1" dirty="0">
                          <a:solidFill>
                            <a:schemeClr val="tx1"/>
                          </a:solidFill>
                          <a:latin typeface="Georgia" panose="02040502050405020303" pitchFamily="18" charset="0"/>
                        </a:rPr>
                        <a:t>2</a:t>
                      </a:r>
                    </a:p>
                  </a:txBody>
                  <a:tcPr>
                    <a:solidFill>
                      <a:srgbClr val="93CA30"/>
                    </a:solidFill>
                  </a:tcPr>
                </a:tc>
                <a:tc>
                  <a:txBody>
                    <a:bodyPr/>
                    <a:lstStyle/>
                    <a:p>
                      <a:pPr algn="ctr"/>
                      <a:r>
                        <a:rPr lang="en-US" sz="2400" b="1" dirty="0">
                          <a:solidFill>
                            <a:schemeClr val="tx1"/>
                          </a:solidFill>
                          <a:latin typeface="Georgia" panose="02040502050405020303" pitchFamily="18" charset="0"/>
                        </a:rPr>
                        <a:t>4</a:t>
                      </a:r>
                    </a:p>
                  </a:txBody>
                  <a:tcPr>
                    <a:solidFill>
                      <a:srgbClr val="93CA30"/>
                    </a:solidFill>
                  </a:tcPr>
                </a:tc>
                <a:tc>
                  <a:txBody>
                    <a:bodyPr/>
                    <a:lstStyle/>
                    <a:p>
                      <a:pPr algn="ctr"/>
                      <a:r>
                        <a:rPr lang="en-US" sz="2400" b="1" dirty="0">
                          <a:solidFill>
                            <a:schemeClr val="tx1"/>
                          </a:solidFill>
                          <a:latin typeface="Georgia" panose="02040502050405020303" pitchFamily="18" charset="0"/>
                        </a:rPr>
                        <a:t>3</a:t>
                      </a:r>
                    </a:p>
                  </a:txBody>
                  <a:tcPr>
                    <a:solidFill>
                      <a:srgbClr val="93CA30"/>
                    </a:solidFill>
                  </a:tcPr>
                </a:tc>
                <a:tc>
                  <a:txBody>
                    <a:bodyPr/>
                    <a:lstStyle/>
                    <a:p>
                      <a:pPr algn="ctr"/>
                      <a:r>
                        <a:rPr lang="en-US" sz="2400" b="1" dirty="0">
                          <a:solidFill>
                            <a:schemeClr val="tx1"/>
                          </a:solidFill>
                          <a:latin typeface="Georgia" panose="02040502050405020303" pitchFamily="18" charset="0"/>
                        </a:rPr>
                        <a:t>1</a:t>
                      </a:r>
                    </a:p>
                  </a:txBody>
                  <a:tcPr>
                    <a:solidFill>
                      <a:srgbClr val="93CA30"/>
                    </a:solidFill>
                  </a:tcPr>
                </a:tc>
                <a:tc>
                  <a:txBody>
                    <a:bodyPr/>
                    <a:lstStyle/>
                    <a:p>
                      <a:pPr algn="ctr"/>
                      <a:endParaRPr lang="en-US" sz="2400" b="1" dirty="0">
                        <a:solidFill>
                          <a:schemeClr val="tx1"/>
                        </a:solidFill>
                        <a:latin typeface="Georgia" panose="02040502050405020303" pitchFamily="18" charset="0"/>
                      </a:endParaRPr>
                    </a:p>
                  </a:txBody>
                  <a:tcPr>
                    <a:solidFill>
                      <a:srgbClr val="93CA30"/>
                    </a:solidFill>
                  </a:tcPr>
                </a:tc>
                <a:extLst>
                  <a:ext uri="{0D108BD9-81ED-4DB2-BD59-A6C34878D82A}">
                    <a16:rowId xmlns:a16="http://schemas.microsoft.com/office/drawing/2014/main" xmlns="" val="795371648"/>
                  </a:ext>
                </a:extLst>
              </a:tr>
              <a:tr h="370840">
                <a:tc>
                  <a:txBody>
                    <a:bodyPr/>
                    <a:lstStyle/>
                    <a:p>
                      <a:r>
                        <a:rPr lang="en-US" sz="2400" b="1" dirty="0">
                          <a:solidFill>
                            <a:schemeClr val="tx1"/>
                          </a:solidFill>
                        </a:rPr>
                        <a:t>NT</a:t>
                      </a:r>
                    </a:p>
                  </a:txBody>
                  <a:tcPr>
                    <a:solidFill>
                      <a:srgbClr val="C5E48C"/>
                    </a:solidFill>
                  </a:tcPr>
                </a:tc>
                <a:tc>
                  <a:txBody>
                    <a:bodyPr/>
                    <a:lstStyle/>
                    <a:p>
                      <a:pPr algn="ctr"/>
                      <a:endParaRPr lang="en-US" sz="2400" b="1" dirty="0">
                        <a:solidFill>
                          <a:schemeClr val="tx1"/>
                        </a:solidFill>
                        <a:latin typeface="Georgia" panose="02040502050405020303" pitchFamily="18" charset="0"/>
                      </a:endParaRPr>
                    </a:p>
                  </a:txBody>
                  <a:tcPr>
                    <a:solidFill>
                      <a:srgbClr val="C5E48C"/>
                    </a:solidFill>
                  </a:tcPr>
                </a:tc>
                <a:tc>
                  <a:txBody>
                    <a:bodyPr/>
                    <a:lstStyle/>
                    <a:p>
                      <a:pPr algn="ctr"/>
                      <a:r>
                        <a:rPr lang="en-US" sz="2400" b="1" dirty="0">
                          <a:solidFill>
                            <a:schemeClr val="tx1"/>
                          </a:solidFill>
                          <a:latin typeface="Georgia" panose="02040502050405020303" pitchFamily="18" charset="0"/>
                        </a:rPr>
                        <a:t>1</a:t>
                      </a:r>
                    </a:p>
                  </a:txBody>
                  <a:tcPr>
                    <a:solidFill>
                      <a:srgbClr val="C5E48C"/>
                    </a:solidFill>
                  </a:tcPr>
                </a:tc>
                <a:tc>
                  <a:txBody>
                    <a:bodyPr/>
                    <a:lstStyle/>
                    <a:p>
                      <a:pPr algn="ctr"/>
                      <a:endParaRPr lang="en-US" sz="2400" b="1" dirty="0">
                        <a:solidFill>
                          <a:schemeClr val="tx1"/>
                        </a:solidFill>
                        <a:latin typeface="Georgia" panose="02040502050405020303" pitchFamily="18" charset="0"/>
                      </a:endParaRPr>
                    </a:p>
                  </a:txBody>
                  <a:tcPr>
                    <a:solidFill>
                      <a:srgbClr val="C5E48C"/>
                    </a:solidFill>
                  </a:tcPr>
                </a:tc>
                <a:tc>
                  <a:txBody>
                    <a:bodyPr/>
                    <a:lstStyle/>
                    <a:p>
                      <a:pPr algn="ctr"/>
                      <a:endParaRPr lang="en-US" sz="2400" b="1" dirty="0">
                        <a:solidFill>
                          <a:schemeClr val="tx1"/>
                        </a:solidFill>
                        <a:latin typeface="Georgia" panose="02040502050405020303" pitchFamily="18" charset="0"/>
                      </a:endParaRPr>
                    </a:p>
                  </a:txBody>
                  <a:tcPr>
                    <a:solidFill>
                      <a:srgbClr val="C5E48C"/>
                    </a:solidFill>
                  </a:tcPr>
                </a:tc>
                <a:tc>
                  <a:txBody>
                    <a:bodyPr/>
                    <a:lstStyle/>
                    <a:p>
                      <a:pPr algn="ctr"/>
                      <a:r>
                        <a:rPr lang="en-US" sz="2400" b="1" dirty="0">
                          <a:solidFill>
                            <a:schemeClr val="tx1"/>
                          </a:solidFill>
                          <a:latin typeface="Georgia" panose="02040502050405020303" pitchFamily="18" charset="0"/>
                        </a:rPr>
                        <a:t>1</a:t>
                      </a:r>
                    </a:p>
                  </a:txBody>
                  <a:tcPr>
                    <a:solidFill>
                      <a:srgbClr val="C5E48C"/>
                    </a:solidFill>
                  </a:tcPr>
                </a:tc>
                <a:tc>
                  <a:txBody>
                    <a:bodyPr/>
                    <a:lstStyle/>
                    <a:p>
                      <a:pPr algn="ctr"/>
                      <a:r>
                        <a:rPr lang="en-US" sz="2400" b="1" dirty="0">
                          <a:solidFill>
                            <a:schemeClr val="tx1"/>
                          </a:solidFill>
                          <a:latin typeface="Georgia" panose="02040502050405020303" pitchFamily="18" charset="0"/>
                        </a:rPr>
                        <a:t>6</a:t>
                      </a:r>
                    </a:p>
                  </a:txBody>
                  <a:tcPr>
                    <a:solidFill>
                      <a:srgbClr val="C5E48C"/>
                    </a:solidFill>
                  </a:tcPr>
                </a:tc>
                <a:tc>
                  <a:txBody>
                    <a:bodyPr/>
                    <a:lstStyle/>
                    <a:p>
                      <a:pPr algn="ctr"/>
                      <a:r>
                        <a:rPr lang="en-US" sz="2400" b="1" dirty="0">
                          <a:solidFill>
                            <a:schemeClr val="tx1"/>
                          </a:solidFill>
                          <a:latin typeface="Georgia" panose="02040502050405020303" pitchFamily="18" charset="0"/>
                        </a:rPr>
                        <a:t>1</a:t>
                      </a:r>
                    </a:p>
                  </a:txBody>
                  <a:tcPr>
                    <a:solidFill>
                      <a:srgbClr val="C5E48C"/>
                    </a:solidFill>
                  </a:tcPr>
                </a:tc>
                <a:extLst>
                  <a:ext uri="{0D108BD9-81ED-4DB2-BD59-A6C34878D82A}">
                    <a16:rowId xmlns:a16="http://schemas.microsoft.com/office/drawing/2014/main" xmlns="" val="1941784459"/>
                  </a:ext>
                </a:extLst>
              </a:tr>
            </a:tbl>
          </a:graphicData>
        </a:graphic>
      </p:graphicFrame>
      <p:sp>
        <p:nvSpPr>
          <p:cNvPr id="16" name="TextBox 15">
            <a:extLst>
              <a:ext uri="{FF2B5EF4-FFF2-40B4-BE49-F238E27FC236}">
                <a16:creationId xmlns:a16="http://schemas.microsoft.com/office/drawing/2014/main" xmlns="" id="{9917766C-BAF6-4B6D-9466-341EF13DEC0B}"/>
              </a:ext>
            </a:extLst>
          </p:cNvPr>
          <p:cNvSpPr txBox="1"/>
          <p:nvPr/>
        </p:nvSpPr>
        <p:spPr>
          <a:xfrm>
            <a:off x="6753035" y="228668"/>
            <a:ext cx="5357332" cy="1200329"/>
          </a:xfrm>
          <a:prstGeom prst="rect">
            <a:avLst/>
          </a:prstGeom>
          <a:noFill/>
        </p:spPr>
        <p:txBody>
          <a:bodyPr wrap="square">
            <a:spAutoFit/>
          </a:bodyPr>
          <a:lstStyle/>
          <a:p>
            <a:r>
              <a:rPr lang="en-US" dirty="0"/>
              <a:t>“Paradise.” </a:t>
            </a:r>
            <a:r>
              <a:rPr lang="en-US" i="1" dirty="0"/>
              <a:t>Merriam-Webster.com Dictionary</a:t>
            </a:r>
            <a:r>
              <a:rPr lang="en-US" dirty="0"/>
              <a:t>, Merriam-Webster, https://www.merriam-webster.com/dictionary/paradise. Accessed 11 Mar. 2022.</a:t>
            </a:r>
          </a:p>
        </p:txBody>
      </p:sp>
    </p:spTree>
    <p:extLst>
      <p:ext uri="{BB962C8B-B14F-4D97-AF65-F5344CB8AC3E}">
        <p14:creationId xmlns:p14="http://schemas.microsoft.com/office/powerpoint/2010/main" val="426340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2DAA6C16-BF9B-4A3E-BC70-EE6015D4F9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Jesus told this parable. There was a rich man who dressed in purple and fine linen and who feasted sumptuously every day. – Slide 1">
            <a:extLst>
              <a:ext uri="{FF2B5EF4-FFF2-40B4-BE49-F238E27FC236}">
                <a16:creationId xmlns:a16="http://schemas.microsoft.com/office/drawing/2014/main" xmlns="" id="{E5DDCBD1-96C2-4BFF-8370-5BA8F31072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7" r="1" b="11585"/>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8" name="Picture 8" descr="But at his gate lay a poor man named Lazarus whose body was covered with sores, who longed to eat what fell from the rich man’s table. In addition, the dogs came and licked his sores. – Slide 2">
            <a:extLst>
              <a:ext uri="{FF2B5EF4-FFF2-40B4-BE49-F238E27FC236}">
                <a16:creationId xmlns:a16="http://schemas.microsoft.com/office/drawing/2014/main" xmlns="" id="{5528E95B-5D07-4F18-8392-3936E148DD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1389"/>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A4AE1828-51FD-4AD7-BCF6-9AF5C696CE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528992"/>
            <a:ext cx="12192000" cy="757168"/>
            <a:chOff x="0" y="2959818"/>
            <a:chExt cx="12192000" cy="757168"/>
          </a:xfrm>
        </p:grpSpPr>
        <p:sp>
          <p:nvSpPr>
            <p:cNvPr id="24" name="Freeform: Shape 23">
              <a:extLst>
                <a:ext uri="{FF2B5EF4-FFF2-40B4-BE49-F238E27FC236}">
                  <a16:creationId xmlns:a16="http://schemas.microsoft.com/office/drawing/2014/main" xmlns="" id="{8542C7CD-02BE-4ADE-8D2F-DFB759D71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xmlns="" id="{840A04EE-8E37-4C28-B09B-A9593A4AAB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xtBox 8">
            <a:extLst>
              <a:ext uri="{FF2B5EF4-FFF2-40B4-BE49-F238E27FC236}">
                <a16:creationId xmlns:a16="http://schemas.microsoft.com/office/drawing/2014/main" xmlns="" id="{F13B357D-507F-4036-A165-FB990FA51616}"/>
              </a:ext>
            </a:extLst>
          </p:cNvPr>
          <p:cNvSpPr txBox="1"/>
          <p:nvPr/>
        </p:nvSpPr>
        <p:spPr>
          <a:xfrm>
            <a:off x="307981" y="4758612"/>
            <a:ext cx="3088362" cy="1707502"/>
          </a:xfrm>
          <a:prstGeom prst="rect">
            <a:avLst/>
          </a:prstGeom>
        </p:spPr>
        <p:txBody>
          <a:bodyPr vert="horz" lIns="91440" tIns="45720" rIns="91440" bIns="45720" rtlCol="0">
            <a:noAutofit/>
          </a:bodyPr>
          <a:lstStyle/>
          <a:p>
            <a:pPr defTabSz="914400">
              <a:lnSpc>
                <a:spcPct val="90000"/>
              </a:lnSpc>
              <a:spcAft>
                <a:spcPts val="600"/>
              </a:spcAft>
            </a:pPr>
            <a:r>
              <a:rPr lang="en-US" sz="4000" b="1" dirty="0">
                <a:solidFill>
                  <a:srgbClr val="D5E3E4"/>
                </a:solidFill>
              </a:rPr>
              <a:t>The Rich Man </a:t>
            </a:r>
            <a:br>
              <a:rPr lang="en-US" sz="4000" b="1" dirty="0">
                <a:solidFill>
                  <a:srgbClr val="D5E3E4"/>
                </a:solidFill>
              </a:rPr>
            </a:br>
            <a:r>
              <a:rPr lang="en-US" sz="4000" b="1" dirty="0">
                <a:solidFill>
                  <a:srgbClr val="D5E3E4"/>
                </a:solidFill>
              </a:rPr>
              <a:t>&amp; Lazarus</a:t>
            </a:r>
          </a:p>
          <a:p>
            <a:pPr defTabSz="914400">
              <a:lnSpc>
                <a:spcPct val="90000"/>
              </a:lnSpc>
              <a:spcAft>
                <a:spcPts val="600"/>
              </a:spcAft>
            </a:pPr>
            <a:r>
              <a:rPr lang="en-US" sz="4000" dirty="0">
                <a:solidFill>
                  <a:srgbClr val="D5E3E4"/>
                </a:solidFill>
              </a:rPr>
              <a:t>Luke 16:19-31</a:t>
            </a:r>
          </a:p>
        </p:txBody>
      </p:sp>
      <p:sp>
        <p:nvSpPr>
          <p:cNvPr id="18" name="Title 1">
            <a:extLst>
              <a:ext uri="{FF2B5EF4-FFF2-40B4-BE49-F238E27FC236}">
                <a16:creationId xmlns:a16="http://schemas.microsoft.com/office/drawing/2014/main" xmlns="" id="{5D094599-F5B1-4246-A7DF-D71DB353C667}"/>
              </a:ext>
            </a:extLst>
          </p:cNvPr>
          <p:cNvSpPr txBox="1">
            <a:spLocks/>
          </p:cNvSpPr>
          <p:nvPr/>
        </p:nvSpPr>
        <p:spPr>
          <a:xfrm>
            <a:off x="3844212" y="4198777"/>
            <a:ext cx="8248261" cy="256591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solidFill>
                  <a:schemeClr val="bg1"/>
                </a:solidFill>
                <a:latin typeface="+mn-lt"/>
              </a:rPr>
              <a:t>19</a:t>
            </a:r>
            <a:r>
              <a:rPr lang="en-US" sz="2400" dirty="0">
                <a:solidFill>
                  <a:schemeClr val="bg1"/>
                </a:solidFill>
                <a:latin typeface="Georgia" panose="02040502050405020303" pitchFamily="18" charset="0"/>
              </a:rPr>
              <a:t> “There was a rich man who was dressed in purple and fine linen and lived in luxury every day.</a:t>
            </a:r>
            <a:br>
              <a:rPr lang="en-US" sz="2400" dirty="0">
                <a:solidFill>
                  <a:schemeClr val="bg1"/>
                </a:solidFill>
                <a:latin typeface="Georgia" panose="02040502050405020303" pitchFamily="18" charset="0"/>
              </a:rPr>
            </a:br>
            <a:r>
              <a:rPr lang="en-US" sz="2400" b="1" dirty="0">
                <a:solidFill>
                  <a:schemeClr val="bg1"/>
                </a:solidFill>
                <a:latin typeface="+mn-lt"/>
              </a:rPr>
              <a:t>20</a:t>
            </a:r>
            <a:r>
              <a:rPr lang="en-US" sz="2400" dirty="0">
                <a:solidFill>
                  <a:schemeClr val="bg1"/>
                </a:solidFill>
                <a:latin typeface="Georgia" panose="02040502050405020303" pitchFamily="18" charset="0"/>
              </a:rPr>
              <a:t> At his gate was laid a beggar named Lazarus, covered with sores</a:t>
            </a:r>
            <a:br>
              <a:rPr lang="en-US" sz="2400" dirty="0">
                <a:solidFill>
                  <a:schemeClr val="bg1"/>
                </a:solidFill>
                <a:latin typeface="Georgia" panose="02040502050405020303" pitchFamily="18" charset="0"/>
              </a:rPr>
            </a:br>
            <a:r>
              <a:rPr lang="en-US" sz="2400" b="1" dirty="0">
                <a:solidFill>
                  <a:schemeClr val="bg1"/>
                </a:solidFill>
                <a:latin typeface="+mn-lt"/>
              </a:rPr>
              <a:t>21</a:t>
            </a:r>
            <a:r>
              <a:rPr lang="en-US" sz="2400" dirty="0">
                <a:solidFill>
                  <a:schemeClr val="bg1"/>
                </a:solidFill>
                <a:latin typeface="Georgia" panose="02040502050405020303" pitchFamily="18" charset="0"/>
              </a:rPr>
              <a:t> and longing to eat what fell from the rich man's table. Even the dogs came and licked his sores.</a:t>
            </a:r>
            <a:br>
              <a:rPr lang="en-US" sz="2400" dirty="0">
                <a:solidFill>
                  <a:schemeClr val="bg1"/>
                </a:solidFill>
                <a:latin typeface="Georgia" panose="02040502050405020303" pitchFamily="18" charset="0"/>
              </a:rPr>
            </a:br>
            <a:r>
              <a:rPr lang="en-US" sz="2400" b="1" dirty="0">
                <a:solidFill>
                  <a:schemeClr val="bg1"/>
                </a:solidFill>
                <a:latin typeface="+mn-lt"/>
              </a:rPr>
              <a:t>22</a:t>
            </a:r>
            <a:r>
              <a:rPr lang="en-US" sz="2400" dirty="0">
                <a:solidFill>
                  <a:schemeClr val="bg1"/>
                </a:solidFill>
                <a:latin typeface="Georgia" panose="02040502050405020303" pitchFamily="18" charset="0"/>
              </a:rPr>
              <a:t> "The time came when the beggar died and the angels carried him to Abraham's side. The rich man also died and was buried.</a:t>
            </a:r>
            <a:endParaRPr lang="en-US"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3917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A picture containing text&#10;&#10;Description automatically generated">
            <a:extLst>
              <a:ext uri="{FF2B5EF4-FFF2-40B4-BE49-F238E27FC236}">
                <a16:creationId xmlns:a16="http://schemas.microsoft.com/office/drawing/2014/main" xmlns="" id="{11FC2AB0-C676-46A2-AD0C-5F87D69955C7}"/>
              </a:ext>
            </a:extLst>
          </p:cNvPr>
          <p:cNvPicPr>
            <a:picLocks noChangeAspect="1"/>
          </p:cNvPicPr>
          <p:nvPr/>
        </p:nvPicPr>
        <p:blipFill>
          <a:blip r:embed="rId3"/>
          <a:stretch>
            <a:fillRect/>
          </a:stretch>
        </p:blipFill>
        <p:spPr>
          <a:xfrm>
            <a:off x="4040351" y="15875"/>
            <a:ext cx="8142126" cy="6858000"/>
          </a:xfrm>
          <a:prstGeom prst="rect">
            <a:avLst/>
          </a:prstGeom>
        </p:spPr>
      </p:pic>
      <p:grpSp>
        <p:nvGrpSpPr>
          <p:cNvPr id="20" name="Group 21">
            <a:extLst>
              <a:ext uri="{FF2B5EF4-FFF2-40B4-BE49-F238E27FC236}">
                <a16:creationId xmlns:a16="http://schemas.microsoft.com/office/drawing/2014/main" xmlns="" id="{63737881-458F-40AD-B72B-B57D267DC4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1" name="Freeform: Shape 22">
              <a:extLst>
                <a:ext uri="{FF2B5EF4-FFF2-40B4-BE49-F238E27FC236}">
                  <a16:creationId xmlns:a16="http://schemas.microsoft.com/office/drawing/2014/main" xmlns="" id="{C2967126-346F-41EA-982D-63D8EBB60D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xmlns="" id="{1BCD9601-1F44-4E40-998C-1B256DAE946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97284" y="-1"/>
              <a:ext cx="884241" cy="6858002"/>
              <a:chOff x="3697284" y="-1"/>
              <a:chExt cx="884241" cy="6858002"/>
            </a:xfrm>
          </p:grpSpPr>
          <p:grpSp>
            <p:nvGrpSpPr>
              <p:cNvPr id="25" name="Group 24">
                <a:extLst>
                  <a:ext uri="{FF2B5EF4-FFF2-40B4-BE49-F238E27FC236}">
                    <a16:creationId xmlns:a16="http://schemas.microsoft.com/office/drawing/2014/main" xmlns="" id="{1A1CA4E9-12FA-47EB-8471-25E8D55152C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97284" y="-1"/>
                <a:ext cx="884241" cy="6858001"/>
                <a:chOff x="3697284" y="-1"/>
                <a:chExt cx="884241" cy="6858001"/>
              </a:xfrm>
              <a:solidFill>
                <a:srgbClr val="FFFFFF"/>
              </a:solidFill>
              <a:effectLst/>
            </p:grpSpPr>
            <p:sp>
              <p:nvSpPr>
                <p:cNvPr id="29" name="Freeform: Shape 28">
                  <a:extLst>
                    <a:ext uri="{FF2B5EF4-FFF2-40B4-BE49-F238E27FC236}">
                      <a16:creationId xmlns:a16="http://schemas.microsoft.com/office/drawing/2014/main" xmlns="" id="{E13A9BF0-334C-4457-A635-9CA4877EA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xmlns="" id="{FF05821A-8598-44E4-A18C-538D5331E4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xmlns="" id="{8A4ECC81-E17F-4F87-9A0B-398363A864A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27" name="Freeform: Shape 26">
                  <a:extLst>
                    <a:ext uri="{FF2B5EF4-FFF2-40B4-BE49-F238E27FC236}">
                      <a16:creationId xmlns:a16="http://schemas.microsoft.com/office/drawing/2014/main" xmlns="" id="{1FBBD7D8-A895-40D0-A53D-DEDF495B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xmlns="" id="{BA602493-BC70-48CF-BDBA-88A8662274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4" name="TextBox 33">
            <a:extLst>
              <a:ext uri="{FF2B5EF4-FFF2-40B4-BE49-F238E27FC236}">
                <a16:creationId xmlns:a16="http://schemas.microsoft.com/office/drawing/2014/main" xmlns="" id="{1F5DAAA1-A54C-440D-8E6E-DC81C644E11A}"/>
              </a:ext>
            </a:extLst>
          </p:cNvPr>
          <p:cNvSpPr txBox="1"/>
          <p:nvPr/>
        </p:nvSpPr>
        <p:spPr>
          <a:xfrm>
            <a:off x="55982" y="848494"/>
            <a:ext cx="3947046" cy="5909310"/>
          </a:xfrm>
          <a:prstGeom prst="rect">
            <a:avLst/>
          </a:prstGeom>
          <a:noFill/>
        </p:spPr>
        <p:txBody>
          <a:bodyPr wrap="square">
            <a:spAutoFit/>
          </a:bodyPr>
          <a:lstStyle/>
          <a:p>
            <a:pPr>
              <a:spcAft>
                <a:spcPts val="600"/>
              </a:spcAft>
            </a:pPr>
            <a:r>
              <a:rPr lang="en-US" sz="2100" b="1" dirty="0">
                <a:solidFill>
                  <a:schemeClr val="bg1"/>
                </a:solidFill>
                <a:latin typeface="+mn-lt"/>
              </a:rPr>
              <a:t>24</a:t>
            </a:r>
            <a:r>
              <a:rPr lang="en-US" sz="2100" b="1" dirty="0">
                <a:solidFill>
                  <a:schemeClr val="bg1"/>
                </a:solidFill>
                <a:latin typeface="Georgia" panose="02040502050405020303" pitchFamily="18" charset="0"/>
              </a:rPr>
              <a:t> </a:t>
            </a:r>
            <a:r>
              <a:rPr lang="en-US" sz="2100" dirty="0">
                <a:solidFill>
                  <a:schemeClr val="bg1"/>
                </a:solidFill>
                <a:latin typeface="Georgia" panose="02040502050405020303" pitchFamily="18" charset="0"/>
              </a:rPr>
              <a:t>So he called to him, 'Father Abraham, have pity on me and send Lazarus to dip the tip of his finger in water and cool my tongue, because I am in agony in this fire.’ </a:t>
            </a:r>
            <a:r>
              <a:rPr lang="en-US" sz="2100" b="1" dirty="0">
                <a:solidFill>
                  <a:schemeClr val="bg1"/>
                </a:solidFill>
                <a:latin typeface="+mn-lt"/>
              </a:rPr>
              <a:t>25</a:t>
            </a:r>
            <a:r>
              <a:rPr lang="en-US" sz="2100" b="1" dirty="0">
                <a:solidFill>
                  <a:schemeClr val="bg1"/>
                </a:solidFill>
                <a:latin typeface="Georgia" panose="02040502050405020303" pitchFamily="18" charset="0"/>
              </a:rPr>
              <a:t> </a:t>
            </a:r>
            <a:r>
              <a:rPr lang="en-US" sz="2100" dirty="0">
                <a:solidFill>
                  <a:schemeClr val="bg1"/>
                </a:solidFill>
                <a:latin typeface="Georgia" panose="02040502050405020303" pitchFamily="18" charset="0"/>
              </a:rPr>
              <a:t>"But Abraham replied, 'Son, remember that in your lifetime you received your good things, while Lazarus received bad things, but now he is comforted here and you are in agony. </a:t>
            </a:r>
            <a:r>
              <a:rPr lang="en-US" sz="2100" b="1" dirty="0">
                <a:solidFill>
                  <a:schemeClr val="bg1"/>
                </a:solidFill>
                <a:latin typeface="+mn-lt"/>
              </a:rPr>
              <a:t>26</a:t>
            </a:r>
            <a:r>
              <a:rPr lang="en-US" sz="2100" b="1" dirty="0">
                <a:solidFill>
                  <a:schemeClr val="bg1"/>
                </a:solidFill>
                <a:latin typeface="Georgia" panose="02040502050405020303" pitchFamily="18" charset="0"/>
              </a:rPr>
              <a:t> </a:t>
            </a:r>
            <a:r>
              <a:rPr lang="en-US" sz="2100" dirty="0">
                <a:solidFill>
                  <a:schemeClr val="bg1"/>
                </a:solidFill>
                <a:latin typeface="Georgia" panose="02040502050405020303" pitchFamily="18" charset="0"/>
              </a:rPr>
              <a:t>And besides all this, between us and you a great chasm has been set in place, so that those who want to go from here to you cannot, nor can anyone cross over from there to us.'</a:t>
            </a:r>
            <a:endParaRPr lang="en-US" sz="2100" dirty="0">
              <a:solidFill>
                <a:schemeClr val="bg1"/>
              </a:solidFill>
            </a:endParaRPr>
          </a:p>
        </p:txBody>
      </p:sp>
      <p:sp>
        <p:nvSpPr>
          <p:cNvPr id="36" name="TextBox 35">
            <a:extLst>
              <a:ext uri="{FF2B5EF4-FFF2-40B4-BE49-F238E27FC236}">
                <a16:creationId xmlns:a16="http://schemas.microsoft.com/office/drawing/2014/main" xmlns="" id="{59908402-2800-4352-BAC7-F63ED4C72F17}"/>
              </a:ext>
            </a:extLst>
          </p:cNvPr>
          <p:cNvSpPr txBox="1"/>
          <p:nvPr/>
        </p:nvSpPr>
        <p:spPr>
          <a:xfrm>
            <a:off x="102441" y="0"/>
            <a:ext cx="12080036" cy="769441"/>
          </a:xfrm>
          <a:prstGeom prst="rect">
            <a:avLst/>
          </a:prstGeom>
          <a:solidFill>
            <a:schemeClr val="tx1"/>
          </a:solidFill>
        </p:spPr>
        <p:txBody>
          <a:bodyPr wrap="square">
            <a:spAutoFit/>
          </a:bodyPr>
          <a:lstStyle/>
          <a:p>
            <a:r>
              <a:rPr lang="en-US" sz="2200" b="1" dirty="0">
                <a:solidFill>
                  <a:schemeClr val="bg1"/>
                </a:solidFill>
                <a:latin typeface="+mn-lt"/>
              </a:rPr>
              <a:t>23</a:t>
            </a:r>
            <a:r>
              <a:rPr lang="en-US" sz="2200" b="1" dirty="0">
                <a:solidFill>
                  <a:schemeClr val="bg1"/>
                </a:solidFill>
                <a:latin typeface="Georgia" panose="02040502050405020303" pitchFamily="18" charset="0"/>
              </a:rPr>
              <a:t> </a:t>
            </a:r>
            <a:r>
              <a:rPr lang="en-US" sz="2200" dirty="0">
                <a:solidFill>
                  <a:schemeClr val="bg1"/>
                </a:solidFill>
                <a:latin typeface="Georgia" panose="02040502050405020303" pitchFamily="18" charset="0"/>
              </a:rPr>
              <a:t>In Hades, where he was in torment, he looked up and saw Abraham far away,</a:t>
            </a:r>
            <a:br>
              <a:rPr lang="en-US" sz="2200" dirty="0">
                <a:solidFill>
                  <a:schemeClr val="bg1"/>
                </a:solidFill>
                <a:latin typeface="Georgia" panose="02040502050405020303" pitchFamily="18" charset="0"/>
              </a:rPr>
            </a:br>
            <a:r>
              <a:rPr lang="en-US" sz="2200" dirty="0">
                <a:solidFill>
                  <a:schemeClr val="bg1"/>
                </a:solidFill>
                <a:latin typeface="Georgia" panose="02040502050405020303" pitchFamily="18" charset="0"/>
              </a:rPr>
              <a:t>with Lazarus by his side. </a:t>
            </a:r>
            <a:endParaRPr lang="en-US" sz="2200" dirty="0"/>
          </a:p>
        </p:txBody>
      </p:sp>
    </p:spTree>
    <p:extLst>
      <p:ext uri="{BB962C8B-B14F-4D97-AF65-F5344CB8AC3E}">
        <p14:creationId xmlns:p14="http://schemas.microsoft.com/office/powerpoint/2010/main" val="214254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F8446B12-7391-4711-8B31-112A0B896C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500" y="4169231"/>
            <a:ext cx="12008757" cy="2593501"/>
          </a:xfrm>
        </p:spPr>
        <p:txBody>
          <a:bodyPr wrap="square" anchor="b">
            <a:normAutofit fontScale="90000"/>
          </a:bodyPr>
          <a:lstStyle/>
          <a:p>
            <a:pPr algn="l"/>
            <a:r>
              <a:rPr lang="en-US" sz="1400" dirty="0">
                <a:solidFill>
                  <a:schemeClr val="bg1"/>
                </a:solidFill>
                <a:latin typeface="Calibri" panose="020F0502020204030204" pitchFamily="34" charset="0"/>
              </a:rPr>
              <a:t> </a:t>
            </a:r>
            <a:r>
              <a:rPr lang="en-US" sz="2400" dirty="0">
                <a:solidFill>
                  <a:schemeClr val="bg1"/>
                </a:solidFill>
                <a:latin typeface="Georgia" panose="02040502050405020303" pitchFamily="18" charset="0"/>
              </a:rPr>
              <a:t>27 “He answered, 'Then I beg you, father, send Lazarus to my family,</a:t>
            </a:r>
            <a:br>
              <a:rPr lang="en-US" sz="2400" dirty="0">
                <a:solidFill>
                  <a:schemeClr val="bg1"/>
                </a:solidFill>
                <a:latin typeface="Georgia" panose="02040502050405020303" pitchFamily="18" charset="0"/>
              </a:rPr>
            </a:br>
            <a:r>
              <a:rPr lang="en-US" sz="2400" dirty="0">
                <a:solidFill>
                  <a:schemeClr val="bg1"/>
                </a:solidFill>
                <a:latin typeface="Georgia" panose="02040502050405020303" pitchFamily="18" charset="0"/>
              </a:rPr>
              <a:t> 28 For I have five brothers. Let him warn them, so that they will not come to this place of torment’</a:t>
            </a:r>
            <a:br>
              <a:rPr lang="en-US" sz="2400" dirty="0">
                <a:solidFill>
                  <a:schemeClr val="bg1"/>
                </a:solidFill>
                <a:latin typeface="Georgia" panose="02040502050405020303" pitchFamily="18" charset="0"/>
              </a:rPr>
            </a:br>
            <a:r>
              <a:rPr lang="en-US" sz="2400" dirty="0">
                <a:solidFill>
                  <a:schemeClr val="bg1"/>
                </a:solidFill>
                <a:latin typeface="Georgia" panose="02040502050405020303" pitchFamily="18" charset="0"/>
              </a:rPr>
              <a:t> 29 “Abraham replied, ‘They have Moses and the Prophets, let them listen to them”  </a:t>
            </a:r>
            <a:br>
              <a:rPr lang="en-US" sz="2400" dirty="0">
                <a:solidFill>
                  <a:schemeClr val="bg1"/>
                </a:solidFill>
                <a:latin typeface="Georgia" panose="02040502050405020303" pitchFamily="18" charset="0"/>
              </a:rPr>
            </a:br>
            <a:r>
              <a:rPr lang="en-US" sz="2400" dirty="0">
                <a:solidFill>
                  <a:schemeClr val="bg1"/>
                </a:solidFill>
                <a:latin typeface="Georgia" panose="02040502050405020303" pitchFamily="18" charset="0"/>
              </a:rPr>
              <a:t> 30 " 'No, father Abraham,' he said, 'but if someone from the dead goes to them, they will repent.'</a:t>
            </a:r>
            <a:br>
              <a:rPr lang="en-US" sz="2400" dirty="0">
                <a:solidFill>
                  <a:schemeClr val="bg1"/>
                </a:solidFill>
                <a:latin typeface="Georgia" panose="02040502050405020303" pitchFamily="18" charset="0"/>
              </a:rPr>
            </a:br>
            <a:r>
              <a:rPr lang="en-US" sz="2400" dirty="0">
                <a:solidFill>
                  <a:schemeClr val="bg1"/>
                </a:solidFill>
                <a:latin typeface="Georgia" panose="02040502050405020303" pitchFamily="18" charset="0"/>
              </a:rPr>
              <a:t>31 "He said to him, 'If they do not listen to Moses and the Prophets, they will not be convinced even if someone rises from the dead.' </a:t>
            </a:r>
          </a:p>
        </p:txBody>
      </p:sp>
      <p:sp>
        <p:nvSpPr>
          <p:cNvPr id="7" name="Date Placeholder 6"/>
          <p:cNvSpPr>
            <a:spLocks noGrp="1"/>
          </p:cNvSpPr>
          <p:nvPr>
            <p:ph type="dt" sz="half" idx="10"/>
          </p:nvPr>
        </p:nvSpPr>
        <p:spPr>
          <a:xfrm>
            <a:off x="838200" y="476250"/>
            <a:ext cx="2743200" cy="365125"/>
          </a:xfrm>
        </p:spPr>
        <p:txBody>
          <a:bodyPr>
            <a:normAutofit/>
          </a:bodyPr>
          <a:lstStyle/>
          <a:p>
            <a:pPr>
              <a:spcAft>
                <a:spcPts val="600"/>
              </a:spcAft>
            </a:pPr>
            <a:r>
              <a:rPr lang="en-US" sz="1000">
                <a:solidFill>
                  <a:srgbClr val="FFFFFF"/>
                </a:solidFill>
              </a:rPr>
              <a:t>3/12/2022</a:t>
            </a:r>
          </a:p>
        </p:txBody>
      </p:sp>
      <p:pic>
        <p:nvPicPr>
          <p:cNvPr id="12" name="Picture 2" descr="And in hell, as he was in torment, he looked up and saw Abraham far off with Lazarus at his side. So he called out, ‘Father Abraham, have mercy on me, and send Lazarus to dip the tip of his finger in water and cool my tongue, because I am in anguish in this fire.’ – Slide 4"/>
          <p:cNvPicPr>
            <a:picLocks noChangeAspect="1" noChangeArrowheads="1"/>
          </p:cNvPicPr>
          <p:nvPr/>
        </p:nvPicPr>
        <p:blipFill rotWithShape="1">
          <a:blip r:embed="rId3">
            <a:extLst>
              <a:ext uri="{28A0092B-C50C-407E-A947-70E740481C1C}">
                <a14:useLocalDpi xmlns:a14="http://schemas.microsoft.com/office/drawing/2010/main" val="0"/>
              </a:ext>
            </a:extLst>
          </a:blip>
          <a:srcRect r="1" b="13082"/>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8737600" y="466933"/>
            <a:ext cx="2635250" cy="707886"/>
          </a:xfrm>
        </p:spPr>
        <p:txBody>
          <a:bodyPr>
            <a:normAutofit/>
          </a:bodyPr>
          <a:lstStyle/>
          <a:p>
            <a:pPr>
              <a:lnSpc>
                <a:spcPct val="90000"/>
              </a:lnSpc>
              <a:spcAft>
                <a:spcPts val="600"/>
              </a:spcAft>
            </a:pPr>
            <a:fld id="{D57F1E4F-1CFF-5643-939E-217C01CDF565}" type="slidenum">
              <a:rPr lang="en-US" sz="4400">
                <a:solidFill>
                  <a:srgbClr val="FFFFFF"/>
                </a:solidFill>
              </a:rPr>
              <a:pPr>
                <a:lnSpc>
                  <a:spcPct val="90000"/>
                </a:lnSpc>
                <a:spcAft>
                  <a:spcPts val="600"/>
                </a:spcAft>
              </a:pPr>
              <a:t>8</a:t>
            </a:fld>
            <a:endParaRPr lang="en-US" sz="4400">
              <a:solidFill>
                <a:srgbClr val="FFFFFF"/>
              </a:solidFill>
            </a:endParaRPr>
          </a:p>
        </p:txBody>
      </p:sp>
      <p:pic>
        <p:nvPicPr>
          <p:cNvPr id="2052" name="Picture 4" descr="‘There was a rich man who was dressed in purple and fine linen and lived in luxury every day.  – Slide 2"/>
          <p:cNvPicPr>
            <a:picLocks noChangeAspect="1" noChangeArrowheads="1"/>
          </p:cNvPicPr>
          <p:nvPr/>
        </p:nvPicPr>
        <p:blipFill rotWithShape="1">
          <a:blip r:embed="rId4">
            <a:extLst>
              <a:ext uri="{28A0092B-C50C-407E-A947-70E740481C1C}">
                <a14:useLocalDpi xmlns:a14="http://schemas.microsoft.com/office/drawing/2010/main" val="0"/>
              </a:ext>
            </a:extLst>
          </a:blip>
          <a:srcRect t="8819" r="1" b="2570"/>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xmlns="" id="{AC0B7807-0C83-4963-821A-69B172722E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528992"/>
            <a:ext cx="12192000" cy="757168"/>
            <a:chOff x="0" y="2959818"/>
            <a:chExt cx="12192000" cy="757168"/>
          </a:xfrm>
        </p:grpSpPr>
        <p:sp>
          <p:nvSpPr>
            <p:cNvPr id="76" name="Freeform: Shape 75">
              <a:extLst>
                <a:ext uri="{FF2B5EF4-FFF2-40B4-BE49-F238E27FC236}">
                  <a16:creationId xmlns:a16="http://schemas.microsoft.com/office/drawing/2014/main" xmlns="" id="{BB027EC7-3252-48A2-A7A4-1741F72E47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xmlns="" id="{4EBC51E4-7477-4290-BBD0-18AD942C36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AutoShape 4" descr="But at his gate lay a poor man named Lazarus whose body was covered with sores, who longed to eat what fell from the rich man’s table. In addition, the dogs came and licked his sores. – Slide 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But at his gate lay a poor man named Lazarus whose body was covered with sores, who longed to eat what fell from the rich man’s table. In addition, the dogs came and licked his sores. – Slid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657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ody of water with trees in the background&#10;&#10;Description automatically generated">
            <a:extLst>
              <a:ext uri="{FF2B5EF4-FFF2-40B4-BE49-F238E27FC236}">
                <a16:creationId xmlns:a16="http://schemas.microsoft.com/office/drawing/2014/main" xmlns="" id="{0C512685-A0F5-4CDC-8547-EBCBCE9247C3}"/>
              </a:ext>
            </a:extLst>
          </p:cNvPr>
          <p:cNvPicPr>
            <a:picLocks noChangeAspect="1"/>
          </p:cNvPicPr>
          <p:nvPr/>
        </p:nvPicPr>
        <p:blipFill rotWithShape="1">
          <a:blip r:embed="rId3"/>
          <a:srcRect l="4563" r="4564"/>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6" name="Group 15">
            <a:extLst>
              <a:ext uri="{FF2B5EF4-FFF2-40B4-BE49-F238E27FC236}">
                <a16:creationId xmlns:a16="http://schemas.microsoft.com/office/drawing/2014/main" xmlns="" id="{63737881-458F-40AD-B72B-B57D267DC4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7" name="Freeform: Shape 16">
              <a:extLst>
                <a:ext uri="{FF2B5EF4-FFF2-40B4-BE49-F238E27FC236}">
                  <a16:creationId xmlns:a16="http://schemas.microsoft.com/office/drawing/2014/main" xmlns="" id="{C2967126-346F-41EA-982D-63D8EBB60D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xmlns="" id="{1BCD9601-1F44-4E40-998C-1B256DAE946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97284" y="-1"/>
              <a:ext cx="884241" cy="6858002"/>
              <a:chOff x="3697284" y="-1"/>
              <a:chExt cx="884241" cy="6858002"/>
            </a:xfrm>
          </p:grpSpPr>
          <p:grpSp>
            <p:nvGrpSpPr>
              <p:cNvPr id="19" name="Group 18">
                <a:extLst>
                  <a:ext uri="{FF2B5EF4-FFF2-40B4-BE49-F238E27FC236}">
                    <a16:creationId xmlns:a16="http://schemas.microsoft.com/office/drawing/2014/main" xmlns="" id="{1A1CA4E9-12FA-47EB-8471-25E8D55152C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97284" y="-1"/>
                <a:ext cx="884241" cy="6858001"/>
                <a:chOff x="3697284" y="-1"/>
                <a:chExt cx="884241" cy="6858001"/>
              </a:xfrm>
              <a:solidFill>
                <a:srgbClr val="FFFFFF"/>
              </a:solidFill>
              <a:effectLst/>
            </p:grpSpPr>
            <p:sp>
              <p:nvSpPr>
                <p:cNvPr id="23" name="Freeform: Shape 22">
                  <a:extLst>
                    <a:ext uri="{FF2B5EF4-FFF2-40B4-BE49-F238E27FC236}">
                      <a16:creationId xmlns:a16="http://schemas.microsoft.com/office/drawing/2014/main" xmlns="" id="{E13A9BF0-334C-4457-A635-9CA4877EA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FF05821A-8598-44E4-A18C-538D5331E4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xmlns="" id="{8A4ECC81-E17F-4F87-9A0B-398363A864A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21" name="Freeform: Shape 20">
                  <a:extLst>
                    <a:ext uri="{FF2B5EF4-FFF2-40B4-BE49-F238E27FC236}">
                      <a16:creationId xmlns:a16="http://schemas.microsoft.com/office/drawing/2014/main" xmlns="" id="{1FBBD7D8-A895-40D0-A53D-DEDF495B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BA602493-BC70-48CF-BDBA-88A8662274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5" name="TextBox 24">
            <a:extLst>
              <a:ext uri="{FF2B5EF4-FFF2-40B4-BE49-F238E27FC236}">
                <a16:creationId xmlns:a16="http://schemas.microsoft.com/office/drawing/2014/main" xmlns="" id="{9E751B72-B7B1-4EC6-B9D1-51C391DB6189}"/>
              </a:ext>
            </a:extLst>
          </p:cNvPr>
          <p:cNvSpPr txBox="1"/>
          <p:nvPr/>
        </p:nvSpPr>
        <p:spPr>
          <a:xfrm>
            <a:off x="139959" y="169176"/>
            <a:ext cx="3666931" cy="6524863"/>
          </a:xfrm>
          <a:prstGeom prst="rect">
            <a:avLst/>
          </a:prstGeom>
          <a:noFill/>
        </p:spPr>
        <p:txBody>
          <a:bodyPr wrap="square">
            <a:spAutoFit/>
          </a:bodyPr>
          <a:lstStyle/>
          <a:p>
            <a:pPr lvl="0" algn="l"/>
            <a:r>
              <a:rPr lang="en-US" sz="2000" b="1" dirty="0">
                <a:solidFill>
                  <a:srgbClr val="A5DAE9"/>
                </a:solidFill>
                <a:latin typeface="Calibri" panose="020F0502020204030204" pitchFamily="34" charset="0"/>
              </a:rPr>
              <a:t>Regarding your most important destination, remember </a:t>
            </a:r>
            <a:r>
              <a:rPr lang="en-US" sz="2000" b="1" u="sng" dirty="0">
                <a:solidFill>
                  <a:srgbClr val="A5DAE9"/>
                </a:solidFill>
                <a:latin typeface="Calibri" panose="020F0502020204030204" pitchFamily="34" charset="0"/>
              </a:rPr>
              <a:t>Jesus speaking </a:t>
            </a:r>
            <a:r>
              <a:rPr lang="en-US" sz="2000" b="1" dirty="0">
                <a:solidFill>
                  <a:srgbClr val="A5DAE9"/>
                </a:solidFill>
                <a:latin typeface="Calibri" panose="020F0502020204030204" pitchFamily="34" charset="0"/>
              </a:rPr>
              <a:t>in Matthew 7:21-23—</a:t>
            </a:r>
          </a:p>
          <a:p>
            <a:pPr lvl="0" algn="l">
              <a:lnSpc>
                <a:spcPct val="100000"/>
              </a:lnSpc>
            </a:pPr>
            <a:endParaRPr lang="en-US" b="1" dirty="0">
              <a:solidFill>
                <a:srgbClr val="A5DAE9"/>
              </a:solidFill>
              <a:effectLst>
                <a:outerShdw blurRad="38100" dist="38100" dir="2700000" algn="tl">
                  <a:srgbClr val="000000">
                    <a:alpha val="43137"/>
                  </a:srgbClr>
                </a:outerShdw>
              </a:effectLst>
            </a:endParaRPr>
          </a:p>
          <a:p>
            <a:pPr lvl="0" algn="l">
              <a:lnSpc>
                <a:spcPct val="100000"/>
              </a:lnSpc>
            </a:pPr>
            <a:r>
              <a:rPr lang="en-US" sz="2000" b="1" dirty="0">
                <a:solidFill>
                  <a:srgbClr val="A5DAE9"/>
                </a:solidFill>
                <a:effectLst>
                  <a:outerShdw blurRad="38100" dist="38100" dir="2700000" algn="tl">
                    <a:srgbClr val="000000">
                      <a:alpha val="43137"/>
                    </a:srgbClr>
                  </a:outerShdw>
                </a:effectLst>
              </a:rPr>
              <a:t>21 </a:t>
            </a:r>
            <a:r>
              <a:rPr lang="en-US" sz="2000" dirty="0">
                <a:solidFill>
                  <a:srgbClr val="A5DAE9"/>
                </a:solidFill>
                <a:effectLst>
                  <a:outerShdw blurRad="38100" dist="38100" dir="2700000" algn="tl">
                    <a:srgbClr val="000000">
                      <a:alpha val="43137"/>
                    </a:srgbClr>
                  </a:outerShdw>
                </a:effectLst>
                <a:latin typeface="Georgia" panose="02040502050405020303" pitchFamily="18" charset="0"/>
              </a:rPr>
              <a:t>"</a:t>
            </a:r>
            <a:r>
              <a:rPr lang="en-US" sz="2000" u="sng" dirty="0">
                <a:solidFill>
                  <a:srgbClr val="A5DAE9"/>
                </a:solidFill>
                <a:effectLst>
                  <a:outerShdw blurRad="38100" dist="38100" dir="2700000" algn="tl">
                    <a:srgbClr val="000000">
                      <a:alpha val="43137"/>
                    </a:srgbClr>
                  </a:outerShdw>
                </a:effectLst>
                <a:latin typeface="Georgia" panose="02040502050405020303" pitchFamily="18" charset="0"/>
              </a:rPr>
              <a:t>Not everyone who says to me, 'Lord, Lord,' will enter the kingdom of heaven</a:t>
            </a:r>
            <a:r>
              <a:rPr lang="en-US" sz="2000" dirty="0">
                <a:solidFill>
                  <a:srgbClr val="A5DAE9"/>
                </a:solidFill>
                <a:effectLst>
                  <a:outerShdw blurRad="38100" dist="38100" dir="2700000" algn="tl">
                    <a:srgbClr val="000000">
                      <a:alpha val="43137"/>
                    </a:srgbClr>
                  </a:outerShdw>
                </a:effectLst>
                <a:latin typeface="Georgia" panose="02040502050405020303" pitchFamily="18" charset="0"/>
              </a:rPr>
              <a:t>, </a:t>
            </a:r>
            <a:r>
              <a:rPr lang="en-US" sz="2000" u="sng" dirty="0">
                <a:solidFill>
                  <a:srgbClr val="A5DAE9"/>
                </a:solidFill>
                <a:effectLst>
                  <a:outerShdw blurRad="38100" dist="38100" dir="2700000" algn="tl">
                    <a:srgbClr val="000000">
                      <a:alpha val="43137"/>
                    </a:srgbClr>
                  </a:outerShdw>
                </a:effectLst>
                <a:latin typeface="Georgia" panose="02040502050405020303" pitchFamily="18" charset="0"/>
              </a:rPr>
              <a:t>but only the one who does the will of my Father who is in heaven.</a:t>
            </a:r>
            <a:br>
              <a:rPr lang="en-US" sz="2000" u="sng" dirty="0">
                <a:solidFill>
                  <a:srgbClr val="A5DAE9"/>
                </a:solidFill>
                <a:effectLst>
                  <a:outerShdw blurRad="38100" dist="38100" dir="2700000" algn="tl">
                    <a:srgbClr val="000000">
                      <a:alpha val="43137"/>
                    </a:srgbClr>
                  </a:outerShdw>
                </a:effectLst>
                <a:latin typeface="Georgia" panose="02040502050405020303" pitchFamily="18" charset="0"/>
              </a:rPr>
            </a:br>
            <a:r>
              <a:rPr lang="en-US" sz="2000" u="sng" dirty="0">
                <a:solidFill>
                  <a:srgbClr val="A5DAE9"/>
                </a:solidFill>
                <a:effectLst>
                  <a:outerShdw blurRad="38100" dist="38100" dir="2700000" algn="tl">
                    <a:srgbClr val="000000">
                      <a:alpha val="43137"/>
                    </a:srgbClr>
                  </a:outerShdw>
                </a:effectLst>
                <a:latin typeface="Georgia" panose="02040502050405020303" pitchFamily="18" charset="0"/>
              </a:rPr>
              <a:t/>
            </a:r>
            <a:br>
              <a:rPr lang="en-US" sz="2000" u="sng" dirty="0">
                <a:solidFill>
                  <a:srgbClr val="A5DAE9"/>
                </a:solidFill>
                <a:effectLst>
                  <a:outerShdw blurRad="38100" dist="38100" dir="2700000" algn="tl">
                    <a:srgbClr val="000000">
                      <a:alpha val="43137"/>
                    </a:srgbClr>
                  </a:outerShdw>
                </a:effectLst>
                <a:latin typeface="Georgia" panose="02040502050405020303" pitchFamily="18" charset="0"/>
              </a:rPr>
            </a:br>
            <a:r>
              <a:rPr lang="en-US" sz="2000" b="1" dirty="0">
                <a:solidFill>
                  <a:srgbClr val="A5DAE9"/>
                </a:solidFill>
                <a:effectLst>
                  <a:outerShdw blurRad="38100" dist="38100" dir="2700000" algn="tl">
                    <a:srgbClr val="000000">
                      <a:alpha val="43137"/>
                    </a:srgbClr>
                  </a:outerShdw>
                </a:effectLst>
              </a:rPr>
              <a:t>22</a:t>
            </a:r>
            <a:r>
              <a:rPr lang="en-US" sz="2000" dirty="0">
                <a:solidFill>
                  <a:srgbClr val="A5DAE9"/>
                </a:solidFill>
                <a:effectLst>
                  <a:outerShdw blurRad="38100" dist="38100" dir="2700000" algn="tl">
                    <a:srgbClr val="000000">
                      <a:alpha val="43137"/>
                    </a:srgbClr>
                  </a:outerShdw>
                </a:effectLst>
                <a:latin typeface="Georgia" panose="02040502050405020303" pitchFamily="18" charset="0"/>
              </a:rPr>
              <a:t> Many will say to me on that day, 'Lord, Lord, did we not prophesy in your name and in your name drive out demons and in your name perform many miracles?’</a:t>
            </a:r>
            <a:br>
              <a:rPr lang="en-US" sz="2000" dirty="0">
                <a:solidFill>
                  <a:srgbClr val="A5DAE9"/>
                </a:solidFill>
                <a:effectLst>
                  <a:outerShdw blurRad="38100" dist="38100" dir="2700000" algn="tl">
                    <a:srgbClr val="000000">
                      <a:alpha val="43137"/>
                    </a:srgbClr>
                  </a:outerShdw>
                </a:effectLst>
                <a:latin typeface="Georgia" panose="02040502050405020303" pitchFamily="18" charset="0"/>
              </a:rPr>
            </a:br>
            <a:r>
              <a:rPr lang="en-US" sz="2000" dirty="0">
                <a:solidFill>
                  <a:srgbClr val="A5DAE9"/>
                </a:solidFill>
                <a:effectLst>
                  <a:outerShdw blurRad="38100" dist="38100" dir="2700000" algn="tl">
                    <a:srgbClr val="000000">
                      <a:alpha val="43137"/>
                    </a:srgbClr>
                  </a:outerShdw>
                </a:effectLst>
                <a:latin typeface="Georgia" panose="02040502050405020303" pitchFamily="18" charset="0"/>
              </a:rPr>
              <a:t/>
            </a:r>
            <a:br>
              <a:rPr lang="en-US" sz="2000" dirty="0">
                <a:solidFill>
                  <a:srgbClr val="A5DAE9"/>
                </a:solidFill>
                <a:effectLst>
                  <a:outerShdw blurRad="38100" dist="38100" dir="2700000" algn="tl">
                    <a:srgbClr val="000000">
                      <a:alpha val="43137"/>
                    </a:srgbClr>
                  </a:outerShdw>
                </a:effectLst>
                <a:latin typeface="Georgia" panose="02040502050405020303" pitchFamily="18" charset="0"/>
              </a:rPr>
            </a:br>
            <a:r>
              <a:rPr lang="en-US" sz="2000" b="1" dirty="0">
                <a:solidFill>
                  <a:srgbClr val="A5DAE9"/>
                </a:solidFill>
                <a:effectLst>
                  <a:outerShdw blurRad="38100" dist="38100" dir="2700000" algn="tl">
                    <a:srgbClr val="000000">
                      <a:alpha val="43137"/>
                    </a:srgbClr>
                  </a:outerShdw>
                </a:effectLst>
              </a:rPr>
              <a:t>23</a:t>
            </a:r>
            <a:r>
              <a:rPr lang="en-US" sz="2000" dirty="0">
                <a:solidFill>
                  <a:srgbClr val="A5DAE9"/>
                </a:solidFill>
                <a:effectLst>
                  <a:outerShdw blurRad="38100" dist="38100" dir="2700000" algn="tl">
                    <a:srgbClr val="000000">
                      <a:alpha val="43137"/>
                    </a:srgbClr>
                  </a:outerShdw>
                </a:effectLst>
                <a:latin typeface="Georgia" panose="02040502050405020303" pitchFamily="18" charset="0"/>
              </a:rPr>
              <a:t> Then I will tell them plainly, 'I never knew you. Away from me, you evildoers!‘”</a:t>
            </a:r>
          </a:p>
        </p:txBody>
      </p:sp>
    </p:spTree>
    <p:extLst>
      <p:ext uri="{BB962C8B-B14F-4D97-AF65-F5344CB8AC3E}">
        <p14:creationId xmlns:p14="http://schemas.microsoft.com/office/powerpoint/2010/main" val="3176066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14709</TotalTime>
  <Words>557</Words>
  <Application>Microsoft Office PowerPoint</Application>
  <PresentationFormat>Custom</PresentationFormat>
  <Paragraphs>95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ITC Avant Garde Pro Md</vt:lpstr>
      <vt:lpstr>Calibri Light</vt:lpstr>
      <vt:lpstr>Georgia</vt:lpstr>
      <vt:lpstr>Calibri</vt:lpstr>
      <vt:lpstr>Office Theme</vt:lpstr>
      <vt:lpstr>What Trip Are You Planning For?</vt:lpstr>
      <vt:lpstr>What Trip Are You Planning For? Luke 16:19-31</vt:lpstr>
      <vt:lpstr>Destination 1: HEAVEN—A very popular destination</vt:lpstr>
      <vt:lpstr>Destination 2: PERDITION—Not a very popular destination</vt:lpstr>
      <vt:lpstr>Destination 3: PARADISE—Another very popular destination</vt:lpstr>
      <vt:lpstr>PowerPoint Presentation</vt:lpstr>
      <vt:lpstr>PowerPoint Presentation</vt:lpstr>
      <vt:lpstr> 27 “He answered, 'Then I beg you, father, send Lazarus to my family,  28 For I have five brothers. Let him warn them, so that they will not come to this place of torment’  29 “Abraham replied, ‘They have Moses and the Prophets, let them listen to them”    30 " 'No, father Abraham,' he said, 'but if someone from the dead goes to them, they will repent.' 31 "He said to him, 'If they do not listen to Moses and the Prophets, they will not be convinced even if someone rises from the dead.' </vt:lpstr>
      <vt:lpstr>PowerPoint Presentation</vt:lpstr>
      <vt:lpstr>CONCLUSION Which journey are you on? Q&amp;A — 2 mins, if time permits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One – Jesus Built?</dc:title>
  <dc:creator>Larry Washington</dc:creator>
  <cp:keywords>The SHARE Ep 17</cp:keywords>
  <cp:lastModifiedBy>Jones, Vanessa</cp:lastModifiedBy>
  <cp:revision>665</cp:revision>
  <dcterms:created xsi:type="dcterms:W3CDTF">2014-09-23T02:17:43Z</dcterms:created>
  <dcterms:modified xsi:type="dcterms:W3CDTF">2022-03-17T22:36:28Z</dcterms:modified>
</cp:coreProperties>
</file>