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Slab" panose="020B0604020202020204" charset="0"/>
      <p:regular r:id="rId14"/>
      <p:bold r:id="rId15"/>
    </p:embeddedFont>
    <p:embeddedFont>
      <p:font typeface="Robo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595"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387869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a86e68f1b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a86e68f1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brother from the Lost/Prodigal Son</a:t>
            </a:r>
            <a:endParaRPr/>
          </a:p>
          <a:p>
            <a:pPr marL="0" lvl="0" indent="0" algn="l" rtl="0">
              <a:spcBef>
                <a:spcPts val="0"/>
              </a:spcBef>
              <a:spcAft>
                <a:spcPts val="0"/>
              </a:spcAft>
              <a:buNone/>
            </a:pPr>
            <a:r>
              <a:rPr lang="en"/>
              <a:t>We behave as if we’re going to lose something if someone else gets to experience the same benefits of having a relationship with God.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a86e68f1b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a86e68f1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Adam and Eve, Noah drunk, Judah and Tamar (gave us Pharez and Zerah) Pharez gave us Boaz who gave us Obed who gave us Jesse who is the father of David the king.</a:t>
            </a:r>
            <a:endParaRPr/>
          </a:p>
          <a:p>
            <a:pPr marL="0" lvl="0" indent="0" algn="l" rtl="0">
              <a:spcBef>
                <a:spcPts val="0"/>
              </a:spcBef>
              <a:spcAft>
                <a:spcPts val="0"/>
              </a:spcAft>
              <a:buNone/>
            </a:pPr>
            <a:r>
              <a:rPr lang="en"/>
              <a:t>When David is young we respected him, nut when he got older he started acting up. If we knew someone like David, How many of us would share the gospel with them? Bring them to worship?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a86e68f1b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a86e68f1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ea86e68f1b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ea86e68f1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a86e68f1b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a86e68f1b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a86e68f1b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a86e68f1b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a86e68f1b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a86e68f1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a86e68f1b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a86e68f1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a86e68f1b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a86e68f1b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a86e68f1b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ea86e68f1b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838000" y="1188925"/>
            <a:ext cx="76530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Don’t Run From Your Purpose</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t>Jonah Ch. 1-4</a:t>
            </a:r>
            <a:endParaRPr/>
          </a:p>
          <a:p>
            <a:pPr marL="0" lvl="0" indent="0" algn="ctr" rtl="0">
              <a:spcBef>
                <a:spcPts val="0"/>
              </a:spcBef>
              <a:spcAft>
                <a:spcPts val="0"/>
              </a:spcAft>
              <a:buNone/>
            </a:pPr>
            <a:r>
              <a:rPr lang="en"/>
              <a:t>Matt. 13:47-50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Jonah’s Heart Problem </a:t>
            </a:r>
            <a:endParaRPr/>
          </a:p>
        </p:txBody>
      </p:sp>
      <p:pic>
        <p:nvPicPr>
          <p:cNvPr id="123" name="Google Shape;123;p22"/>
          <p:cNvPicPr preferRelativeResize="0"/>
          <p:nvPr/>
        </p:nvPicPr>
        <p:blipFill>
          <a:blip r:embed="rId3">
            <a:alphaModFix amt="74000"/>
          </a:blip>
          <a:stretch>
            <a:fillRect/>
          </a:stretch>
        </p:blipFill>
        <p:spPr>
          <a:xfrm>
            <a:off x="2000250" y="0"/>
            <a:ext cx="5143500" cy="5143500"/>
          </a:xfrm>
          <a:prstGeom prst="rect">
            <a:avLst/>
          </a:prstGeom>
          <a:noFill/>
          <a:ln>
            <a:noFill/>
          </a:ln>
        </p:spPr>
      </p:pic>
      <p:sp>
        <p:nvSpPr>
          <p:cNvPr id="124" name="Google Shape;124;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When our hearts are not right, we run from our purpose because we are not focused on the job, we are focused on ourselves. </a:t>
            </a:r>
            <a:endParaRPr/>
          </a:p>
          <a:p>
            <a:pPr marL="0" lvl="0" indent="0" algn="l" rtl="0">
              <a:spcBef>
                <a:spcPts val="1200"/>
              </a:spcBef>
              <a:spcAft>
                <a:spcPts val="0"/>
              </a:spcAft>
              <a:buNone/>
            </a:pPr>
            <a:r>
              <a:rPr lang="en"/>
              <a:t>Jonah’s focus should have been on the great opportunity he had to redeem the lost people of Nineveh, but instead he got mad that God decided not to utterly destroy them. (Jonah 4:1-3)</a:t>
            </a:r>
            <a:endParaRPr/>
          </a:p>
          <a:p>
            <a:pPr marL="0" lvl="0" indent="0" algn="l" rtl="0">
              <a:spcBef>
                <a:spcPts val="1200"/>
              </a:spcBef>
              <a:spcAft>
                <a:spcPts val="0"/>
              </a:spcAft>
              <a:buNone/>
            </a:pPr>
            <a:r>
              <a:rPr lang="en"/>
              <a:t>He didn’t think they were worth saving.</a:t>
            </a:r>
            <a:endParaRPr/>
          </a:p>
          <a:p>
            <a:pPr marL="0" lvl="0" indent="0" algn="l" rtl="0">
              <a:spcBef>
                <a:spcPts val="1200"/>
              </a:spcBef>
              <a:spcAft>
                <a:spcPts val="1200"/>
              </a:spcAft>
              <a:buNone/>
            </a:pPr>
            <a:r>
              <a:rPr lang="en"/>
              <a:t>His heart was wrong.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Our Heart Problem</a:t>
            </a:r>
            <a:endParaRPr/>
          </a:p>
        </p:txBody>
      </p:sp>
      <p:pic>
        <p:nvPicPr>
          <p:cNvPr id="130" name="Google Shape;130;p23"/>
          <p:cNvPicPr preferRelativeResize="0"/>
          <p:nvPr/>
        </p:nvPicPr>
        <p:blipFill>
          <a:blip r:embed="rId3">
            <a:alphaModFix amt="57000"/>
          </a:blip>
          <a:stretch>
            <a:fillRect/>
          </a:stretch>
        </p:blipFill>
        <p:spPr>
          <a:xfrm>
            <a:off x="5758863" y="190500"/>
            <a:ext cx="3171825" cy="4762500"/>
          </a:xfrm>
          <a:prstGeom prst="rect">
            <a:avLst/>
          </a:prstGeom>
          <a:noFill/>
          <a:ln>
            <a:noFill/>
          </a:ln>
        </p:spPr>
      </p:pic>
      <p:sp>
        <p:nvSpPr>
          <p:cNvPr id="131" name="Google Shape;131;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 say “Shame on Jonah”, but what about us?</a:t>
            </a:r>
            <a:endParaRPr/>
          </a:p>
          <a:p>
            <a:pPr marL="0" lvl="0" indent="0" algn="l" rtl="0">
              <a:spcBef>
                <a:spcPts val="1200"/>
              </a:spcBef>
              <a:spcAft>
                <a:spcPts val="0"/>
              </a:spcAft>
              <a:buNone/>
            </a:pPr>
            <a:r>
              <a:rPr lang="en"/>
              <a:t>Don’t we have information that people need in order to be saved?</a:t>
            </a:r>
            <a:endParaRPr/>
          </a:p>
          <a:p>
            <a:pPr marL="0" lvl="0" indent="0" algn="l" rtl="0">
              <a:spcBef>
                <a:spcPts val="1200"/>
              </a:spcBef>
              <a:spcAft>
                <a:spcPts val="0"/>
              </a:spcAft>
              <a:buNone/>
            </a:pPr>
            <a:r>
              <a:rPr lang="en"/>
              <a:t>Will the people not perish (eternally) if we withhold this information?</a:t>
            </a:r>
            <a:endParaRPr/>
          </a:p>
          <a:p>
            <a:pPr marL="0" lvl="0" indent="0" algn="l" rtl="0">
              <a:spcBef>
                <a:spcPts val="1200"/>
              </a:spcBef>
              <a:spcAft>
                <a:spcPts val="0"/>
              </a:spcAft>
              <a:buNone/>
            </a:pPr>
            <a:r>
              <a:rPr lang="en"/>
              <a:t>Then </a:t>
            </a:r>
            <a:r>
              <a:rPr lang="en" b="1"/>
              <a:t>SHAME ON US </a:t>
            </a:r>
            <a:r>
              <a:rPr lang="en"/>
              <a:t>if we do the same thing! We are no better than Jonah when we run from our purpose of being that net; Of bringing in every kind.</a:t>
            </a:r>
            <a:endParaRPr/>
          </a:p>
          <a:p>
            <a:pPr marL="0" lvl="0" indent="0" algn="l" rtl="0">
              <a:spcBef>
                <a:spcPts val="1200"/>
              </a:spcBef>
              <a:spcAft>
                <a:spcPts val="1200"/>
              </a:spcAft>
              <a:buNone/>
            </a:pPr>
            <a:r>
              <a:rPr lang="en"/>
              <a:t>We cannot pick and choose who can be used in the kingdom. </a:t>
            </a:r>
            <a:r>
              <a:rPr lang="en" b="1"/>
              <a:t>That is NOT our job!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Our Purpose?</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We define our purpose in a few different ways.</a:t>
            </a:r>
            <a:endParaRPr/>
          </a:p>
          <a:p>
            <a:pPr marL="457200" lvl="0" indent="-342900" algn="l" rtl="0">
              <a:spcBef>
                <a:spcPts val="1200"/>
              </a:spcBef>
              <a:spcAft>
                <a:spcPts val="0"/>
              </a:spcAft>
              <a:buSzPts val="1800"/>
              <a:buChar char="●"/>
            </a:pPr>
            <a:r>
              <a:rPr lang="en"/>
              <a:t>We focus on our jobs/careers</a:t>
            </a:r>
            <a:endParaRPr/>
          </a:p>
          <a:p>
            <a:pPr marL="457200" lvl="0" indent="-342900" algn="l" rtl="0">
              <a:spcBef>
                <a:spcPts val="0"/>
              </a:spcBef>
              <a:spcAft>
                <a:spcPts val="0"/>
              </a:spcAft>
              <a:buSzPts val="1800"/>
              <a:buChar char="●"/>
            </a:pPr>
            <a:r>
              <a:rPr lang="en"/>
              <a:t>We focus on our role as a spouse</a:t>
            </a:r>
            <a:endParaRPr/>
          </a:p>
          <a:p>
            <a:pPr marL="457200" lvl="0" indent="-342900" algn="l" rtl="0">
              <a:spcBef>
                <a:spcPts val="0"/>
              </a:spcBef>
              <a:spcAft>
                <a:spcPts val="0"/>
              </a:spcAft>
              <a:buSzPts val="1800"/>
              <a:buChar char="●"/>
            </a:pPr>
            <a:r>
              <a:rPr lang="en"/>
              <a:t>We focus on our role as parents</a:t>
            </a:r>
            <a:endParaRPr/>
          </a:p>
          <a:p>
            <a:pPr marL="457200" lvl="0" indent="-342900" algn="l" rtl="0">
              <a:spcBef>
                <a:spcPts val="0"/>
              </a:spcBef>
              <a:spcAft>
                <a:spcPts val="0"/>
              </a:spcAft>
              <a:buSzPts val="1800"/>
              <a:buChar char="●"/>
            </a:pPr>
            <a:r>
              <a:rPr lang="en"/>
              <a:t>We focus on the roles we play in our communities</a:t>
            </a:r>
            <a:endParaRPr/>
          </a:p>
          <a:p>
            <a:pPr marL="0" lvl="0" indent="0" algn="l" rtl="0">
              <a:spcBef>
                <a:spcPts val="1200"/>
              </a:spcBef>
              <a:spcAft>
                <a:spcPts val="0"/>
              </a:spcAft>
              <a:buNone/>
            </a:pPr>
            <a:r>
              <a:rPr lang="en"/>
              <a:t>Our struggle often comes when we have to articulate our </a:t>
            </a:r>
            <a:r>
              <a:rPr lang="en" b="1" i="1" u="sng"/>
              <a:t>Spiritual Purpose</a:t>
            </a:r>
            <a:endParaRPr b="1" i="1" u="sng"/>
          </a:p>
          <a:p>
            <a:pPr marL="0" lvl="0" indent="0" algn="l" rtl="0">
              <a:spcBef>
                <a:spcPts val="1200"/>
              </a:spcBef>
              <a:spcAft>
                <a:spcPts val="1200"/>
              </a:spcAft>
              <a:buNone/>
            </a:pPr>
            <a:r>
              <a:rPr lang="en"/>
              <a:t>Because of this, we sometimes find ourselves behaving in ways that directly work against our purpose.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Our Purpose?</a:t>
            </a:r>
            <a:endParaRPr/>
          </a:p>
        </p:txBody>
      </p:sp>
      <p:pic>
        <p:nvPicPr>
          <p:cNvPr id="76" name="Google Shape;76;p15"/>
          <p:cNvPicPr preferRelativeResize="0"/>
          <p:nvPr/>
        </p:nvPicPr>
        <p:blipFill>
          <a:blip r:embed="rId3">
            <a:alphaModFix amt="16000"/>
          </a:blip>
          <a:stretch>
            <a:fillRect/>
          </a:stretch>
        </p:blipFill>
        <p:spPr>
          <a:xfrm>
            <a:off x="685800" y="936800"/>
            <a:ext cx="7772400" cy="2919169"/>
          </a:xfrm>
          <a:prstGeom prst="rect">
            <a:avLst/>
          </a:prstGeom>
          <a:noFill/>
          <a:ln>
            <a:noFill/>
          </a:ln>
        </p:spPr>
      </p:pic>
      <p:sp>
        <p:nvSpPr>
          <p:cNvPr id="77" name="Google Shape;77;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en" sz="2000"/>
              <a:t>Simplified:</a:t>
            </a:r>
            <a:endParaRPr sz="2000"/>
          </a:p>
          <a:p>
            <a:pPr marL="0" lvl="0" indent="0" algn="l" rtl="0">
              <a:lnSpc>
                <a:spcPct val="105000"/>
              </a:lnSpc>
              <a:spcBef>
                <a:spcPts val="1200"/>
              </a:spcBef>
              <a:spcAft>
                <a:spcPts val="0"/>
              </a:spcAft>
              <a:buSzPts val="852"/>
              <a:buNone/>
            </a:pPr>
            <a:r>
              <a:rPr lang="en" sz="2000"/>
              <a:t>Our purpose is stated in the Great Commission.</a:t>
            </a:r>
            <a:endParaRPr sz="2000"/>
          </a:p>
          <a:p>
            <a:pPr marL="0" lvl="0" indent="0" algn="l" rtl="0">
              <a:lnSpc>
                <a:spcPct val="105000"/>
              </a:lnSpc>
              <a:spcBef>
                <a:spcPts val="1200"/>
              </a:spcBef>
              <a:spcAft>
                <a:spcPts val="0"/>
              </a:spcAft>
              <a:buSzPts val="852"/>
              <a:buNone/>
            </a:pPr>
            <a:r>
              <a:rPr lang="en" sz="2000"/>
              <a:t>Matt. 28:18-20 “And Jesus came and spake unto them saying, All power is given unto me in heaven and earth. </a:t>
            </a:r>
            <a:r>
              <a:rPr lang="en" sz="2000" baseline="30000"/>
              <a:t>19</a:t>
            </a:r>
            <a:r>
              <a:rPr lang="en" sz="2000"/>
              <a:t> </a:t>
            </a:r>
            <a:r>
              <a:rPr lang="en" sz="2000" b="1"/>
              <a:t>Go</a:t>
            </a:r>
            <a:r>
              <a:rPr lang="en" sz="2000"/>
              <a:t> ye therefore, and </a:t>
            </a:r>
            <a:r>
              <a:rPr lang="en" sz="2000" b="1"/>
              <a:t>teach</a:t>
            </a:r>
            <a:r>
              <a:rPr lang="en" sz="2000"/>
              <a:t> all nations, </a:t>
            </a:r>
            <a:r>
              <a:rPr lang="en" sz="2000" b="1"/>
              <a:t>baptizing</a:t>
            </a:r>
            <a:r>
              <a:rPr lang="en" sz="2000"/>
              <a:t> them in the name of the Father, and of the Son, and of the Holy Ghost: </a:t>
            </a:r>
            <a:r>
              <a:rPr lang="en" sz="2000" baseline="30000"/>
              <a:t>20</a:t>
            </a:r>
            <a:r>
              <a:rPr lang="en" sz="2000"/>
              <a:t> teaching them to observe all things whatsoever I have commanded you: and lo I am with you alway; even unto the end of the world.</a:t>
            </a:r>
            <a:endParaRPr sz="2000"/>
          </a:p>
          <a:p>
            <a:pPr marL="0" lvl="0" indent="0" algn="l" rtl="0">
              <a:lnSpc>
                <a:spcPct val="105000"/>
              </a:lnSpc>
              <a:spcBef>
                <a:spcPts val="1200"/>
              </a:spcBef>
              <a:spcAft>
                <a:spcPts val="1200"/>
              </a:spcAft>
              <a:buSzPts val="852"/>
              <a:buNone/>
            </a:pP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Does Running Look Like?</a:t>
            </a:r>
            <a:endParaRPr/>
          </a:p>
        </p:txBody>
      </p:sp>
      <p:pic>
        <p:nvPicPr>
          <p:cNvPr id="83" name="Google Shape;83;p16"/>
          <p:cNvPicPr preferRelativeResize="0"/>
          <p:nvPr/>
        </p:nvPicPr>
        <p:blipFill>
          <a:blip r:embed="rId3">
            <a:alphaModFix amt="23000"/>
          </a:blip>
          <a:stretch>
            <a:fillRect/>
          </a:stretch>
        </p:blipFill>
        <p:spPr>
          <a:xfrm flipH="1">
            <a:off x="0" y="285750"/>
            <a:ext cx="9144000" cy="4572000"/>
          </a:xfrm>
          <a:prstGeom prst="rect">
            <a:avLst/>
          </a:prstGeom>
          <a:noFill/>
          <a:ln>
            <a:noFill/>
          </a:ln>
        </p:spPr>
      </p:pic>
      <p:sp>
        <p:nvSpPr>
          <p:cNvPr id="84" name="Google Shape;84;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Jonah 1-4 </a:t>
            </a:r>
            <a:endParaRPr/>
          </a:p>
          <a:p>
            <a:pPr marL="457200" lvl="0" indent="-342900" algn="l" rtl="0">
              <a:spcBef>
                <a:spcPts val="1200"/>
              </a:spcBef>
              <a:spcAft>
                <a:spcPts val="0"/>
              </a:spcAft>
              <a:buSzPts val="1800"/>
              <a:buChar char="●"/>
            </a:pPr>
            <a:r>
              <a:rPr lang="en"/>
              <a:t>Jonah is instructed to go to Nineveh to preach to them</a:t>
            </a:r>
            <a:endParaRPr/>
          </a:p>
          <a:p>
            <a:pPr marL="457200" lvl="0" indent="-342900" algn="l" rtl="0">
              <a:spcBef>
                <a:spcPts val="0"/>
              </a:spcBef>
              <a:spcAft>
                <a:spcPts val="0"/>
              </a:spcAft>
              <a:buSzPts val="1800"/>
              <a:buChar char="●"/>
            </a:pPr>
            <a:r>
              <a:rPr lang="en"/>
              <a:t>Jonah instead hops on a ship heading in the opposite direction</a:t>
            </a:r>
            <a:endParaRPr/>
          </a:p>
          <a:p>
            <a:pPr marL="457200" lvl="0" indent="-342900" algn="l" rtl="0">
              <a:spcBef>
                <a:spcPts val="0"/>
              </a:spcBef>
              <a:spcAft>
                <a:spcPts val="0"/>
              </a:spcAft>
              <a:buSzPts val="1800"/>
              <a:buChar char="●"/>
            </a:pPr>
            <a:r>
              <a:rPr lang="en"/>
              <a:t>The brutal storm and the prospect of being responsible for the death of everyone aboard the ship causes Jonah to request to be thrown overboard</a:t>
            </a:r>
            <a:endParaRPr/>
          </a:p>
          <a:p>
            <a:pPr marL="457200" lvl="0" indent="-342900" algn="l" rtl="0">
              <a:spcBef>
                <a:spcPts val="0"/>
              </a:spcBef>
              <a:spcAft>
                <a:spcPts val="0"/>
              </a:spcAft>
              <a:buSzPts val="1800"/>
              <a:buChar char="●"/>
            </a:pPr>
            <a:r>
              <a:rPr lang="en"/>
              <a:t>Jonah is swallowed by a great fish where he is able to collect himself and decides to fulfill the task God gave him</a:t>
            </a:r>
            <a:endParaRPr/>
          </a:p>
          <a:p>
            <a:pPr marL="457200" lvl="0" indent="-342900" algn="l" rtl="0">
              <a:spcBef>
                <a:spcPts val="0"/>
              </a:spcBef>
              <a:spcAft>
                <a:spcPts val="0"/>
              </a:spcAft>
              <a:buSzPts val="1800"/>
              <a:buChar char="●"/>
            </a:pPr>
            <a:r>
              <a:rPr lang="en"/>
              <a:t>Jonah finally goes to Nineveh to preach to the people</a:t>
            </a:r>
            <a:endParaRPr/>
          </a:p>
          <a:p>
            <a:pPr marL="457200" lvl="0" indent="-342900" algn="l" rtl="0">
              <a:spcBef>
                <a:spcPts val="0"/>
              </a:spcBef>
              <a:spcAft>
                <a:spcPts val="0"/>
              </a:spcAft>
              <a:buSzPts val="1800"/>
              <a:buChar char="●"/>
            </a:pPr>
            <a:r>
              <a:rPr lang="en"/>
              <a:t>Jonah gets mad when God decides to spare the lives of the people there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Why Do We Run?</a:t>
            </a:r>
            <a:endParaRPr/>
          </a:p>
        </p:txBody>
      </p:sp>
      <p:sp>
        <p:nvSpPr>
          <p:cNvPr id="90" name="Google Shape;90;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The reasons can be numerous and varied, but if we are honest, there are 2 main reasons we do not work to fulfill our purpose.</a:t>
            </a:r>
            <a:endParaRPr sz="2200"/>
          </a:p>
          <a:p>
            <a:pPr marL="0" lvl="0" indent="0" algn="l" rtl="0">
              <a:spcBef>
                <a:spcPts val="1200"/>
              </a:spcBef>
              <a:spcAft>
                <a:spcPts val="0"/>
              </a:spcAft>
              <a:buNone/>
            </a:pPr>
            <a:r>
              <a:rPr lang="en" sz="2200" b="1"/>
              <a:t>#1: We don’t </a:t>
            </a:r>
            <a:r>
              <a:rPr lang="en" sz="2200" b="1" u="sng"/>
              <a:t>truly</a:t>
            </a:r>
            <a:r>
              <a:rPr lang="en" sz="2200" b="1"/>
              <a:t> understand what our purpose is.</a:t>
            </a:r>
            <a:endParaRPr sz="2200" b="1"/>
          </a:p>
          <a:p>
            <a:pPr marL="0" lvl="0" indent="0" algn="l" rtl="0">
              <a:spcBef>
                <a:spcPts val="1200"/>
              </a:spcBef>
              <a:spcAft>
                <a:spcPts val="1200"/>
              </a:spcAft>
              <a:buNone/>
            </a:pPr>
            <a:r>
              <a:rPr lang="en" sz="2200" b="1"/>
              <a:t>#2: Our heart is not right.</a:t>
            </a:r>
            <a:endParaRPr sz="22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Understanding Our Purpose</a:t>
            </a:r>
            <a:endParaRPr/>
          </a:p>
        </p:txBody>
      </p:sp>
      <p:sp>
        <p:nvSpPr>
          <p:cNvPr id="96" name="Google Shape;96;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Matt. 13:47-50</a:t>
            </a:r>
            <a:endParaRPr/>
          </a:p>
          <a:p>
            <a:pPr marL="0" lvl="0" indent="0" algn="l" rtl="0">
              <a:spcBef>
                <a:spcPts val="1200"/>
              </a:spcBef>
              <a:spcAft>
                <a:spcPts val="1200"/>
              </a:spcAft>
              <a:buNone/>
            </a:pPr>
            <a:r>
              <a:rPr lang="en"/>
              <a:t>The problem that many of us face, as it pertains to fulfilling our purpose, is that we don’t know which part we are supposed to play in it. When we read these verses, many of us like to think of ourselves as the ones who will be separating the “wicked” from the “just”. Or maybe we see ourselves as the fishermen, bringing the catch to shore. That kind of thinking has left us believing that we are more than what we are.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Understanding Our Purpose</a:t>
            </a:r>
            <a:endParaRPr/>
          </a:p>
        </p:txBody>
      </p:sp>
      <p:pic>
        <p:nvPicPr>
          <p:cNvPr id="102" name="Google Shape;102;p19"/>
          <p:cNvPicPr preferRelativeResize="0"/>
          <p:nvPr/>
        </p:nvPicPr>
        <p:blipFill>
          <a:blip r:embed="rId3">
            <a:alphaModFix amt="55000"/>
          </a:blip>
          <a:stretch>
            <a:fillRect/>
          </a:stretch>
        </p:blipFill>
        <p:spPr>
          <a:xfrm>
            <a:off x="1307588" y="412013"/>
            <a:ext cx="6528816" cy="4319478"/>
          </a:xfrm>
          <a:prstGeom prst="rect">
            <a:avLst/>
          </a:prstGeom>
          <a:noFill/>
          <a:ln>
            <a:noFill/>
          </a:ln>
        </p:spPr>
      </p:pic>
      <p:sp>
        <p:nvSpPr>
          <p:cNvPr id="103" name="Google Shape;103;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Matt. 13:47-50</a:t>
            </a:r>
            <a:endParaRPr/>
          </a:p>
          <a:p>
            <a:pPr marL="0" lvl="0" indent="0" algn="l" rtl="0">
              <a:spcBef>
                <a:spcPts val="1200"/>
              </a:spcBef>
              <a:spcAft>
                <a:spcPts val="0"/>
              </a:spcAft>
              <a:buNone/>
            </a:pPr>
            <a:r>
              <a:rPr lang="en"/>
              <a:t>The truth of the matter is that we are the </a:t>
            </a:r>
            <a:r>
              <a:rPr lang="en" b="1" u="sng"/>
              <a:t>NET.</a:t>
            </a:r>
            <a:endParaRPr/>
          </a:p>
          <a:p>
            <a:pPr marL="0" lvl="0" indent="0" algn="l" rtl="0">
              <a:spcBef>
                <a:spcPts val="1200"/>
              </a:spcBef>
              <a:spcAft>
                <a:spcPts val="0"/>
              </a:spcAft>
              <a:buNone/>
            </a:pPr>
            <a:r>
              <a:rPr lang="en"/>
              <a:t>The kingdom of heaven (in this instance) is not the location. It is the institution that Christ would eventually die for; </a:t>
            </a:r>
            <a:r>
              <a:rPr lang="en" b="1"/>
              <a:t>THE CHURCH.</a:t>
            </a:r>
            <a:endParaRPr b="1"/>
          </a:p>
          <a:p>
            <a:pPr marL="0" lvl="0" indent="0" algn="l" rtl="0">
              <a:spcBef>
                <a:spcPts val="1200"/>
              </a:spcBef>
              <a:spcAft>
                <a:spcPts val="0"/>
              </a:spcAft>
              <a:buNone/>
            </a:pPr>
            <a:r>
              <a:rPr lang="en"/>
              <a:t>He explains this in a previous parable in the same chapter. Matt. 13:37-42</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Net</a:t>
            </a:r>
            <a:endParaRPr/>
          </a:p>
        </p:txBody>
      </p:sp>
      <p:sp>
        <p:nvSpPr>
          <p:cNvPr id="109" name="Google Shape;109;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0" name="Google Shape;110;p20"/>
          <p:cNvPicPr preferRelativeResize="0"/>
          <p:nvPr/>
        </p:nvPicPr>
        <p:blipFill>
          <a:blip r:embed="rId3">
            <a:alphaModFix/>
          </a:blip>
          <a:stretch>
            <a:fillRect/>
          </a:stretch>
        </p:blipFill>
        <p:spPr>
          <a:xfrm>
            <a:off x="135550" y="1579475"/>
            <a:ext cx="4526280" cy="2435792"/>
          </a:xfrm>
          <a:prstGeom prst="rect">
            <a:avLst/>
          </a:prstGeom>
          <a:noFill/>
          <a:ln>
            <a:noFill/>
          </a:ln>
        </p:spPr>
      </p:pic>
      <p:pic>
        <p:nvPicPr>
          <p:cNvPr id="111" name="Google Shape;111;p20"/>
          <p:cNvPicPr preferRelativeResize="0"/>
          <p:nvPr/>
        </p:nvPicPr>
        <p:blipFill>
          <a:blip r:embed="rId4">
            <a:alphaModFix/>
          </a:blip>
          <a:stretch>
            <a:fillRect/>
          </a:stretch>
        </p:blipFill>
        <p:spPr>
          <a:xfrm>
            <a:off x="4842463" y="1399013"/>
            <a:ext cx="3913632" cy="27967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Why Gather Everything?</a:t>
            </a:r>
            <a:endParaRPr/>
          </a:p>
        </p:txBody>
      </p:sp>
      <p:sp>
        <p:nvSpPr>
          <p:cNvPr id="117" name="Google Shape;117;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2 Peter 3:9 </a:t>
            </a:r>
            <a:endParaRPr/>
          </a:p>
          <a:p>
            <a:pPr marL="0" lvl="0" indent="0" algn="l" rtl="0">
              <a:spcBef>
                <a:spcPts val="1200"/>
              </a:spcBef>
              <a:spcAft>
                <a:spcPts val="0"/>
              </a:spcAft>
              <a:buNone/>
            </a:pPr>
            <a:r>
              <a:rPr lang="en"/>
              <a:t>The Lord is not slack concerning his promise, as some men count slackness; but is longsuffering to us-ward, </a:t>
            </a:r>
            <a:r>
              <a:rPr lang="en" b="1" i="1"/>
              <a:t>not willing that any should perish, but that all should come to repentance.</a:t>
            </a:r>
            <a:endParaRPr b="1" i="1"/>
          </a:p>
          <a:p>
            <a:pPr marL="0" lvl="0" indent="0" algn="l" rtl="0">
              <a:spcBef>
                <a:spcPts val="1200"/>
              </a:spcBef>
              <a:spcAft>
                <a:spcPts val="0"/>
              </a:spcAft>
              <a:buNone/>
            </a:pPr>
            <a:r>
              <a:rPr lang="en"/>
              <a:t>Our Purpose is to be the vehicle that brings EVERYONE in contact with the Gospel.</a:t>
            </a:r>
            <a:endParaRPr/>
          </a:p>
          <a:p>
            <a:pPr marL="0" lvl="0" indent="0" algn="l" rtl="0">
              <a:spcBef>
                <a:spcPts val="1200"/>
              </a:spcBef>
              <a:spcAft>
                <a:spcPts val="1200"/>
              </a:spcAft>
              <a:buNone/>
            </a:pPr>
            <a:r>
              <a:rPr lang="en"/>
              <a:t>God wants everyone to be saved. He doesn’t play favorites. </a:t>
            </a:r>
            <a:r>
              <a:rPr lang="en" b="1"/>
              <a:t>That’s what WE do.</a:t>
            </a:r>
            <a:endParaRPr b="1"/>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865</Words>
  <Application>Microsoft Office PowerPoint</Application>
  <PresentationFormat>On-screen Show (16:9)</PresentationFormat>
  <Paragraphs>56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Roboto Slab</vt:lpstr>
      <vt:lpstr>Roboto</vt:lpstr>
      <vt:lpstr>Marina</vt:lpstr>
      <vt:lpstr>Don’t Run From Your Purpose</vt:lpstr>
      <vt:lpstr>What is Our Purpose?</vt:lpstr>
      <vt:lpstr>What is Our Purpose?</vt:lpstr>
      <vt:lpstr>What Does Running Look Like?</vt:lpstr>
      <vt:lpstr>Why Do We Run?</vt:lpstr>
      <vt:lpstr>Understanding Our Purpose</vt:lpstr>
      <vt:lpstr>Understanding Our Purpose</vt:lpstr>
      <vt:lpstr>The Net</vt:lpstr>
      <vt:lpstr>Why Gather Everything?</vt:lpstr>
      <vt:lpstr>Jonah’s Heart Problem </vt:lpstr>
      <vt:lpstr>Our Heart 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Run From Your Purpose</dc:title>
  <dc:creator>Jones, Vanessa</dc:creator>
  <cp:lastModifiedBy>Jones, Vanessa</cp:lastModifiedBy>
  <cp:revision>1</cp:revision>
  <dcterms:modified xsi:type="dcterms:W3CDTF">2021-09-14T14:13:53Z</dcterms:modified>
</cp:coreProperties>
</file>