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66" r:id="rId4"/>
    <p:sldId id="267" r:id="rId5"/>
    <p:sldId id="257" r:id="rId6"/>
    <p:sldId id="268" r:id="rId7"/>
    <p:sldId id="258" r:id="rId8"/>
    <p:sldId id="261" r:id="rId9"/>
    <p:sldId id="269" r:id="rId10"/>
    <p:sldId id="270" r:id="rId11"/>
    <p:sldId id="263" r:id="rId12"/>
    <p:sldId id="271" r:id="rId1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56B"/>
    <a:srgbClr val="E561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7" autoAdjust="0"/>
    <p:restoredTop sz="94660"/>
  </p:normalViewPr>
  <p:slideViewPr>
    <p:cSldViewPr snapToGrid="0">
      <p:cViewPr>
        <p:scale>
          <a:sx n="58" d="100"/>
          <a:sy n="58" d="100"/>
        </p:scale>
        <p:origin x="-518" y="-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4463C-DE14-4AF7-9BCC-DC5FA222E9C0}"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B6086-4E73-4336-A09D-02BC4ECC869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12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463C-DE14-4AF7-9BCC-DC5FA222E9C0}"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272981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463C-DE14-4AF7-9BCC-DC5FA222E9C0}"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346363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463C-DE14-4AF7-9BCC-DC5FA222E9C0}"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333386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4463C-DE14-4AF7-9BCC-DC5FA222E9C0}" type="datetimeFigureOut">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B6086-4E73-4336-A09D-02BC4ECC869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03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4463C-DE14-4AF7-9BCC-DC5FA222E9C0}"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417663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4463C-DE14-4AF7-9BCC-DC5FA222E9C0}" type="datetimeFigureOut">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6538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4463C-DE14-4AF7-9BCC-DC5FA222E9C0}" type="datetimeFigureOut">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389621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34463C-DE14-4AF7-9BCC-DC5FA222E9C0}" type="datetimeFigureOut">
              <a:rPr lang="en-US" smtClean="0"/>
              <a:t>6/7/2021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122401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34463C-DE14-4AF7-9BCC-DC5FA222E9C0}" type="datetimeFigureOut">
              <a:rPr lang="en-US" smtClean="0"/>
              <a:t>6/7/2021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EB6086-4E73-4336-A09D-02BC4ECC869A}" type="slidenum">
              <a:rPr lang="en-US" smtClean="0"/>
              <a:t>‹#›</a:t>
            </a:fld>
            <a:endParaRPr lang="en-US"/>
          </a:p>
        </p:txBody>
      </p:sp>
    </p:spTree>
    <p:extLst>
      <p:ext uri="{BB962C8B-B14F-4D97-AF65-F5344CB8AC3E}">
        <p14:creationId xmlns:p14="http://schemas.microsoft.com/office/powerpoint/2010/main" val="13592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4463C-DE14-4AF7-9BCC-DC5FA222E9C0}" type="datetimeFigureOut">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B6086-4E73-4336-A09D-02BC4ECC869A}" type="slidenum">
              <a:rPr lang="en-US" smtClean="0"/>
              <a:t>‹#›</a:t>
            </a:fld>
            <a:endParaRPr lang="en-US"/>
          </a:p>
        </p:txBody>
      </p:sp>
    </p:spTree>
    <p:extLst>
      <p:ext uri="{BB962C8B-B14F-4D97-AF65-F5344CB8AC3E}">
        <p14:creationId xmlns:p14="http://schemas.microsoft.com/office/powerpoint/2010/main" val="313095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34463C-DE14-4AF7-9BCC-DC5FA222E9C0}" type="datetimeFigureOut">
              <a:rPr lang="en-US" smtClean="0"/>
              <a:t>6/7/2021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EB6086-4E73-4336-A09D-02BC4ECC869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358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906DA6A-05D4-4A02-B1A2-2966C51FC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
            <a:ext cx="10287000" cy="6858000"/>
          </a:xfrm>
          <a:prstGeom prst="rect">
            <a:avLst/>
          </a:prstGeom>
        </p:spPr>
      </p:pic>
      <p:sp>
        <p:nvSpPr>
          <p:cNvPr id="2" name="Title 1">
            <a:extLst>
              <a:ext uri="{FF2B5EF4-FFF2-40B4-BE49-F238E27FC236}">
                <a16:creationId xmlns:a16="http://schemas.microsoft.com/office/drawing/2014/main" xmlns="" id="{37C32EAC-02E9-4370-93D0-E50EEFA718A5}"/>
              </a:ext>
            </a:extLst>
          </p:cNvPr>
          <p:cNvSpPr>
            <a:spLocks noGrp="1"/>
          </p:cNvSpPr>
          <p:nvPr>
            <p:ph type="ctrTitle"/>
          </p:nvPr>
        </p:nvSpPr>
        <p:spPr>
          <a:xfrm>
            <a:off x="1122783" y="4590677"/>
            <a:ext cx="9144000" cy="916053"/>
          </a:xfrm>
        </p:spPr>
        <p:txBody>
          <a:bodyPr>
            <a:normAutofit fontScale="90000"/>
          </a:bodyPr>
          <a:lstStyle/>
          <a:p>
            <a:r>
              <a:rPr lang="en-US" dirty="0">
                <a:solidFill>
                  <a:schemeClr val="accent4">
                    <a:lumMod val="40000"/>
                    <a:lumOff val="60000"/>
                  </a:schemeClr>
                </a:solidFill>
                <a:effectLst>
                  <a:outerShdw blurRad="38100" dist="38100" dir="2700000" algn="tl">
                    <a:srgbClr val="000000">
                      <a:alpha val="43137"/>
                    </a:srgbClr>
                  </a:outerShdw>
                </a:effectLst>
                <a:latin typeface="Amasis MT Pro Black" panose="02040A04050005020304" pitchFamily="18" charset="0"/>
              </a:rPr>
              <a:t>Obedience to Parents</a:t>
            </a:r>
          </a:p>
        </p:txBody>
      </p:sp>
      <p:sp>
        <p:nvSpPr>
          <p:cNvPr id="3" name="Subtitle 2">
            <a:extLst>
              <a:ext uri="{FF2B5EF4-FFF2-40B4-BE49-F238E27FC236}">
                <a16:creationId xmlns:a16="http://schemas.microsoft.com/office/drawing/2014/main" xmlns="" id="{0A34E631-A0C2-4C77-A024-5D2551355E0B}"/>
              </a:ext>
            </a:extLst>
          </p:cNvPr>
          <p:cNvSpPr>
            <a:spLocks noGrp="1"/>
          </p:cNvSpPr>
          <p:nvPr>
            <p:ph type="subTitle" idx="1"/>
          </p:nvPr>
        </p:nvSpPr>
        <p:spPr>
          <a:xfrm>
            <a:off x="6186196" y="5169581"/>
            <a:ext cx="4966996" cy="1655762"/>
          </a:xfrm>
        </p:spPr>
        <p:txBody>
          <a:bodyPr>
            <a:normAutofit lnSpcReduction="10000"/>
          </a:bodyPr>
          <a:lstStyle/>
          <a:p>
            <a:pPr algn="r">
              <a:lnSpc>
                <a:spcPct val="100000"/>
              </a:lnSpc>
            </a:pPr>
            <a:r>
              <a:rPr lang="en-US" sz="2800" b="1" dirty="0">
                <a:solidFill>
                  <a:schemeClr val="bg1"/>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David Myers, Presenter</a:t>
            </a:r>
          </a:p>
          <a:p>
            <a:pPr algn="r">
              <a:lnSpc>
                <a:spcPct val="100000"/>
              </a:lnSpc>
            </a:pPr>
            <a:r>
              <a:rPr lang="en-US" sz="2800" b="1" dirty="0">
                <a:solidFill>
                  <a:schemeClr val="bg1"/>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Saturday, June 5, 2021</a:t>
            </a:r>
          </a:p>
          <a:p>
            <a:pPr algn="r">
              <a:lnSpc>
                <a:spcPct val="100000"/>
              </a:lnSpc>
            </a:pPr>
            <a:r>
              <a:rPr lang="en-US" sz="2800" b="1" dirty="0">
                <a:solidFill>
                  <a:schemeClr val="bg1"/>
                </a:solidFill>
                <a:effectLst>
                  <a:outerShdw blurRad="38100" dist="38100" dir="2700000" algn="tl">
                    <a:srgbClr val="000000">
                      <a:alpha val="43137"/>
                    </a:srgbClr>
                  </a:outerShdw>
                </a:effectLst>
                <a:latin typeface="Abadi" panose="020B0604020104020204" pitchFamily="34" charset="0"/>
                <a:cs typeface="Aharoni" panose="02010803020104030203" pitchFamily="2" charset="-79"/>
              </a:rPr>
              <a:t>Episode 14</a:t>
            </a:r>
          </a:p>
        </p:txBody>
      </p:sp>
      <p:pic>
        <p:nvPicPr>
          <p:cNvPr id="7" name="Picture 6">
            <a:extLst>
              <a:ext uri="{FF2B5EF4-FFF2-40B4-BE49-F238E27FC236}">
                <a16:creationId xmlns:a16="http://schemas.microsoft.com/office/drawing/2014/main" xmlns="" id="{BC651E65-984E-4546-A6DE-0CF08815A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354" y="-7174"/>
            <a:ext cx="1432707" cy="1142111"/>
          </a:xfrm>
          <a:prstGeom prst="rect">
            <a:avLst/>
          </a:prstGeom>
        </p:spPr>
      </p:pic>
      <p:pic>
        <p:nvPicPr>
          <p:cNvPr id="9" name="Picture 8">
            <a:extLst>
              <a:ext uri="{FF2B5EF4-FFF2-40B4-BE49-F238E27FC236}">
                <a16:creationId xmlns:a16="http://schemas.microsoft.com/office/drawing/2014/main" xmlns="" id="{A37C43A5-F173-49BF-8ED6-98F506A37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730" y="-7174"/>
            <a:ext cx="1172560" cy="1155288"/>
          </a:xfrm>
          <a:prstGeom prst="rect">
            <a:avLst/>
          </a:prstGeom>
        </p:spPr>
      </p:pic>
    </p:spTree>
    <p:extLst>
      <p:ext uri="{BB962C8B-B14F-4D97-AF65-F5344CB8AC3E}">
        <p14:creationId xmlns:p14="http://schemas.microsoft.com/office/powerpoint/2010/main" val="238473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43B32-29C3-4543-B02A-8D7D431DE1A9}"/>
              </a:ext>
            </a:extLst>
          </p:cNvPr>
          <p:cNvSpPr>
            <a:spLocks noGrp="1"/>
          </p:cNvSpPr>
          <p:nvPr>
            <p:ph type="title"/>
          </p:nvPr>
        </p:nvSpPr>
        <p:spPr>
          <a:xfrm>
            <a:off x="1063690" y="729018"/>
            <a:ext cx="10290110" cy="1053129"/>
          </a:xfrm>
        </p:spPr>
        <p:txBody>
          <a:bodyPr>
            <a:normAutofit/>
          </a:bodyPr>
          <a:lstStyle/>
          <a:p>
            <a:r>
              <a:rPr lang="en-US" sz="5400" b="1" dirty="0">
                <a:solidFill>
                  <a:schemeClr val="accent1">
                    <a:lumMod val="75000"/>
                  </a:schemeClr>
                </a:solidFill>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xmlns="" id="{80F9E6D3-496F-41FD-8D53-045B3ED06F48}"/>
              </a:ext>
            </a:extLst>
          </p:cNvPr>
          <p:cNvSpPr>
            <a:spLocks noGrp="1"/>
          </p:cNvSpPr>
          <p:nvPr>
            <p:ph idx="1"/>
          </p:nvPr>
        </p:nvSpPr>
        <p:spPr>
          <a:xfrm>
            <a:off x="950172" y="2096218"/>
            <a:ext cx="10515600" cy="3679433"/>
          </a:xfrm>
        </p:spPr>
        <p:txBody>
          <a:bodyPr>
            <a:normAutofit/>
          </a:bodyPr>
          <a:lstStyle/>
          <a:p>
            <a:pPr marL="342900" marR="0" lvl="0" indent="-342900" algn="l">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The command for “children to obey their parents” is from God Himself</a:t>
            </a:r>
          </a:p>
          <a:p>
            <a:pPr marL="342900" marR="0" lvl="0" indent="-342900" algn="l">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Parents need to do their part</a:t>
            </a:r>
          </a:p>
          <a:p>
            <a:pPr marL="342900" marR="0" lvl="0" indent="-342900" algn="l">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God is right “All the time”</a:t>
            </a:r>
          </a:p>
          <a:p>
            <a:pPr marL="342900" marR="0" lvl="0" indent="-342900" algn="l">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Children are commanded to “Obey” –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Even if they don’t understand the command!</a:t>
            </a:r>
            <a:endParaRPr lang="en-US" sz="4000" dirty="0">
              <a:solidFill>
                <a:srgbClr val="49556B"/>
              </a:solidFill>
            </a:endParaRPr>
          </a:p>
        </p:txBody>
      </p:sp>
      <p:sp>
        <p:nvSpPr>
          <p:cNvPr id="4" name="Title 1">
            <a:extLst>
              <a:ext uri="{FF2B5EF4-FFF2-40B4-BE49-F238E27FC236}">
                <a16:creationId xmlns:a16="http://schemas.microsoft.com/office/drawing/2014/main" xmlns="" id="{2A47A9CE-A6FE-49C0-99FF-826AF35592E6}"/>
              </a:ext>
            </a:extLst>
          </p:cNvPr>
          <p:cNvSpPr txBox="1">
            <a:spLocks/>
          </p:cNvSpPr>
          <p:nvPr/>
        </p:nvSpPr>
        <p:spPr>
          <a:xfrm>
            <a:off x="506958" y="220134"/>
            <a:ext cx="11209867" cy="550333"/>
          </a:xfrm>
          <a:prstGeom prst="rect">
            <a:avLst/>
          </a:prstGeom>
        </p:spPr>
        <p:txBody>
          <a:bodyPr vert="horz" lIns="91440" tIns="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Tree>
    <p:extLst>
      <p:ext uri="{BB962C8B-B14F-4D97-AF65-F5344CB8AC3E}">
        <p14:creationId xmlns:p14="http://schemas.microsoft.com/office/powerpoint/2010/main" val="1595333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5E05-441D-4F95-9518-ED7E37525A1E}"/>
              </a:ext>
            </a:extLst>
          </p:cNvPr>
          <p:cNvSpPr>
            <a:spLocks noGrp="1"/>
          </p:cNvSpPr>
          <p:nvPr>
            <p:ph type="ctrTitle"/>
          </p:nvPr>
        </p:nvSpPr>
        <p:spPr>
          <a:xfrm>
            <a:off x="609599" y="220134"/>
            <a:ext cx="11209867" cy="550333"/>
          </a:xfrm>
        </p:spPr>
        <p:txBody>
          <a:bodyPr tIns="0" bIns="0" anchor="ctr">
            <a:normAutofit/>
          </a:bodyPr>
          <a:lstStyle/>
          <a:p>
            <a:r>
              <a:rPr lang="en-US"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
        <p:nvSpPr>
          <p:cNvPr id="3" name="Subtitle 2">
            <a:extLst>
              <a:ext uri="{FF2B5EF4-FFF2-40B4-BE49-F238E27FC236}">
                <a16:creationId xmlns:a16="http://schemas.microsoft.com/office/drawing/2014/main" xmlns="" id="{A2337E12-A95B-4767-BFB6-08ADC8D2A769}"/>
              </a:ext>
            </a:extLst>
          </p:cNvPr>
          <p:cNvSpPr>
            <a:spLocks noGrp="1"/>
          </p:cNvSpPr>
          <p:nvPr>
            <p:ph type="subTitle" idx="1"/>
          </p:nvPr>
        </p:nvSpPr>
        <p:spPr>
          <a:xfrm>
            <a:off x="1184988" y="784377"/>
            <a:ext cx="10634478" cy="5346700"/>
          </a:xfrm>
        </p:spPr>
        <p:txBody>
          <a:bodyPr>
            <a:normAutofit/>
          </a:bodyPr>
          <a:lstStyle/>
          <a:p>
            <a:pPr algn="l"/>
            <a:r>
              <a:rPr lang="en-US" sz="5400" b="1" spc="-50" dirty="0">
                <a:solidFill>
                  <a:schemeClr val="accent1">
                    <a:lumMod val="75000"/>
                  </a:schemeClr>
                </a:solidFill>
                <a:ea typeface="+mj-ea"/>
                <a:cs typeface="Times New Roman" panose="02020603050405020304" pitchFamily="18" charset="0"/>
              </a:rPr>
              <a:t>CONCLUSION</a:t>
            </a:r>
          </a:p>
          <a:p>
            <a:pPr marL="342900" marR="0" lvl="0" indent="-342900" algn="l">
              <a:lnSpc>
                <a:spcPct val="107000"/>
              </a:lnSpc>
              <a:spcBef>
                <a:spcPts val="0"/>
              </a:spcBef>
              <a:spcAft>
                <a:spcPts val="0"/>
              </a:spcAft>
              <a:buFont typeface="Symbol" panose="05050102010706020507" pitchFamily="18" charset="2"/>
              <a:buChar char=""/>
            </a:pP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Obedience has benefits</a:t>
            </a:r>
          </a:p>
          <a:p>
            <a:pPr marL="742950" marR="0" lvl="1" indent="-285750" algn="l">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Colossians 3:20</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Children, obey your parents in everything</a:t>
            </a:r>
            <a:r>
              <a:rPr lang="en-US" sz="2400" i="1" dirty="0">
                <a:effectLst/>
                <a:latin typeface="Segoe UI" panose="020B0502040204020203" pitchFamily="34" charset="0"/>
                <a:ea typeface="Calibri" panose="020F0502020204030204" pitchFamily="34" charset="0"/>
                <a:cs typeface="Times New Roman" panose="02020603050405020304" pitchFamily="18" charset="0"/>
              </a:rPr>
              <a:t>, </a:t>
            </a:r>
            <a:r>
              <a:rPr lang="en-US" sz="2400" b="1" i="1" dirty="0">
                <a:effectLst/>
                <a:latin typeface="Segoe UI" panose="020B0502040204020203" pitchFamily="34" charset="0"/>
                <a:ea typeface="Calibri" panose="020F0502020204030204" pitchFamily="34" charset="0"/>
                <a:cs typeface="Times New Roman" panose="02020603050405020304" pitchFamily="18" charset="0"/>
              </a:rPr>
              <a:t>for this pleases the Lord</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Ephesians 6: 3</a:t>
            </a:r>
            <a:r>
              <a:rPr lang="en-US" sz="2400" dirty="0">
                <a:effectLst/>
                <a:latin typeface="Calibri" panose="020F0502020204030204" pitchFamily="34" charset="0"/>
                <a:ea typeface="Calibri" panose="020F0502020204030204" pitchFamily="34" charset="0"/>
                <a:cs typeface="Times New Roman" panose="02020603050405020304" pitchFamily="18" charset="0"/>
              </a:rPr>
              <a:t> - Children, obey your parents in the Lord, for this is right. 2 “Honor your father and mother”—which is the first commandment with a promise— 3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so that it may go well with you and that you may enjoy long life on the earth.</a:t>
            </a:r>
          </a:p>
          <a:p>
            <a:pPr marL="342900" marR="0" lvl="0" indent="-342900" algn="l">
              <a:lnSpc>
                <a:spcPct val="107000"/>
              </a:lnSpc>
              <a:spcBef>
                <a:spcPts val="0"/>
              </a:spcBef>
              <a:spcAft>
                <a:spcPts val="0"/>
              </a:spcAft>
              <a:buFont typeface="Symbol" panose="05050102010706020507" pitchFamily="18" charset="2"/>
              <a:buChar char=""/>
            </a:pP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Disobedience has dire consequences</a:t>
            </a:r>
          </a:p>
          <a:p>
            <a:pPr marL="742950" marR="0" lvl="1" indent="-285750" algn="l">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Deuteronomy 21:18-21</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If someone has a stubborn and rebellious son who </a:t>
            </a:r>
            <a:r>
              <a:rPr lang="en-US" sz="2400" b="1"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does not obey</a:t>
            </a: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his father and mother …</a:t>
            </a:r>
            <a:r>
              <a:rPr lang="en-US" sz="2400" b="1" i="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Then all the men of his town are to </a:t>
            </a:r>
            <a:r>
              <a:rPr lang="en-US" sz="2400" b="1" i="1" dirty="0">
                <a:effectLst/>
                <a:latin typeface="Segoe UI" panose="020B0502040204020203" pitchFamily="34" charset="0"/>
                <a:ea typeface="Calibri" panose="020F0502020204030204" pitchFamily="34" charset="0"/>
                <a:cs typeface="Times New Roman" panose="02020603050405020304" pitchFamily="18" charset="0"/>
              </a:rPr>
              <a:t>stone him to death</a:t>
            </a:r>
            <a:r>
              <a:rPr lang="en-US" sz="24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US" dirty="0"/>
          </a:p>
        </p:txBody>
      </p:sp>
    </p:spTree>
    <p:extLst>
      <p:ext uri="{BB962C8B-B14F-4D97-AF65-F5344CB8AC3E}">
        <p14:creationId xmlns:p14="http://schemas.microsoft.com/office/powerpoint/2010/main" val="2121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B928EDC-5F8B-4174-BFB1-F83662327C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583" y="102637"/>
            <a:ext cx="11019711" cy="6195526"/>
          </a:xfrm>
        </p:spPr>
      </p:pic>
      <p:sp>
        <p:nvSpPr>
          <p:cNvPr id="6" name="Title 1">
            <a:extLst>
              <a:ext uri="{FF2B5EF4-FFF2-40B4-BE49-F238E27FC236}">
                <a16:creationId xmlns:a16="http://schemas.microsoft.com/office/drawing/2014/main" xmlns="" id="{084AB796-AD97-4DB6-BB20-2CD9E5F5EC2F}"/>
              </a:ext>
            </a:extLst>
          </p:cNvPr>
          <p:cNvSpPr txBox="1">
            <a:spLocks/>
          </p:cNvSpPr>
          <p:nvPr/>
        </p:nvSpPr>
        <p:spPr>
          <a:xfrm>
            <a:off x="3511418" y="4833272"/>
            <a:ext cx="10008637" cy="1464891"/>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000" dirty="0">
                <a:solidFill>
                  <a:schemeClr val="accent1"/>
                </a:solidFill>
                <a:effectLst>
                  <a:outerShdw blurRad="38100" dist="38100" dir="2700000" algn="tl">
                    <a:srgbClr val="000000">
                      <a:alpha val="43137"/>
                    </a:srgbClr>
                  </a:outerShdw>
                </a:effectLst>
                <a:latin typeface="Amasis MT Pro Black" panose="02040A04050005020304" pitchFamily="18" charset="0"/>
              </a:rPr>
              <a:t>Obedience to Parents</a:t>
            </a:r>
          </a:p>
        </p:txBody>
      </p:sp>
    </p:spTree>
    <p:extLst>
      <p:ext uri="{BB962C8B-B14F-4D97-AF65-F5344CB8AC3E}">
        <p14:creationId xmlns:p14="http://schemas.microsoft.com/office/powerpoint/2010/main" val="287899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5E05-441D-4F95-9518-ED7E37525A1E}"/>
              </a:ext>
            </a:extLst>
          </p:cNvPr>
          <p:cNvSpPr>
            <a:spLocks noGrp="1"/>
          </p:cNvSpPr>
          <p:nvPr>
            <p:ph type="ctrTitle"/>
          </p:nvPr>
        </p:nvSpPr>
        <p:spPr>
          <a:xfrm>
            <a:off x="478967" y="220134"/>
            <a:ext cx="11209867" cy="550333"/>
          </a:xfrm>
        </p:spPr>
        <p:txBody>
          <a:bodyPr tIns="0" bIns="0" anchor="ctr">
            <a:normAutofit/>
          </a:bodyPr>
          <a:lstStyle/>
          <a:p>
            <a:r>
              <a:rPr lang="en-US"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
        <p:nvSpPr>
          <p:cNvPr id="3" name="Subtitle 2">
            <a:extLst>
              <a:ext uri="{FF2B5EF4-FFF2-40B4-BE49-F238E27FC236}">
                <a16:creationId xmlns:a16="http://schemas.microsoft.com/office/drawing/2014/main" xmlns="" id="{A2337E12-A95B-4767-BFB6-08ADC8D2A769}"/>
              </a:ext>
            </a:extLst>
          </p:cNvPr>
          <p:cNvSpPr>
            <a:spLocks noGrp="1"/>
          </p:cNvSpPr>
          <p:nvPr>
            <p:ph type="subTitle" idx="1"/>
          </p:nvPr>
        </p:nvSpPr>
        <p:spPr>
          <a:xfrm>
            <a:off x="7408506" y="4521421"/>
            <a:ext cx="4410960" cy="1655444"/>
          </a:xfrm>
        </p:spPr>
        <p:txBody>
          <a:bodyPr>
            <a:normAutofit fontScale="92500" lnSpcReduction="20000"/>
          </a:bodyPr>
          <a:lstStyle/>
          <a:p>
            <a:pPr algn="l">
              <a:lnSpc>
                <a:spcPct val="127000"/>
              </a:lnSpc>
              <a:spcBef>
                <a:spcPts val="0"/>
              </a:spcBef>
            </a:pPr>
            <a:r>
              <a:rPr lang="en-US" sz="1900" b="1" dirty="0">
                <a:latin typeface="Calibri" panose="020F0502020204030204" pitchFamily="34" charset="0"/>
                <a:ea typeface="Calibri" panose="020F0502020204030204" pitchFamily="34" charset="0"/>
                <a:cs typeface="Times New Roman" panose="02020603050405020304" pitchFamily="18" charset="0"/>
              </a:rPr>
              <a:t>Exodus 20:12 </a:t>
            </a:r>
            <a:r>
              <a:rPr lang="en-US" sz="2100" b="1" dirty="0">
                <a:latin typeface="Calibri" panose="020F0502020204030204" pitchFamily="34" charset="0"/>
                <a:ea typeface="Calibri" panose="020F0502020204030204" pitchFamily="34" charset="0"/>
                <a:cs typeface="Times New Roman" panose="02020603050405020304" pitchFamily="18" charset="0"/>
              </a:rPr>
              <a:t>- </a:t>
            </a:r>
            <a:r>
              <a:rPr lang="en-US" sz="1900" i="1" dirty="0">
                <a:latin typeface="Segoe UI" panose="020B0502040204020203" pitchFamily="34" charset="0"/>
                <a:ea typeface="Calibri" panose="020F0502020204030204" pitchFamily="34" charset="0"/>
                <a:cs typeface="Times New Roman" panose="02020603050405020304" pitchFamily="18" charset="0"/>
              </a:rPr>
              <a:t>Honor your father and your mother, so that you may live long in the land the lord your God is giving you</a:t>
            </a:r>
            <a:endParaRPr lang="en-US" sz="1800" i="1" dirty="0">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7B945232-00DA-42E5-9E54-C5A86FAEF7FB}"/>
              </a:ext>
            </a:extLst>
          </p:cNvPr>
          <p:cNvSpPr txBox="1"/>
          <p:nvPr/>
        </p:nvSpPr>
        <p:spPr>
          <a:xfrm>
            <a:off x="959497" y="1125690"/>
            <a:ext cx="3743132" cy="966418"/>
          </a:xfrm>
          <a:prstGeom prst="rect">
            <a:avLst/>
          </a:prstGeom>
          <a:noFill/>
        </p:spPr>
        <p:txBody>
          <a:bodyPr wrap="square" rtlCol="0">
            <a:spAutoFit/>
          </a:bodyPr>
          <a:lstStyle/>
          <a:p>
            <a:pPr marR="0" lvl="0" algn="l">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Colossians 3:20</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Children, obey your parents in everything, for this pleases the Lord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92DD7270-F039-42B1-9D63-BF6852314B5E}"/>
              </a:ext>
            </a:extLst>
          </p:cNvPr>
          <p:cNvSpPr txBox="1"/>
          <p:nvPr/>
        </p:nvSpPr>
        <p:spPr>
          <a:xfrm>
            <a:off x="5879067" y="1125690"/>
            <a:ext cx="4179335" cy="966418"/>
          </a:xfrm>
          <a:prstGeom prst="rect">
            <a:avLst/>
          </a:prstGeom>
          <a:noFill/>
        </p:spPr>
        <p:txBody>
          <a:bodyPr wrap="square" rtlCol="0">
            <a:spAutoFit/>
          </a:bodyPr>
          <a:lstStyle/>
          <a:p>
            <a:pPr marR="0" lvl="0" algn="l">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1:8-9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Listen, my son, to your father’s  instruction and do not forsake your mother’s teaching</a:t>
            </a: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2FF207C6-31CD-4A3E-B58B-098562A6A85E}"/>
              </a:ext>
            </a:extLst>
          </p:cNvPr>
          <p:cNvSpPr txBox="1"/>
          <p:nvPr/>
        </p:nvSpPr>
        <p:spPr>
          <a:xfrm>
            <a:off x="1004595" y="3130107"/>
            <a:ext cx="6403911" cy="1552348"/>
          </a:xfrm>
          <a:prstGeom prst="rect">
            <a:avLst/>
          </a:prstGeom>
          <a:noFill/>
        </p:spPr>
        <p:txBody>
          <a:bodyPr wrap="square" rtlCol="0">
            <a:spAutoFit/>
          </a:bodyPr>
          <a:lstStyle/>
          <a:p>
            <a:pPr marR="0" lvl="0" algn="l">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Proverbs 6:20-22</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i="1" dirty="0">
                <a:effectLst/>
                <a:latin typeface="Segoe UI" panose="020B0502040204020203" pitchFamily="34" charset="0"/>
                <a:ea typeface="Calibri" panose="020F0502020204030204" pitchFamily="34" charset="0"/>
                <a:cs typeface="Times New Roman" panose="02020603050405020304" pitchFamily="18" charset="0"/>
              </a:rPr>
              <a:t>My son, keep your father’s command and do not forsake your mother’s teaching. Bind them always on your heart; fasten them around your neck. When you walk, they will guide you; when you sleep, they will watch over you; when you awake, they will speak to you.</a:t>
            </a:r>
          </a:p>
        </p:txBody>
      </p:sp>
      <p:sp>
        <p:nvSpPr>
          <p:cNvPr id="9" name="Arrow: Right 8">
            <a:extLst>
              <a:ext uri="{FF2B5EF4-FFF2-40B4-BE49-F238E27FC236}">
                <a16:creationId xmlns:a16="http://schemas.microsoft.com/office/drawing/2014/main" xmlns="" id="{44B59084-95BC-4DB3-965E-114B97016314}"/>
              </a:ext>
            </a:extLst>
          </p:cNvPr>
          <p:cNvSpPr/>
          <p:nvPr/>
        </p:nvSpPr>
        <p:spPr>
          <a:xfrm>
            <a:off x="4357396" y="1502229"/>
            <a:ext cx="1241751" cy="709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4074017B-957F-4215-A81E-A3E3FF129115}"/>
              </a:ext>
            </a:extLst>
          </p:cNvPr>
          <p:cNvSpPr/>
          <p:nvPr/>
        </p:nvSpPr>
        <p:spPr>
          <a:xfrm rot="2739371">
            <a:off x="6237683" y="2050139"/>
            <a:ext cx="598089" cy="1254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xmlns="" id="{97EFC85F-DB13-42DA-99AB-2912BF9E8B74}"/>
              </a:ext>
            </a:extLst>
          </p:cNvPr>
          <p:cNvSpPr/>
          <p:nvPr/>
        </p:nvSpPr>
        <p:spPr>
          <a:xfrm rot="17137465">
            <a:off x="5997038" y="4311720"/>
            <a:ext cx="598089" cy="1254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50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5E05-441D-4F95-9518-ED7E37525A1E}"/>
              </a:ext>
            </a:extLst>
          </p:cNvPr>
          <p:cNvSpPr>
            <a:spLocks noGrp="1"/>
          </p:cNvSpPr>
          <p:nvPr>
            <p:ph type="ctrTitle"/>
          </p:nvPr>
        </p:nvSpPr>
        <p:spPr>
          <a:xfrm>
            <a:off x="488296" y="220134"/>
            <a:ext cx="11209867" cy="550333"/>
          </a:xfrm>
        </p:spPr>
        <p:txBody>
          <a:bodyPr tIns="0" bIns="0" anchor="ctr">
            <a:normAutofit/>
          </a:bodyPr>
          <a:lstStyle/>
          <a:p>
            <a:r>
              <a:rPr lang="en-US"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
        <p:nvSpPr>
          <p:cNvPr id="3" name="Subtitle 2">
            <a:extLst>
              <a:ext uri="{FF2B5EF4-FFF2-40B4-BE49-F238E27FC236}">
                <a16:creationId xmlns:a16="http://schemas.microsoft.com/office/drawing/2014/main" xmlns="" id="{A2337E12-A95B-4767-BFB6-08ADC8D2A769}"/>
              </a:ext>
            </a:extLst>
          </p:cNvPr>
          <p:cNvSpPr>
            <a:spLocks noGrp="1"/>
          </p:cNvSpPr>
          <p:nvPr>
            <p:ph type="subTitle" idx="1"/>
          </p:nvPr>
        </p:nvSpPr>
        <p:spPr>
          <a:xfrm>
            <a:off x="5010539" y="1176266"/>
            <a:ext cx="6669227" cy="5009929"/>
          </a:xfrm>
        </p:spPr>
        <p:txBody>
          <a:bodyPr>
            <a:normAutofit/>
          </a:bodyPr>
          <a:lstStyle/>
          <a:p>
            <a:pPr marR="0" lvl="0" algn="l">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Deuteronomy </a:t>
            </a:r>
            <a:r>
              <a:rPr lang="en-US" b="1" dirty="0">
                <a:effectLst/>
                <a:latin typeface="Calibri" panose="020F0502020204030204" pitchFamily="34" charset="0"/>
                <a:ea typeface="Calibri" panose="020F0502020204030204" pitchFamily="34" charset="0"/>
                <a:cs typeface="Times New Roman" panose="02020603050405020304" pitchFamily="18" charset="0"/>
              </a:rPr>
              <a:t>21:18-21</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i="1" dirty="0">
                <a:latin typeface="Segoe UI" panose="020B0502040204020203" pitchFamily="34" charset="0"/>
                <a:ea typeface="Calibri" panose="020F0502020204030204" pitchFamily="34" charset="0"/>
                <a:cs typeface="Times New Roman" panose="02020603050405020304" pitchFamily="18" charset="0"/>
              </a:rPr>
              <a:t>If someone has a stubborn and rebellious son who does not obey his father and mother and will not listen to them when they discipline him, </a:t>
            </a:r>
            <a:r>
              <a:rPr lang="en-US" sz="1900" i="1" baseline="30000" dirty="0">
                <a:latin typeface="Segoe UI" panose="020B0502040204020203" pitchFamily="34" charset="0"/>
                <a:ea typeface="Calibri" panose="020F0502020204030204" pitchFamily="34" charset="0"/>
                <a:cs typeface="Times New Roman" panose="02020603050405020304" pitchFamily="18" charset="0"/>
              </a:rPr>
              <a:t>19 </a:t>
            </a:r>
            <a:r>
              <a:rPr lang="en-US" sz="1900" i="1" dirty="0">
                <a:latin typeface="Segoe UI" panose="020B0502040204020203" pitchFamily="34" charset="0"/>
                <a:ea typeface="Calibri" panose="020F0502020204030204" pitchFamily="34" charset="0"/>
                <a:cs typeface="Times New Roman" panose="02020603050405020304" pitchFamily="18" charset="0"/>
              </a:rPr>
              <a:t>his father and mother shall take hold of him and bring him to the elders at the gate of his town. </a:t>
            </a:r>
            <a:r>
              <a:rPr lang="en-US" sz="1900" i="1" baseline="30000" dirty="0">
                <a:latin typeface="Segoe UI" panose="020B0502040204020203" pitchFamily="34" charset="0"/>
                <a:ea typeface="Calibri" panose="020F0502020204030204" pitchFamily="34" charset="0"/>
                <a:cs typeface="Times New Roman" panose="02020603050405020304" pitchFamily="18" charset="0"/>
              </a:rPr>
              <a:t>20 </a:t>
            </a:r>
            <a:r>
              <a:rPr lang="en-US" sz="1900" i="1" dirty="0">
                <a:latin typeface="Segoe UI" panose="020B0502040204020203" pitchFamily="34" charset="0"/>
                <a:ea typeface="Calibri" panose="020F0502020204030204" pitchFamily="34" charset="0"/>
                <a:cs typeface="Times New Roman" panose="02020603050405020304" pitchFamily="18" charset="0"/>
              </a:rPr>
              <a:t>They shall say to the elders, “This son of ours is stubborn and rebellious. He will not obey us. He is a glutton and a drunkard.” </a:t>
            </a:r>
            <a:r>
              <a:rPr lang="en-US" sz="1900" i="1" baseline="30000" dirty="0">
                <a:latin typeface="Segoe UI" panose="020B0502040204020203" pitchFamily="34" charset="0"/>
                <a:ea typeface="Calibri" panose="020F0502020204030204" pitchFamily="34" charset="0"/>
                <a:cs typeface="Times New Roman" panose="02020603050405020304" pitchFamily="18" charset="0"/>
              </a:rPr>
              <a:t>21 </a:t>
            </a:r>
            <a:r>
              <a:rPr lang="en-US" sz="1900" i="1" dirty="0">
                <a:latin typeface="Segoe UI" panose="020B0502040204020203" pitchFamily="34" charset="0"/>
                <a:ea typeface="Calibri" panose="020F0502020204030204" pitchFamily="34" charset="0"/>
                <a:cs typeface="Times New Roman" panose="02020603050405020304" pitchFamily="18" charset="0"/>
              </a:rPr>
              <a:t>Then all the men of his town are to stone him to death. You must purge the evil from among you. All Israel will hear of it and be afraid.</a:t>
            </a:r>
          </a:p>
          <a:p>
            <a:pPr algn="l"/>
            <a:endParaRPr lang="en-US" dirty="0"/>
          </a:p>
        </p:txBody>
      </p:sp>
      <p:sp>
        <p:nvSpPr>
          <p:cNvPr id="4" name="TextBox 3">
            <a:extLst>
              <a:ext uri="{FF2B5EF4-FFF2-40B4-BE49-F238E27FC236}">
                <a16:creationId xmlns:a16="http://schemas.microsoft.com/office/drawing/2014/main" xmlns="" id="{D520BE22-A450-4DC9-AA14-B4CF99AF9E71}"/>
              </a:ext>
            </a:extLst>
          </p:cNvPr>
          <p:cNvSpPr txBox="1"/>
          <p:nvPr/>
        </p:nvSpPr>
        <p:spPr>
          <a:xfrm>
            <a:off x="702905" y="1176267"/>
            <a:ext cx="3816220" cy="1552348"/>
          </a:xfrm>
          <a:prstGeom prst="rect">
            <a:avLst/>
          </a:prstGeom>
          <a:noFill/>
        </p:spPr>
        <p:txBody>
          <a:bodyPr wrap="square" rtlCol="0">
            <a:spAutoFit/>
          </a:bodyPr>
          <a:lstStyle/>
          <a:p>
            <a:pPr marR="0" lvl="0" algn="l">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Deuteronomy 5:16 – </a:t>
            </a:r>
            <a:r>
              <a:rPr lang="en-US" sz="1800" i="1" dirty="0">
                <a:latin typeface="Segoe UI" panose="020B0502040204020203" pitchFamily="34" charset="0"/>
                <a:ea typeface="Calibri" panose="020F0502020204030204" pitchFamily="34" charset="0"/>
                <a:cs typeface="Segoe UI" panose="020B0502040204020203" pitchFamily="34" charset="0"/>
              </a:rPr>
              <a:t>Honor your father and your mother, as the Lord your God has commanded you, so that you may live long and that it may go well with you…</a:t>
            </a:r>
          </a:p>
        </p:txBody>
      </p:sp>
      <p:sp>
        <p:nvSpPr>
          <p:cNvPr id="5" name="Arrow: Bent 4">
            <a:extLst>
              <a:ext uri="{FF2B5EF4-FFF2-40B4-BE49-F238E27FC236}">
                <a16:creationId xmlns:a16="http://schemas.microsoft.com/office/drawing/2014/main" xmlns="" id="{EE2A23C3-22CE-4BC0-AB54-D21EC75D6CA6}"/>
              </a:ext>
            </a:extLst>
          </p:cNvPr>
          <p:cNvSpPr/>
          <p:nvPr/>
        </p:nvSpPr>
        <p:spPr>
          <a:xfrm flipV="1">
            <a:off x="2223795" y="2902128"/>
            <a:ext cx="2295330" cy="10260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41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5D7CD-E979-4CAB-9E6A-A4D3E771C734}"/>
              </a:ext>
            </a:extLst>
          </p:cNvPr>
          <p:cNvSpPr>
            <a:spLocks noGrp="1"/>
          </p:cNvSpPr>
          <p:nvPr>
            <p:ph type="title"/>
          </p:nvPr>
        </p:nvSpPr>
        <p:spPr>
          <a:xfrm>
            <a:off x="968828" y="2492508"/>
            <a:ext cx="10515600" cy="1325563"/>
          </a:xfrm>
        </p:spPr>
        <p:txBody>
          <a:bodyPr>
            <a:normAutofit fontScale="90000"/>
          </a:bodyPr>
          <a:lstStyle/>
          <a:p>
            <a:r>
              <a:rPr lang="en-US" sz="4400" b="1" kern="0" dirty="0">
                <a:solidFill>
                  <a:srgbClr val="49556B"/>
                </a:solidFill>
                <a:effectLst/>
                <a:latin typeface="Calibri Light" panose="020F0302020204030204" pitchFamily="34" charset="0"/>
                <a:ea typeface="Times New Roman" panose="02020603050405020304" pitchFamily="18" charset="0"/>
                <a:cs typeface="Times New Roman" panose="02020603050405020304" pitchFamily="18" charset="0"/>
              </a:rPr>
              <a:t>Is the burden solely on the child?</a:t>
            </a:r>
            <a:br>
              <a:rPr lang="en-US" sz="4400" b="1" kern="0" dirty="0">
                <a:solidFill>
                  <a:srgbClr val="49556B"/>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4400" b="1" kern="0" dirty="0">
                <a:solidFill>
                  <a:srgbClr val="49556B"/>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4400" b="1" kern="0" dirty="0">
                <a:solidFill>
                  <a:srgbClr val="49556B"/>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4400" i="1" dirty="0">
                <a:solidFill>
                  <a:srgbClr val="49556B"/>
                </a:solidFill>
                <a:effectLst/>
                <a:latin typeface="Calibri" panose="020F0502020204030204" pitchFamily="34" charset="0"/>
                <a:ea typeface="Calibri" panose="020F0502020204030204" pitchFamily="34" charset="0"/>
                <a:cs typeface="Times New Roman" panose="02020603050405020304" pitchFamily="18" charset="0"/>
              </a:rPr>
              <a:t>Can we as parents do anything to increase the likelihood that our children obey?</a:t>
            </a:r>
            <a:br>
              <a:rPr lang="en-US" sz="4400" i="1" dirty="0">
                <a:solidFill>
                  <a:srgbClr val="49556B"/>
                </a:solidFill>
                <a:effectLst/>
                <a:latin typeface="Calibri" panose="020F0502020204030204" pitchFamily="34" charset="0"/>
                <a:ea typeface="Calibri" panose="020F0502020204030204" pitchFamily="34" charset="0"/>
                <a:cs typeface="Times New Roman" panose="02020603050405020304" pitchFamily="18" charset="0"/>
              </a:rPr>
            </a:br>
            <a:endParaRPr lang="en-US" i="1" dirty="0">
              <a:solidFill>
                <a:srgbClr val="49556B"/>
              </a:solidFill>
            </a:endParaRPr>
          </a:p>
        </p:txBody>
      </p:sp>
      <p:sp>
        <p:nvSpPr>
          <p:cNvPr id="4" name="Title 1">
            <a:extLst>
              <a:ext uri="{FF2B5EF4-FFF2-40B4-BE49-F238E27FC236}">
                <a16:creationId xmlns:a16="http://schemas.microsoft.com/office/drawing/2014/main" xmlns="" id="{2C4A2E45-BA2F-410F-A04F-337F37D25C8E}"/>
              </a:ext>
            </a:extLst>
          </p:cNvPr>
          <p:cNvSpPr txBox="1">
            <a:spLocks/>
          </p:cNvSpPr>
          <p:nvPr/>
        </p:nvSpPr>
        <p:spPr>
          <a:xfrm>
            <a:off x="488296" y="220134"/>
            <a:ext cx="11209867" cy="550333"/>
          </a:xfrm>
          <a:prstGeom prst="rect">
            <a:avLst/>
          </a:prstGeom>
        </p:spPr>
        <p:txBody>
          <a:bodyPr vert="horz" lIns="91440" tIns="0" rIns="91440" bIns="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Tree>
    <p:extLst>
      <p:ext uri="{BB962C8B-B14F-4D97-AF65-F5344CB8AC3E}">
        <p14:creationId xmlns:p14="http://schemas.microsoft.com/office/powerpoint/2010/main" val="174130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5E05-441D-4F95-9518-ED7E37525A1E}"/>
              </a:ext>
            </a:extLst>
          </p:cNvPr>
          <p:cNvSpPr>
            <a:spLocks noGrp="1"/>
          </p:cNvSpPr>
          <p:nvPr>
            <p:ph type="ctrTitle"/>
          </p:nvPr>
        </p:nvSpPr>
        <p:spPr>
          <a:xfrm>
            <a:off x="478965" y="220134"/>
            <a:ext cx="11209867" cy="550333"/>
          </a:xfrm>
        </p:spPr>
        <p:txBody>
          <a:bodyPr tIns="0" bIns="0" anchor="ctr">
            <a:normAutofit/>
          </a:bodyPr>
          <a:lstStyle/>
          <a:p>
            <a:r>
              <a:rPr lang="en-US"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
        <p:nvSpPr>
          <p:cNvPr id="3" name="Subtitle 2">
            <a:extLst>
              <a:ext uri="{FF2B5EF4-FFF2-40B4-BE49-F238E27FC236}">
                <a16:creationId xmlns:a16="http://schemas.microsoft.com/office/drawing/2014/main" xmlns="" id="{A2337E12-A95B-4767-BFB6-08ADC8D2A769}"/>
              </a:ext>
            </a:extLst>
          </p:cNvPr>
          <p:cNvSpPr>
            <a:spLocks noGrp="1"/>
          </p:cNvSpPr>
          <p:nvPr>
            <p:ph type="subTitle" idx="1"/>
          </p:nvPr>
        </p:nvSpPr>
        <p:spPr>
          <a:xfrm>
            <a:off x="3463450" y="4732980"/>
            <a:ext cx="6902862" cy="1505306"/>
          </a:xfrm>
        </p:spPr>
        <p:txBody>
          <a:bodyPr>
            <a:normAutofit lnSpcReduction="10000"/>
          </a:bodyPr>
          <a:lstStyle/>
          <a:p>
            <a:pPr marR="0" lvl="0" algn="l">
              <a:lnSpc>
                <a:spcPct val="107000"/>
              </a:lnSpc>
              <a:spcBef>
                <a:spcPts val="0"/>
              </a:spcBef>
              <a:spcAft>
                <a:spcPts val="0"/>
              </a:spcAft>
            </a:pPr>
            <a:r>
              <a:rPr lang="en-US" sz="1900" b="1" dirty="0">
                <a:solidFill>
                  <a:srgbClr val="000000"/>
                </a:solidFill>
                <a:effectLst/>
                <a:ea typeface="Calibri" panose="020F0502020204030204" pitchFamily="34" charset="0"/>
                <a:cs typeface="Times New Roman" panose="02020603050405020304" pitchFamily="18" charset="0"/>
              </a:rPr>
              <a:t>Matthew 18:6</a:t>
            </a:r>
            <a:r>
              <a:rPr lang="en-US" sz="1900" dirty="0">
                <a:solidFill>
                  <a:srgbClr val="000000"/>
                </a:solidFill>
                <a:effectLst/>
                <a:ea typeface="Calibri" panose="020F0502020204030204" pitchFamily="34" charset="0"/>
                <a:cs typeface="Times New Roman" panose="02020603050405020304" pitchFamily="18" charset="0"/>
              </a:rPr>
              <a:t> - </a:t>
            </a:r>
            <a:r>
              <a:rPr lang="en-US" sz="1900" i="1" dirty="0">
                <a:solidFill>
                  <a:srgbClr val="000000"/>
                </a:solidFill>
                <a:effectLst/>
                <a:ea typeface="Calibri" panose="020F0502020204030204" pitchFamily="34" charset="0"/>
                <a:cs typeface="Times New Roman" panose="02020603050405020304" pitchFamily="18" charset="0"/>
              </a:rPr>
              <a:t>“If anyone causes one of these little ones—those who believe in me—to stumble, it would be better for them to have a large millstone hung around their neck and to be drowned in the depths of the sea.</a:t>
            </a:r>
            <a:endParaRPr lang="en-US" sz="19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F2E0ECC4-191B-459D-BC3E-CB586CE3E4E6}"/>
              </a:ext>
            </a:extLst>
          </p:cNvPr>
          <p:cNvSpPr txBox="1"/>
          <p:nvPr/>
        </p:nvSpPr>
        <p:spPr>
          <a:xfrm>
            <a:off x="432979" y="831761"/>
            <a:ext cx="2898049" cy="3339184"/>
          </a:xfrm>
          <a:prstGeom prst="rect">
            <a:avLst/>
          </a:prstGeom>
          <a:noFill/>
        </p:spPr>
        <p:txBody>
          <a:bodyPr wrap="square" rtlCol="0">
            <a:spAutoFit/>
          </a:bodyPr>
          <a:lstStyle/>
          <a:p>
            <a:pPr marR="0" lvl="0" algn="l">
              <a:lnSpc>
                <a:spcPct val="107000"/>
              </a:lnSpc>
              <a:spcBef>
                <a:spcPts val="0"/>
              </a:spcBef>
              <a:spcAft>
                <a:spcPts val="0"/>
              </a:spcAft>
            </a:pPr>
            <a:r>
              <a:rPr lang="en-US" sz="1800" b="1" dirty="0">
                <a:solidFill>
                  <a:srgbClr val="000000"/>
                </a:solidFill>
                <a:effectLst/>
                <a:ea typeface="Calibri" panose="020F0502020204030204" pitchFamily="34" charset="0"/>
                <a:cs typeface="Times New Roman" panose="02020603050405020304" pitchFamily="18" charset="0"/>
              </a:rPr>
              <a:t>Deuteronomy </a:t>
            </a:r>
            <a:r>
              <a:rPr lang="en-US" sz="1800" b="1" dirty="0">
                <a:effectLst/>
                <a:ea typeface="Calibri" panose="020F0502020204030204" pitchFamily="34" charset="0"/>
                <a:cs typeface="Times New Roman" panose="02020603050405020304" pitchFamily="18" charset="0"/>
              </a:rPr>
              <a:t>11: 18-19</a:t>
            </a:r>
            <a:r>
              <a:rPr lang="en-US" sz="1800" dirty="0">
                <a:effectLst/>
                <a:ea typeface="Calibri" panose="020F0502020204030204" pitchFamily="34" charset="0"/>
                <a:cs typeface="Times New Roman" panose="02020603050405020304" pitchFamily="18" charset="0"/>
              </a:rPr>
              <a:t> – </a:t>
            </a:r>
          </a:p>
          <a:p>
            <a:pPr marR="0" lvl="0" algn="l">
              <a:lnSpc>
                <a:spcPct val="107000"/>
              </a:lnSpc>
              <a:spcBef>
                <a:spcPts val="0"/>
              </a:spcBef>
              <a:spcAft>
                <a:spcPts val="0"/>
              </a:spcAft>
            </a:pPr>
            <a:r>
              <a:rPr lang="en-US" sz="1800" i="1" dirty="0">
                <a:solidFill>
                  <a:srgbClr val="000000"/>
                </a:solidFill>
                <a:effectLst/>
                <a:ea typeface="Calibri" panose="020F0502020204030204" pitchFamily="34" charset="0"/>
                <a:cs typeface="Times New Roman" panose="02020603050405020304" pitchFamily="18" charset="0"/>
              </a:rPr>
              <a:t>Fix these words of mine in your hearts and minds; tie them as symbols on your hands and bind them on your foreheads. </a:t>
            </a:r>
            <a:r>
              <a:rPr lang="en-US" sz="1800" b="1" i="1" baseline="30000" dirty="0">
                <a:solidFill>
                  <a:srgbClr val="000000"/>
                </a:solidFill>
                <a:effectLst/>
                <a:ea typeface="Calibri" panose="020F0502020204030204" pitchFamily="34" charset="0"/>
                <a:cs typeface="Times New Roman" panose="02020603050405020304" pitchFamily="18" charset="0"/>
              </a:rPr>
              <a:t>19 </a:t>
            </a:r>
            <a:r>
              <a:rPr lang="en-US" sz="1800" i="1" dirty="0">
                <a:solidFill>
                  <a:srgbClr val="000000"/>
                </a:solidFill>
                <a:effectLst/>
                <a:ea typeface="Calibri" panose="020F0502020204030204" pitchFamily="34" charset="0"/>
                <a:cs typeface="Times New Roman" panose="02020603050405020304" pitchFamily="18" charset="0"/>
              </a:rPr>
              <a:t>Teach them to your children, talking about them when you sit at home and when you walk along the road, when you lie down and when you get up. </a:t>
            </a:r>
            <a:endParaRPr lang="en-US" sz="18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2F5BF828-6712-4886-AAA7-E1471BC58116}"/>
              </a:ext>
            </a:extLst>
          </p:cNvPr>
          <p:cNvSpPr txBox="1"/>
          <p:nvPr/>
        </p:nvSpPr>
        <p:spPr>
          <a:xfrm>
            <a:off x="3463450" y="831761"/>
            <a:ext cx="3800668" cy="968278"/>
          </a:xfrm>
          <a:prstGeom prst="rect">
            <a:avLst/>
          </a:prstGeom>
          <a:noFill/>
        </p:spPr>
        <p:txBody>
          <a:bodyPr wrap="square" rtlCol="0">
            <a:spAutoFit/>
          </a:bodyPr>
          <a:lstStyle/>
          <a:p>
            <a:pPr marR="0" lvl="0" algn="l">
              <a:lnSpc>
                <a:spcPct val="107000"/>
              </a:lnSpc>
              <a:spcBef>
                <a:spcPts val="0"/>
              </a:spcBef>
              <a:spcAft>
                <a:spcPts val="0"/>
              </a:spcAft>
            </a:pPr>
            <a:r>
              <a:rPr lang="en-US" sz="1800" b="1" dirty="0">
                <a:solidFill>
                  <a:srgbClr val="000000"/>
                </a:solidFill>
                <a:effectLst/>
                <a:ea typeface="Calibri" panose="020F0502020204030204" pitchFamily="34" charset="0"/>
                <a:cs typeface="Times New Roman" panose="02020603050405020304" pitchFamily="18" charset="0"/>
              </a:rPr>
              <a:t>Proverbs 22:6</a:t>
            </a:r>
            <a:r>
              <a:rPr lang="en-US" sz="1800" dirty="0">
                <a:solidFill>
                  <a:srgbClr val="000000"/>
                </a:solidFill>
                <a:effectLst/>
                <a:ea typeface="Calibri" panose="020F0502020204030204" pitchFamily="34" charset="0"/>
                <a:cs typeface="Times New Roman" panose="02020603050405020304" pitchFamily="18" charset="0"/>
              </a:rPr>
              <a:t> - </a:t>
            </a:r>
            <a:r>
              <a:rPr lang="en-US" sz="1800" i="1" dirty="0">
                <a:solidFill>
                  <a:srgbClr val="000000"/>
                </a:solidFill>
                <a:effectLst/>
                <a:ea typeface="Calibri" panose="020F0502020204030204" pitchFamily="34" charset="0"/>
                <a:cs typeface="Times New Roman" panose="02020603050405020304" pitchFamily="18" charset="0"/>
              </a:rPr>
              <a:t>Train up a child in the way he should go; even when he is old he will not depart from it.</a:t>
            </a:r>
            <a:endParaRPr lang="en-US" sz="18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A9ADF238-755A-4F82-A453-3D6EC3C96C33}"/>
              </a:ext>
            </a:extLst>
          </p:cNvPr>
          <p:cNvSpPr txBox="1"/>
          <p:nvPr/>
        </p:nvSpPr>
        <p:spPr>
          <a:xfrm>
            <a:off x="7583158" y="831761"/>
            <a:ext cx="3678896" cy="968278"/>
          </a:xfrm>
          <a:prstGeom prst="rect">
            <a:avLst/>
          </a:prstGeom>
          <a:noFill/>
        </p:spPr>
        <p:txBody>
          <a:bodyPr wrap="square" rtlCol="0">
            <a:spAutoFit/>
          </a:bodyPr>
          <a:lstStyle/>
          <a:p>
            <a:pPr marR="0" lvl="0" algn="l">
              <a:lnSpc>
                <a:spcPct val="107000"/>
              </a:lnSpc>
              <a:spcBef>
                <a:spcPts val="0"/>
              </a:spcBef>
              <a:spcAft>
                <a:spcPts val="0"/>
              </a:spcAft>
            </a:pPr>
            <a:r>
              <a:rPr lang="en-US" sz="1800" b="1" dirty="0">
                <a:solidFill>
                  <a:srgbClr val="000000"/>
                </a:solidFill>
                <a:effectLst/>
                <a:ea typeface="Calibri" panose="020F0502020204030204" pitchFamily="34" charset="0"/>
                <a:cs typeface="Times New Roman" panose="02020603050405020304" pitchFamily="18" charset="0"/>
              </a:rPr>
              <a:t>Proverbs 29:17 </a:t>
            </a:r>
            <a:r>
              <a:rPr lang="en-US" sz="1800" dirty="0">
                <a:solidFill>
                  <a:srgbClr val="000000"/>
                </a:solidFill>
                <a:effectLst/>
                <a:ea typeface="Calibri" panose="020F0502020204030204" pitchFamily="34" charset="0"/>
                <a:cs typeface="Times New Roman" panose="02020603050405020304" pitchFamily="18" charset="0"/>
              </a:rPr>
              <a:t>- </a:t>
            </a:r>
            <a:r>
              <a:rPr lang="en-US" sz="1800" i="1" dirty="0">
                <a:solidFill>
                  <a:srgbClr val="000000"/>
                </a:solidFill>
                <a:effectLst/>
                <a:ea typeface="Calibri" panose="020F0502020204030204" pitchFamily="34" charset="0"/>
                <a:cs typeface="Times New Roman" panose="02020603050405020304" pitchFamily="18" charset="0"/>
              </a:rPr>
              <a:t>Discipline your son, and he will give you rest; he will give delight to your heart. </a:t>
            </a:r>
            <a:endParaRPr lang="en-US" sz="18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D3065A83-87E7-4E7D-8624-453F2EC3BE7E}"/>
              </a:ext>
            </a:extLst>
          </p:cNvPr>
          <p:cNvSpPr txBox="1"/>
          <p:nvPr/>
        </p:nvSpPr>
        <p:spPr>
          <a:xfrm>
            <a:off x="3463450" y="2189876"/>
            <a:ext cx="3486539" cy="968278"/>
          </a:xfrm>
          <a:prstGeom prst="rect">
            <a:avLst/>
          </a:prstGeom>
          <a:noFill/>
        </p:spPr>
        <p:txBody>
          <a:bodyPr wrap="square" rtlCol="0">
            <a:spAutoFit/>
          </a:bodyPr>
          <a:lstStyle/>
          <a:p>
            <a:pPr marR="0" lvl="0">
              <a:lnSpc>
                <a:spcPct val="107000"/>
              </a:lnSpc>
              <a:spcBef>
                <a:spcPts val="0"/>
              </a:spcBef>
              <a:spcAft>
                <a:spcPts val="0"/>
              </a:spcAft>
            </a:pPr>
            <a:r>
              <a:rPr lang="en-US" sz="1800" b="1" dirty="0">
                <a:solidFill>
                  <a:srgbClr val="000000"/>
                </a:solidFill>
                <a:effectLst/>
                <a:ea typeface="Calibri" panose="020F0502020204030204" pitchFamily="34" charset="0"/>
                <a:cs typeface="Times New Roman" panose="02020603050405020304" pitchFamily="18" charset="0"/>
              </a:rPr>
              <a:t>Colossians 3:21 - </a:t>
            </a:r>
            <a:r>
              <a:rPr lang="en-US" sz="1800" i="1" dirty="0">
                <a:solidFill>
                  <a:srgbClr val="000000"/>
                </a:solidFill>
                <a:effectLst/>
                <a:ea typeface="Calibri" panose="020F0502020204030204" pitchFamily="34" charset="0"/>
                <a:cs typeface="Times New Roman" panose="02020603050405020304" pitchFamily="18" charset="0"/>
              </a:rPr>
              <a:t>Fathers, do not embitter your children, or they will become discouraged.</a:t>
            </a:r>
            <a:r>
              <a:rPr lang="en-US" sz="1800" b="1" dirty="0">
                <a:solidFill>
                  <a:srgbClr val="000000"/>
                </a:solidFill>
                <a:effectLst/>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BB120556-CB35-4003-BF70-7E9EE0F5402C}"/>
              </a:ext>
            </a:extLst>
          </p:cNvPr>
          <p:cNvSpPr txBox="1"/>
          <p:nvPr/>
        </p:nvSpPr>
        <p:spPr>
          <a:xfrm>
            <a:off x="7583157" y="2189876"/>
            <a:ext cx="4192079" cy="968278"/>
          </a:xfrm>
          <a:prstGeom prst="rect">
            <a:avLst/>
          </a:prstGeom>
          <a:noFill/>
        </p:spPr>
        <p:txBody>
          <a:bodyPr wrap="square" rtlCol="0">
            <a:spAutoFit/>
          </a:bodyPr>
          <a:lstStyle/>
          <a:p>
            <a:pPr marR="0" lvl="0" algn="l">
              <a:lnSpc>
                <a:spcPct val="107000"/>
              </a:lnSpc>
              <a:spcBef>
                <a:spcPts val="0"/>
              </a:spcBef>
              <a:spcAft>
                <a:spcPts val="0"/>
              </a:spcAft>
            </a:pPr>
            <a:r>
              <a:rPr lang="en-US" sz="1800" b="1" dirty="0">
                <a:solidFill>
                  <a:srgbClr val="000000"/>
                </a:solidFill>
                <a:effectLst/>
                <a:ea typeface="Calibri" panose="020F0502020204030204" pitchFamily="34" charset="0"/>
                <a:cs typeface="Times New Roman" panose="02020603050405020304" pitchFamily="18" charset="0"/>
              </a:rPr>
              <a:t>Ephesians 6:4</a:t>
            </a:r>
            <a:r>
              <a:rPr lang="en-US" sz="1800" dirty="0">
                <a:solidFill>
                  <a:srgbClr val="000000"/>
                </a:solidFill>
                <a:effectLst/>
                <a:ea typeface="Calibri" panose="020F0502020204030204" pitchFamily="34" charset="0"/>
                <a:cs typeface="Times New Roman" panose="02020603050405020304" pitchFamily="18" charset="0"/>
              </a:rPr>
              <a:t> - </a:t>
            </a:r>
            <a:r>
              <a:rPr lang="en-US" sz="1800" i="1" dirty="0">
                <a:solidFill>
                  <a:srgbClr val="000000"/>
                </a:solidFill>
                <a:effectLst/>
                <a:ea typeface="Calibri" panose="020F0502020204030204" pitchFamily="34" charset="0"/>
                <a:cs typeface="Times New Roman" panose="02020603050405020304" pitchFamily="18" charset="0"/>
              </a:rPr>
              <a:t>Fathers, do not provoke your children to anger, but bring them up in the discipline and instruction of the Lord.</a:t>
            </a:r>
            <a:r>
              <a:rPr lang="en-US" sz="1800" dirty="0">
                <a:solidFill>
                  <a:srgbClr val="000000"/>
                </a:solidFill>
                <a:effectLst/>
                <a:ea typeface="Calibri" panose="020F0502020204030204" pitchFamily="34" charset="0"/>
                <a:cs typeface="Times New Roman" panose="02020603050405020304" pitchFamily="18" charset="0"/>
              </a:rPr>
              <a:t> </a:t>
            </a:r>
          </a:p>
        </p:txBody>
      </p:sp>
      <p:cxnSp>
        <p:nvCxnSpPr>
          <p:cNvPr id="10" name="Straight Arrow Connector 9">
            <a:extLst>
              <a:ext uri="{FF2B5EF4-FFF2-40B4-BE49-F238E27FC236}">
                <a16:creationId xmlns:a16="http://schemas.microsoft.com/office/drawing/2014/main" xmlns="" id="{B1727C0B-3C7C-4527-869E-ED54D8ACF36E}"/>
              </a:ext>
            </a:extLst>
          </p:cNvPr>
          <p:cNvCxnSpPr>
            <a:cxnSpLocks/>
          </p:cNvCxnSpPr>
          <p:nvPr/>
        </p:nvCxnSpPr>
        <p:spPr>
          <a:xfrm>
            <a:off x="3144416" y="1212980"/>
            <a:ext cx="457200" cy="0"/>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xmlns="" id="{F77E391D-2C2C-4E04-9B6D-271053867186}"/>
              </a:ext>
            </a:extLst>
          </p:cNvPr>
          <p:cNvCxnSpPr>
            <a:cxnSpLocks/>
          </p:cNvCxnSpPr>
          <p:nvPr/>
        </p:nvCxnSpPr>
        <p:spPr>
          <a:xfrm>
            <a:off x="7152150" y="1212980"/>
            <a:ext cx="498952" cy="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xmlns="" id="{A2FDDB04-8B08-4BA6-9539-DB7209DF03E9}"/>
              </a:ext>
            </a:extLst>
          </p:cNvPr>
          <p:cNvCxnSpPr>
            <a:cxnSpLocks/>
          </p:cNvCxnSpPr>
          <p:nvPr/>
        </p:nvCxnSpPr>
        <p:spPr>
          <a:xfrm flipH="1">
            <a:off x="6484777" y="1894114"/>
            <a:ext cx="485190" cy="295762"/>
          </a:xfrm>
          <a:prstGeom prst="straightConnector1">
            <a:avLst/>
          </a:prstGeom>
          <a:ln w="762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xmlns="" id="{3B13073D-FB59-4084-8146-A7B719851158}"/>
              </a:ext>
            </a:extLst>
          </p:cNvPr>
          <p:cNvCxnSpPr>
            <a:cxnSpLocks/>
          </p:cNvCxnSpPr>
          <p:nvPr/>
        </p:nvCxnSpPr>
        <p:spPr>
          <a:xfrm>
            <a:off x="7030847" y="2752531"/>
            <a:ext cx="620255" cy="0"/>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xmlns="" id="{70A4E717-5E85-4975-BE5D-CA7D8011232C}"/>
              </a:ext>
            </a:extLst>
          </p:cNvPr>
          <p:cNvCxnSpPr>
            <a:cxnSpLocks/>
          </p:cNvCxnSpPr>
          <p:nvPr/>
        </p:nvCxnSpPr>
        <p:spPr>
          <a:xfrm flipH="1">
            <a:off x="7893698" y="3313547"/>
            <a:ext cx="849086" cy="941212"/>
          </a:xfrm>
          <a:prstGeom prst="straightConnector1">
            <a:avLst/>
          </a:prstGeom>
          <a:ln w="762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9410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43B32-29C3-4543-B02A-8D7D431DE1A9}"/>
              </a:ext>
            </a:extLst>
          </p:cNvPr>
          <p:cNvSpPr>
            <a:spLocks noGrp="1"/>
          </p:cNvSpPr>
          <p:nvPr>
            <p:ph type="title"/>
          </p:nvPr>
        </p:nvSpPr>
        <p:spPr>
          <a:xfrm>
            <a:off x="1136777" y="690460"/>
            <a:ext cx="10515600" cy="1158842"/>
          </a:xfrm>
        </p:spPr>
        <p:txBody>
          <a:bodyPr>
            <a:normAutofit/>
          </a:bodyPr>
          <a:lstStyle/>
          <a:p>
            <a:r>
              <a:rPr lang="en-US" sz="5400" b="1" dirty="0">
                <a:solidFill>
                  <a:schemeClr val="accent1">
                    <a:lumMod val="75000"/>
                  </a:schemeClr>
                </a:solidFill>
                <a:effectLst/>
                <a:ea typeface="Calibri" panose="020F0502020204030204" pitchFamily="34" charset="0"/>
                <a:cs typeface="Times New Roman" panose="02020603050405020304" pitchFamily="18" charset="0"/>
              </a:rPr>
              <a:t>CONCLUSION</a:t>
            </a:r>
            <a:endParaRPr lang="en-US" sz="54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80F9E6D3-496F-41FD-8D53-045B3ED06F48}"/>
              </a:ext>
            </a:extLst>
          </p:cNvPr>
          <p:cNvSpPr>
            <a:spLocks noGrp="1"/>
          </p:cNvSpPr>
          <p:nvPr>
            <p:ph idx="1"/>
          </p:nvPr>
        </p:nvSpPr>
        <p:spPr>
          <a:xfrm>
            <a:off x="1268962" y="2049558"/>
            <a:ext cx="10084837" cy="2541099"/>
          </a:xfrm>
        </p:spPr>
        <p:txBody>
          <a:bodyPr>
            <a:normAutofit/>
          </a:bodyPr>
          <a:lstStyle/>
          <a:p>
            <a:pPr marL="0" indent="0">
              <a:buNone/>
            </a:pPr>
            <a:r>
              <a:rPr lang="en-US" sz="4000" dirty="0">
                <a:solidFill>
                  <a:schemeClr val="accent3">
                    <a:lumMod val="50000"/>
                  </a:schemeClr>
                </a:solidFill>
                <a:effectLst/>
                <a:ea typeface="Calibri" panose="020F0502020204030204" pitchFamily="34" charset="0"/>
                <a:cs typeface="Times New Roman" panose="02020603050405020304" pitchFamily="18" charset="0"/>
              </a:rPr>
              <a:t>NO! the burden is not exclusively on the child.  Parents are </a:t>
            </a:r>
            <a:r>
              <a:rPr lang="en-US" sz="4000" u="sng" dirty="0">
                <a:solidFill>
                  <a:schemeClr val="accent3">
                    <a:lumMod val="50000"/>
                  </a:schemeClr>
                </a:solidFill>
                <a:effectLst/>
                <a:ea typeface="Calibri" panose="020F0502020204030204" pitchFamily="34" charset="0"/>
                <a:cs typeface="Times New Roman" panose="02020603050405020304" pitchFamily="18" charset="0"/>
              </a:rPr>
              <a:t>commanded</a:t>
            </a:r>
            <a:r>
              <a:rPr lang="en-US" sz="4000" dirty="0">
                <a:solidFill>
                  <a:schemeClr val="accent3">
                    <a:lumMod val="50000"/>
                  </a:schemeClr>
                </a:solidFill>
                <a:effectLst/>
                <a:ea typeface="Calibri" panose="020F0502020204030204" pitchFamily="34" charset="0"/>
                <a:cs typeface="Times New Roman" panose="02020603050405020304" pitchFamily="18" charset="0"/>
              </a:rPr>
              <a:t> to take actions that will help children be obedient.  </a:t>
            </a:r>
            <a:endParaRPr lang="en-US" sz="4000" dirty="0">
              <a:solidFill>
                <a:schemeClr val="accent3">
                  <a:lumMod val="50000"/>
                </a:schemeClr>
              </a:solidFill>
            </a:endParaRPr>
          </a:p>
        </p:txBody>
      </p:sp>
      <p:sp>
        <p:nvSpPr>
          <p:cNvPr id="4" name="Title 1">
            <a:extLst>
              <a:ext uri="{FF2B5EF4-FFF2-40B4-BE49-F238E27FC236}">
                <a16:creationId xmlns:a16="http://schemas.microsoft.com/office/drawing/2014/main" xmlns="" id="{2A47A9CE-A6FE-49C0-99FF-826AF35592E6}"/>
              </a:ext>
            </a:extLst>
          </p:cNvPr>
          <p:cNvSpPr txBox="1">
            <a:spLocks/>
          </p:cNvSpPr>
          <p:nvPr/>
        </p:nvSpPr>
        <p:spPr>
          <a:xfrm>
            <a:off x="506958" y="220134"/>
            <a:ext cx="11209867" cy="550333"/>
          </a:xfrm>
          <a:prstGeom prst="rect">
            <a:avLst/>
          </a:prstGeom>
        </p:spPr>
        <p:txBody>
          <a:bodyPr vert="horz" lIns="91440" tIns="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Tree>
    <p:extLst>
      <p:ext uri="{BB962C8B-B14F-4D97-AF65-F5344CB8AC3E}">
        <p14:creationId xmlns:p14="http://schemas.microsoft.com/office/powerpoint/2010/main" val="325371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5E05-441D-4F95-9518-ED7E37525A1E}"/>
              </a:ext>
            </a:extLst>
          </p:cNvPr>
          <p:cNvSpPr>
            <a:spLocks noGrp="1"/>
          </p:cNvSpPr>
          <p:nvPr>
            <p:ph type="ctrTitle"/>
          </p:nvPr>
        </p:nvSpPr>
        <p:spPr>
          <a:xfrm>
            <a:off x="497628" y="220134"/>
            <a:ext cx="11209867" cy="550333"/>
          </a:xfrm>
        </p:spPr>
        <p:txBody>
          <a:bodyPr tIns="0" bIns="0" anchor="ctr">
            <a:normAutofit/>
          </a:bodyPr>
          <a:lstStyle/>
          <a:p>
            <a:r>
              <a:rPr lang="en-US"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
        <p:nvSpPr>
          <p:cNvPr id="3" name="Subtitle 2">
            <a:extLst>
              <a:ext uri="{FF2B5EF4-FFF2-40B4-BE49-F238E27FC236}">
                <a16:creationId xmlns:a16="http://schemas.microsoft.com/office/drawing/2014/main" xmlns="" id="{A2337E12-A95B-4767-BFB6-08ADC8D2A769}"/>
              </a:ext>
            </a:extLst>
          </p:cNvPr>
          <p:cNvSpPr>
            <a:spLocks noGrp="1"/>
          </p:cNvSpPr>
          <p:nvPr>
            <p:ph type="subTitle" idx="1"/>
          </p:nvPr>
        </p:nvSpPr>
        <p:spPr>
          <a:xfrm>
            <a:off x="685799" y="1045633"/>
            <a:ext cx="10993967" cy="5346700"/>
          </a:xfrm>
        </p:spPr>
        <p:txBody>
          <a:bodyPr>
            <a:normAutofit fontScale="92500" lnSpcReduction="20000"/>
          </a:bodyPr>
          <a:lstStyle/>
          <a:p>
            <a:pPr marR="0" lvl="0" algn="l">
              <a:lnSpc>
                <a:spcPct val="107000"/>
              </a:lnSpc>
              <a:spcBef>
                <a:spcPts val="200"/>
              </a:spcBef>
              <a:spcAft>
                <a:spcPts val="0"/>
              </a:spcAft>
            </a:pPr>
            <a:r>
              <a:rPr lang="en-US" sz="3600" b="1" dirty="0">
                <a:solidFill>
                  <a:schemeClr val="accent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Parents have been granted authority over their children </a:t>
            </a:r>
            <a:endParaRPr lang="en-US" sz="32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R="0" lvl="0" algn="l">
              <a:lnSpc>
                <a:spcPct val="107000"/>
              </a:lnSpc>
              <a:spcBef>
                <a:spcPts val="200"/>
              </a:spcBef>
              <a:spcAft>
                <a:spcPts val="0"/>
              </a:spcAft>
            </a:pPr>
            <a:r>
              <a:rPr lang="en-US" sz="2800" b="1" dirty="0">
                <a:solidFill>
                  <a:schemeClr val="accent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Who Grants Authority?</a:t>
            </a:r>
          </a:p>
          <a:p>
            <a:pPr marL="285750" indent="-285750" algn="l">
              <a:lnSpc>
                <a:spcPct val="150000"/>
              </a:lnSpc>
              <a:spcBef>
                <a:spcPts val="0"/>
              </a:spcBef>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Times New Roman" panose="02020603050405020304" pitchFamily="18" charset="0"/>
              </a:rPr>
              <a:t>Romans 13:1</a:t>
            </a:r>
            <a:r>
              <a:rPr lang="en-US" dirty="0">
                <a:effectLst/>
                <a:latin typeface="Calibri" panose="020F0502020204030204" pitchFamily="34" charset="0"/>
                <a:ea typeface="Calibri" panose="020F0502020204030204" pitchFamily="34" charset="0"/>
                <a:cs typeface="Times New Roman" panose="02020603050405020304" pitchFamily="18" charset="0"/>
              </a:rPr>
              <a:t> - </a:t>
            </a:r>
            <a:r>
              <a:rPr lang="en-US"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Let everyone be subject to the governing authorities, </a:t>
            </a:r>
            <a:r>
              <a:rPr lang="en-US" i="1" u="sng"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for there is no authority except that which God has established</a:t>
            </a:r>
            <a:r>
              <a:rPr lang="en-US"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The authorities that exist have been established by God.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gn="l">
              <a:lnSpc>
                <a:spcPct val="150000"/>
              </a:lnSpc>
              <a:spcBef>
                <a:spcPts val="0"/>
              </a:spcBef>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Not just secular but also non-secular</a:t>
            </a:r>
          </a:p>
          <a:p>
            <a:pPr marL="285750" indent="-285750" algn="l">
              <a:lnSpc>
                <a:spcPct val="150000"/>
              </a:lnSpc>
              <a:spcBef>
                <a:spcPts val="0"/>
              </a:spcBef>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Times New Roman" panose="02020603050405020304" pitchFamily="18" charset="0"/>
              </a:rPr>
              <a:t>Matthew 28:18</a:t>
            </a:r>
            <a:r>
              <a:rPr lang="en-US" dirty="0">
                <a:effectLst/>
                <a:latin typeface="Calibri" panose="020F0502020204030204" pitchFamily="34" charset="0"/>
                <a:ea typeface="Calibri" panose="020F0502020204030204" pitchFamily="34" charset="0"/>
                <a:cs typeface="Times New Roman" panose="02020603050405020304" pitchFamily="18" charset="0"/>
              </a:rPr>
              <a:t> - </a:t>
            </a:r>
            <a:r>
              <a:rPr lang="en-US" i="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Then Jesus came to them and said, “All authority in heaven and on earth has been given to me.</a:t>
            </a:r>
            <a:r>
              <a:rPr lang="en-US"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gn="l">
              <a:lnSpc>
                <a:spcPct val="150000"/>
              </a:lnSpc>
              <a:spcBef>
                <a:spcPts val="0"/>
              </a:spcBef>
              <a:spcAft>
                <a:spcPts val="80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There is no authority on earth that God has not ordained</a:t>
            </a:r>
          </a:p>
          <a:p>
            <a:pPr algn="l"/>
            <a:endParaRPr lang="en-US" dirty="0"/>
          </a:p>
        </p:txBody>
      </p:sp>
    </p:spTree>
    <p:extLst>
      <p:ext uri="{BB962C8B-B14F-4D97-AF65-F5344CB8AC3E}">
        <p14:creationId xmlns:p14="http://schemas.microsoft.com/office/powerpoint/2010/main" val="9409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25E05-441D-4F95-9518-ED7E37525A1E}"/>
              </a:ext>
            </a:extLst>
          </p:cNvPr>
          <p:cNvSpPr>
            <a:spLocks noGrp="1"/>
          </p:cNvSpPr>
          <p:nvPr>
            <p:ph type="ctrTitle"/>
          </p:nvPr>
        </p:nvSpPr>
        <p:spPr>
          <a:xfrm>
            <a:off x="488296" y="220134"/>
            <a:ext cx="11209867" cy="550333"/>
          </a:xfrm>
        </p:spPr>
        <p:txBody>
          <a:bodyPr tIns="0" bIns="0" anchor="ctr">
            <a:normAutofit/>
          </a:bodyPr>
          <a:lstStyle/>
          <a:p>
            <a:r>
              <a:rPr lang="en-US" sz="32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
        <p:nvSpPr>
          <p:cNvPr id="3" name="Subtitle 2">
            <a:extLst>
              <a:ext uri="{FF2B5EF4-FFF2-40B4-BE49-F238E27FC236}">
                <a16:creationId xmlns:a16="http://schemas.microsoft.com/office/drawing/2014/main" xmlns="" id="{A2337E12-A95B-4767-BFB6-08ADC8D2A769}"/>
              </a:ext>
            </a:extLst>
          </p:cNvPr>
          <p:cNvSpPr>
            <a:spLocks noGrp="1"/>
          </p:cNvSpPr>
          <p:nvPr>
            <p:ph type="subTitle" idx="1"/>
          </p:nvPr>
        </p:nvSpPr>
        <p:spPr>
          <a:xfrm>
            <a:off x="685799" y="942992"/>
            <a:ext cx="10993967" cy="5346700"/>
          </a:xfrm>
        </p:spPr>
        <p:txBody>
          <a:bodyPr>
            <a:normAutofit fontScale="55000" lnSpcReduction="20000"/>
          </a:bodyPr>
          <a:lstStyle/>
          <a:p>
            <a:pPr marL="0" marR="0" algn="l">
              <a:lnSpc>
                <a:spcPct val="107000"/>
              </a:lnSpc>
              <a:spcBef>
                <a:spcPts val="1200"/>
              </a:spcBef>
              <a:spcAft>
                <a:spcPts val="0"/>
              </a:spcAft>
            </a:pPr>
            <a:r>
              <a:rPr lang="en-US" sz="5100" b="1" kern="0" dirty="0">
                <a:solidFill>
                  <a:schemeClr val="accent2"/>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How should a child respond if he/she doesn’t “understand” a command?</a:t>
            </a:r>
          </a:p>
          <a:p>
            <a:pPr algn="l"/>
            <a:endParaRPr lang="en-US" dirty="0"/>
          </a:p>
          <a:p>
            <a:pPr marR="0" lvl="0" algn="l">
              <a:lnSpc>
                <a:spcPct val="107000"/>
              </a:lnSpc>
              <a:spcBef>
                <a:spcPts val="0"/>
              </a:spcBef>
              <a:spcAft>
                <a:spcPts val="0"/>
              </a:spcAft>
            </a:pPr>
            <a:r>
              <a:rPr lang="en-US" sz="5100" b="1" dirty="0">
                <a:solidFill>
                  <a:schemeClr val="accent3"/>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Things to Consider:</a:t>
            </a:r>
          </a:p>
          <a:p>
            <a:pPr lvl="1" algn="l">
              <a:lnSpc>
                <a:spcPct val="160000"/>
              </a:lnSpc>
              <a:spcBef>
                <a:spcPts val="0"/>
              </a:spcBef>
            </a:pPr>
            <a:r>
              <a:rPr lang="en-US" sz="4400" b="1" dirty="0">
                <a:effectLst/>
                <a:latin typeface="Calibri" panose="020F0502020204030204" pitchFamily="34" charset="0"/>
                <a:ea typeface="Calibri" panose="020F0502020204030204" pitchFamily="34" charset="0"/>
                <a:cs typeface="Times New Roman" panose="02020603050405020304" pitchFamily="18" charset="0"/>
              </a:rPr>
              <a:t>Isaiah 55:8-9</a:t>
            </a:r>
            <a:r>
              <a:rPr lang="en-US" sz="4400" dirty="0">
                <a:effectLst/>
                <a:latin typeface="Calibri" panose="020F0502020204030204" pitchFamily="34" charset="0"/>
                <a:ea typeface="Calibri" panose="020F0502020204030204" pitchFamily="34" charset="0"/>
                <a:cs typeface="Times New Roman" panose="02020603050405020304" pitchFamily="18" charset="0"/>
              </a:rPr>
              <a:t> - </a:t>
            </a:r>
            <a:r>
              <a:rPr lang="en-US" sz="4400" i="1" dirty="0">
                <a:effectLst/>
                <a:latin typeface="Segoe UI" panose="020B0502040204020203" pitchFamily="34" charset="0"/>
                <a:ea typeface="Calibri" panose="020F0502020204030204" pitchFamily="34" charset="0"/>
                <a:cs typeface="Segoe UI" panose="020B0502040204020203" pitchFamily="34" charset="0"/>
              </a:rPr>
              <a:t>“For my thoughts are not your thoughts, neither are your ways my ways,” declares the Lord. “As the heavens are higher than the earth, so are my ways higher than your ways and my thoughts than your thoughts.</a:t>
            </a:r>
            <a:endParaRPr lang="en-US" sz="4400" dirty="0">
              <a:effectLst/>
              <a:latin typeface="Segoe UI" panose="020B0502040204020203" pitchFamily="34" charset="0"/>
              <a:ea typeface="Calibri" panose="020F0502020204030204" pitchFamily="34" charset="0"/>
              <a:cs typeface="Segoe UI" panose="020B0502040204020203" pitchFamily="34" charset="0"/>
            </a:endParaRPr>
          </a:p>
          <a:p>
            <a:pPr lvl="1" algn="l">
              <a:lnSpc>
                <a:spcPct val="160000"/>
              </a:lnSpc>
              <a:spcBef>
                <a:spcPts val="0"/>
              </a:spcBef>
            </a:pP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60000"/>
              </a:lnSpc>
              <a:spcBef>
                <a:spcPts val="0"/>
              </a:spcBef>
            </a:pPr>
            <a:r>
              <a:rPr lang="en-US" sz="4400" b="1" dirty="0">
                <a:effectLst/>
                <a:latin typeface="Calibri" panose="020F0502020204030204" pitchFamily="34" charset="0"/>
                <a:ea typeface="Calibri" panose="020F0502020204030204" pitchFamily="34" charset="0"/>
                <a:cs typeface="Times New Roman" panose="02020603050405020304" pitchFamily="18" charset="0"/>
              </a:rPr>
              <a:t>2 Peter 1:3</a:t>
            </a:r>
            <a:r>
              <a:rPr lang="en-US" sz="4400" dirty="0">
                <a:latin typeface="Calibri" panose="020F0502020204030204" pitchFamily="34" charset="0"/>
                <a:ea typeface="Calibri" panose="020F0502020204030204" pitchFamily="34" charset="0"/>
                <a:cs typeface="Times New Roman" panose="02020603050405020304" pitchFamily="18" charset="0"/>
              </a:rPr>
              <a:t> - </a:t>
            </a:r>
            <a:r>
              <a:rPr lang="en-US" sz="4700" i="1" cap="small" dirty="0">
                <a:latin typeface="Segoe UI" panose="020B0502040204020203" pitchFamily="34" charset="0"/>
                <a:ea typeface="Calibri" panose="020F0502020204030204" pitchFamily="34" charset="0"/>
                <a:cs typeface="Segoe UI" panose="020B0502040204020203" pitchFamily="34" charset="0"/>
              </a:rPr>
              <a:t>His divine power has given us everything we need for a godly life through our knowledge of Him who called us by His own glory and goodness.</a:t>
            </a:r>
            <a:endParaRPr lang="en-US" sz="4700" b="1" i="1" cap="small" dirty="0">
              <a:solidFill>
                <a:srgbClr val="FF0000"/>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76579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D36DA15-54E2-46FE-AB01-4B850F3EAECA}"/>
              </a:ext>
            </a:extLst>
          </p:cNvPr>
          <p:cNvSpPr>
            <a:spLocks noGrp="1"/>
          </p:cNvSpPr>
          <p:nvPr>
            <p:ph idx="1"/>
          </p:nvPr>
        </p:nvSpPr>
        <p:spPr>
          <a:xfrm>
            <a:off x="1134017" y="889492"/>
            <a:ext cx="10515600" cy="5748374"/>
          </a:xfrm>
        </p:spPr>
        <p:txBody>
          <a:bodyPr>
            <a:normAutofit lnSpcReduction="10000"/>
          </a:bodyPr>
          <a:lstStyle/>
          <a:p>
            <a:pPr marL="0" indent="0">
              <a:lnSpc>
                <a:spcPct val="87000"/>
              </a:lnSpc>
              <a:spcAft>
                <a:spcPts val="0"/>
              </a:spcAft>
              <a:buNone/>
            </a:pPr>
            <a:r>
              <a:rPr lang="en-US" sz="2800" b="1" kern="0" cap="all" spc="200" dirty="0">
                <a:solidFill>
                  <a:schemeClr val="accent2"/>
                </a:solidFill>
                <a:effectLst>
                  <a:outerShdw blurRad="38100" dist="38100" dir="2700000" algn="tl">
                    <a:srgbClr val="000000">
                      <a:alpha val="43137"/>
                    </a:srgbClr>
                  </a:outerShdw>
                </a:effectLst>
                <a:latin typeface="+mj-lt"/>
                <a:cs typeface="Times New Roman" panose="02020603050405020304" pitchFamily="18" charset="0"/>
              </a:rPr>
              <a:t>How should a child respond if he/she doesn’t “understand” a command?</a:t>
            </a:r>
          </a:p>
          <a:p>
            <a:pPr marL="342900" marR="0" lvl="0" indent="-342900" algn="l">
              <a:lnSpc>
                <a:spcPct val="107000"/>
              </a:lnSpc>
              <a:spcBef>
                <a:spcPts val="0"/>
              </a:spcBef>
              <a:spcAft>
                <a:spcPts val="0"/>
              </a:spcAft>
              <a:buFont typeface="Symbol" panose="05050102010706020507" pitchFamily="18" charset="2"/>
              <a:buChar char=""/>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Calling of Moses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300" b="1" dirty="0">
                <a:effectLst/>
                <a:latin typeface="Calibri" panose="020F0502020204030204" pitchFamily="34" charset="0"/>
                <a:ea typeface="Calibri" panose="020F0502020204030204" pitchFamily="34" charset="0"/>
                <a:cs typeface="Times New Roman" panose="02020603050405020304" pitchFamily="18" charset="0"/>
              </a:rPr>
              <a:t>Exodus 3:10</a:t>
            </a:r>
            <a:r>
              <a:rPr lang="en-US" sz="2300" dirty="0">
                <a:effectLst/>
                <a:latin typeface="Calibri" panose="020F0502020204030204" pitchFamily="34" charset="0"/>
                <a:ea typeface="Calibri" panose="020F0502020204030204" pitchFamily="34" charset="0"/>
                <a:cs typeface="Times New Roman" panose="02020603050405020304" pitchFamily="18" charset="0"/>
              </a:rPr>
              <a:t>  -  </a:t>
            </a:r>
            <a:r>
              <a:rPr lang="en-US" sz="2300" i="1" dirty="0">
                <a:latin typeface="Segoe UI" panose="020B0502040204020203" pitchFamily="34" charset="0"/>
                <a:ea typeface="Calibri" panose="020F0502020204030204" pitchFamily="34" charset="0"/>
                <a:cs typeface="Segoe UI" panose="020B0502040204020203" pitchFamily="34" charset="0"/>
              </a:rPr>
              <a:t>I am sending you to Pharaoh to bring my people the Israelites out of Egypt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27000"/>
              </a:lnSpc>
              <a:spcBef>
                <a:spcPts val="0"/>
              </a:spcBef>
              <a:spcAft>
                <a:spcPts val="0"/>
              </a:spcAft>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Exodus 3:11</a:t>
            </a: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i="1" dirty="0">
                <a:solidFill>
                  <a:srgbClr val="000000"/>
                </a:solidFill>
                <a:latin typeface="Segoe UI" panose="020B0502040204020203" pitchFamily="34" charset="0"/>
                <a:ea typeface="Calibri" panose="020F0502020204030204" pitchFamily="34" charset="0"/>
                <a:cs typeface="Times New Roman" panose="02020603050405020304" pitchFamily="18" charset="0"/>
              </a:rPr>
              <a:t>“Who am I that I should go to Pharaoh and bring the Israelites out of Egypt?”</a:t>
            </a:r>
            <a:r>
              <a:rPr lang="en-US" sz="2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 </a:t>
            </a:r>
            <a:r>
              <a:rPr lang="en-US" sz="2400" i="1" dirty="0">
                <a:solidFill>
                  <a:schemeClr val="accent3">
                    <a:lumMod val="50000"/>
                  </a:schemeClr>
                </a:solidFill>
                <a:latin typeface="Segoe UI" panose="020B0502040204020203" pitchFamily="34" charset="0"/>
                <a:cs typeface="Times New Roman" panose="02020603050405020304" pitchFamily="18" charset="0"/>
              </a:rPr>
              <a:t>(I’m not qualified)</a:t>
            </a:r>
          </a:p>
          <a:p>
            <a:pPr marL="1143000" lvl="2" indent="-228600">
              <a:lnSpc>
                <a:spcPct val="117000"/>
              </a:lnSpc>
              <a:spcBef>
                <a:spcPts val="0"/>
              </a:spcBef>
              <a:spcAft>
                <a:spcPts val="0"/>
              </a:spcAft>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Exodus 3:13</a:t>
            </a:r>
            <a:r>
              <a:rPr lang="en-US" sz="2400" dirty="0">
                <a:latin typeface="Calibri" panose="020F0502020204030204" pitchFamily="34" charset="0"/>
                <a:ea typeface="Calibri" panose="020F0502020204030204" pitchFamily="34" charset="0"/>
                <a:cs typeface="Times New Roman" panose="02020603050405020304" pitchFamily="18" charset="0"/>
              </a:rPr>
              <a:t> – </a:t>
            </a:r>
            <a:r>
              <a:rPr lang="en-US" sz="2400" i="1" dirty="0">
                <a:solidFill>
                  <a:srgbClr val="000000"/>
                </a:solidFill>
                <a:latin typeface="Segoe UI" panose="020B0502040204020203" pitchFamily="34" charset="0"/>
                <a:ea typeface="Calibri" panose="020F0502020204030204" pitchFamily="34" charset="0"/>
                <a:cs typeface="Times New Roman" panose="02020603050405020304" pitchFamily="18" charset="0"/>
              </a:rPr>
              <a:t>“Suppose I go to the Israelites and say to them, ‘The God of your fathers has sent me to you,’ and they ask me, ‘What is his name?’ Then what shall I tell them?”</a:t>
            </a:r>
            <a:r>
              <a:rPr lang="en-US" sz="24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 </a:t>
            </a:r>
            <a:r>
              <a:rPr lang="en-US" sz="2400" i="1" dirty="0">
                <a:solidFill>
                  <a:schemeClr val="accent3">
                    <a:lumMod val="50000"/>
                  </a:schemeClr>
                </a:solidFill>
                <a:latin typeface="Segoe UI" panose="020B0502040204020203" pitchFamily="34" charset="0"/>
                <a:cs typeface="Times New Roman" panose="02020603050405020304" pitchFamily="18" charset="0"/>
              </a:rPr>
              <a:t>(They won’t listen to me)</a:t>
            </a:r>
          </a:p>
          <a:p>
            <a:pPr marL="1143000" marR="0" lvl="2" indent="-228600" algn="l">
              <a:lnSpc>
                <a:spcPct val="107000"/>
              </a:lnSpc>
              <a:spcBef>
                <a:spcPts val="0"/>
              </a:spcBef>
              <a:spcAft>
                <a:spcPts val="0"/>
              </a:spcAft>
              <a:buFont typeface="Wingdings" panose="05000000000000000000"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Exodus 4:10</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i="1" dirty="0">
                <a:effectLst/>
                <a:latin typeface="Segoe UI" panose="020B0502040204020203" pitchFamily="34" charset="0"/>
                <a:ea typeface="Calibri" panose="020F0502020204030204" pitchFamily="34" charset="0"/>
                <a:cs typeface="Times New Roman" panose="02020603050405020304" pitchFamily="18" charset="0"/>
              </a:rPr>
              <a:t>I am slow of speech</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gn="l">
              <a:lnSpc>
                <a:spcPct val="107000"/>
              </a:lnSpc>
              <a:spcBef>
                <a:spcPts val="0"/>
              </a:spcBef>
              <a:spcAft>
                <a:spcPts val="0"/>
              </a:spcAft>
              <a:buFont typeface="Wingdings" panose="05000000000000000000"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Exodus 4:13</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i="1" dirty="0">
                <a:effectLst/>
                <a:latin typeface="Segoe UI" panose="020B0502040204020203" pitchFamily="34" charset="0"/>
                <a:ea typeface="Calibri" panose="020F0502020204030204" pitchFamily="34" charset="0"/>
                <a:cs typeface="Times New Roman" panose="02020603050405020304" pitchFamily="18" charset="0"/>
              </a:rPr>
              <a:t>Please pick somebody else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lgn="l">
              <a:lnSpc>
                <a:spcPct val="107000"/>
              </a:lnSpc>
              <a:spcBef>
                <a:spcPts val="0"/>
              </a:spcBef>
              <a:spcAft>
                <a:spcPts val="0"/>
              </a:spcAft>
              <a:buFont typeface="Wingdings" panose="05000000000000000000" pitchFamily="2"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Exodus 4:14</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“What about your brother, Aaron the Levite? I know he can speak well.</a:t>
            </a:r>
            <a:endParaRPr lang="en-US" dirty="0"/>
          </a:p>
        </p:txBody>
      </p:sp>
      <p:sp>
        <p:nvSpPr>
          <p:cNvPr id="4" name="Title 1">
            <a:extLst>
              <a:ext uri="{FF2B5EF4-FFF2-40B4-BE49-F238E27FC236}">
                <a16:creationId xmlns:a16="http://schemas.microsoft.com/office/drawing/2014/main" xmlns="" id="{0DAAC8F3-7BA7-433E-851B-D41ACAA41394}"/>
              </a:ext>
            </a:extLst>
          </p:cNvPr>
          <p:cNvSpPr txBox="1">
            <a:spLocks/>
          </p:cNvSpPr>
          <p:nvPr/>
        </p:nvSpPr>
        <p:spPr>
          <a:xfrm>
            <a:off x="497628" y="220134"/>
            <a:ext cx="11209867" cy="550333"/>
          </a:xfrm>
          <a:prstGeom prst="rect">
            <a:avLst/>
          </a:prstGeom>
        </p:spPr>
        <p:txBody>
          <a:bodyPr vert="horz" lIns="91440" tIns="0" rIns="9144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Ephesians 6:1  </a:t>
            </a:r>
            <a:r>
              <a:rPr lang="en-US" sz="24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b="1" i="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Children, obey your parents in the Lord, for this is right.</a:t>
            </a:r>
            <a:endParaRPr lang="en-US" dirty="0"/>
          </a:p>
        </p:txBody>
      </p:sp>
    </p:spTree>
    <p:extLst>
      <p:ext uri="{BB962C8B-B14F-4D97-AF65-F5344CB8AC3E}">
        <p14:creationId xmlns:p14="http://schemas.microsoft.com/office/powerpoint/2010/main" val="237755796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1428</TotalTime>
  <Words>796</Words>
  <Application>Microsoft Office PowerPoint</Application>
  <PresentationFormat>Custom</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Obedience to Parents</vt:lpstr>
      <vt:lpstr>Ephesians 6:1  - Children, obey your parents in the Lord, for this is right.</vt:lpstr>
      <vt:lpstr>Ephesians 6:1  - Children, obey your parents in the Lord, for this is right.</vt:lpstr>
      <vt:lpstr>Is the burden solely on the child?  Can we as parents do anything to increase the likelihood that our children obey? </vt:lpstr>
      <vt:lpstr>Ephesians 6:1  - Children, obey your parents in the Lord, for this is right.</vt:lpstr>
      <vt:lpstr>CONCLUSION</vt:lpstr>
      <vt:lpstr>Ephesians 6:1  - Children, obey your parents in the Lord, for this is right.</vt:lpstr>
      <vt:lpstr>Ephesians 6:1  - Children, obey your parents in the Lord, for this is right.</vt:lpstr>
      <vt:lpstr>PowerPoint Presentation</vt:lpstr>
      <vt:lpstr>CONCLUSION</vt:lpstr>
      <vt:lpstr>Ephesians 6:1  - Children, obey your parents in the Lord, for this is right.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Ephesians 6:1  - Children, obey your parents in the Lord, for this is right.</dc:title>
  <dc:creator>David Myers</dc:creator>
  <cp:lastModifiedBy>Jones, Vanessa</cp:lastModifiedBy>
  <cp:revision>14</cp:revision>
  <cp:lastPrinted>2021-05-30T23:45:05Z</cp:lastPrinted>
  <dcterms:created xsi:type="dcterms:W3CDTF">2021-05-22T15:44:55Z</dcterms:created>
  <dcterms:modified xsi:type="dcterms:W3CDTF">2021-06-07T16:47:32Z</dcterms:modified>
</cp:coreProperties>
</file>