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1" r:id="rId2"/>
    <p:sldId id="258" r:id="rId3"/>
    <p:sldId id="257" r:id="rId4"/>
    <p:sldId id="261" r:id="rId5"/>
    <p:sldId id="259" r:id="rId6"/>
    <p:sldId id="260" r:id="rId7"/>
    <p:sldId id="263" r:id="rId8"/>
    <p:sldId id="264" r:id="rId9"/>
    <p:sldId id="265" r:id="rId10"/>
    <p:sldId id="266" r:id="rId11"/>
    <p:sldId id="267" r:id="rId12"/>
    <p:sldId id="262" r:id="rId13"/>
    <p:sldId id="268" r:id="rId14"/>
    <p:sldId id="269" r:id="rId15"/>
    <p:sldId id="270" r:id="rId16"/>
  </p:sldIdLst>
  <p:sldSz cx="12192000" cy="6858000"/>
  <p:notesSz cx="6858000" cy="9144000"/>
  <p:embeddedFontLst>
    <p:embeddedFont>
      <p:font typeface="Calisto MT" panose="02040603050505030304" pitchFamily="18" charset="0"/>
      <p:regular r:id="rId17"/>
      <p:bold r:id="rId18"/>
      <p:italic r:id="rId19"/>
      <p:boldItalic r:id="rId20"/>
    </p:embeddedFont>
    <p:embeddedFont>
      <p:font typeface="Calibri" panose="020F0502020204030204" pitchFamily="34" charset="0"/>
      <p:regular r:id="rId21"/>
      <p:bold r:id="rId22"/>
      <p:italic r:id="rId23"/>
      <p:boldItalic r:id="rId24"/>
    </p:embeddedFont>
    <p:embeddedFont>
      <p:font typeface="Bodoni MT" panose="02070603080606020203" pitchFamily="18" charset="0"/>
      <p:regular r:id="rId25"/>
      <p:bold r:id="rId26"/>
      <p:italic r:id="rId27"/>
      <p:boldItalic r:id="rId28"/>
    </p:embeddedFont>
    <p:embeddedFont>
      <p:font typeface="Century Schoolbook" panose="02040604050505020304" pitchFamily="18" charset="0"/>
      <p:regular r:id="rId29"/>
      <p:bold r:id="rId30"/>
      <p:italic r:id="rId31"/>
      <p:boldItalic r:id="rId32"/>
    </p:embeddedFont>
    <p:embeddedFont>
      <p:font typeface="Calibri Light" panose="020F0302020204030204" pitchFamily="34" charset="0"/>
      <p:regular r:id="rId33"/>
      <p: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58" d="100"/>
          <a:sy n="58" d="100"/>
        </p:scale>
        <p:origin x="-446" y="-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75F33C-204F-4B86-B352-14EB9893F9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88EB0BC-B57B-4E07-90D9-C649DB7A4A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0BDB8D6-F895-4D85-B122-C80F3D75298A}"/>
              </a:ext>
            </a:extLst>
          </p:cNvPr>
          <p:cNvSpPr>
            <a:spLocks noGrp="1"/>
          </p:cNvSpPr>
          <p:nvPr>
            <p:ph type="dt" sz="half" idx="10"/>
          </p:nvPr>
        </p:nvSpPr>
        <p:spPr/>
        <p:txBody>
          <a:bodyPr/>
          <a:lstStyle/>
          <a:p>
            <a:fld id="{B6187598-CAA0-4C1D-84B3-CB8F158F0D1B}" type="datetimeFigureOut">
              <a:rPr lang="en-US" smtClean="0"/>
              <a:t>6/7/2021</a:t>
            </a:fld>
            <a:endParaRPr lang="en-US"/>
          </a:p>
        </p:txBody>
      </p:sp>
      <p:sp>
        <p:nvSpPr>
          <p:cNvPr id="5" name="Footer Placeholder 4">
            <a:extLst>
              <a:ext uri="{FF2B5EF4-FFF2-40B4-BE49-F238E27FC236}">
                <a16:creationId xmlns:a16="http://schemas.microsoft.com/office/drawing/2014/main" xmlns="" id="{9BB6EE2D-9A5C-4BBC-AAF0-F4FB6D7B37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FDF5FAE-88B4-4382-BE07-5FCA47896F6E}"/>
              </a:ext>
            </a:extLst>
          </p:cNvPr>
          <p:cNvSpPr>
            <a:spLocks noGrp="1"/>
          </p:cNvSpPr>
          <p:nvPr>
            <p:ph type="sldNum" sz="quarter" idx="12"/>
          </p:nvPr>
        </p:nvSpPr>
        <p:spPr/>
        <p:txBody>
          <a:bodyPr/>
          <a:lstStyle/>
          <a:p>
            <a:fld id="{94FDE5F1-768A-42ED-A514-5CBFAF5A9888}" type="slidenum">
              <a:rPr lang="en-US" smtClean="0"/>
              <a:t>‹#›</a:t>
            </a:fld>
            <a:endParaRPr lang="en-US"/>
          </a:p>
        </p:txBody>
      </p:sp>
    </p:spTree>
    <p:extLst>
      <p:ext uri="{BB962C8B-B14F-4D97-AF65-F5344CB8AC3E}">
        <p14:creationId xmlns:p14="http://schemas.microsoft.com/office/powerpoint/2010/main" val="1784896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A799D4-3C97-4537-A107-815899623A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44A37A3-E689-40EF-932D-C31F2E8FB0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0CBAFBA-5929-4AE3-867B-5DF59FE22537}"/>
              </a:ext>
            </a:extLst>
          </p:cNvPr>
          <p:cNvSpPr>
            <a:spLocks noGrp="1"/>
          </p:cNvSpPr>
          <p:nvPr>
            <p:ph type="dt" sz="half" idx="10"/>
          </p:nvPr>
        </p:nvSpPr>
        <p:spPr/>
        <p:txBody>
          <a:bodyPr/>
          <a:lstStyle/>
          <a:p>
            <a:fld id="{B6187598-CAA0-4C1D-84B3-CB8F158F0D1B}" type="datetimeFigureOut">
              <a:rPr lang="en-US" smtClean="0"/>
              <a:t>6/7/2021</a:t>
            </a:fld>
            <a:endParaRPr lang="en-US"/>
          </a:p>
        </p:txBody>
      </p:sp>
      <p:sp>
        <p:nvSpPr>
          <p:cNvPr id="5" name="Footer Placeholder 4">
            <a:extLst>
              <a:ext uri="{FF2B5EF4-FFF2-40B4-BE49-F238E27FC236}">
                <a16:creationId xmlns:a16="http://schemas.microsoft.com/office/drawing/2014/main" xmlns="" id="{FA2C7C60-4209-4C67-A0EA-32B4EEE0EF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41DB483-AD8B-46CD-83D6-5392D8BA239E}"/>
              </a:ext>
            </a:extLst>
          </p:cNvPr>
          <p:cNvSpPr>
            <a:spLocks noGrp="1"/>
          </p:cNvSpPr>
          <p:nvPr>
            <p:ph type="sldNum" sz="quarter" idx="12"/>
          </p:nvPr>
        </p:nvSpPr>
        <p:spPr/>
        <p:txBody>
          <a:bodyPr/>
          <a:lstStyle/>
          <a:p>
            <a:fld id="{94FDE5F1-768A-42ED-A514-5CBFAF5A9888}" type="slidenum">
              <a:rPr lang="en-US" smtClean="0"/>
              <a:t>‹#›</a:t>
            </a:fld>
            <a:endParaRPr lang="en-US"/>
          </a:p>
        </p:txBody>
      </p:sp>
    </p:spTree>
    <p:extLst>
      <p:ext uri="{BB962C8B-B14F-4D97-AF65-F5344CB8AC3E}">
        <p14:creationId xmlns:p14="http://schemas.microsoft.com/office/powerpoint/2010/main" val="978295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9A97635-C9F0-44DA-9D70-21DAE08AE5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87E8A1F-6C38-4303-AD0F-9AFD5FE6A2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E6829A1-8869-488D-95CF-1139A81159C5}"/>
              </a:ext>
            </a:extLst>
          </p:cNvPr>
          <p:cNvSpPr>
            <a:spLocks noGrp="1"/>
          </p:cNvSpPr>
          <p:nvPr>
            <p:ph type="dt" sz="half" idx="10"/>
          </p:nvPr>
        </p:nvSpPr>
        <p:spPr/>
        <p:txBody>
          <a:bodyPr/>
          <a:lstStyle/>
          <a:p>
            <a:fld id="{B6187598-CAA0-4C1D-84B3-CB8F158F0D1B}" type="datetimeFigureOut">
              <a:rPr lang="en-US" smtClean="0"/>
              <a:t>6/7/2021</a:t>
            </a:fld>
            <a:endParaRPr lang="en-US"/>
          </a:p>
        </p:txBody>
      </p:sp>
      <p:sp>
        <p:nvSpPr>
          <p:cNvPr id="5" name="Footer Placeholder 4">
            <a:extLst>
              <a:ext uri="{FF2B5EF4-FFF2-40B4-BE49-F238E27FC236}">
                <a16:creationId xmlns:a16="http://schemas.microsoft.com/office/drawing/2014/main" xmlns="" id="{CC24AF4F-AFDE-463A-8627-2B2F2750A3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04C4D1D-B498-40FA-9BBD-6589BB7CDCF1}"/>
              </a:ext>
            </a:extLst>
          </p:cNvPr>
          <p:cNvSpPr>
            <a:spLocks noGrp="1"/>
          </p:cNvSpPr>
          <p:nvPr>
            <p:ph type="sldNum" sz="quarter" idx="12"/>
          </p:nvPr>
        </p:nvSpPr>
        <p:spPr/>
        <p:txBody>
          <a:bodyPr/>
          <a:lstStyle/>
          <a:p>
            <a:fld id="{94FDE5F1-768A-42ED-A514-5CBFAF5A9888}" type="slidenum">
              <a:rPr lang="en-US" smtClean="0"/>
              <a:t>‹#›</a:t>
            </a:fld>
            <a:endParaRPr lang="en-US"/>
          </a:p>
        </p:txBody>
      </p:sp>
    </p:spTree>
    <p:extLst>
      <p:ext uri="{BB962C8B-B14F-4D97-AF65-F5344CB8AC3E}">
        <p14:creationId xmlns:p14="http://schemas.microsoft.com/office/powerpoint/2010/main" val="4061067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F6594B-42A6-4C60-BB52-AF185FA828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C3A08B2-A8EE-4AB6-8CDD-E2B20228BF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F1F6ABE-7FA4-40FC-A946-F6286EFDA6C6}"/>
              </a:ext>
            </a:extLst>
          </p:cNvPr>
          <p:cNvSpPr>
            <a:spLocks noGrp="1"/>
          </p:cNvSpPr>
          <p:nvPr>
            <p:ph type="dt" sz="half" idx="10"/>
          </p:nvPr>
        </p:nvSpPr>
        <p:spPr/>
        <p:txBody>
          <a:bodyPr/>
          <a:lstStyle/>
          <a:p>
            <a:fld id="{B6187598-CAA0-4C1D-84B3-CB8F158F0D1B}" type="datetimeFigureOut">
              <a:rPr lang="en-US" smtClean="0"/>
              <a:t>6/7/2021</a:t>
            </a:fld>
            <a:endParaRPr lang="en-US"/>
          </a:p>
        </p:txBody>
      </p:sp>
      <p:sp>
        <p:nvSpPr>
          <p:cNvPr id="5" name="Footer Placeholder 4">
            <a:extLst>
              <a:ext uri="{FF2B5EF4-FFF2-40B4-BE49-F238E27FC236}">
                <a16:creationId xmlns:a16="http://schemas.microsoft.com/office/drawing/2014/main" xmlns="" id="{168F4293-09A4-4E84-8BE8-38A1EC987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0C097FD-9863-41B1-926F-02ADA89C6A7E}"/>
              </a:ext>
            </a:extLst>
          </p:cNvPr>
          <p:cNvSpPr>
            <a:spLocks noGrp="1"/>
          </p:cNvSpPr>
          <p:nvPr>
            <p:ph type="sldNum" sz="quarter" idx="12"/>
          </p:nvPr>
        </p:nvSpPr>
        <p:spPr/>
        <p:txBody>
          <a:bodyPr/>
          <a:lstStyle/>
          <a:p>
            <a:fld id="{94FDE5F1-768A-42ED-A514-5CBFAF5A9888}" type="slidenum">
              <a:rPr lang="en-US" smtClean="0"/>
              <a:t>‹#›</a:t>
            </a:fld>
            <a:endParaRPr lang="en-US"/>
          </a:p>
        </p:txBody>
      </p:sp>
    </p:spTree>
    <p:extLst>
      <p:ext uri="{BB962C8B-B14F-4D97-AF65-F5344CB8AC3E}">
        <p14:creationId xmlns:p14="http://schemas.microsoft.com/office/powerpoint/2010/main" val="2047839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5EC2C4-697C-40ED-BF90-75DBE8AC27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CFF0521-5880-4DDD-BF94-00FEC4B379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7ECCFF3-7DA4-43C6-9B87-4FD4200BB11C}"/>
              </a:ext>
            </a:extLst>
          </p:cNvPr>
          <p:cNvSpPr>
            <a:spLocks noGrp="1"/>
          </p:cNvSpPr>
          <p:nvPr>
            <p:ph type="dt" sz="half" idx="10"/>
          </p:nvPr>
        </p:nvSpPr>
        <p:spPr/>
        <p:txBody>
          <a:bodyPr/>
          <a:lstStyle/>
          <a:p>
            <a:fld id="{B6187598-CAA0-4C1D-84B3-CB8F158F0D1B}" type="datetimeFigureOut">
              <a:rPr lang="en-US" smtClean="0"/>
              <a:t>6/7/2021</a:t>
            </a:fld>
            <a:endParaRPr lang="en-US"/>
          </a:p>
        </p:txBody>
      </p:sp>
      <p:sp>
        <p:nvSpPr>
          <p:cNvPr id="5" name="Footer Placeholder 4">
            <a:extLst>
              <a:ext uri="{FF2B5EF4-FFF2-40B4-BE49-F238E27FC236}">
                <a16:creationId xmlns:a16="http://schemas.microsoft.com/office/drawing/2014/main" xmlns="" id="{1EAB7EEA-695D-4602-A92C-6B4C67F9B4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D05FC83-475F-4859-A1B5-1B40C8BAAA81}"/>
              </a:ext>
            </a:extLst>
          </p:cNvPr>
          <p:cNvSpPr>
            <a:spLocks noGrp="1"/>
          </p:cNvSpPr>
          <p:nvPr>
            <p:ph type="sldNum" sz="quarter" idx="12"/>
          </p:nvPr>
        </p:nvSpPr>
        <p:spPr/>
        <p:txBody>
          <a:bodyPr/>
          <a:lstStyle/>
          <a:p>
            <a:fld id="{94FDE5F1-768A-42ED-A514-5CBFAF5A9888}" type="slidenum">
              <a:rPr lang="en-US" smtClean="0"/>
              <a:t>‹#›</a:t>
            </a:fld>
            <a:endParaRPr lang="en-US"/>
          </a:p>
        </p:txBody>
      </p:sp>
    </p:spTree>
    <p:extLst>
      <p:ext uri="{BB962C8B-B14F-4D97-AF65-F5344CB8AC3E}">
        <p14:creationId xmlns:p14="http://schemas.microsoft.com/office/powerpoint/2010/main" val="475346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AFD492-3759-498E-9AE3-2BC7433EFC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ED3D569-357A-414C-9AD3-AC4E1DDA7B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14DA3C0-4626-495E-A90E-62049B4217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CEE06AA-E77F-4BDA-839C-91ED85C90F52}"/>
              </a:ext>
            </a:extLst>
          </p:cNvPr>
          <p:cNvSpPr>
            <a:spLocks noGrp="1"/>
          </p:cNvSpPr>
          <p:nvPr>
            <p:ph type="dt" sz="half" idx="10"/>
          </p:nvPr>
        </p:nvSpPr>
        <p:spPr/>
        <p:txBody>
          <a:bodyPr/>
          <a:lstStyle/>
          <a:p>
            <a:fld id="{B6187598-CAA0-4C1D-84B3-CB8F158F0D1B}" type="datetimeFigureOut">
              <a:rPr lang="en-US" smtClean="0"/>
              <a:t>6/7/2021</a:t>
            </a:fld>
            <a:endParaRPr lang="en-US"/>
          </a:p>
        </p:txBody>
      </p:sp>
      <p:sp>
        <p:nvSpPr>
          <p:cNvPr id="6" name="Footer Placeholder 5">
            <a:extLst>
              <a:ext uri="{FF2B5EF4-FFF2-40B4-BE49-F238E27FC236}">
                <a16:creationId xmlns:a16="http://schemas.microsoft.com/office/drawing/2014/main" xmlns="" id="{F8353A06-AC67-40B5-9E83-772803A2E4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A6F2DA3-D72F-4FBE-82D6-D90C0C57B9E9}"/>
              </a:ext>
            </a:extLst>
          </p:cNvPr>
          <p:cNvSpPr>
            <a:spLocks noGrp="1"/>
          </p:cNvSpPr>
          <p:nvPr>
            <p:ph type="sldNum" sz="quarter" idx="12"/>
          </p:nvPr>
        </p:nvSpPr>
        <p:spPr/>
        <p:txBody>
          <a:bodyPr/>
          <a:lstStyle/>
          <a:p>
            <a:fld id="{94FDE5F1-768A-42ED-A514-5CBFAF5A9888}" type="slidenum">
              <a:rPr lang="en-US" smtClean="0"/>
              <a:t>‹#›</a:t>
            </a:fld>
            <a:endParaRPr lang="en-US"/>
          </a:p>
        </p:txBody>
      </p:sp>
    </p:spTree>
    <p:extLst>
      <p:ext uri="{BB962C8B-B14F-4D97-AF65-F5344CB8AC3E}">
        <p14:creationId xmlns:p14="http://schemas.microsoft.com/office/powerpoint/2010/main" val="2716164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BFE60F-8C3D-4476-B959-50D6E199CA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45C803E-2B50-4370-8247-F2C3B3F01D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899F9C0-3BF4-4F78-8C3E-EBF43C87A8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BC27AE2-9971-4DB4-B7D5-B5175AEAA1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16A9904-80F9-4FA1-9038-03635D636A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21781FA-589A-4854-959F-BED6597F005E}"/>
              </a:ext>
            </a:extLst>
          </p:cNvPr>
          <p:cNvSpPr>
            <a:spLocks noGrp="1"/>
          </p:cNvSpPr>
          <p:nvPr>
            <p:ph type="dt" sz="half" idx="10"/>
          </p:nvPr>
        </p:nvSpPr>
        <p:spPr/>
        <p:txBody>
          <a:bodyPr/>
          <a:lstStyle/>
          <a:p>
            <a:fld id="{B6187598-CAA0-4C1D-84B3-CB8F158F0D1B}" type="datetimeFigureOut">
              <a:rPr lang="en-US" smtClean="0"/>
              <a:t>6/7/2021</a:t>
            </a:fld>
            <a:endParaRPr lang="en-US"/>
          </a:p>
        </p:txBody>
      </p:sp>
      <p:sp>
        <p:nvSpPr>
          <p:cNvPr id="8" name="Footer Placeholder 7">
            <a:extLst>
              <a:ext uri="{FF2B5EF4-FFF2-40B4-BE49-F238E27FC236}">
                <a16:creationId xmlns:a16="http://schemas.microsoft.com/office/drawing/2014/main" xmlns="" id="{BE9D6798-A754-4EA4-ADD9-01EDB05E65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CB856AE4-E653-4264-9B6C-90DD4157AC95}"/>
              </a:ext>
            </a:extLst>
          </p:cNvPr>
          <p:cNvSpPr>
            <a:spLocks noGrp="1"/>
          </p:cNvSpPr>
          <p:nvPr>
            <p:ph type="sldNum" sz="quarter" idx="12"/>
          </p:nvPr>
        </p:nvSpPr>
        <p:spPr/>
        <p:txBody>
          <a:bodyPr/>
          <a:lstStyle/>
          <a:p>
            <a:fld id="{94FDE5F1-768A-42ED-A514-5CBFAF5A9888}" type="slidenum">
              <a:rPr lang="en-US" smtClean="0"/>
              <a:t>‹#›</a:t>
            </a:fld>
            <a:endParaRPr lang="en-US"/>
          </a:p>
        </p:txBody>
      </p:sp>
    </p:spTree>
    <p:extLst>
      <p:ext uri="{BB962C8B-B14F-4D97-AF65-F5344CB8AC3E}">
        <p14:creationId xmlns:p14="http://schemas.microsoft.com/office/powerpoint/2010/main" val="445575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713E70-5F50-4017-A06D-037CA330D6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B814454-0BB9-4861-B630-9A550F03E1E2}"/>
              </a:ext>
            </a:extLst>
          </p:cNvPr>
          <p:cNvSpPr>
            <a:spLocks noGrp="1"/>
          </p:cNvSpPr>
          <p:nvPr>
            <p:ph type="dt" sz="half" idx="10"/>
          </p:nvPr>
        </p:nvSpPr>
        <p:spPr/>
        <p:txBody>
          <a:bodyPr/>
          <a:lstStyle/>
          <a:p>
            <a:fld id="{B6187598-CAA0-4C1D-84B3-CB8F158F0D1B}" type="datetimeFigureOut">
              <a:rPr lang="en-US" smtClean="0"/>
              <a:t>6/7/2021</a:t>
            </a:fld>
            <a:endParaRPr lang="en-US"/>
          </a:p>
        </p:txBody>
      </p:sp>
      <p:sp>
        <p:nvSpPr>
          <p:cNvPr id="4" name="Footer Placeholder 3">
            <a:extLst>
              <a:ext uri="{FF2B5EF4-FFF2-40B4-BE49-F238E27FC236}">
                <a16:creationId xmlns:a16="http://schemas.microsoft.com/office/drawing/2014/main" xmlns="" id="{1974E4C0-5B6B-41DD-97C5-502A859C09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2C5550F-10CC-4CF6-90EE-157E1AABA627}"/>
              </a:ext>
            </a:extLst>
          </p:cNvPr>
          <p:cNvSpPr>
            <a:spLocks noGrp="1"/>
          </p:cNvSpPr>
          <p:nvPr>
            <p:ph type="sldNum" sz="quarter" idx="12"/>
          </p:nvPr>
        </p:nvSpPr>
        <p:spPr/>
        <p:txBody>
          <a:bodyPr/>
          <a:lstStyle/>
          <a:p>
            <a:fld id="{94FDE5F1-768A-42ED-A514-5CBFAF5A9888}" type="slidenum">
              <a:rPr lang="en-US" smtClean="0"/>
              <a:t>‹#›</a:t>
            </a:fld>
            <a:endParaRPr lang="en-US"/>
          </a:p>
        </p:txBody>
      </p:sp>
    </p:spTree>
    <p:extLst>
      <p:ext uri="{BB962C8B-B14F-4D97-AF65-F5344CB8AC3E}">
        <p14:creationId xmlns:p14="http://schemas.microsoft.com/office/powerpoint/2010/main" val="3262603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F40776D-941D-4AFE-A671-31F7E21DC786}"/>
              </a:ext>
            </a:extLst>
          </p:cNvPr>
          <p:cNvSpPr>
            <a:spLocks noGrp="1"/>
          </p:cNvSpPr>
          <p:nvPr>
            <p:ph type="dt" sz="half" idx="10"/>
          </p:nvPr>
        </p:nvSpPr>
        <p:spPr/>
        <p:txBody>
          <a:bodyPr/>
          <a:lstStyle/>
          <a:p>
            <a:fld id="{B6187598-CAA0-4C1D-84B3-CB8F158F0D1B}" type="datetimeFigureOut">
              <a:rPr lang="en-US" smtClean="0"/>
              <a:t>6/7/2021</a:t>
            </a:fld>
            <a:endParaRPr lang="en-US"/>
          </a:p>
        </p:txBody>
      </p:sp>
      <p:sp>
        <p:nvSpPr>
          <p:cNvPr id="3" name="Footer Placeholder 2">
            <a:extLst>
              <a:ext uri="{FF2B5EF4-FFF2-40B4-BE49-F238E27FC236}">
                <a16:creationId xmlns:a16="http://schemas.microsoft.com/office/drawing/2014/main" xmlns="" id="{294ABD15-E696-4F79-9A90-F49639FA3C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C135289-4C66-4E84-A43F-E2718E987DF7}"/>
              </a:ext>
            </a:extLst>
          </p:cNvPr>
          <p:cNvSpPr>
            <a:spLocks noGrp="1"/>
          </p:cNvSpPr>
          <p:nvPr>
            <p:ph type="sldNum" sz="quarter" idx="12"/>
          </p:nvPr>
        </p:nvSpPr>
        <p:spPr/>
        <p:txBody>
          <a:bodyPr/>
          <a:lstStyle/>
          <a:p>
            <a:fld id="{94FDE5F1-768A-42ED-A514-5CBFAF5A9888}" type="slidenum">
              <a:rPr lang="en-US" smtClean="0"/>
              <a:t>‹#›</a:t>
            </a:fld>
            <a:endParaRPr lang="en-US"/>
          </a:p>
        </p:txBody>
      </p:sp>
    </p:spTree>
    <p:extLst>
      <p:ext uri="{BB962C8B-B14F-4D97-AF65-F5344CB8AC3E}">
        <p14:creationId xmlns:p14="http://schemas.microsoft.com/office/powerpoint/2010/main" val="1794365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6B4314-9500-4F74-8030-22DAA650B5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1C31B1A-FC7A-4803-8456-F3B960C496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86B45A2-6F80-4F09-80D7-4A352F8588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CDE90B4-4771-44FF-966C-4B0B95C42EF8}"/>
              </a:ext>
            </a:extLst>
          </p:cNvPr>
          <p:cNvSpPr>
            <a:spLocks noGrp="1"/>
          </p:cNvSpPr>
          <p:nvPr>
            <p:ph type="dt" sz="half" idx="10"/>
          </p:nvPr>
        </p:nvSpPr>
        <p:spPr/>
        <p:txBody>
          <a:bodyPr/>
          <a:lstStyle/>
          <a:p>
            <a:fld id="{B6187598-CAA0-4C1D-84B3-CB8F158F0D1B}" type="datetimeFigureOut">
              <a:rPr lang="en-US" smtClean="0"/>
              <a:t>6/7/2021</a:t>
            </a:fld>
            <a:endParaRPr lang="en-US"/>
          </a:p>
        </p:txBody>
      </p:sp>
      <p:sp>
        <p:nvSpPr>
          <p:cNvPr id="6" name="Footer Placeholder 5">
            <a:extLst>
              <a:ext uri="{FF2B5EF4-FFF2-40B4-BE49-F238E27FC236}">
                <a16:creationId xmlns:a16="http://schemas.microsoft.com/office/drawing/2014/main" xmlns="" id="{C615651C-CB8E-4AFE-A875-9EC498FFF1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C907DEF-AD3E-4F2D-AC85-0C305BB9DDDF}"/>
              </a:ext>
            </a:extLst>
          </p:cNvPr>
          <p:cNvSpPr>
            <a:spLocks noGrp="1"/>
          </p:cNvSpPr>
          <p:nvPr>
            <p:ph type="sldNum" sz="quarter" idx="12"/>
          </p:nvPr>
        </p:nvSpPr>
        <p:spPr/>
        <p:txBody>
          <a:bodyPr/>
          <a:lstStyle/>
          <a:p>
            <a:fld id="{94FDE5F1-768A-42ED-A514-5CBFAF5A9888}" type="slidenum">
              <a:rPr lang="en-US" smtClean="0"/>
              <a:t>‹#›</a:t>
            </a:fld>
            <a:endParaRPr lang="en-US"/>
          </a:p>
        </p:txBody>
      </p:sp>
    </p:spTree>
    <p:extLst>
      <p:ext uri="{BB962C8B-B14F-4D97-AF65-F5344CB8AC3E}">
        <p14:creationId xmlns:p14="http://schemas.microsoft.com/office/powerpoint/2010/main" val="2975987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0632B9-FADA-4AEB-912B-D9C97CFE04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8E5F6C7-C4A0-45F5-9987-FA2642EDBF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E4409C80-D8F4-4EFA-97BB-E9B8E0DBD5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7E72B24-7B74-49D7-BF55-E92197D03481}"/>
              </a:ext>
            </a:extLst>
          </p:cNvPr>
          <p:cNvSpPr>
            <a:spLocks noGrp="1"/>
          </p:cNvSpPr>
          <p:nvPr>
            <p:ph type="dt" sz="half" idx="10"/>
          </p:nvPr>
        </p:nvSpPr>
        <p:spPr/>
        <p:txBody>
          <a:bodyPr/>
          <a:lstStyle/>
          <a:p>
            <a:fld id="{B6187598-CAA0-4C1D-84B3-CB8F158F0D1B}" type="datetimeFigureOut">
              <a:rPr lang="en-US" smtClean="0"/>
              <a:t>6/7/2021</a:t>
            </a:fld>
            <a:endParaRPr lang="en-US"/>
          </a:p>
        </p:txBody>
      </p:sp>
      <p:sp>
        <p:nvSpPr>
          <p:cNvPr id="6" name="Footer Placeholder 5">
            <a:extLst>
              <a:ext uri="{FF2B5EF4-FFF2-40B4-BE49-F238E27FC236}">
                <a16:creationId xmlns:a16="http://schemas.microsoft.com/office/drawing/2014/main" xmlns="" id="{87596915-B7E4-4BDF-B591-4000CDA60D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65DA99D-1F44-4C09-AC18-718E61066F27}"/>
              </a:ext>
            </a:extLst>
          </p:cNvPr>
          <p:cNvSpPr>
            <a:spLocks noGrp="1"/>
          </p:cNvSpPr>
          <p:nvPr>
            <p:ph type="sldNum" sz="quarter" idx="12"/>
          </p:nvPr>
        </p:nvSpPr>
        <p:spPr/>
        <p:txBody>
          <a:bodyPr/>
          <a:lstStyle/>
          <a:p>
            <a:fld id="{94FDE5F1-768A-42ED-A514-5CBFAF5A9888}" type="slidenum">
              <a:rPr lang="en-US" smtClean="0"/>
              <a:t>‹#›</a:t>
            </a:fld>
            <a:endParaRPr lang="en-US"/>
          </a:p>
        </p:txBody>
      </p:sp>
    </p:spTree>
    <p:extLst>
      <p:ext uri="{BB962C8B-B14F-4D97-AF65-F5344CB8AC3E}">
        <p14:creationId xmlns:p14="http://schemas.microsoft.com/office/powerpoint/2010/main" val="1324376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B50C02B-FC71-4918-9C73-518176D5D3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9E804B0-70A3-4AE0-BA97-B23FCEBDA0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0045C70-334E-4CAA-8593-0B8B351ECC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87598-CAA0-4C1D-84B3-CB8F158F0D1B}" type="datetimeFigureOut">
              <a:rPr lang="en-US" smtClean="0"/>
              <a:t>6/7/2021</a:t>
            </a:fld>
            <a:endParaRPr lang="en-US"/>
          </a:p>
        </p:txBody>
      </p:sp>
      <p:sp>
        <p:nvSpPr>
          <p:cNvPr id="5" name="Footer Placeholder 4">
            <a:extLst>
              <a:ext uri="{FF2B5EF4-FFF2-40B4-BE49-F238E27FC236}">
                <a16:creationId xmlns:a16="http://schemas.microsoft.com/office/drawing/2014/main" xmlns="" id="{6CE2151B-F340-45A2-B85D-5310D1929F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A7FAE7D-4232-475F-9DBC-7C850E3E89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FDE5F1-768A-42ED-A514-5CBFAF5A9888}" type="slidenum">
              <a:rPr lang="en-US" smtClean="0"/>
              <a:t>‹#›</a:t>
            </a:fld>
            <a:endParaRPr lang="en-US"/>
          </a:p>
        </p:txBody>
      </p:sp>
    </p:spTree>
    <p:extLst>
      <p:ext uri="{BB962C8B-B14F-4D97-AF65-F5344CB8AC3E}">
        <p14:creationId xmlns:p14="http://schemas.microsoft.com/office/powerpoint/2010/main" val="2326491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Down Arrow 7">
            <a:extLst>
              <a:ext uri="{FF2B5EF4-FFF2-40B4-BE49-F238E27FC236}">
                <a16:creationId xmlns:a16="http://schemas.microsoft.com/office/drawing/2014/main" xmlns="" id="{73DE2CFE-42F2-48F0-8706-5264E012B1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EB3BCE02-A6F1-4D67-9556-6A8C851723F6}"/>
              </a:ext>
            </a:extLst>
          </p:cNvPr>
          <p:cNvSpPr>
            <a:spLocks noGrp="1"/>
          </p:cNvSpPr>
          <p:nvPr>
            <p:ph type="title"/>
          </p:nvPr>
        </p:nvSpPr>
        <p:spPr>
          <a:xfrm>
            <a:off x="1286932" y="1204109"/>
            <a:ext cx="10023398" cy="857894"/>
          </a:xfrm>
        </p:spPr>
        <p:txBody>
          <a:bodyPr>
            <a:normAutofit fontScale="90000"/>
          </a:bodyPr>
          <a:lstStyle/>
          <a:p>
            <a:r>
              <a:rPr lang="en-US" sz="5400" b="1" dirty="0">
                <a:solidFill>
                  <a:srgbClr val="FFFFFF"/>
                </a:solidFill>
                <a:effectLst>
                  <a:outerShdw blurRad="38100" dist="38100" dir="2700000" algn="tl">
                    <a:srgbClr val="000000">
                      <a:alpha val="43137"/>
                    </a:srgbClr>
                  </a:outerShdw>
                </a:effectLst>
              </a:rPr>
              <a:t>OBEDIENCE IN CHRIST IS PARAMOUNT</a:t>
            </a:r>
          </a:p>
        </p:txBody>
      </p:sp>
      <p:grpSp>
        <p:nvGrpSpPr>
          <p:cNvPr id="20" name="Group 19">
            <a:extLst>
              <a:ext uri="{FF2B5EF4-FFF2-40B4-BE49-F238E27FC236}">
                <a16:creationId xmlns:a16="http://schemas.microsoft.com/office/drawing/2014/main" xmlns="" id="{3F5543EE-287B-4BAD-A88F-FD32557851F9}"/>
              </a:ext>
            </a:extLst>
          </p:cNvPr>
          <p:cNvGrpSpPr/>
          <p:nvPr/>
        </p:nvGrpSpPr>
        <p:grpSpPr>
          <a:xfrm>
            <a:off x="965199" y="2313987"/>
            <a:ext cx="10744727" cy="2342057"/>
            <a:chOff x="965199" y="2313987"/>
            <a:chExt cx="10744727" cy="2342057"/>
          </a:xfrm>
        </p:grpSpPr>
        <p:sp>
          <p:nvSpPr>
            <p:cNvPr id="7" name="Pentagon 6">
              <a:extLst>
                <a:ext uri="{FF2B5EF4-FFF2-40B4-BE49-F238E27FC236}">
                  <a16:creationId xmlns:a16="http://schemas.microsoft.com/office/drawing/2014/main" xmlns="" id="{B758FDE8-4C61-4D75-A428-7C7886267FC3}"/>
                </a:ext>
              </a:extLst>
            </p:cNvPr>
            <p:cNvSpPr/>
            <p:nvPr/>
          </p:nvSpPr>
          <p:spPr>
            <a:xfrm rot="1096854">
              <a:off x="10151708" y="2397974"/>
              <a:ext cx="1520894" cy="2052734"/>
            </a:xfrm>
            <a:prstGeom prst="pentagon">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xmlns="" id="{E40B38DD-7DD6-4A9B-A2D3-D0395E8F2A83}"/>
                </a:ext>
              </a:extLst>
            </p:cNvPr>
            <p:cNvGrpSpPr/>
            <p:nvPr/>
          </p:nvGrpSpPr>
          <p:grpSpPr>
            <a:xfrm>
              <a:off x="965199" y="2313987"/>
              <a:ext cx="10446140" cy="1693507"/>
              <a:chOff x="965199" y="2304664"/>
              <a:chExt cx="10446140" cy="1693507"/>
            </a:xfrm>
          </p:grpSpPr>
          <p:sp>
            <p:nvSpPr>
              <p:cNvPr id="5" name="Rectangle 4">
                <a:extLst>
                  <a:ext uri="{FF2B5EF4-FFF2-40B4-BE49-F238E27FC236}">
                    <a16:creationId xmlns:a16="http://schemas.microsoft.com/office/drawing/2014/main" xmlns="" id="{88146878-48C7-485B-B9D9-8FC4BCC6A692}"/>
                  </a:ext>
                </a:extLst>
              </p:cNvPr>
              <p:cNvSpPr/>
              <p:nvPr/>
            </p:nvSpPr>
            <p:spPr>
              <a:xfrm>
                <a:off x="965199" y="2710546"/>
                <a:ext cx="10345131" cy="128762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E0406BDE-E671-45EE-8478-243F3FB3FEFB}"/>
                  </a:ext>
                </a:extLst>
              </p:cNvPr>
              <p:cNvSpPr txBox="1"/>
              <p:nvPr/>
            </p:nvSpPr>
            <p:spPr>
              <a:xfrm>
                <a:off x="1359936" y="2955645"/>
                <a:ext cx="9360936" cy="769441"/>
              </a:xfrm>
              <a:prstGeom prst="rect">
                <a:avLst/>
              </a:prstGeom>
              <a:noFill/>
              <a:ln>
                <a:noFill/>
              </a:ln>
            </p:spPr>
            <p:txBody>
              <a:bodyPr wrap="square">
                <a:spAutoFit/>
              </a:bodyPr>
              <a:lstStyle/>
              <a:p>
                <a:r>
                  <a:rPr lang="en-US" sz="4400" b="1" dirty="0">
                    <a:solidFill>
                      <a:srgbClr val="FFFFFF"/>
                    </a:solidFill>
                    <a:effectLst>
                      <a:outerShdw blurRad="38100" dist="38100" dir="2700000" algn="tl">
                        <a:srgbClr val="000000">
                          <a:alpha val="43137"/>
                        </a:srgbClr>
                      </a:outerShdw>
                    </a:effectLst>
                  </a:rPr>
                  <a:t>OBEDIENCE THAT LEADS TO SALVATION</a:t>
                </a:r>
                <a:endParaRPr lang="en-US" sz="4400" dirty="0"/>
              </a:p>
            </p:txBody>
          </p:sp>
          <p:sp>
            <p:nvSpPr>
              <p:cNvPr id="8" name="Rectangle 7">
                <a:extLst>
                  <a:ext uri="{FF2B5EF4-FFF2-40B4-BE49-F238E27FC236}">
                    <a16:creationId xmlns:a16="http://schemas.microsoft.com/office/drawing/2014/main" xmlns="" id="{65E713A2-068B-4857-AC67-A61F6C21E448}"/>
                  </a:ext>
                </a:extLst>
              </p:cNvPr>
              <p:cNvSpPr/>
              <p:nvPr/>
            </p:nvSpPr>
            <p:spPr>
              <a:xfrm>
                <a:off x="10086392" y="2304664"/>
                <a:ext cx="1324947" cy="410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xmlns="" id="{1CEF3E87-7BD6-411B-96E0-8270E00034C8}"/>
                </a:ext>
              </a:extLst>
            </p:cNvPr>
            <p:cNvSpPr/>
            <p:nvPr/>
          </p:nvSpPr>
          <p:spPr>
            <a:xfrm>
              <a:off x="10086392" y="4001051"/>
              <a:ext cx="1623534" cy="654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xmlns="" id="{E3674E02-A6B4-48F5-8747-CEB8DB83FC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199" y="4066368"/>
            <a:ext cx="2253801" cy="1796662"/>
          </a:xfrm>
          <a:prstGeom prst="rect">
            <a:avLst/>
          </a:prstGeom>
        </p:spPr>
      </p:pic>
      <p:pic>
        <p:nvPicPr>
          <p:cNvPr id="14" name="Picture 13">
            <a:extLst>
              <a:ext uri="{FF2B5EF4-FFF2-40B4-BE49-F238E27FC236}">
                <a16:creationId xmlns:a16="http://schemas.microsoft.com/office/drawing/2014/main" xmlns="" id="{FE58A062-005B-4A81-A53F-34292C2591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7768" y="4066368"/>
            <a:ext cx="1823522" cy="1796662"/>
          </a:xfrm>
          <a:prstGeom prst="rect">
            <a:avLst/>
          </a:prstGeom>
        </p:spPr>
      </p:pic>
      <p:sp>
        <p:nvSpPr>
          <p:cNvPr id="18" name="TextBox 17">
            <a:extLst>
              <a:ext uri="{FF2B5EF4-FFF2-40B4-BE49-F238E27FC236}">
                <a16:creationId xmlns:a16="http://schemas.microsoft.com/office/drawing/2014/main" xmlns="" id="{F84A365C-308D-4E1D-924C-7D37187BFF8F}"/>
              </a:ext>
            </a:extLst>
          </p:cNvPr>
          <p:cNvSpPr txBox="1"/>
          <p:nvPr/>
        </p:nvSpPr>
        <p:spPr>
          <a:xfrm>
            <a:off x="6413249" y="4591723"/>
            <a:ext cx="4550229" cy="1384995"/>
          </a:xfrm>
          <a:prstGeom prst="rect">
            <a:avLst/>
          </a:prstGeom>
          <a:noFill/>
        </p:spPr>
        <p:txBody>
          <a:bodyPr wrap="square" rtlCol="0">
            <a:spAutoFit/>
          </a:bodyPr>
          <a:lstStyle/>
          <a:p>
            <a:pPr algn="r"/>
            <a:r>
              <a:rPr lang="en-US" sz="2800" dirty="0">
                <a:effectLst>
                  <a:outerShdw blurRad="38100" dist="38100" dir="2700000" algn="tl">
                    <a:srgbClr val="000000">
                      <a:alpha val="43137"/>
                    </a:srgbClr>
                  </a:outerShdw>
                </a:effectLst>
              </a:rPr>
              <a:t>Murk Thomas, Presenter</a:t>
            </a:r>
          </a:p>
          <a:p>
            <a:pPr algn="r"/>
            <a:r>
              <a:rPr lang="en-US" sz="2800" dirty="0">
                <a:effectLst>
                  <a:outerShdw blurRad="38100" dist="38100" dir="2700000" algn="tl">
                    <a:srgbClr val="000000">
                      <a:alpha val="43137"/>
                    </a:srgbClr>
                  </a:outerShdw>
                </a:effectLst>
              </a:rPr>
              <a:t>Saturday, June 5, 2021</a:t>
            </a:r>
          </a:p>
          <a:p>
            <a:pPr algn="r"/>
            <a:r>
              <a:rPr lang="en-US" sz="2800" dirty="0">
                <a:effectLst>
                  <a:outerShdw blurRad="38100" dist="38100" dir="2700000" algn="tl">
                    <a:srgbClr val="000000">
                      <a:alpha val="43137"/>
                    </a:srgbClr>
                  </a:outerShdw>
                </a:effectLst>
              </a:rPr>
              <a:t>Episode 14</a:t>
            </a:r>
          </a:p>
        </p:txBody>
      </p:sp>
      <p:sp>
        <p:nvSpPr>
          <p:cNvPr id="19" name="TextBox 18">
            <a:extLst>
              <a:ext uri="{FF2B5EF4-FFF2-40B4-BE49-F238E27FC236}">
                <a16:creationId xmlns:a16="http://schemas.microsoft.com/office/drawing/2014/main" xmlns="" id="{07D49F8C-5780-439A-BBB0-C90742DF4939}"/>
              </a:ext>
            </a:extLst>
          </p:cNvPr>
          <p:cNvSpPr txBox="1"/>
          <p:nvPr/>
        </p:nvSpPr>
        <p:spPr>
          <a:xfrm>
            <a:off x="10739528" y="1091682"/>
            <a:ext cx="402844" cy="923330"/>
          </a:xfrm>
          <a:prstGeom prst="rect">
            <a:avLst/>
          </a:prstGeom>
          <a:noFill/>
        </p:spPr>
        <p:txBody>
          <a:bodyPr wrap="square" rtlCol="0">
            <a:spAutoFit/>
          </a:bodyPr>
          <a:lstStyle/>
          <a:p>
            <a:r>
              <a:rPr lang="en-US" sz="5400" dirty="0">
                <a:solidFill>
                  <a:schemeClr val="bg1"/>
                </a:solidFill>
              </a:rPr>
              <a:t>:</a:t>
            </a:r>
          </a:p>
        </p:txBody>
      </p:sp>
    </p:spTree>
    <p:extLst>
      <p:ext uri="{BB962C8B-B14F-4D97-AF65-F5344CB8AC3E}">
        <p14:creationId xmlns:p14="http://schemas.microsoft.com/office/powerpoint/2010/main" val="14593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 name="Rectangle 92">
            <a:extLst>
              <a:ext uri="{FF2B5EF4-FFF2-40B4-BE49-F238E27FC236}">
                <a16:creationId xmlns:a16="http://schemas.microsoft.com/office/drawing/2014/main" xmlns="" id="{5E52985E-2553-471E-82AA-5ED7A32989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93308" y="352931"/>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A71A43B7-742F-40FC-87B3-EB79704DE406}"/>
              </a:ext>
            </a:extLst>
          </p:cNvPr>
          <p:cNvSpPr>
            <a:spLocks noGrp="1"/>
          </p:cNvSpPr>
          <p:nvPr>
            <p:ph type="title"/>
          </p:nvPr>
        </p:nvSpPr>
        <p:spPr>
          <a:xfrm>
            <a:off x="649270" y="506727"/>
            <a:ext cx="3885141" cy="1526741"/>
          </a:xfrm>
        </p:spPr>
        <p:txBody>
          <a:bodyPr>
            <a:normAutofit/>
          </a:bodyPr>
          <a:lstStyle/>
          <a:p>
            <a:pPr algn="ctr"/>
            <a:r>
              <a:rPr lang="en-US" sz="3000" dirty="0">
                <a:solidFill>
                  <a:schemeClr val="bg1"/>
                </a:solidFill>
              </a:rPr>
              <a:t>THE GOSPEL…</a:t>
            </a:r>
            <a:br>
              <a:rPr lang="en-US" sz="3000" dirty="0">
                <a:solidFill>
                  <a:schemeClr val="bg1"/>
                </a:solidFill>
              </a:rPr>
            </a:br>
            <a:r>
              <a:rPr lang="en-US" sz="3000" dirty="0">
                <a:solidFill>
                  <a:schemeClr val="bg1"/>
                </a:solidFill>
              </a:rPr>
              <a:t>Acts</a:t>
            </a:r>
          </a:p>
        </p:txBody>
      </p:sp>
      <p:cxnSp>
        <p:nvCxnSpPr>
          <p:cNvPr id="95" name="Straight Connector 94">
            <a:extLst>
              <a:ext uri="{FF2B5EF4-FFF2-40B4-BE49-F238E27FC236}">
                <a16:creationId xmlns:a16="http://schemas.microsoft.com/office/drawing/2014/main" xmlns="" id="{DAE3ABC6-4042-4293-A7DF-F01181363B7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4739873" y="580963"/>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0EBE584A-282D-4A61-AE27-FE9FF567CB93}"/>
              </a:ext>
            </a:extLst>
          </p:cNvPr>
          <p:cNvSpPr>
            <a:spLocks noGrp="1"/>
          </p:cNvSpPr>
          <p:nvPr>
            <p:ph idx="1"/>
          </p:nvPr>
        </p:nvSpPr>
        <p:spPr>
          <a:xfrm>
            <a:off x="4790373" y="506727"/>
            <a:ext cx="7008317" cy="1526741"/>
          </a:xfrm>
        </p:spPr>
        <p:txBody>
          <a:bodyPr anchor="ctr">
            <a:normAutofit/>
          </a:bodyPr>
          <a:lstStyle/>
          <a:p>
            <a:r>
              <a:rPr lang="en-US" sz="2400" dirty="0">
                <a:solidFill>
                  <a:schemeClr val="bg1"/>
                </a:solidFill>
              </a:rPr>
              <a:t>Is equally for all people. </a:t>
            </a:r>
            <a:r>
              <a:rPr lang="en-US" sz="2400" i="1" dirty="0">
                <a:solidFill>
                  <a:schemeClr val="bg1"/>
                </a:solidFill>
              </a:rPr>
              <a:t>verses 34-36</a:t>
            </a:r>
          </a:p>
          <a:p>
            <a:r>
              <a:rPr lang="en-US" sz="2400" dirty="0">
                <a:solidFill>
                  <a:schemeClr val="bg1"/>
                </a:solidFill>
              </a:rPr>
              <a:t>Is Possible through One Man’s Sacrifice. </a:t>
            </a:r>
            <a:r>
              <a:rPr lang="en-US" sz="2400" i="1" dirty="0">
                <a:solidFill>
                  <a:schemeClr val="bg1"/>
                </a:solidFill>
              </a:rPr>
              <a:t>verses 37-38</a:t>
            </a:r>
          </a:p>
        </p:txBody>
      </p:sp>
      <p:pic>
        <p:nvPicPr>
          <p:cNvPr id="17" name="Picture 2" descr="A red logo with black text&#10;&#10;Description automatically generated with low confidence">
            <a:extLst>
              <a:ext uri="{FF2B5EF4-FFF2-40B4-BE49-F238E27FC236}">
                <a16:creationId xmlns:a16="http://schemas.microsoft.com/office/drawing/2014/main" xmlns="" id="{838EC32C-A3BD-456C-A060-783023D7F9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41"/>
          <a:stretch/>
        </p:blipFill>
        <p:spPr bwMode="auto">
          <a:xfrm>
            <a:off x="291571" y="2527997"/>
            <a:ext cx="6809838" cy="37490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Text&#10;&#10;Description automatically generated">
            <a:extLst>
              <a:ext uri="{FF2B5EF4-FFF2-40B4-BE49-F238E27FC236}">
                <a16:creationId xmlns:a16="http://schemas.microsoft.com/office/drawing/2014/main" xmlns="" id="{56CCD7F5-9865-4183-AAAA-B4BD76A89F46}"/>
              </a:ext>
            </a:extLst>
          </p:cNvPr>
          <p:cNvPicPr>
            <a:picLocks noChangeAspect="1"/>
          </p:cNvPicPr>
          <p:nvPr/>
        </p:nvPicPr>
        <p:blipFill>
          <a:blip r:embed="rId3"/>
          <a:stretch>
            <a:fillRect/>
          </a:stretch>
        </p:blipFill>
        <p:spPr>
          <a:xfrm>
            <a:off x="6848247" y="2527997"/>
            <a:ext cx="5052182" cy="3749040"/>
          </a:xfrm>
          <a:prstGeom prst="rect">
            <a:avLst/>
          </a:prstGeom>
        </p:spPr>
      </p:pic>
    </p:spTree>
    <p:extLst>
      <p:ext uri="{BB962C8B-B14F-4D97-AF65-F5344CB8AC3E}">
        <p14:creationId xmlns:p14="http://schemas.microsoft.com/office/powerpoint/2010/main" val="3438641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6" y="321732"/>
            <a:ext cx="7058307" cy="19642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E15E1500-3E8B-426D-B40A-0AA694017097}"/>
              </a:ext>
            </a:extLst>
          </p:cNvPr>
          <p:cNvSpPr>
            <a:spLocks noGrp="1"/>
          </p:cNvSpPr>
          <p:nvPr>
            <p:ph type="title"/>
          </p:nvPr>
        </p:nvSpPr>
        <p:spPr>
          <a:xfrm>
            <a:off x="524256" y="491260"/>
            <a:ext cx="6594189" cy="1625210"/>
          </a:xfrm>
        </p:spPr>
        <p:txBody>
          <a:bodyPr>
            <a:normAutofit/>
          </a:bodyPr>
          <a:lstStyle/>
          <a:p>
            <a:pPr algn="ctr"/>
            <a:r>
              <a:rPr lang="en-US" sz="5400" b="1" dirty="0">
                <a:solidFill>
                  <a:srgbClr val="FFFFFF"/>
                </a:solidFill>
              </a:rPr>
              <a:t>THE GOSPEL…</a:t>
            </a:r>
            <a:br>
              <a:rPr lang="en-US" sz="5400" b="1" dirty="0">
                <a:solidFill>
                  <a:srgbClr val="FFFFFF"/>
                </a:solidFill>
              </a:rPr>
            </a:br>
            <a:r>
              <a:rPr lang="en-US" sz="5400" b="1" dirty="0">
                <a:solidFill>
                  <a:srgbClr val="FFFFFF"/>
                </a:solidFill>
              </a:rPr>
              <a:t>Acts</a:t>
            </a:r>
          </a:p>
        </p:txBody>
      </p:sp>
      <p:sp>
        <p:nvSpPr>
          <p:cNvPr id="73" name="Rectangle 72">
            <a:extLst>
              <a:ext uri="{FF2B5EF4-FFF2-40B4-BE49-F238E27FC236}">
                <a16:creationId xmlns:a16="http://schemas.microsoft.com/office/drawing/2014/main" xmlns="" id="{33B81349-3A7E-4A66-9ED9-66E6F8E29C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9183" y="2454901"/>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4" descr="Diagram&#10;&#10;Description automatically generated">
            <a:extLst>
              <a:ext uri="{FF2B5EF4-FFF2-40B4-BE49-F238E27FC236}">
                <a16:creationId xmlns:a16="http://schemas.microsoft.com/office/drawing/2014/main" xmlns="" id="{BA6BBD8B-3E65-4046-9D8E-B1369E0ECEE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96428" y="2637600"/>
            <a:ext cx="3067356" cy="3566693"/>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xmlns="" id="{4A37A7FF-19A5-40D8-8D0C-E780CBD330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41468" y="2454900"/>
            <a:ext cx="3441163" cy="4080255"/>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Content Placeholder 14">
            <a:extLst>
              <a:ext uri="{FF2B5EF4-FFF2-40B4-BE49-F238E27FC236}">
                <a16:creationId xmlns:a16="http://schemas.microsoft.com/office/drawing/2014/main" xmlns="" id="{7D082746-9DD3-47BD-BEC5-7B8BF25F55BB}"/>
              </a:ext>
            </a:extLst>
          </p:cNvPr>
          <p:cNvSpPr>
            <a:spLocks noGrp="1"/>
          </p:cNvSpPr>
          <p:nvPr>
            <p:ph idx="1"/>
          </p:nvPr>
        </p:nvSpPr>
        <p:spPr>
          <a:xfrm>
            <a:off x="7956057" y="762983"/>
            <a:ext cx="3515128" cy="5330923"/>
          </a:xfrm>
        </p:spPr>
        <p:txBody>
          <a:bodyPr anchor="ctr">
            <a:normAutofit/>
          </a:bodyPr>
          <a:lstStyle/>
          <a:p>
            <a:r>
              <a:rPr lang="en-US" sz="3600" dirty="0">
                <a:solidFill>
                  <a:srgbClr val="FFFFFF"/>
                </a:solidFill>
              </a:rPr>
              <a:t>Is Confirmed by One Spirit</a:t>
            </a:r>
            <a:br>
              <a:rPr lang="en-US" sz="3600" dirty="0">
                <a:solidFill>
                  <a:srgbClr val="FFFFFF"/>
                </a:solidFill>
              </a:rPr>
            </a:br>
            <a:r>
              <a:rPr lang="en-US" i="1" dirty="0">
                <a:solidFill>
                  <a:srgbClr val="FFFFFF"/>
                </a:solidFill>
              </a:rPr>
              <a:t>verses 44-46</a:t>
            </a:r>
            <a:endParaRPr lang="en-US" sz="3600" i="1" dirty="0">
              <a:solidFill>
                <a:srgbClr val="FFFFFF"/>
              </a:solidFill>
            </a:endParaRPr>
          </a:p>
          <a:p>
            <a:r>
              <a:rPr lang="en-US" sz="3600" dirty="0">
                <a:solidFill>
                  <a:srgbClr val="FFFFFF"/>
                </a:solidFill>
              </a:rPr>
              <a:t>Is Obeyed in One Baptism </a:t>
            </a:r>
            <a:r>
              <a:rPr lang="en-US" i="1" dirty="0">
                <a:solidFill>
                  <a:srgbClr val="FFFFFF"/>
                </a:solidFill>
              </a:rPr>
              <a:t>verses 47-48</a:t>
            </a:r>
            <a:endParaRPr lang="en-US" sz="3600" i="1" dirty="0">
              <a:solidFill>
                <a:srgbClr val="FFFFFF"/>
              </a:solidFill>
            </a:endParaRPr>
          </a:p>
        </p:txBody>
      </p:sp>
      <p:sp>
        <p:nvSpPr>
          <p:cNvPr id="10" name="Rectangle 9">
            <a:extLst>
              <a:ext uri="{FF2B5EF4-FFF2-40B4-BE49-F238E27FC236}">
                <a16:creationId xmlns:a16="http://schemas.microsoft.com/office/drawing/2014/main" xmlns="" id="{9F80384B-520E-4C93-89EA-9A56B013516A}"/>
              </a:ext>
            </a:extLst>
          </p:cNvPr>
          <p:cNvSpPr/>
          <p:nvPr/>
        </p:nvSpPr>
        <p:spPr>
          <a:xfrm>
            <a:off x="327546" y="2454900"/>
            <a:ext cx="3439578" cy="4080255"/>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68C0C037-7C99-4245-B9BF-3F6BA6DCE12E}"/>
              </a:ext>
            </a:extLst>
          </p:cNvPr>
          <p:cNvSpPr txBox="1"/>
          <p:nvPr/>
        </p:nvSpPr>
        <p:spPr>
          <a:xfrm>
            <a:off x="446988" y="2551281"/>
            <a:ext cx="3182620" cy="2800767"/>
          </a:xfrm>
          <a:prstGeom prst="rect">
            <a:avLst/>
          </a:prstGeom>
          <a:noFill/>
        </p:spPr>
        <p:txBody>
          <a:bodyPr wrap="square" rtlCol="0">
            <a:spAutoFit/>
          </a:bodyPr>
          <a:lstStyle/>
          <a:p>
            <a:pPr algn="ctr"/>
            <a:r>
              <a:rPr lang="en-US" sz="2200" b="1" dirty="0">
                <a:latin typeface="Calisto MT" panose="02040603050505030304" pitchFamily="18" charset="0"/>
              </a:rPr>
              <a:t>“For we were all baptized by one spirit so as to form one body whether Jews or Gentiles, slave or free and we were all given the one spirit to drink.”</a:t>
            </a:r>
          </a:p>
          <a:p>
            <a:pPr algn="ctr"/>
            <a:r>
              <a:rPr lang="en-US" sz="2200" b="1" dirty="0">
                <a:latin typeface="Calisto MT" panose="02040603050505030304" pitchFamily="18" charset="0"/>
              </a:rPr>
              <a:t>1 Corinthians  12:13</a:t>
            </a:r>
          </a:p>
        </p:txBody>
      </p:sp>
    </p:spTree>
    <p:extLst>
      <p:ext uri="{BB962C8B-B14F-4D97-AF65-F5344CB8AC3E}">
        <p14:creationId xmlns:p14="http://schemas.microsoft.com/office/powerpoint/2010/main" val="2027181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428685A-AA15-4746-A481-598996F1C45E}"/>
              </a:ext>
            </a:extLst>
          </p:cNvPr>
          <p:cNvSpPr>
            <a:spLocks noGrp="1"/>
          </p:cNvSpPr>
          <p:nvPr>
            <p:ph type="title"/>
          </p:nvPr>
        </p:nvSpPr>
        <p:spPr>
          <a:xfrm>
            <a:off x="461541" y="610666"/>
            <a:ext cx="11139854" cy="930447"/>
          </a:xfrm>
        </p:spPr>
        <p:txBody>
          <a:bodyPr vert="horz" lIns="91440" tIns="45720" rIns="91440" bIns="45720" rtlCol="0" anchor="b">
            <a:noAutofit/>
          </a:bodyPr>
          <a:lstStyle/>
          <a:p>
            <a:pPr algn="ctr"/>
            <a:r>
              <a:rPr lang="en-US" sz="3600" dirty="0">
                <a:solidFill>
                  <a:srgbClr val="FFFFFF"/>
                </a:solidFill>
              </a:rPr>
              <a:t>Acts 11:1-18</a:t>
            </a:r>
            <a:br>
              <a:rPr lang="en-US" sz="3600" dirty="0">
                <a:solidFill>
                  <a:srgbClr val="FFFFFF"/>
                </a:solidFill>
              </a:rPr>
            </a:br>
            <a:r>
              <a:rPr lang="en-US" sz="3600" dirty="0">
                <a:solidFill>
                  <a:srgbClr val="FFFFFF"/>
                </a:solidFill>
              </a:rPr>
              <a:t>Peter recounts his experience with Cornelius</a:t>
            </a:r>
          </a:p>
        </p:txBody>
      </p:sp>
      <p:cxnSp>
        <p:nvCxnSpPr>
          <p:cNvPr id="139" name="Straight Connector 138">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124" name="Picture 4">
            <a:extLst>
              <a:ext uri="{FF2B5EF4-FFF2-40B4-BE49-F238E27FC236}">
                <a16:creationId xmlns:a16="http://schemas.microsoft.com/office/drawing/2014/main" xmlns="" id="{3A4576A3-1EC2-4A8C-ACF6-E16BE6550E9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06123" y="2426818"/>
            <a:ext cx="5306804" cy="3997637"/>
          </a:xfrm>
          <a:prstGeom prst="rect">
            <a:avLst/>
          </a:prstGeom>
          <a:noFill/>
          <a:extLst>
            <a:ext uri="{909E8E84-426E-40DD-AFC4-6F175D3DCCD1}">
              <a14:hiddenFill xmlns:a14="http://schemas.microsoft.com/office/drawing/2010/main">
                <a:solidFill>
                  <a:srgbClr val="FFFFFF"/>
                </a:solidFill>
              </a14:hiddenFill>
            </a:ext>
          </a:extLst>
        </p:spPr>
      </p:pic>
      <p:cxnSp>
        <p:nvCxnSpPr>
          <p:cNvPr id="141" name="Straight Connector 140">
            <a:extLst>
              <a:ext uri="{FF2B5EF4-FFF2-40B4-BE49-F238E27FC236}">
                <a16:creationId xmlns:a16="http://schemas.microsoft.com/office/drawing/2014/main" xmlns=""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122" name="Picture 2">
            <a:extLst>
              <a:ext uri="{FF2B5EF4-FFF2-40B4-BE49-F238E27FC236}">
                <a16:creationId xmlns:a16="http://schemas.microsoft.com/office/drawing/2014/main" xmlns="" id="{E222D268-7CEA-4713-B222-FFC41B1C462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07940" y="2426818"/>
            <a:ext cx="5330182" cy="3997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64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47" name="Freeform: Shape 146">
            <a:extLst>
              <a:ext uri="{FF2B5EF4-FFF2-40B4-BE49-F238E27FC236}">
                <a16:creationId xmlns:a16="http://schemas.microsoft.com/office/drawing/2014/main" xmlns="" id="{2EEE8F11-3582-44B7-9869-F2D26D7DD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xmlns="" id="{2141F1CC-6A53-4BCF-9127-AABB52E249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842188"/>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xmlns="" id="{C20C2C41-D9A8-45BE-9E21-91268EC186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007251"/>
            <a:ext cx="3155071" cy="2850749"/>
          </a:xfrm>
          <a:custGeom>
            <a:avLst/>
            <a:gdLst>
              <a:gd name="connsiteX0" fmla="*/ 1358746 w 3155071"/>
              <a:gd name="connsiteY0" fmla="*/ 0 h 2850749"/>
              <a:gd name="connsiteX1" fmla="*/ 3155071 w 3155071"/>
              <a:gd name="connsiteY1" fmla="*/ 1796325 h 2850749"/>
              <a:gd name="connsiteX2" fmla="*/ 2848287 w 3155071"/>
              <a:gd name="connsiteY2" fmla="*/ 2800668 h 2850749"/>
              <a:gd name="connsiteX3" fmla="*/ 2810837 w 3155071"/>
              <a:gd name="connsiteY3" fmla="*/ 2850749 h 2850749"/>
              <a:gd name="connsiteX4" fmla="*/ 0 w 3155071"/>
              <a:gd name="connsiteY4" fmla="*/ 2850749 h 2850749"/>
              <a:gd name="connsiteX5" fmla="*/ 0 w 3155071"/>
              <a:gd name="connsiteY5" fmla="*/ 623564 h 2850749"/>
              <a:gd name="connsiteX6" fmla="*/ 88552 w 3155071"/>
              <a:gd name="connsiteY6" fmla="*/ 526132 h 2850749"/>
              <a:gd name="connsiteX7" fmla="*/ 1358746 w 3155071"/>
              <a:gd name="connsiteY7" fmla="*/ 0 h 285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 name="Oval 152">
            <a:extLst>
              <a:ext uri="{FF2B5EF4-FFF2-40B4-BE49-F238E27FC236}">
                <a16:creationId xmlns:a16="http://schemas.microsoft.com/office/drawing/2014/main" xmlns="" id="{561B2B49-7142-4CA8-A929-4671548E6A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36095"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5" name="Oval 154">
            <a:extLst>
              <a:ext uri="{FF2B5EF4-FFF2-40B4-BE49-F238E27FC236}">
                <a16:creationId xmlns:a16="http://schemas.microsoft.com/office/drawing/2014/main" xmlns="" id="{B38B1FC8-38BF-4066-8F4A-12EEC1C1AF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01748" y="2662321"/>
            <a:ext cx="2788920" cy="27889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xmlns="" id="{178B4B56-5CC4-4608-A9A9-996108D35B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967973" cy="3383280"/>
          </a:xfrm>
          <a:custGeom>
            <a:avLst/>
            <a:gdLst>
              <a:gd name="connsiteX0" fmla="*/ 0 w 3967973"/>
              <a:gd name="connsiteY0" fmla="*/ 0 h 3383280"/>
              <a:gd name="connsiteX1" fmla="*/ 3605273 w 3967973"/>
              <a:gd name="connsiteY1" fmla="*/ 0 h 3383280"/>
              <a:gd name="connsiteX2" fmla="*/ 3704836 w 3967973"/>
              <a:gd name="connsiteY2" fmla="*/ 163887 h 3383280"/>
              <a:gd name="connsiteX3" fmla="*/ 3967973 w 3967973"/>
              <a:gd name="connsiteY3" fmla="*/ 1203093 h 3383280"/>
              <a:gd name="connsiteX4" fmla="*/ 1787786 w 3967973"/>
              <a:gd name="connsiteY4" fmla="*/ 3383280 h 3383280"/>
              <a:gd name="connsiteX5" fmla="*/ 105448 w 3967973"/>
              <a:gd name="connsiteY5" fmla="*/ 2589894 h 3383280"/>
              <a:gd name="connsiteX6" fmla="*/ 0 w 3967973"/>
              <a:gd name="connsiteY6" fmla="*/ 2448881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6" descr="1 Corinthians 12:13 — Today's Verse for Sunday, December 13, 2020">
            <a:extLst>
              <a:ext uri="{FF2B5EF4-FFF2-40B4-BE49-F238E27FC236}">
                <a16:creationId xmlns:a16="http://schemas.microsoft.com/office/drawing/2014/main" xmlns="" id="{31365563-22BD-4FBF-8F05-B5DA949888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6351" b="1"/>
          <a:stretch/>
        </p:blipFill>
        <p:spPr bwMode="auto">
          <a:xfrm>
            <a:off x="147782" y="4526457"/>
            <a:ext cx="2392218" cy="2253034"/>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1 Corinthians 12:13 For by one Spirit we were all baptized into one body,  whether Jews or Greeks, whether slaves or free, and we were all made to  drink of one Spirit.">
            <a:extLst>
              <a:ext uri="{FF2B5EF4-FFF2-40B4-BE49-F238E27FC236}">
                <a16:creationId xmlns:a16="http://schemas.microsoft.com/office/drawing/2014/main" xmlns="" id="{3E14FF09-8E52-4C67-BD41-ECF20E9E49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246" r="14851" b="1"/>
          <a:stretch/>
        </p:blipFill>
        <p:spPr bwMode="auto">
          <a:xfrm>
            <a:off x="3967973" y="2955636"/>
            <a:ext cx="2155903" cy="21982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xmlns="" id="{E3982E59-469E-49AD-ACA1-09B556AD7D7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984" r="36116"/>
          <a:stretch/>
        </p:blipFill>
        <p:spPr bwMode="auto">
          <a:xfrm>
            <a:off x="196728" y="272235"/>
            <a:ext cx="3321156" cy="2239280"/>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xmlns="" id="{65C93AD8-03CE-42E4-9E5A-0A04B7A2D488}"/>
              </a:ext>
            </a:extLst>
          </p:cNvPr>
          <p:cNvSpPr>
            <a:spLocks noGrp="1"/>
          </p:cNvSpPr>
          <p:nvPr>
            <p:ph type="title"/>
          </p:nvPr>
        </p:nvSpPr>
        <p:spPr>
          <a:xfrm>
            <a:off x="7207340" y="1630073"/>
            <a:ext cx="4399106" cy="1325563"/>
          </a:xfrm>
        </p:spPr>
        <p:txBody>
          <a:bodyPr>
            <a:normAutofit/>
          </a:bodyPr>
          <a:lstStyle/>
          <a:p>
            <a:pPr algn="ctr"/>
            <a:r>
              <a:rPr lang="en-US" dirty="0"/>
              <a:t>CORNELIUS</a:t>
            </a:r>
          </a:p>
        </p:txBody>
      </p:sp>
      <p:sp>
        <p:nvSpPr>
          <p:cNvPr id="19" name="Content Placeholder 11277">
            <a:extLst>
              <a:ext uri="{FF2B5EF4-FFF2-40B4-BE49-F238E27FC236}">
                <a16:creationId xmlns:a16="http://schemas.microsoft.com/office/drawing/2014/main" xmlns="" id="{932A28E4-3BFF-414D-82DB-1C4558875438}"/>
              </a:ext>
            </a:extLst>
          </p:cNvPr>
          <p:cNvSpPr>
            <a:spLocks noGrp="1"/>
          </p:cNvSpPr>
          <p:nvPr>
            <p:ph idx="1"/>
          </p:nvPr>
        </p:nvSpPr>
        <p:spPr>
          <a:xfrm>
            <a:off x="6920424" y="2871982"/>
            <a:ext cx="4994768" cy="3181684"/>
          </a:xfrm>
        </p:spPr>
        <p:txBody>
          <a:bodyPr anchor="t">
            <a:normAutofit/>
          </a:bodyPr>
          <a:lstStyle/>
          <a:p>
            <a:r>
              <a:rPr lang="en-US" sz="3200" dirty="0">
                <a:latin typeface="Calisto MT" panose="02040603050505030304" pitchFamily="18" charset="0"/>
              </a:rPr>
              <a:t>Peter is accused of visiting Gentiles</a:t>
            </a:r>
            <a:br>
              <a:rPr lang="en-US" sz="3200" dirty="0">
                <a:latin typeface="Calisto MT" panose="02040603050505030304" pitchFamily="18" charset="0"/>
              </a:rPr>
            </a:br>
            <a:r>
              <a:rPr lang="en-US" i="1" dirty="0">
                <a:latin typeface="Calisto MT" panose="02040603050505030304" pitchFamily="18" charset="0"/>
              </a:rPr>
              <a:t>verses 1-3</a:t>
            </a:r>
            <a:endParaRPr lang="en-US" sz="3200" i="1" dirty="0">
              <a:latin typeface="Calisto MT" panose="02040603050505030304" pitchFamily="18" charset="0"/>
            </a:endParaRPr>
          </a:p>
          <a:p>
            <a:r>
              <a:rPr lang="en-US" sz="3200" dirty="0">
                <a:latin typeface="Calisto MT" panose="02040603050505030304" pitchFamily="18" charset="0"/>
              </a:rPr>
              <a:t>Peter explains his actions</a:t>
            </a:r>
            <a:br>
              <a:rPr lang="en-US" sz="3200" dirty="0">
                <a:latin typeface="Calisto MT" panose="02040603050505030304" pitchFamily="18" charset="0"/>
              </a:rPr>
            </a:br>
            <a:r>
              <a:rPr lang="en-US" i="1" dirty="0">
                <a:latin typeface="Calisto MT" panose="02040603050505030304" pitchFamily="18" charset="0"/>
              </a:rPr>
              <a:t>verses  4-17</a:t>
            </a:r>
            <a:endParaRPr lang="en-US" sz="3200" i="1" dirty="0">
              <a:latin typeface="Calisto MT" panose="02040603050505030304" pitchFamily="18" charset="0"/>
            </a:endParaRPr>
          </a:p>
          <a:p>
            <a:r>
              <a:rPr lang="en-US" sz="3200" dirty="0">
                <a:latin typeface="Calisto MT" panose="02040603050505030304" pitchFamily="18" charset="0"/>
              </a:rPr>
              <a:t>The argument is settled </a:t>
            </a:r>
            <a:r>
              <a:rPr lang="en-US" sz="2000" dirty="0">
                <a:latin typeface="Calisto MT" panose="02040603050505030304" pitchFamily="18" charset="0"/>
              </a:rPr>
              <a:t>    </a:t>
            </a:r>
            <a:r>
              <a:rPr lang="en-US" sz="1800" dirty="0"/>
              <a:t>                                           </a:t>
            </a:r>
          </a:p>
        </p:txBody>
      </p:sp>
    </p:spTree>
    <p:extLst>
      <p:ext uri="{BB962C8B-B14F-4D97-AF65-F5344CB8AC3E}">
        <p14:creationId xmlns:p14="http://schemas.microsoft.com/office/powerpoint/2010/main" val="107809910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xmlns="" id="{12609869-9E80-471B-A487-A53288E0E7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xmlns="" id="{7004738A-9D34-43E8-97D2-CA0EED4F8B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xmlns="" id="{B8B8D07F-F13E-443E-BA68-2D26672D76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xmlns="" id="{2813A4FA-24A5-41ED-A534-3807D1B2F3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xmlns="" id="{C3944F27-CA70-4E84-A51A-E6BF895589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a:extLst>
              <a:ext uri="{FF2B5EF4-FFF2-40B4-BE49-F238E27FC236}">
                <a16:creationId xmlns:a16="http://schemas.microsoft.com/office/drawing/2014/main" xmlns="" id="{4E81A85E-3AF9-414F-93C0-83DD26AEC70F}"/>
              </a:ext>
            </a:extLst>
          </p:cNvPr>
          <p:cNvPicPr>
            <a:picLocks/>
          </p:cNvPicPr>
          <p:nvPr/>
        </p:nvPicPr>
        <p:blipFill>
          <a:blip r:embed="rId2">
            <a:extLst>
              <a:ext uri="{28A0092B-C50C-407E-A947-70E740481C1C}">
                <a14:useLocalDpi xmlns:a14="http://schemas.microsoft.com/office/drawing/2010/main" val="0"/>
              </a:ext>
            </a:extLst>
          </a:blip>
          <a:stretch>
            <a:fillRect/>
          </a:stretch>
        </p:blipFill>
        <p:spPr bwMode="auto">
          <a:xfrm>
            <a:off x="7631260" y="909081"/>
            <a:ext cx="3059944" cy="5071731"/>
          </a:xfrm>
          <a:prstGeom prst="rect">
            <a:avLst/>
          </a:prstGeom>
          <a:noFill/>
        </p:spPr>
      </p:pic>
      <p:sp>
        <p:nvSpPr>
          <p:cNvPr id="14" name="Title 1">
            <a:extLst>
              <a:ext uri="{FF2B5EF4-FFF2-40B4-BE49-F238E27FC236}">
                <a16:creationId xmlns:a16="http://schemas.microsoft.com/office/drawing/2014/main" xmlns="" id="{721E4755-A6D9-4387-B6D4-2353AA266F08}"/>
              </a:ext>
            </a:extLst>
          </p:cNvPr>
          <p:cNvSpPr>
            <a:spLocks noGrp="1"/>
          </p:cNvSpPr>
          <p:nvPr>
            <p:ph type="title"/>
          </p:nvPr>
        </p:nvSpPr>
        <p:spPr>
          <a:xfrm>
            <a:off x="1133902" y="295337"/>
            <a:ext cx="5855530" cy="656119"/>
          </a:xfrm>
        </p:spPr>
        <p:txBody>
          <a:bodyPr anchor="b">
            <a:normAutofit/>
          </a:bodyPr>
          <a:lstStyle/>
          <a:p>
            <a:pPr algn="ctr"/>
            <a:r>
              <a:rPr lang="en-US" sz="4000" b="1" dirty="0">
                <a:solidFill>
                  <a:srgbClr val="243961"/>
                </a:solidFill>
                <a:effectLst>
                  <a:outerShdw blurRad="38100" dist="38100" dir="2700000" algn="tl">
                    <a:srgbClr val="000000">
                      <a:alpha val="43137"/>
                    </a:srgbClr>
                  </a:outerShdw>
                </a:effectLst>
              </a:rPr>
              <a:t>Something to Think About</a:t>
            </a:r>
          </a:p>
        </p:txBody>
      </p:sp>
      <p:sp>
        <p:nvSpPr>
          <p:cNvPr id="15" name="Content Placeholder 7">
            <a:extLst>
              <a:ext uri="{FF2B5EF4-FFF2-40B4-BE49-F238E27FC236}">
                <a16:creationId xmlns:a16="http://schemas.microsoft.com/office/drawing/2014/main" xmlns="" id="{E9221E83-1D4E-4D3A-8A62-6128CFBF95EB}"/>
              </a:ext>
            </a:extLst>
          </p:cNvPr>
          <p:cNvSpPr>
            <a:spLocks noGrp="1"/>
          </p:cNvSpPr>
          <p:nvPr>
            <p:ph idx="1"/>
          </p:nvPr>
        </p:nvSpPr>
        <p:spPr>
          <a:xfrm>
            <a:off x="457200" y="1044767"/>
            <a:ext cx="7333861" cy="5465118"/>
          </a:xfrm>
        </p:spPr>
        <p:txBody>
          <a:bodyPr anchor="t">
            <a:normAutofit/>
          </a:bodyPr>
          <a:lstStyle/>
          <a:p>
            <a:r>
              <a:rPr lang="en-US" sz="2400" dirty="0">
                <a:latin typeface="Calisto MT" panose="02040603050505030304" pitchFamily="18" charset="0"/>
              </a:rPr>
              <a:t>Who decided Cornelius would be such a good man that God singled him out for special attention?</a:t>
            </a:r>
          </a:p>
          <a:p>
            <a:r>
              <a:rPr lang="en-US" sz="2400" dirty="0">
                <a:latin typeface="Calisto MT" panose="02040603050505030304" pitchFamily="18" charset="0"/>
              </a:rPr>
              <a:t>Who decided that Cornelius would obey the angel’s instruction and send for Peter?</a:t>
            </a:r>
          </a:p>
          <a:p>
            <a:r>
              <a:rPr lang="en-US" sz="2400" dirty="0">
                <a:latin typeface="Calisto MT" panose="02040603050505030304" pitchFamily="18" charset="0"/>
              </a:rPr>
              <a:t>Who decided that Cornelius would gather his friends and relatives to hear Peter’s word from God?</a:t>
            </a:r>
          </a:p>
          <a:p>
            <a:r>
              <a:rPr lang="en-US" sz="2400" dirty="0">
                <a:latin typeface="Calisto MT" panose="02040603050505030304" pitchFamily="18" charset="0"/>
              </a:rPr>
              <a:t>Did Cornelius in any way contribute, and without God’s contribution, could Cornelius have been saved, despite all his goodness?</a:t>
            </a:r>
          </a:p>
          <a:p>
            <a:r>
              <a:rPr lang="en-US" sz="2400" dirty="0">
                <a:latin typeface="Calisto MT" panose="02040603050505030304" pitchFamily="18" charset="0"/>
              </a:rPr>
              <a:t>We know certainly that God contributed and without God’s contribution Cornelius could not have been saved, despite all his goodness.</a:t>
            </a:r>
          </a:p>
          <a:p>
            <a:r>
              <a:rPr lang="en-US" sz="2400" dirty="0">
                <a:latin typeface="Calisto MT" panose="02040603050505030304" pitchFamily="18" charset="0"/>
              </a:rPr>
              <a:t>But did Cornelius contribute? If so, could he have been saved without that contribution?</a:t>
            </a:r>
          </a:p>
        </p:txBody>
      </p:sp>
    </p:spTree>
    <p:extLst>
      <p:ext uri="{BB962C8B-B14F-4D97-AF65-F5344CB8AC3E}">
        <p14:creationId xmlns:p14="http://schemas.microsoft.com/office/powerpoint/2010/main" val="2557777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2" name="Rectangle 134">
            <a:extLst>
              <a:ext uri="{FF2B5EF4-FFF2-40B4-BE49-F238E27FC236}">
                <a16:creationId xmlns:a16="http://schemas.microsoft.com/office/drawing/2014/main" xmlns="" id="{2151139A-886F-4B97-8815-729AD3831B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7" name="Rectangle 136">
            <a:extLst>
              <a:ext uri="{FF2B5EF4-FFF2-40B4-BE49-F238E27FC236}">
                <a16:creationId xmlns:a16="http://schemas.microsoft.com/office/drawing/2014/main" xmlns="" id="{AB5E08C4-8CDD-4623-A5B8-E998C6DEE3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2" y="-1500"/>
            <a:ext cx="12191998" cy="6858000"/>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xmlns="" id="{AFFC87AC-C919-4FE5-BAC3-39509E0011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635" y="-1500"/>
            <a:ext cx="8119933" cy="6858001"/>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xmlns="" id="{7D0659F6-0853-468D-B1B2-44FDBE98B8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9272" y="-3000"/>
            <a:ext cx="12201265" cy="6859501"/>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xmlns="" id="{15F33878-D502-4FFA-8ACE-F2AECDB2A2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78536" y="0"/>
            <a:ext cx="11718098" cy="6858000"/>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xmlns="" id="{977ACDD7-882D-4B81-A213-84C82B96B0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4" y="2888341"/>
            <a:ext cx="12203819" cy="3968158"/>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xmlns="" id="{DD6B94BA-DEBD-4F24-A639-110266889B7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42389" y="2251475"/>
            <a:ext cx="4721162" cy="3160447"/>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a:extLst>
              <a:ext uri="{FF2B5EF4-FFF2-40B4-BE49-F238E27FC236}">
                <a16:creationId xmlns:a16="http://schemas.microsoft.com/office/drawing/2014/main" xmlns="" id="{ACE9176F-B89F-4947-AB15-9E1CBA7F3F4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75178" y="2251475"/>
            <a:ext cx="5438088" cy="3160447"/>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xmlns="" id="{86C2DF30-CD45-4556-AFD8-5E31F0102701}"/>
              </a:ext>
            </a:extLst>
          </p:cNvPr>
          <p:cNvSpPr>
            <a:spLocks noGrp="1"/>
          </p:cNvSpPr>
          <p:nvPr>
            <p:ph type="title"/>
          </p:nvPr>
        </p:nvSpPr>
        <p:spPr>
          <a:xfrm>
            <a:off x="1142639" y="575510"/>
            <a:ext cx="9932691" cy="1366981"/>
          </a:xfrm>
        </p:spPr>
        <p:txBody>
          <a:bodyPr vert="horz" lIns="91440" tIns="45720" rIns="91440" bIns="45720" rtlCol="0" anchor="b">
            <a:normAutofit fontScale="90000"/>
          </a:bodyPr>
          <a:lstStyle/>
          <a:p>
            <a:pPr algn="ctr"/>
            <a:r>
              <a:rPr lang="en-US" sz="4800" b="1" dirty="0">
                <a:solidFill>
                  <a:srgbClr val="CD405A"/>
                </a:solidFill>
                <a:effectLst>
                  <a:outerShdw blurRad="38100" dist="38100" dir="2700000" algn="tl">
                    <a:srgbClr val="000000">
                      <a:alpha val="43137"/>
                    </a:srgbClr>
                  </a:outerShdw>
                </a:effectLst>
              </a:rPr>
              <a:t>1 John 2:5</a:t>
            </a:r>
            <a:br>
              <a:rPr lang="en-US" sz="4800" b="1" dirty="0">
                <a:solidFill>
                  <a:srgbClr val="CD405A"/>
                </a:solidFill>
                <a:effectLst>
                  <a:outerShdw blurRad="38100" dist="38100" dir="2700000" algn="tl">
                    <a:srgbClr val="000000">
                      <a:alpha val="43137"/>
                    </a:srgbClr>
                  </a:outerShdw>
                </a:effectLst>
              </a:rPr>
            </a:br>
            <a:r>
              <a:rPr lang="en-US" sz="3600" b="0" i="1" dirty="0">
                <a:solidFill>
                  <a:schemeClr val="bg1"/>
                </a:solidFill>
                <a:effectLst>
                  <a:outerShdw blurRad="38100" dist="38100" dir="2700000" algn="tl">
                    <a:srgbClr val="000000">
                      <a:alpha val="43137"/>
                    </a:srgbClr>
                  </a:outerShdw>
                </a:effectLst>
                <a:latin typeface="Bodoni MT" panose="02070603080606020203" pitchFamily="18" charset="0"/>
              </a:rPr>
              <a:t>But if anyone </a:t>
            </a:r>
            <a:r>
              <a:rPr lang="en-US" sz="3600" b="1" i="1" dirty="0">
                <a:solidFill>
                  <a:schemeClr val="bg1"/>
                </a:solidFill>
                <a:effectLst>
                  <a:outerShdw blurRad="38100" dist="38100" dir="2700000" algn="tl">
                    <a:srgbClr val="000000">
                      <a:alpha val="43137"/>
                    </a:srgbClr>
                  </a:outerShdw>
                </a:effectLst>
                <a:latin typeface="Bodoni MT" panose="02070603080606020203" pitchFamily="18" charset="0"/>
              </a:rPr>
              <a:t>obey</a:t>
            </a:r>
            <a:r>
              <a:rPr lang="en-US" sz="3600" b="0" i="1" dirty="0">
                <a:solidFill>
                  <a:schemeClr val="bg1"/>
                </a:solidFill>
                <a:effectLst>
                  <a:outerShdw blurRad="38100" dist="38100" dir="2700000" algn="tl">
                    <a:srgbClr val="000000">
                      <a:alpha val="43137"/>
                    </a:srgbClr>
                  </a:outerShdw>
                </a:effectLst>
                <a:latin typeface="Bodoni MT" panose="02070603080606020203" pitchFamily="18" charset="0"/>
              </a:rPr>
              <a:t>s his word, love for </a:t>
            </a:r>
            <a:r>
              <a:rPr lang="en-US" sz="3600" b="1" i="1" dirty="0">
                <a:solidFill>
                  <a:schemeClr val="bg1"/>
                </a:solidFill>
                <a:effectLst>
                  <a:outerShdw blurRad="38100" dist="38100" dir="2700000" algn="tl">
                    <a:srgbClr val="000000">
                      <a:alpha val="43137"/>
                    </a:srgbClr>
                  </a:outerShdw>
                </a:effectLst>
                <a:latin typeface="Bodoni MT" panose="02070603080606020203" pitchFamily="18" charset="0"/>
              </a:rPr>
              <a:t>God</a:t>
            </a:r>
            <a:r>
              <a:rPr lang="en-US" sz="3600" b="0" i="1" dirty="0">
                <a:solidFill>
                  <a:schemeClr val="bg1"/>
                </a:solidFill>
                <a:effectLst>
                  <a:outerShdw blurRad="38100" dist="38100" dir="2700000" algn="tl">
                    <a:srgbClr val="000000">
                      <a:alpha val="43137"/>
                    </a:srgbClr>
                  </a:outerShdw>
                </a:effectLst>
                <a:latin typeface="Bodoni MT" panose="02070603080606020203" pitchFamily="18" charset="0"/>
              </a:rPr>
              <a:t> is truly made complete in them. This is how we know we are in him:</a:t>
            </a:r>
            <a:endParaRPr lang="en-US" sz="4800" i="1" dirty="0">
              <a:solidFill>
                <a:schemeClr val="bg1"/>
              </a:solidFill>
              <a:effectLst>
                <a:outerShdw blurRad="38100" dist="38100" dir="2700000" algn="tl">
                  <a:srgbClr val="000000">
                    <a:alpha val="43137"/>
                  </a:srgbClr>
                </a:outerShdw>
              </a:effectLst>
              <a:latin typeface="Bodoni MT" panose="02070603080606020203" pitchFamily="18" charset="0"/>
            </a:endParaRPr>
          </a:p>
        </p:txBody>
      </p:sp>
    </p:spTree>
    <p:extLst>
      <p:ext uri="{BB962C8B-B14F-4D97-AF65-F5344CB8AC3E}">
        <p14:creationId xmlns:p14="http://schemas.microsoft.com/office/powerpoint/2010/main" val="2597226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Down Arrow 7">
            <a:extLst>
              <a:ext uri="{FF2B5EF4-FFF2-40B4-BE49-F238E27FC236}">
                <a16:creationId xmlns:a16="http://schemas.microsoft.com/office/drawing/2014/main" xmlns="" id="{73DE2CFE-42F2-48F0-8706-5264E012B1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8" name="Picture 4">
            <a:extLst>
              <a:ext uri="{FF2B5EF4-FFF2-40B4-BE49-F238E27FC236}">
                <a16:creationId xmlns:a16="http://schemas.microsoft.com/office/drawing/2014/main" xmlns="" id="{09E81E88-C480-4838-9206-085550721E3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17625" y="2962275"/>
            <a:ext cx="5397500" cy="2819400"/>
          </a:xfrm>
          <a:prstGeom prst="rect">
            <a:avLst/>
          </a:prstGeom>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xmlns="" id="{4E3BA8E3-9320-4956-8614-B6F57DC9F5B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83388" y="2962275"/>
            <a:ext cx="4537075" cy="2819400"/>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EB3BCE02-A6F1-4D67-9556-6A8C851723F6}"/>
              </a:ext>
            </a:extLst>
          </p:cNvPr>
          <p:cNvSpPr>
            <a:spLocks noGrp="1"/>
          </p:cNvSpPr>
          <p:nvPr>
            <p:ph type="title"/>
          </p:nvPr>
        </p:nvSpPr>
        <p:spPr>
          <a:xfrm>
            <a:off x="1286932" y="1204109"/>
            <a:ext cx="10023398" cy="857894"/>
          </a:xfrm>
        </p:spPr>
        <p:txBody>
          <a:bodyPr>
            <a:normAutofit fontScale="90000"/>
          </a:bodyPr>
          <a:lstStyle/>
          <a:p>
            <a:r>
              <a:rPr lang="en-US" sz="5400" b="1" dirty="0">
                <a:solidFill>
                  <a:srgbClr val="FFFFFF"/>
                </a:solidFill>
                <a:effectLst>
                  <a:outerShdw blurRad="38100" dist="38100" dir="2700000" algn="tl">
                    <a:srgbClr val="000000">
                      <a:alpha val="43137"/>
                    </a:srgbClr>
                  </a:outerShdw>
                </a:effectLst>
              </a:rPr>
              <a:t>OBEDIENCE IN CHRIST IS PARAMOUNT</a:t>
            </a:r>
          </a:p>
        </p:txBody>
      </p:sp>
    </p:spTree>
    <p:extLst>
      <p:ext uri="{BB962C8B-B14F-4D97-AF65-F5344CB8AC3E}">
        <p14:creationId xmlns:p14="http://schemas.microsoft.com/office/powerpoint/2010/main" val="3556337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6AF4ABE2-381B-4B67-9C0F-27FFD64F7D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8">
            <a:extLst>
              <a:ext uri="{FF2B5EF4-FFF2-40B4-BE49-F238E27FC236}">
                <a16:creationId xmlns:a16="http://schemas.microsoft.com/office/drawing/2014/main" xmlns="" id="{4AA509EC-4C56-4A74-A517-3ECD04C3FC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3582070" y="2355786"/>
            <a:ext cx="7341665"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xmlns="" id="{B368A440-7051-4073-936D-3A7342FE6FAB}"/>
              </a:ext>
            </a:extLst>
          </p:cNvPr>
          <p:cNvSpPr>
            <a:spLocks noGrp="1"/>
          </p:cNvSpPr>
          <p:nvPr>
            <p:ph type="title"/>
          </p:nvPr>
        </p:nvSpPr>
        <p:spPr>
          <a:xfrm>
            <a:off x="4720689" y="2520377"/>
            <a:ext cx="5822343" cy="2439683"/>
          </a:xfrm>
        </p:spPr>
        <p:txBody>
          <a:bodyPr vert="horz" lIns="91440" tIns="45720" rIns="91440" bIns="45720" rtlCol="0" anchor="b">
            <a:normAutofit/>
          </a:bodyPr>
          <a:lstStyle/>
          <a:p>
            <a:r>
              <a:rPr lang="en-US" sz="4600" kern="1200">
                <a:solidFill>
                  <a:srgbClr val="FFFFFF"/>
                </a:solidFill>
                <a:latin typeface="+mj-lt"/>
                <a:ea typeface="+mj-ea"/>
                <a:cs typeface="+mj-cs"/>
              </a:rPr>
              <a:t>“</a:t>
            </a:r>
            <a:r>
              <a:rPr lang="en-US" sz="4600" b="1" kern="1200">
                <a:solidFill>
                  <a:srgbClr val="FFFFFF"/>
                </a:solidFill>
                <a:latin typeface="+mj-lt"/>
                <a:ea typeface="+mj-ea"/>
                <a:cs typeface="+mj-cs"/>
              </a:rPr>
              <a:t>Obedience that leads to Salvation – Cornelius</a:t>
            </a:r>
            <a:br>
              <a:rPr lang="en-US" sz="4600" b="1" kern="1200">
                <a:solidFill>
                  <a:srgbClr val="FFFFFF"/>
                </a:solidFill>
                <a:latin typeface="+mj-lt"/>
                <a:ea typeface="+mj-ea"/>
                <a:cs typeface="+mj-cs"/>
              </a:rPr>
            </a:br>
            <a:r>
              <a:rPr lang="en-US" sz="4600" b="1" kern="1200">
                <a:solidFill>
                  <a:srgbClr val="FFFFFF"/>
                </a:solidFill>
                <a:latin typeface="+mj-lt"/>
                <a:ea typeface="+mj-ea"/>
                <a:cs typeface="+mj-cs"/>
              </a:rPr>
              <a:t>Acts 10:1-48 &amp; 11:1-18</a:t>
            </a:r>
            <a:endParaRPr lang="en-US" sz="4600" kern="1200">
              <a:solidFill>
                <a:srgbClr val="FFFFFF"/>
              </a:solidFill>
              <a:latin typeface="+mj-lt"/>
              <a:ea typeface="+mj-ea"/>
              <a:cs typeface="+mj-cs"/>
            </a:endParaRPr>
          </a:p>
        </p:txBody>
      </p:sp>
      <p:sp>
        <p:nvSpPr>
          <p:cNvPr id="37" name="Freeform 5">
            <a:extLst>
              <a:ext uri="{FF2B5EF4-FFF2-40B4-BE49-F238E27FC236}">
                <a16:creationId xmlns:a16="http://schemas.microsoft.com/office/drawing/2014/main" xmlns="" id="{6FBC94C7-2F0E-4FBA-B442-0E0296AAA7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3582070"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6">
            <a:extLst>
              <a:ext uri="{FF2B5EF4-FFF2-40B4-BE49-F238E27FC236}">
                <a16:creationId xmlns:a16="http://schemas.microsoft.com/office/drawing/2014/main" xmlns="" id="{6CF43A2F-2E6F-44F4-A006-A10CF1DCBD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3716808"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7">
            <a:extLst>
              <a:ext uri="{FF2B5EF4-FFF2-40B4-BE49-F238E27FC236}">
                <a16:creationId xmlns:a16="http://schemas.microsoft.com/office/drawing/2014/main" xmlns="" id="{F83DA5F0-0D4C-4E74-8A5C-F6CBD391F0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3716808"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Rectangle 42">
            <a:extLst>
              <a:ext uri="{FF2B5EF4-FFF2-40B4-BE49-F238E27FC236}">
                <a16:creationId xmlns:a16="http://schemas.microsoft.com/office/drawing/2014/main" xmlns="" id="{A7798713-AB3F-41E3-8CE3-1C1FBCF7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95528" y="1120021"/>
            <a:ext cx="3268481" cy="3509529"/>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Arrow: U-turn">
            <a:extLst>
              <a:ext uri="{FF2B5EF4-FFF2-40B4-BE49-F238E27FC236}">
                <a16:creationId xmlns:a16="http://schemas.microsoft.com/office/drawing/2014/main" xmlns="" id="{0CF29300-9078-4183-A321-08D487A2BB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56395" y="1418907"/>
            <a:ext cx="2961361" cy="2961361"/>
          </a:xfrm>
          <a:prstGeom prst="rect">
            <a:avLst/>
          </a:prstGeom>
        </p:spPr>
      </p:pic>
    </p:spTree>
    <p:extLst>
      <p:ext uri="{BB962C8B-B14F-4D97-AF65-F5344CB8AC3E}">
        <p14:creationId xmlns:p14="http://schemas.microsoft.com/office/powerpoint/2010/main" val="3740404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75">
            <a:extLst>
              <a:ext uri="{FF2B5EF4-FFF2-40B4-BE49-F238E27FC236}">
                <a16:creationId xmlns:a16="http://schemas.microsoft.com/office/drawing/2014/main" xmlns="" id="{0240AA30-F69A-4FAF-AE07-47018173A1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Text&#10;&#10;Description automatically generated">
            <a:extLst>
              <a:ext uri="{FF2B5EF4-FFF2-40B4-BE49-F238E27FC236}">
                <a16:creationId xmlns:a16="http://schemas.microsoft.com/office/drawing/2014/main" xmlns="" id="{CEDE0174-10FA-4EA0-B72A-4F1E1E6ACC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39" r="2" b="2"/>
          <a:stretch/>
        </p:blipFill>
        <p:spPr bwMode="auto">
          <a:xfrm>
            <a:off x="214490" y="237067"/>
            <a:ext cx="7247466" cy="3590394"/>
          </a:xfrm>
          <a:prstGeom prst="rect">
            <a:avLst/>
          </a:prstGeom>
          <a:noFill/>
          <a:extLst>
            <a:ext uri="{909E8E84-426E-40DD-AFC4-6F175D3DCCD1}">
              <a14:hiddenFill xmlns:a14="http://schemas.microsoft.com/office/drawing/2010/main">
                <a:solidFill>
                  <a:srgbClr val="FFFFFF"/>
                </a:solidFill>
              </a14:hiddenFill>
            </a:ext>
          </a:extLst>
        </p:spPr>
      </p:pic>
      <p:sp>
        <p:nvSpPr>
          <p:cNvPr id="4105" name="Freeform 5">
            <a:extLst>
              <a:ext uri="{FF2B5EF4-FFF2-40B4-BE49-F238E27FC236}">
                <a16:creationId xmlns:a16="http://schemas.microsoft.com/office/drawing/2014/main" xmlns="" id="{77AE232F-8DC9-433E-8E9F-08B5A83609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a:off x="789091" y="4377267"/>
            <a:ext cx="542047" cy="2376459"/>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06" name="Freeform 6">
            <a:extLst>
              <a:ext uri="{FF2B5EF4-FFF2-40B4-BE49-F238E27FC236}">
                <a16:creationId xmlns:a16="http://schemas.microsoft.com/office/drawing/2014/main" xmlns="" id="{3B1C58A3-300B-400F-A894-FD8BB10A18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a:off x="783841" y="4208147"/>
            <a:ext cx="369761" cy="212183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7">
            <a:extLst>
              <a:ext uri="{FF2B5EF4-FFF2-40B4-BE49-F238E27FC236}">
                <a16:creationId xmlns:a16="http://schemas.microsoft.com/office/drawing/2014/main" xmlns="" id="{6FB69856-A6E3-4654-BD50-6D8E4E75B05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a:off x="951746" y="4098332"/>
            <a:ext cx="201857" cy="20558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6">
            <a:extLst>
              <a:ext uri="{FF2B5EF4-FFF2-40B4-BE49-F238E27FC236}">
                <a16:creationId xmlns:a16="http://schemas.microsoft.com/office/drawing/2014/main" xmlns="" id="{5190D104-AE08-4129-8996-47C6F06301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1048198" y="4208147"/>
            <a:ext cx="339126" cy="212183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7">
            <a:extLst>
              <a:ext uri="{FF2B5EF4-FFF2-40B4-BE49-F238E27FC236}">
                <a16:creationId xmlns:a16="http://schemas.microsoft.com/office/drawing/2014/main" xmlns="" id="{3B80333C-12BF-46C0-9DDE-043EA600C9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1053721" y="4098333"/>
            <a:ext cx="201857" cy="20558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Rectangle 8">
            <a:extLst>
              <a:ext uri="{FF2B5EF4-FFF2-40B4-BE49-F238E27FC236}">
                <a16:creationId xmlns:a16="http://schemas.microsoft.com/office/drawing/2014/main" xmlns="" id="{8488CD0F-BED8-464A-B629-B9DF357E23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951447" y="4098334"/>
            <a:ext cx="10304132" cy="19607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xmlns="" id="{CE3A1670-B749-41DB-82F4-B5C083675176}"/>
              </a:ext>
            </a:extLst>
          </p:cNvPr>
          <p:cNvSpPr>
            <a:spLocks noGrp="1"/>
          </p:cNvSpPr>
          <p:nvPr>
            <p:ph type="title"/>
          </p:nvPr>
        </p:nvSpPr>
        <p:spPr>
          <a:xfrm>
            <a:off x="1285346" y="4267831"/>
            <a:ext cx="9716883" cy="1071585"/>
          </a:xfrm>
        </p:spPr>
        <p:txBody>
          <a:bodyPr vert="horz" lIns="91440" tIns="45720" rIns="91440" bIns="45720" rtlCol="0" anchor="b">
            <a:normAutofit/>
          </a:bodyPr>
          <a:lstStyle/>
          <a:p>
            <a:r>
              <a:rPr lang="en-US" sz="4800" dirty="0">
                <a:solidFill>
                  <a:srgbClr val="FEFFFF"/>
                </a:solidFill>
              </a:rPr>
              <a:t>CORNELIUS--A ROMAN CENTURION</a:t>
            </a:r>
          </a:p>
        </p:txBody>
      </p:sp>
      <p:sp>
        <p:nvSpPr>
          <p:cNvPr id="90" name="Rectangle 8">
            <a:extLst>
              <a:ext uri="{FF2B5EF4-FFF2-40B4-BE49-F238E27FC236}">
                <a16:creationId xmlns:a16="http://schemas.microsoft.com/office/drawing/2014/main" xmlns="" id="{95F7A14D-9BE4-44DE-B304-15B1F3C380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1387324" y="4377267"/>
            <a:ext cx="801628" cy="195271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14" name="Picture 6">
            <a:extLst>
              <a:ext uri="{FF2B5EF4-FFF2-40B4-BE49-F238E27FC236}">
                <a16:creationId xmlns:a16="http://schemas.microsoft.com/office/drawing/2014/main" xmlns="" id="{352E8618-4678-440A-9FEF-D07DC02333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93" t="18658" r="6305" b="17866"/>
          <a:stretch/>
        </p:blipFill>
        <p:spPr bwMode="auto">
          <a:xfrm>
            <a:off x="7503697" y="597159"/>
            <a:ext cx="4597486" cy="2519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594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0C99C9-DD16-4C61-8319-5739A06F547D}"/>
              </a:ext>
            </a:extLst>
          </p:cNvPr>
          <p:cNvSpPr>
            <a:spLocks noGrp="1"/>
          </p:cNvSpPr>
          <p:nvPr>
            <p:ph type="title"/>
          </p:nvPr>
        </p:nvSpPr>
        <p:spPr>
          <a:xfrm>
            <a:off x="254029" y="855574"/>
            <a:ext cx="4784098" cy="1325563"/>
          </a:xfrm>
        </p:spPr>
        <p:txBody>
          <a:bodyPr vert="horz" lIns="91440" tIns="45720" rIns="91440" bIns="45720" rtlCol="0">
            <a:noAutofit/>
          </a:bodyPr>
          <a:lstStyle/>
          <a:p>
            <a:r>
              <a:rPr lang="en-US" dirty="0">
                <a:latin typeface="Century Schoolbook" panose="02040604050505020304" pitchFamily="18" charset="0"/>
              </a:rPr>
              <a:t>THE GOODNESS OF CORNELIUS</a:t>
            </a:r>
          </a:p>
        </p:txBody>
      </p:sp>
      <p:sp>
        <p:nvSpPr>
          <p:cNvPr id="5" name="Content Placeholder 4">
            <a:extLst>
              <a:ext uri="{FF2B5EF4-FFF2-40B4-BE49-F238E27FC236}">
                <a16:creationId xmlns:a16="http://schemas.microsoft.com/office/drawing/2014/main" xmlns="" id="{F34AB31F-6E21-4234-A44C-0CC0F7739CF2}"/>
              </a:ext>
            </a:extLst>
          </p:cNvPr>
          <p:cNvSpPr>
            <a:spLocks noGrp="1"/>
          </p:cNvSpPr>
          <p:nvPr>
            <p:ph idx="1"/>
          </p:nvPr>
        </p:nvSpPr>
        <p:spPr>
          <a:xfrm>
            <a:off x="439792" y="2871981"/>
            <a:ext cx="6925283" cy="3811451"/>
          </a:xfrm>
        </p:spPr>
        <p:txBody>
          <a:bodyPr anchor="t">
            <a:normAutofit fontScale="85000" lnSpcReduction="10000"/>
          </a:bodyPr>
          <a:lstStyle/>
          <a:p>
            <a:r>
              <a:rPr lang="en-US" sz="4000" dirty="0">
                <a:latin typeface="Century Schoolbook" panose="02040604050505020304" pitchFamily="18" charset="0"/>
              </a:rPr>
              <a:t>Centurion</a:t>
            </a:r>
          </a:p>
          <a:p>
            <a:r>
              <a:rPr lang="en-US" sz="4000" dirty="0">
                <a:latin typeface="Century Schoolbook" panose="02040604050505020304" pitchFamily="18" charset="0"/>
              </a:rPr>
              <a:t>Devout and Feared GOD</a:t>
            </a:r>
          </a:p>
          <a:p>
            <a:r>
              <a:rPr lang="en-US" sz="4000" dirty="0">
                <a:latin typeface="Century Schoolbook" panose="02040604050505020304" pitchFamily="18" charset="0"/>
              </a:rPr>
              <a:t>Household was devoted to GOD</a:t>
            </a:r>
          </a:p>
          <a:p>
            <a:r>
              <a:rPr lang="en-US" sz="4000" dirty="0">
                <a:latin typeface="Century Schoolbook" panose="02040604050505020304" pitchFamily="18" charset="0"/>
              </a:rPr>
              <a:t>Gave/Giving</a:t>
            </a:r>
          </a:p>
          <a:p>
            <a:r>
              <a:rPr lang="en-US" sz="4000" dirty="0">
                <a:latin typeface="Century Schoolbook" panose="02040604050505020304" pitchFamily="18" charset="0"/>
              </a:rPr>
              <a:t>Prayed to GOD</a:t>
            </a:r>
          </a:p>
          <a:p>
            <a:r>
              <a:rPr lang="en-US" sz="4000" dirty="0">
                <a:latin typeface="Century Schoolbook" panose="02040604050505020304" pitchFamily="18" charset="0"/>
              </a:rPr>
              <a:t>Just</a:t>
            </a:r>
          </a:p>
          <a:p>
            <a:r>
              <a:rPr lang="en-US" sz="4000" dirty="0">
                <a:latin typeface="Century Schoolbook" panose="02040604050505020304" pitchFamily="18" charset="0"/>
              </a:rPr>
              <a:t>Good Reputation</a:t>
            </a:r>
            <a:endParaRPr lang="en-US" sz="2400" dirty="0">
              <a:latin typeface="Century Schoolbook" panose="02040604050505020304" pitchFamily="18" charset="0"/>
            </a:endParaRPr>
          </a:p>
        </p:txBody>
      </p:sp>
      <p:sp>
        <p:nvSpPr>
          <p:cNvPr id="192" name="Freeform: Shape 191">
            <a:extLst>
              <a:ext uri="{FF2B5EF4-FFF2-40B4-BE49-F238E27FC236}">
                <a16:creationId xmlns:a16="http://schemas.microsoft.com/office/drawing/2014/main" xmlns="" id="{A86541C6-61B1-4DAA-B57A-EAF3F24F04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933310"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A person in a red shirt&#10;&#10;Description automatically generated with low confidence">
            <a:extLst>
              <a:ext uri="{FF2B5EF4-FFF2-40B4-BE49-F238E27FC236}">
                <a16:creationId xmlns:a16="http://schemas.microsoft.com/office/drawing/2014/main" xmlns="" id="{49A9C4E2-BD9E-4D69-97EE-FD2049EFC4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67" r="1" b="1"/>
          <a:stretch/>
        </p:blipFill>
        <p:spPr bwMode="auto">
          <a:xfrm>
            <a:off x="5142944" y="3"/>
            <a:ext cx="6069184" cy="2839783"/>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a:noFill/>
          <a:extLst>
            <a:ext uri="{909E8E84-426E-40DD-AFC4-6F175D3DCCD1}">
              <a14:hiddenFill xmlns:a14="http://schemas.microsoft.com/office/drawing/2010/main">
                <a:solidFill>
                  <a:srgbClr val="FFFFFF"/>
                </a:solidFill>
              </a14:hiddenFill>
            </a:ext>
          </a:extLst>
        </p:spPr>
      </p:pic>
      <p:sp>
        <p:nvSpPr>
          <p:cNvPr id="193" name="Freeform: Shape 192">
            <a:extLst>
              <a:ext uri="{FF2B5EF4-FFF2-40B4-BE49-F238E27FC236}">
                <a16:creationId xmlns:a16="http://schemas.microsoft.com/office/drawing/2014/main" xmlns="" id="{71750011-2006-46BB-AFDE-C6E4617523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993989"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2" name="Picture 4">
            <a:extLst>
              <a:ext uri="{FF2B5EF4-FFF2-40B4-BE49-F238E27FC236}">
                <a16:creationId xmlns:a16="http://schemas.microsoft.com/office/drawing/2014/main" xmlns="" id="{CD24211E-6769-44A6-841D-8EDC72485F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18" r="-1" b="-1"/>
          <a:stretch/>
        </p:blipFill>
        <p:spPr bwMode="auto">
          <a:xfrm>
            <a:off x="7190587" y="3124784"/>
            <a:ext cx="5001415" cy="3733214"/>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08603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0" name="Down Arrow 7">
            <a:extLst>
              <a:ext uri="{FF2B5EF4-FFF2-40B4-BE49-F238E27FC236}">
                <a16:creationId xmlns:a16="http://schemas.microsoft.com/office/drawing/2014/main" xmlns="" id="{73DE2CFE-42F2-48F0-8706-5264E012B1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EEA58171-48BB-464D-AB38-C96D53E666F6}"/>
              </a:ext>
            </a:extLst>
          </p:cNvPr>
          <p:cNvSpPr>
            <a:spLocks noGrp="1"/>
          </p:cNvSpPr>
          <p:nvPr>
            <p:ph type="title"/>
          </p:nvPr>
        </p:nvSpPr>
        <p:spPr>
          <a:xfrm>
            <a:off x="909016" y="1233547"/>
            <a:ext cx="2669406" cy="1781175"/>
          </a:xfrm>
        </p:spPr>
        <p:txBody>
          <a:bodyPr>
            <a:normAutofit/>
          </a:bodyPr>
          <a:lstStyle/>
          <a:p>
            <a:pPr algn="ctr"/>
            <a:r>
              <a:rPr lang="en-US" sz="4800" dirty="0">
                <a:solidFill>
                  <a:srgbClr val="FFFFFF"/>
                </a:solidFill>
              </a:rPr>
              <a:t>WHAT’S MISSING?</a:t>
            </a:r>
          </a:p>
        </p:txBody>
      </p:sp>
      <p:pic>
        <p:nvPicPr>
          <p:cNvPr id="3074" name="Picture 2">
            <a:extLst>
              <a:ext uri="{FF2B5EF4-FFF2-40B4-BE49-F238E27FC236}">
                <a16:creationId xmlns:a16="http://schemas.microsoft.com/office/drawing/2014/main" xmlns="" id="{14034A6E-3BAF-4AA5-B623-F6B56BCEC03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12991" y="569167"/>
            <a:ext cx="7879009" cy="51333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xmlns="" id="{D6732CD4-4242-4592-ACA8-2181297CA97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17423" y="3242161"/>
            <a:ext cx="3471606" cy="2200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355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158" name="Straight Connector 80">
            <a:extLst>
              <a:ext uri="{FF2B5EF4-FFF2-40B4-BE49-F238E27FC236}">
                <a16:creationId xmlns:a16="http://schemas.microsoft.com/office/drawing/2014/main" xmlns=""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6159" name="Rectangle 82">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31D9BEF-73C9-4E03-AD18-F47E1A10EC73}"/>
              </a:ext>
            </a:extLst>
          </p:cNvPr>
          <p:cNvSpPr>
            <a:spLocks noGrp="1"/>
          </p:cNvSpPr>
          <p:nvPr>
            <p:ph type="title"/>
          </p:nvPr>
        </p:nvSpPr>
        <p:spPr>
          <a:xfrm>
            <a:off x="527538" y="4873013"/>
            <a:ext cx="11139854" cy="930447"/>
          </a:xfrm>
        </p:spPr>
        <p:txBody>
          <a:bodyPr vert="horz" lIns="91440" tIns="45720" rIns="91440" bIns="45720" rtlCol="0" anchor="b">
            <a:normAutofit/>
          </a:bodyPr>
          <a:lstStyle/>
          <a:p>
            <a:pPr algn="ctr"/>
            <a:r>
              <a:rPr lang="en-US" sz="3000" dirty="0">
                <a:solidFill>
                  <a:srgbClr val="FFFFFF"/>
                </a:solidFill>
              </a:rPr>
              <a:t>PETER’S VISION AT JOPPA </a:t>
            </a:r>
            <a:br>
              <a:rPr lang="en-US" sz="3000" dirty="0">
                <a:solidFill>
                  <a:srgbClr val="FFFFFF"/>
                </a:solidFill>
              </a:rPr>
            </a:br>
            <a:r>
              <a:rPr lang="en-US" sz="2800" i="1" dirty="0">
                <a:solidFill>
                  <a:srgbClr val="FFFFFF"/>
                </a:solidFill>
              </a:rPr>
              <a:t> verses 10-16</a:t>
            </a:r>
            <a:endParaRPr lang="en-US" sz="3000" dirty="0">
              <a:solidFill>
                <a:srgbClr val="FFFFFF"/>
              </a:solidFill>
            </a:endParaRPr>
          </a:p>
        </p:txBody>
      </p:sp>
      <p:pic>
        <p:nvPicPr>
          <p:cNvPr id="5" name="Picture 8">
            <a:extLst>
              <a:ext uri="{FF2B5EF4-FFF2-40B4-BE49-F238E27FC236}">
                <a16:creationId xmlns:a16="http://schemas.microsoft.com/office/drawing/2014/main" xmlns="" id="{A0740A0D-AE79-4681-A19B-71CF143CB1E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87331" y="584647"/>
            <a:ext cx="5584630" cy="3657600"/>
          </a:xfrm>
          <a:prstGeom prst="rect">
            <a:avLst/>
          </a:prstGeom>
          <a:noFill/>
          <a:extLst>
            <a:ext uri="{909E8E84-426E-40DD-AFC4-6F175D3DCCD1}">
              <a14:hiddenFill xmlns:a14="http://schemas.microsoft.com/office/drawing/2010/main">
                <a:solidFill>
                  <a:srgbClr val="FFFFFF"/>
                </a:solidFill>
              </a14:hiddenFill>
            </a:ext>
          </a:extLst>
        </p:spPr>
      </p:pic>
      <p:cxnSp>
        <p:nvCxnSpPr>
          <p:cNvPr id="6160" name="Straight Connector 84">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36D235E7-893B-46BA-9BCB-DF0175A0E2E6}"/>
              </a:ext>
            </a:extLst>
          </p:cNvPr>
          <p:cNvSpPr txBox="1"/>
          <p:nvPr/>
        </p:nvSpPr>
        <p:spPr>
          <a:xfrm>
            <a:off x="320040" y="584647"/>
            <a:ext cx="5584631" cy="3657600"/>
          </a:xfrm>
          <a:prstGeom prst="rect">
            <a:avLst/>
          </a:prstGeom>
          <a:blipFill>
            <a:blip r:embed="rId3"/>
            <a:tile tx="0" ty="0" sx="100000" sy="100000" flip="none" algn="tl"/>
          </a:blipFill>
        </p:spPr>
        <p:txBody>
          <a:bodyPr wrap="square" rtlCol="0">
            <a:spAutoFit/>
          </a:bodyPr>
          <a:lstStyle/>
          <a:p>
            <a:r>
              <a:rPr lang="en-US" sz="2400" b="1" dirty="0"/>
              <a:t>Mission to Judea &amp; Samaria—Acts 10</a:t>
            </a:r>
          </a:p>
          <a:p>
            <a:pPr marL="285750" indent="-285750">
              <a:buFont typeface="Arial" panose="020B0604020202020204" pitchFamily="34" charset="0"/>
              <a:buChar char="•"/>
            </a:pPr>
            <a:r>
              <a:rPr lang="en-US" sz="2300" dirty="0">
                <a:latin typeface="Calisto MT" panose="02040603050505030304" pitchFamily="18" charset="0"/>
                <a:ea typeface="Gadugi" panose="020B0502040204020203" pitchFamily="34" charset="0"/>
              </a:rPr>
              <a:t>Peter’s vision (10:9-16)</a:t>
            </a:r>
          </a:p>
          <a:p>
            <a:pPr marL="742950" lvl="1" indent="-285750">
              <a:buFont typeface="Arial" panose="020B0604020202020204" pitchFamily="34" charset="0"/>
              <a:buChar char="•"/>
            </a:pPr>
            <a:r>
              <a:rPr lang="en-US" sz="2000" dirty="0">
                <a:latin typeface="Calisto MT" panose="02040603050505030304" pitchFamily="18" charset="0"/>
                <a:ea typeface="Gadugi" panose="020B0502040204020203" pitchFamily="34" charset="0"/>
              </a:rPr>
              <a:t>On the housetop, the 6</a:t>
            </a:r>
            <a:r>
              <a:rPr lang="en-US" sz="2000" baseline="30000" dirty="0">
                <a:latin typeface="Calisto MT" panose="02040603050505030304" pitchFamily="18" charset="0"/>
                <a:ea typeface="Gadugi" panose="020B0502040204020203" pitchFamily="34" charset="0"/>
              </a:rPr>
              <a:t>th</a:t>
            </a:r>
            <a:r>
              <a:rPr lang="en-US" sz="2000" dirty="0">
                <a:latin typeface="Calisto MT" panose="02040603050505030304" pitchFamily="18" charset="0"/>
                <a:ea typeface="Gadugi" panose="020B0502040204020203" pitchFamily="34" charset="0"/>
              </a:rPr>
              <a:t> hour to pray</a:t>
            </a:r>
          </a:p>
          <a:p>
            <a:pPr marL="742950" lvl="1" indent="-285750">
              <a:buFont typeface="Arial" panose="020B0604020202020204" pitchFamily="34" charset="0"/>
              <a:buChar char="•"/>
            </a:pPr>
            <a:r>
              <a:rPr lang="en-US" sz="2000" dirty="0">
                <a:latin typeface="Calisto MT" panose="02040603050505030304" pitchFamily="18" charset="0"/>
                <a:ea typeface="Gadugi" panose="020B0502040204020203" pitchFamily="34" charset="0"/>
              </a:rPr>
              <a:t>Saw a vision of something like a sheet</a:t>
            </a:r>
            <a:br>
              <a:rPr lang="en-US" sz="2000" dirty="0">
                <a:latin typeface="Calisto MT" panose="02040603050505030304" pitchFamily="18" charset="0"/>
                <a:ea typeface="Gadugi" panose="020B0502040204020203" pitchFamily="34" charset="0"/>
              </a:rPr>
            </a:br>
            <a:r>
              <a:rPr lang="en-US" sz="2000" dirty="0">
                <a:latin typeface="Calisto MT" panose="02040603050505030304" pitchFamily="18" charset="0"/>
                <a:ea typeface="Gadugi" panose="020B0502040204020203" pitchFamily="34" charset="0"/>
              </a:rPr>
              <a:t>full of unclean animals</a:t>
            </a:r>
          </a:p>
          <a:p>
            <a:pPr marL="742950" lvl="1" indent="-285750">
              <a:buFont typeface="Arial" panose="020B0604020202020204" pitchFamily="34" charset="0"/>
              <a:buChar char="•"/>
            </a:pPr>
            <a:r>
              <a:rPr lang="en-US" sz="2000" dirty="0">
                <a:latin typeface="Calisto MT" panose="02040603050505030304" pitchFamily="18" charset="0"/>
                <a:ea typeface="Gadugi" panose="020B0502040204020203" pitchFamily="34" charset="0"/>
              </a:rPr>
              <a:t>Voice tells him to kill and eat</a:t>
            </a:r>
          </a:p>
          <a:p>
            <a:pPr marL="742950" lvl="1" indent="-285750">
              <a:buFont typeface="Arial" panose="020B0604020202020204" pitchFamily="34" charset="0"/>
              <a:buChar char="•"/>
            </a:pPr>
            <a:r>
              <a:rPr lang="en-US" sz="2000" dirty="0">
                <a:latin typeface="Calisto MT" panose="02040603050505030304" pitchFamily="18" charset="0"/>
                <a:ea typeface="Gadugi" panose="020B0502040204020203" pitchFamily="34" charset="0"/>
              </a:rPr>
              <a:t>Peter replies that he has never eaten </a:t>
            </a:r>
            <a:br>
              <a:rPr lang="en-US" sz="2000" dirty="0">
                <a:latin typeface="Calisto MT" panose="02040603050505030304" pitchFamily="18" charset="0"/>
                <a:ea typeface="Gadugi" panose="020B0502040204020203" pitchFamily="34" charset="0"/>
              </a:rPr>
            </a:br>
            <a:r>
              <a:rPr lang="en-US" sz="2000" dirty="0">
                <a:latin typeface="Calisto MT" panose="02040603050505030304" pitchFamily="18" charset="0"/>
                <a:ea typeface="Gadugi" panose="020B0502040204020203" pitchFamily="34" charset="0"/>
              </a:rPr>
              <a:t>anything unclean</a:t>
            </a:r>
          </a:p>
          <a:p>
            <a:pPr marL="742950" lvl="1" indent="-285750">
              <a:buFont typeface="Arial" panose="020B0604020202020204" pitchFamily="34" charset="0"/>
              <a:buChar char="•"/>
            </a:pPr>
            <a:r>
              <a:rPr lang="en-US" sz="2000" dirty="0">
                <a:latin typeface="Calisto MT" panose="02040603050505030304" pitchFamily="18" charset="0"/>
                <a:ea typeface="Gadugi" panose="020B0502040204020203" pitchFamily="34" charset="0"/>
              </a:rPr>
              <a:t>Voice replies that what God has cleansed</a:t>
            </a:r>
            <a:br>
              <a:rPr lang="en-US" sz="2000" dirty="0">
                <a:latin typeface="Calisto MT" panose="02040603050505030304" pitchFamily="18" charset="0"/>
                <a:ea typeface="Gadugi" panose="020B0502040204020203" pitchFamily="34" charset="0"/>
              </a:rPr>
            </a:br>
            <a:r>
              <a:rPr lang="en-US" sz="2000" dirty="0">
                <a:latin typeface="Calisto MT" panose="02040603050505030304" pitchFamily="18" charset="0"/>
                <a:ea typeface="Gadugi" panose="020B0502040204020203" pitchFamily="34" charset="0"/>
              </a:rPr>
              <a:t>no long consider unclean</a:t>
            </a:r>
          </a:p>
          <a:p>
            <a:pPr marL="742950" lvl="1" indent="-285750">
              <a:buFont typeface="Arial" panose="020B0604020202020204" pitchFamily="34" charset="0"/>
              <a:buChar char="•"/>
            </a:pPr>
            <a:r>
              <a:rPr lang="en-US" sz="2000" dirty="0">
                <a:latin typeface="Calisto MT" panose="02040603050505030304" pitchFamily="18" charset="0"/>
                <a:ea typeface="Gadugi" panose="020B0502040204020203" pitchFamily="34" charset="0"/>
              </a:rPr>
              <a:t>This happened 3 times</a:t>
            </a:r>
            <a:endParaRPr lang="en-US" dirty="0">
              <a:latin typeface="Calisto MT" panose="02040603050505030304" pitchFamily="18" charset="0"/>
              <a:ea typeface="Gadugi" panose="020B0502040204020203" pitchFamily="34" charset="0"/>
            </a:endParaRPr>
          </a:p>
        </p:txBody>
      </p:sp>
    </p:spTree>
    <p:extLst>
      <p:ext uri="{BB962C8B-B14F-4D97-AF65-F5344CB8AC3E}">
        <p14:creationId xmlns:p14="http://schemas.microsoft.com/office/powerpoint/2010/main" val="2922674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FC558AC-867D-4C6A-9341-D93C09091CEA}"/>
              </a:ext>
            </a:extLst>
          </p:cNvPr>
          <p:cNvSpPr>
            <a:spLocks noGrp="1"/>
          </p:cNvSpPr>
          <p:nvPr>
            <p:ph type="title"/>
          </p:nvPr>
        </p:nvSpPr>
        <p:spPr>
          <a:xfrm>
            <a:off x="546351" y="616420"/>
            <a:ext cx="11139854" cy="930447"/>
          </a:xfrm>
        </p:spPr>
        <p:txBody>
          <a:bodyPr vert="horz" lIns="91440" tIns="45720" rIns="91440" bIns="45720" rtlCol="0" anchor="b">
            <a:normAutofit/>
          </a:bodyPr>
          <a:lstStyle/>
          <a:p>
            <a:pPr algn="ctr"/>
            <a:r>
              <a:rPr lang="en-US" sz="3200" dirty="0">
                <a:solidFill>
                  <a:srgbClr val="FFFFFF"/>
                </a:solidFill>
              </a:rPr>
              <a:t>PETER GOES TO MEET CORNELIUS </a:t>
            </a:r>
            <a:r>
              <a:rPr lang="en-US" sz="1800" dirty="0">
                <a:solidFill>
                  <a:srgbClr val="FFFFFF"/>
                </a:solidFill>
              </a:rPr>
              <a:t/>
            </a:r>
            <a:br>
              <a:rPr lang="en-US" sz="1800" dirty="0">
                <a:solidFill>
                  <a:srgbClr val="FFFFFF"/>
                </a:solidFill>
              </a:rPr>
            </a:br>
            <a:r>
              <a:rPr lang="en-US" sz="2700" i="1" dirty="0">
                <a:solidFill>
                  <a:srgbClr val="FFFFFF"/>
                </a:solidFill>
              </a:rPr>
              <a:t>verses 21-23</a:t>
            </a:r>
            <a:endParaRPr lang="en-US" sz="1800" dirty="0">
              <a:solidFill>
                <a:srgbClr val="FFFFFF"/>
              </a:solidFill>
            </a:endParaRPr>
          </a:p>
        </p:txBody>
      </p:sp>
      <p:cxnSp>
        <p:nvCxnSpPr>
          <p:cNvPr id="73" name="Straight Connector 72">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xmlns="" id="{75E659F3-277D-41A0-A5FA-E8D16F28CEE0}"/>
              </a:ext>
            </a:extLst>
          </p:cNvPr>
          <p:cNvPicPr>
            <a:picLocks noGrp="1" noChangeAspect="1"/>
          </p:cNvPicPr>
          <p:nvPr>
            <p:ph idx="1"/>
          </p:nvPr>
        </p:nvPicPr>
        <p:blipFill>
          <a:blip r:embed="rId2"/>
          <a:stretch>
            <a:fillRect/>
          </a:stretch>
        </p:blipFill>
        <p:spPr>
          <a:xfrm>
            <a:off x="540497" y="2281183"/>
            <a:ext cx="4916787" cy="4412818"/>
          </a:xfrm>
          <a:prstGeom prst="rect">
            <a:avLst/>
          </a:prstGeom>
        </p:spPr>
      </p:pic>
      <p:cxnSp>
        <p:nvCxnSpPr>
          <p:cNvPr id="75" name="Straight Connector 74">
            <a:extLst>
              <a:ext uri="{FF2B5EF4-FFF2-40B4-BE49-F238E27FC236}">
                <a16:creationId xmlns:a16="http://schemas.microsoft.com/office/drawing/2014/main" xmlns=""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7170" name="Picture 2" descr="FreeBibleimages :: Peter tells Cornelius about Jesus :: When Cornelius, a  Roman Centurion, has a vision of an angel and Peter has a vision of unclean  animals being made clean, it results">
            <a:extLst>
              <a:ext uri="{FF2B5EF4-FFF2-40B4-BE49-F238E27FC236}">
                <a16:creationId xmlns:a16="http://schemas.microsoft.com/office/drawing/2014/main" xmlns="" id="{594410EF-8C14-4829-BFED-95F6071CDB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22" r="901" b="1"/>
          <a:stretch/>
        </p:blipFill>
        <p:spPr bwMode="auto">
          <a:xfrm>
            <a:off x="6360332" y="2426818"/>
            <a:ext cx="5291171" cy="4267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39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xmlns="" id="{3AFE8227-C443-417B-BA91-520EB1EF45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1. Convert; Converted Cornelius' vision of an angel – (3-8) “Send men to  Joppa” which Cornelius did – (4-8) “Send men to Joppa” - ppt download">
            <a:extLst>
              <a:ext uri="{FF2B5EF4-FFF2-40B4-BE49-F238E27FC236}">
                <a16:creationId xmlns:a16="http://schemas.microsoft.com/office/drawing/2014/main" xmlns="" id="{41C07395-939B-46A6-A512-9501EE6BD8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15" r="-1224"/>
          <a:stretch/>
        </p:blipFill>
        <p:spPr bwMode="auto">
          <a:xfrm>
            <a:off x="20" y="431"/>
            <a:ext cx="8459671" cy="6408311"/>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xmlns="" id="{907741FC-B544-4A6E-B831-6789D04233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xmlns="" id="{3F0BE7ED-7814-4273-B18A-F26CC03803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xmlns="" id="{8228D878-B4E4-4C07-841B-814452E63CEB}"/>
              </a:ext>
            </a:extLst>
          </p:cNvPr>
          <p:cNvSpPr>
            <a:spLocks noGrp="1"/>
          </p:cNvSpPr>
          <p:nvPr>
            <p:ph type="title"/>
          </p:nvPr>
        </p:nvSpPr>
        <p:spPr>
          <a:xfrm>
            <a:off x="8643193" y="372854"/>
            <a:ext cx="3091607" cy="1052946"/>
          </a:xfrm>
        </p:spPr>
        <p:txBody>
          <a:bodyPr anchor="b">
            <a:normAutofit/>
          </a:bodyPr>
          <a:lstStyle/>
          <a:p>
            <a:pPr algn="ctr"/>
            <a:r>
              <a:rPr lang="en-US" sz="4000" b="1" dirty="0">
                <a:solidFill>
                  <a:srgbClr val="725E5F"/>
                </a:solidFill>
              </a:rPr>
              <a:t>ACTS 10</a:t>
            </a:r>
          </a:p>
        </p:txBody>
      </p:sp>
      <p:sp>
        <p:nvSpPr>
          <p:cNvPr id="13" name="Content Placeholder 8197">
            <a:extLst>
              <a:ext uri="{FF2B5EF4-FFF2-40B4-BE49-F238E27FC236}">
                <a16:creationId xmlns:a16="http://schemas.microsoft.com/office/drawing/2014/main" xmlns="" id="{5A253527-ADEF-46AC-90E6-D347CB8CD7D2}"/>
              </a:ext>
            </a:extLst>
          </p:cNvPr>
          <p:cNvSpPr>
            <a:spLocks noGrp="1"/>
          </p:cNvSpPr>
          <p:nvPr>
            <p:ph idx="1"/>
          </p:nvPr>
        </p:nvSpPr>
        <p:spPr>
          <a:xfrm>
            <a:off x="8643193" y="1570182"/>
            <a:ext cx="3365305" cy="4664363"/>
          </a:xfrm>
        </p:spPr>
        <p:txBody>
          <a:bodyPr>
            <a:normAutofit/>
          </a:bodyPr>
          <a:lstStyle/>
          <a:p>
            <a:r>
              <a:rPr lang="en-US" sz="2400" dirty="0">
                <a:latin typeface="Calisto MT" panose="02040603050505030304" pitchFamily="18" charset="0"/>
              </a:rPr>
              <a:t>Peter visits Cornelius,</a:t>
            </a:r>
            <a:br>
              <a:rPr lang="en-US" sz="2400" dirty="0">
                <a:latin typeface="Calisto MT" panose="02040603050505030304" pitchFamily="18" charset="0"/>
              </a:rPr>
            </a:br>
            <a:r>
              <a:rPr lang="en-US" sz="2400" dirty="0">
                <a:latin typeface="Calisto MT" panose="02040603050505030304" pitchFamily="18" charset="0"/>
              </a:rPr>
              <a:t>the Gentile</a:t>
            </a:r>
            <a:br>
              <a:rPr lang="en-US" sz="2400" dirty="0">
                <a:latin typeface="Calisto MT" panose="02040603050505030304" pitchFamily="18" charset="0"/>
              </a:rPr>
            </a:br>
            <a:r>
              <a:rPr lang="en-US" sz="2000" i="1" dirty="0">
                <a:solidFill>
                  <a:srgbClr val="725E5F"/>
                </a:solidFill>
                <a:latin typeface="Calisto MT" panose="02040603050505030304" pitchFamily="18" charset="0"/>
              </a:rPr>
              <a:t>verses 24-33</a:t>
            </a:r>
            <a:endParaRPr lang="en-US" sz="2400" i="1" dirty="0">
              <a:solidFill>
                <a:srgbClr val="725E5F"/>
              </a:solidFill>
              <a:latin typeface="Calisto MT" panose="02040603050505030304" pitchFamily="18" charset="0"/>
            </a:endParaRPr>
          </a:p>
          <a:p>
            <a:r>
              <a:rPr lang="en-US" sz="2400" dirty="0">
                <a:latin typeface="Calisto MT" panose="02040603050505030304" pitchFamily="18" charset="0"/>
              </a:rPr>
              <a:t>Peter Corrects Cornelius</a:t>
            </a:r>
            <a:br>
              <a:rPr lang="en-US" sz="2400" dirty="0">
                <a:latin typeface="Calisto MT" panose="02040603050505030304" pitchFamily="18" charset="0"/>
              </a:rPr>
            </a:br>
            <a:r>
              <a:rPr lang="en-US" sz="2000" i="1" dirty="0">
                <a:solidFill>
                  <a:srgbClr val="725E5F"/>
                </a:solidFill>
                <a:latin typeface="Calisto MT" panose="02040603050505030304" pitchFamily="18" charset="0"/>
              </a:rPr>
              <a:t>verses 24-27</a:t>
            </a:r>
            <a:endParaRPr lang="en-US" sz="2400" i="1" dirty="0">
              <a:solidFill>
                <a:srgbClr val="725E5F"/>
              </a:solidFill>
              <a:latin typeface="Calisto MT" panose="02040603050505030304" pitchFamily="18" charset="0"/>
            </a:endParaRPr>
          </a:p>
          <a:p>
            <a:r>
              <a:rPr lang="en-US" sz="2400" dirty="0">
                <a:latin typeface="Calisto MT" panose="02040603050505030304" pitchFamily="18" charset="0"/>
              </a:rPr>
              <a:t>Peter Corrects Himself</a:t>
            </a:r>
            <a:br>
              <a:rPr lang="en-US" sz="2400" dirty="0">
                <a:latin typeface="Calisto MT" panose="02040603050505030304" pitchFamily="18" charset="0"/>
              </a:rPr>
            </a:br>
            <a:r>
              <a:rPr lang="en-US" sz="2000" i="1" dirty="0">
                <a:solidFill>
                  <a:srgbClr val="725E5F"/>
                </a:solidFill>
                <a:latin typeface="Calisto MT" panose="02040603050505030304" pitchFamily="18" charset="0"/>
              </a:rPr>
              <a:t>verses 28-29</a:t>
            </a:r>
            <a:endParaRPr lang="en-US" sz="2400" i="1" dirty="0">
              <a:solidFill>
                <a:srgbClr val="725E5F"/>
              </a:solidFill>
              <a:latin typeface="Calisto MT" panose="02040603050505030304" pitchFamily="18" charset="0"/>
            </a:endParaRPr>
          </a:p>
          <a:p>
            <a:r>
              <a:rPr lang="en-US" sz="2400" dirty="0">
                <a:latin typeface="Calisto MT" panose="02040603050505030304" pitchFamily="18" charset="0"/>
              </a:rPr>
              <a:t>Peter Preaches to Cornelius’ Household</a:t>
            </a:r>
            <a:br>
              <a:rPr lang="en-US" sz="2400" dirty="0">
                <a:latin typeface="Calisto MT" panose="02040603050505030304" pitchFamily="18" charset="0"/>
              </a:rPr>
            </a:br>
            <a:r>
              <a:rPr lang="en-US" sz="2000" i="1" dirty="0">
                <a:solidFill>
                  <a:srgbClr val="725E5F"/>
                </a:solidFill>
                <a:latin typeface="Calisto MT" panose="02040603050505030304" pitchFamily="18" charset="0"/>
              </a:rPr>
              <a:t>verses 34-48</a:t>
            </a:r>
            <a:endParaRPr lang="en-US" sz="2400" i="1" dirty="0">
              <a:solidFill>
                <a:srgbClr val="725E5F"/>
              </a:solidFill>
              <a:latin typeface="Calisto MT" panose="02040603050505030304" pitchFamily="18" charset="0"/>
            </a:endParaRPr>
          </a:p>
        </p:txBody>
      </p:sp>
    </p:spTree>
    <p:extLst>
      <p:ext uri="{BB962C8B-B14F-4D97-AF65-F5344CB8AC3E}">
        <p14:creationId xmlns:p14="http://schemas.microsoft.com/office/powerpoint/2010/main" val="36938309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12862</TotalTime>
  <Words>300</Words>
  <Application>Microsoft Office PowerPoint</Application>
  <PresentationFormat>Custom</PresentationFormat>
  <Paragraphs>54</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Calisto MT</vt:lpstr>
      <vt:lpstr>Calibri</vt:lpstr>
      <vt:lpstr>Gadugi</vt:lpstr>
      <vt:lpstr>Bodoni MT</vt:lpstr>
      <vt:lpstr>Century Schoolbook</vt:lpstr>
      <vt:lpstr>Calibri Light</vt:lpstr>
      <vt:lpstr>Office Theme</vt:lpstr>
      <vt:lpstr>OBEDIENCE IN CHRIST IS PARAMOUNT</vt:lpstr>
      <vt:lpstr>OBEDIENCE IN CHRIST IS PARAMOUNT</vt:lpstr>
      <vt:lpstr>“Obedience that leads to Salvation – Cornelius Acts 10:1-48 &amp; 11:1-18</vt:lpstr>
      <vt:lpstr>CORNELIUS--A ROMAN CENTURION</vt:lpstr>
      <vt:lpstr>THE GOODNESS OF CORNELIUS</vt:lpstr>
      <vt:lpstr>WHAT’S MISSING?</vt:lpstr>
      <vt:lpstr>PETER’S VISION AT JOPPA   verses 10-16</vt:lpstr>
      <vt:lpstr>PETER GOES TO MEET CORNELIUS  verses 21-23</vt:lpstr>
      <vt:lpstr>ACTS 10</vt:lpstr>
      <vt:lpstr>THE GOSPEL… Acts</vt:lpstr>
      <vt:lpstr>THE GOSPEL… Acts</vt:lpstr>
      <vt:lpstr>Acts 11:1-18 Peter recounts his experience with Cornelius</vt:lpstr>
      <vt:lpstr>CORNELIUS</vt:lpstr>
      <vt:lpstr>Something to Think About</vt:lpstr>
      <vt:lpstr>1 John 2:5 But if anyone obeys his word, love for God is truly made complete in them. This is how we know we are in him: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OBEDIENCE IS PARAMOUNT</dc:title>
  <dc:creator>Murk Thomas</dc:creator>
  <cp:lastModifiedBy>Jones, Vanessa</cp:lastModifiedBy>
  <cp:revision>34</cp:revision>
  <dcterms:created xsi:type="dcterms:W3CDTF">2021-05-06T22:12:18Z</dcterms:created>
  <dcterms:modified xsi:type="dcterms:W3CDTF">2021-06-07T16:45:43Z</dcterms:modified>
</cp:coreProperties>
</file>