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sldIdLst>
    <p:sldId id="256" r:id="rId2"/>
    <p:sldId id="288" r:id="rId3"/>
    <p:sldId id="282" r:id="rId4"/>
    <p:sldId id="283" r:id="rId5"/>
    <p:sldId id="286" r:id="rId6"/>
    <p:sldId id="285" r:id="rId7"/>
    <p:sldId id="289" r:id="rId8"/>
    <p:sldId id="287" r:id="rId9"/>
    <p:sldId id="29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10"/>
    <a:srgbClr val="ED7D31"/>
    <a:srgbClr val="FFFF00"/>
    <a:srgbClr val="92D050"/>
    <a:srgbClr val="01B4F7"/>
    <a:srgbClr val="9173DB"/>
    <a:srgbClr val="EA5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8" d="100"/>
          <a:sy n="58" d="100"/>
        </p:scale>
        <p:origin x="-475"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712068897"/>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263537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65CB32-3E8E-4660-9E09-0854636CB32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4651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4125548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65CB32-3E8E-4660-9E09-0854636CB32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1848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558130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00813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52624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54135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5108F-CEDF-4F1C-B0E2-92D1AFF347BC}"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20458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64617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B5108F-CEDF-4F1C-B0E2-92D1AFF347BC}" type="datetimeFigureOut">
              <a:rPr lang="en-US" smtClean="0"/>
              <a:t>3/8/2021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237610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B5108F-CEDF-4F1C-B0E2-92D1AFF347BC}" type="datetimeFigureOut">
              <a:rPr lang="en-US" smtClean="0"/>
              <a:t>3/8/2021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186577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5108F-CEDF-4F1C-B0E2-92D1AFF347BC}" type="datetimeFigureOut">
              <a:rPr lang="en-US" smtClean="0"/>
              <a:t>3/8/2021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594696654"/>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6129573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5108F-CEDF-4F1C-B0E2-92D1AFF347BC}"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65CB32-3E8E-4660-9E09-0854636CB326}" type="slidenum">
              <a:rPr lang="en-US" smtClean="0"/>
              <a:t>‹#›</a:t>
            </a:fld>
            <a:endParaRPr lang="en-US"/>
          </a:p>
        </p:txBody>
      </p:sp>
    </p:spTree>
    <p:extLst>
      <p:ext uri="{BB962C8B-B14F-4D97-AF65-F5344CB8AC3E}">
        <p14:creationId xmlns:p14="http://schemas.microsoft.com/office/powerpoint/2010/main" val="67395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2B5108F-CEDF-4F1C-B0E2-92D1AFF347BC}" type="datetimeFigureOut">
              <a:rPr lang="en-US" smtClean="0"/>
              <a:t>3/8/2021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65CB32-3E8E-4660-9E09-0854636CB326}" type="slidenum">
              <a:rPr lang="en-US" smtClean="0"/>
              <a:t>‹#›</a:t>
            </a:fld>
            <a:endParaRPr lang="en-US"/>
          </a:p>
        </p:txBody>
      </p:sp>
    </p:spTree>
    <p:extLst>
      <p:ext uri="{BB962C8B-B14F-4D97-AF65-F5344CB8AC3E}">
        <p14:creationId xmlns:p14="http://schemas.microsoft.com/office/powerpoint/2010/main" val="585678570"/>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7" r:id="rId14"/>
    <p:sldLayoutId id="2147483898" r:id="rId15"/>
    <p:sldLayoutId id="21474838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736" y="3493230"/>
            <a:ext cx="9144000" cy="1114493"/>
          </a:xfrm>
        </p:spPr>
        <p:txBody>
          <a:bodyPr>
            <a:noAutofit/>
          </a:bodyPr>
          <a:lstStyle/>
          <a:p>
            <a:r>
              <a:rPr lang="en-US" sz="4800" b="1" dirty="0">
                <a:effectLst>
                  <a:outerShdw blurRad="38100" dist="38100" dir="2700000" algn="tl">
                    <a:srgbClr val="000000">
                      <a:alpha val="43137"/>
                    </a:srgbClr>
                  </a:outerShdw>
                </a:effectLst>
              </a:rPr>
              <a:t>Troubles Won’t Last Always</a:t>
            </a:r>
            <a:r>
              <a:rPr lang="en-US" sz="5400" b="1" dirty="0">
                <a:effectLst>
                  <a:outerShdw blurRad="38100" dist="38100" dir="2700000" algn="tl">
                    <a:srgbClr val="000000">
                      <a:alpha val="43137"/>
                    </a:srgbClr>
                  </a:outerShdw>
                </a:effectLst>
              </a:rPr>
              <a:t/>
            </a:r>
            <a:br>
              <a:rPr lang="en-US" sz="54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The Watches of Night</a:t>
            </a:r>
            <a:r>
              <a:rPr lang="en-US" sz="6000" b="1" dirty="0">
                <a:effectLst>
                  <a:outerShdw blurRad="38100" dist="38100" dir="2700000" algn="tl">
                    <a:srgbClr val="000000">
                      <a:alpha val="43137"/>
                    </a:srgbClr>
                  </a:outerShdw>
                </a:effectLst>
              </a:rPr>
              <a:t/>
            </a:r>
            <a:br>
              <a:rPr lang="en-US" sz="60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Matthew 14:25-33 &amp; James 1:2-8 </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3999" y="5575035"/>
            <a:ext cx="10073951" cy="641710"/>
          </a:xfrm>
        </p:spPr>
        <p:txBody>
          <a:bodyPr>
            <a:normAutofit/>
          </a:bodyPr>
          <a:lstStyle/>
          <a:p>
            <a:pPr>
              <a:tabLst>
                <a:tab pos="9834563" algn="r"/>
              </a:tabLst>
            </a:pPr>
            <a:r>
              <a:rPr lang="en-US" sz="3200" b="1" dirty="0"/>
              <a:t>Sydney Fears	Saturday, March 6, 2021</a:t>
            </a:r>
          </a:p>
        </p:txBody>
      </p:sp>
      <p:pic>
        <p:nvPicPr>
          <p:cNvPr id="5" name="Picture 4">
            <a:extLst>
              <a:ext uri="{FF2B5EF4-FFF2-40B4-BE49-F238E27FC236}">
                <a16:creationId xmlns:a16="http://schemas.microsoft.com/office/drawing/2014/main" xmlns="" id="{6FB240DB-11BC-416D-ACEA-521BAD3E47E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937" t="15240" r="5993" b="16512"/>
          <a:stretch/>
        </p:blipFill>
        <p:spPr>
          <a:xfrm>
            <a:off x="8338446" y="214604"/>
            <a:ext cx="3343479" cy="1114493"/>
          </a:xfrm>
          <a:prstGeom prst="rect">
            <a:avLst/>
          </a:prstGeom>
        </p:spPr>
      </p:pic>
      <p:pic>
        <p:nvPicPr>
          <p:cNvPr id="7" name="Picture 6">
            <a:extLst>
              <a:ext uri="{FF2B5EF4-FFF2-40B4-BE49-F238E27FC236}">
                <a16:creationId xmlns:a16="http://schemas.microsoft.com/office/drawing/2014/main" xmlns="" id="{CA7E32D3-84FA-43E3-BD31-08145A23C3D8}"/>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86088" y="214604"/>
            <a:ext cx="1371697" cy="1362702"/>
          </a:xfrm>
          <a:prstGeom prst="rect">
            <a:avLst/>
          </a:prstGeom>
        </p:spPr>
      </p:pic>
    </p:spTree>
    <p:extLst>
      <p:ext uri="{BB962C8B-B14F-4D97-AF65-F5344CB8AC3E}">
        <p14:creationId xmlns:p14="http://schemas.microsoft.com/office/powerpoint/2010/main" val="63945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113D1-3A12-4D5D-8643-4EE5A5377FC9}"/>
              </a:ext>
            </a:extLst>
          </p:cNvPr>
          <p:cNvSpPr>
            <a:spLocks noGrp="1"/>
          </p:cNvSpPr>
          <p:nvPr>
            <p:ph type="title"/>
          </p:nvPr>
        </p:nvSpPr>
        <p:spPr/>
        <p:txBody>
          <a:bodyPr>
            <a:normAutofit/>
          </a:bodyPr>
          <a:lstStyle/>
          <a:p>
            <a:r>
              <a:rPr lang="en-US" sz="4400" b="1" dirty="0">
                <a:effectLst>
                  <a:outerShdw blurRad="38100" dist="38100" dir="2700000" algn="tl">
                    <a:srgbClr val="000000">
                      <a:alpha val="43137"/>
                    </a:srgbClr>
                  </a:outerShdw>
                </a:effectLst>
              </a:rPr>
              <a:t>The Watches of the Night &amp;</a:t>
            </a:r>
            <a:br>
              <a:rPr lang="en-US"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The Troubles Therein</a:t>
            </a:r>
          </a:p>
        </p:txBody>
      </p:sp>
      <p:sp>
        <p:nvSpPr>
          <p:cNvPr id="3" name="Text Placeholder 2">
            <a:extLst>
              <a:ext uri="{FF2B5EF4-FFF2-40B4-BE49-F238E27FC236}">
                <a16:creationId xmlns:a16="http://schemas.microsoft.com/office/drawing/2014/main" xmlns="" id="{F553EF44-2655-428B-AB0C-B619919851E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695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A8E59E-69D5-4508-B444-09E4AF136DEF}"/>
              </a:ext>
            </a:extLst>
          </p:cNvPr>
          <p:cNvSpPr>
            <a:spLocks noGrp="1"/>
          </p:cNvSpPr>
          <p:nvPr>
            <p:ph idx="1"/>
          </p:nvPr>
        </p:nvSpPr>
        <p:spPr>
          <a:xfrm>
            <a:off x="1156996" y="1149503"/>
            <a:ext cx="10570812" cy="5484558"/>
          </a:xfrm>
        </p:spPr>
        <p:txBody>
          <a:bodyPr>
            <a:normAutofit/>
          </a:bodyPr>
          <a:lstStyle/>
          <a:p>
            <a:pPr marL="0" indent="0">
              <a:buNone/>
            </a:pPr>
            <a:r>
              <a:rPr lang="en-US" sz="2000" b="1" dirty="0"/>
              <a:t>Context of Matthew 14:22-32</a:t>
            </a:r>
            <a:endParaRPr lang="en-US" sz="2000" dirty="0"/>
          </a:p>
          <a:p>
            <a:pPr marL="0" indent="0">
              <a:buNone/>
            </a:pPr>
            <a:r>
              <a:rPr lang="en-US" sz="2000" dirty="0"/>
              <a:t>At this point in scripture as Jesus has begun His ministry in Galilee, He has just performed one of His most notable miracles – feeding five thousand people with five loaves and two fish. As the multitude of people were amazed, Jesus sends His disciples in a boat across the sea of Galilee. As the disciples cross the sea, it is now dark and Jesus was not yet with them.</a:t>
            </a:r>
          </a:p>
          <a:p>
            <a:pPr marL="0" indent="0">
              <a:buNone/>
            </a:pPr>
            <a:endParaRPr lang="en-US" sz="600" dirty="0"/>
          </a:p>
          <a:p>
            <a:pPr marL="0" indent="0">
              <a:buNone/>
            </a:pPr>
            <a:r>
              <a:rPr lang="en-US" sz="2000" b="1" dirty="0"/>
              <a:t>Matthew 14:25 “And in the fourth watch of the night…”</a:t>
            </a:r>
            <a:endParaRPr lang="en-US" sz="2000" dirty="0"/>
          </a:p>
          <a:p>
            <a:pPr marL="0" indent="0">
              <a:buNone/>
            </a:pPr>
            <a:r>
              <a:rPr lang="en-US" sz="2000" dirty="0"/>
              <a:t>– The ancient Jews divided the night into three parts of four hours each, usually called </a:t>
            </a:r>
            <a:r>
              <a:rPr lang="en-US" sz="2000" i="1" dirty="0"/>
              <a:t>watches</a:t>
            </a:r>
            <a:r>
              <a:rPr lang="en-US" sz="2000" dirty="0"/>
              <a:t>. During this moment in time, the Romans had introduced a fourth watch, thus dividing the night into four, three-hour watches. The first commenced at 6pm and continued until 9pm; the second from 9pm to 12am; the third from 12am to 3am; and the fourth from 3am to 6am. The first was called evening; the second, midnight; the third, cock-crowing; the fourth, morning. It was in the last of these watches, the darkest hours before morning, between three and six a.m., that Jesus appeared to the disciples, walking on water.</a:t>
            </a:r>
          </a:p>
          <a:p>
            <a:endParaRPr lang="en-US" dirty="0"/>
          </a:p>
        </p:txBody>
      </p:sp>
    </p:spTree>
    <p:extLst>
      <p:ext uri="{BB962C8B-B14F-4D97-AF65-F5344CB8AC3E}">
        <p14:creationId xmlns:p14="http://schemas.microsoft.com/office/powerpoint/2010/main" val="369713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73417" y="314755"/>
            <a:ext cx="9231195" cy="1300993"/>
          </a:xfrm>
        </p:spPr>
        <p:txBody>
          <a:bodyPr/>
          <a:lstStyle/>
          <a:p>
            <a:r>
              <a:rPr lang="en-US" b="1" dirty="0">
                <a:effectLst>
                  <a:outerShdw blurRad="38100" dist="38100" dir="2700000" algn="tl">
                    <a:srgbClr val="000000">
                      <a:alpha val="43137"/>
                    </a:srgbClr>
                  </a:outerShdw>
                </a:effectLst>
              </a:rPr>
              <a:t>Troubles from 6pm to 9pm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24336" y="1035699"/>
            <a:ext cx="9231195" cy="5507546"/>
          </a:xfrm>
        </p:spPr>
        <p:txBody>
          <a:bodyPr>
            <a:normAutofit fontScale="32500" lnSpcReduction="20000"/>
          </a:bodyPr>
          <a:lstStyle/>
          <a:p>
            <a:pPr marL="0" indent="0">
              <a:buNone/>
            </a:pPr>
            <a:r>
              <a:rPr lang="en-US" sz="7400" b="1" dirty="0">
                <a:solidFill>
                  <a:srgbClr val="A53010"/>
                </a:solidFill>
                <a:effectLst>
                  <a:outerShdw blurRad="38100" dist="38100" dir="2700000" algn="tl">
                    <a:srgbClr val="000000">
                      <a:alpha val="43137"/>
                    </a:srgbClr>
                  </a:outerShdw>
                </a:effectLst>
              </a:rPr>
              <a:t>In the First Watch</a:t>
            </a:r>
          </a:p>
          <a:p>
            <a:pPr marL="0" indent="0">
              <a:buNone/>
            </a:pPr>
            <a:r>
              <a:rPr lang="en-US" sz="5500" b="1" dirty="0"/>
              <a:t>Matthew 14:22 </a:t>
            </a:r>
            <a:r>
              <a:rPr lang="en-US" sz="5500" dirty="0"/>
              <a:t>“Immediately Jesus made the disciples get into the boat and go ahead of him.”</a:t>
            </a:r>
          </a:p>
          <a:p>
            <a:r>
              <a:rPr lang="en-US" sz="6200" dirty="0"/>
              <a:t>The shore is still very much visible </a:t>
            </a:r>
          </a:p>
          <a:p>
            <a:r>
              <a:rPr lang="en-US" sz="6200" dirty="0"/>
              <a:t>The disciples just witnessed the words and miracles of Jesus </a:t>
            </a:r>
          </a:p>
          <a:p>
            <a:r>
              <a:rPr lang="en-US" sz="6200" dirty="0"/>
              <a:t>Deep trouble has not onset, yet there is a task at hand</a:t>
            </a:r>
          </a:p>
          <a:p>
            <a:pPr marL="0" indent="0">
              <a:buNone/>
            </a:pPr>
            <a:endParaRPr lang="en-US" sz="2200" dirty="0"/>
          </a:p>
          <a:p>
            <a:pPr marL="0" indent="0">
              <a:buNone/>
            </a:pPr>
            <a:r>
              <a:rPr lang="en-US" sz="5500" b="1" u="sng" dirty="0"/>
              <a:t>Spiritual Application</a:t>
            </a:r>
          </a:p>
          <a:p>
            <a:pPr marL="0" indent="0">
              <a:buNone/>
            </a:pPr>
            <a:r>
              <a:rPr lang="en-US" sz="5500" b="1" dirty="0"/>
              <a:t>James 1:2-3 </a:t>
            </a:r>
            <a:r>
              <a:rPr lang="en-US" sz="5500" dirty="0"/>
              <a:t>“Consider it pure joy, my brothers and sisters, whenever you face trials of many kinds, because you know that the testing of your faith produces perseverance.”</a:t>
            </a:r>
          </a:p>
          <a:p>
            <a:pPr lvl="0"/>
            <a:r>
              <a:rPr lang="en-US" sz="6200" dirty="0"/>
              <a:t>Perseverance is a steady persistence in a course of action, purpose, oftentimes despite the difficulties, obstacles, or discouragement</a:t>
            </a:r>
          </a:p>
          <a:p>
            <a:pPr lvl="0"/>
            <a:r>
              <a:rPr lang="en-US" sz="6200" dirty="0"/>
              <a:t>Perseverance is persistence when a course of action becomes challenging</a:t>
            </a:r>
          </a:p>
          <a:p>
            <a:pPr lvl="0"/>
            <a:r>
              <a:rPr lang="en-US" sz="6200" dirty="0"/>
              <a:t>The disciples faced a </a:t>
            </a:r>
            <a:r>
              <a:rPr lang="en-US" sz="6200" b="1" dirty="0">
                <a:solidFill>
                  <a:srgbClr val="A53010"/>
                </a:solidFill>
                <a:effectLst>
                  <a:outerShdw blurRad="38100" dist="38100" dir="2700000" algn="tl">
                    <a:srgbClr val="000000">
                      <a:alpha val="43137"/>
                    </a:srgbClr>
                  </a:outerShdw>
                </a:effectLst>
              </a:rPr>
              <a:t>natural response </a:t>
            </a:r>
            <a:r>
              <a:rPr lang="en-US" sz="6200" dirty="0"/>
              <a:t>to trouble in the water between where they were(the shore) and the other side</a:t>
            </a:r>
          </a:p>
        </p:txBody>
      </p:sp>
    </p:spTree>
    <p:extLst>
      <p:ext uri="{BB962C8B-B14F-4D97-AF65-F5344CB8AC3E}">
        <p14:creationId xmlns:p14="http://schemas.microsoft.com/office/powerpoint/2010/main" val="263262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48675" y="335901"/>
            <a:ext cx="9629199" cy="1161540"/>
          </a:xfrm>
        </p:spPr>
        <p:txBody>
          <a:bodyPr>
            <a:normAutofit/>
          </a:bodyPr>
          <a:lstStyle/>
          <a:p>
            <a:r>
              <a:rPr lang="en-US" b="1" dirty="0">
                <a:effectLst>
                  <a:outerShdw blurRad="38100" dist="38100" dir="2700000" algn="tl">
                    <a:srgbClr val="000000">
                      <a:alpha val="43137"/>
                    </a:srgbClr>
                  </a:outerShdw>
                </a:effectLst>
              </a:rPr>
              <a:t>Troubles from 9pm to 12am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04745" y="1013924"/>
            <a:ext cx="9638437" cy="3777622"/>
          </a:xfrm>
        </p:spPr>
        <p:txBody>
          <a:bodyPr>
            <a:normAutofit fontScale="25000" lnSpcReduction="20000"/>
          </a:bodyPr>
          <a:lstStyle/>
          <a:p>
            <a:pPr marL="0" indent="0">
              <a:buNone/>
            </a:pPr>
            <a:r>
              <a:rPr lang="en-US" sz="9600" b="1" dirty="0">
                <a:solidFill>
                  <a:srgbClr val="A53010"/>
                </a:solidFill>
                <a:effectLst>
                  <a:outerShdw blurRad="38100" dist="38100" dir="2700000" algn="tl">
                    <a:srgbClr val="000000">
                      <a:alpha val="43137"/>
                    </a:srgbClr>
                  </a:outerShdw>
                </a:effectLst>
              </a:rPr>
              <a:t>In the Second Watch</a:t>
            </a:r>
          </a:p>
          <a:p>
            <a:pPr marL="0" indent="0">
              <a:buNone/>
            </a:pPr>
            <a:r>
              <a:rPr lang="en-US" sz="7200" b="1" dirty="0"/>
              <a:t>Mark. 6:17 </a:t>
            </a:r>
            <a:r>
              <a:rPr lang="en-US" sz="8000" dirty="0"/>
              <a:t>“…By now it was dark, and Jesus had not yet joined them.”</a:t>
            </a:r>
          </a:p>
          <a:p>
            <a:r>
              <a:rPr lang="en-US" sz="8000" dirty="0"/>
              <a:t>The shore is no longer visible; it is dark and windy </a:t>
            </a:r>
          </a:p>
          <a:p>
            <a:r>
              <a:rPr lang="en-US" sz="8000" dirty="0"/>
              <a:t>The disciples most likely experience the onset of fear and anxiety</a:t>
            </a:r>
          </a:p>
          <a:p>
            <a:r>
              <a:rPr lang="en-US" sz="8000" dirty="0"/>
              <a:t>Trouble is imminent and Jesus does not appear to be there</a:t>
            </a:r>
          </a:p>
          <a:p>
            <a:pPr marL="0" indent="0">
              <a:buNone/>
            </a:pPr>
            <a:endParaRPr lang="en-US" sz="2000" dirty="0"/>
          </a:p>
          <a:p>
            <a:pPr marL="0" indent="0">
              <a:buNone/>
            </a:pPr>
            <a:r>
              <a:rPr lang="en-US" sz="7200" b="1" u="sng" dirty="0"/>
              <a:t>Spiritual Application</a:t>
            </a:r>
          </a:p>
          <a:p>
            <a:pPr marL="0" indent="0">
              <a:buNone/>
            </a:pPr>
            <a:r>
              <a:rPr lang="en-US" sz="7200" b="1" dirty="0"/>
              <a:t>James 1:4 </a:t>
            </a:r>
            <a:r>
              <a:rPr lang="en-US" sz="8000" dirty="0"/>
              <a:t>“Let perseverance finish its work so that you may be mature and complete, not lacking anything.”</a:t>
            </a:r>
          </a:p>
          <a:p>
            <a:pPr lvl="0"/>
            <a:r>
              <a:rPr lang="en-US" sz="8000" dirty="0"/>
              <a:t>Patience is a byproduct of how you persevere through tribulation</a:t>
            </a:r>
          </a:p>
          <a:p>
            <a:pPr lvl="0"/>
            <a:r>
              <a:rPr lang="en-US" sz="8000" dirty="0"/>
              <a:t>Perseverance becomes a discipline of composure in dealing with the difficulty of trouble </a:t>
            </a:r>
          </a:p>
          <a:p>
            <a:r>
              <a:rPr lang="en-US" sz="8000" dirty="0"/>
              <a:t>The disciples faced an </a:t>
            </a:r>
            <a:r>
              <a:rPr lang="en-US" sz="8000" b="1" dirty="0">
                <a:solidFill>
                  <a:srgbClr val="A53010"/>
                </a:solidFill>
                <a:effectLst>
                  <a:outerShdw blurRad="38100" dist="38100" dir="2700000" algn="tl">
                    <a:srgbClr val="000000">
                      <a:alpha val="43137"/>
                    </a:srgbClr>
                  </a:outerShdw>
                </a:effectLst>
              </a:rPr>
              <a:t>emotional response </a:t>
            </a:r>
            <a:r>
              <a:rPr lang="en-US" sz="8000" dirty="0"/>
              <a:t>to trouble in the water between where they were(the shore) and the other side</a:t>
            </a:r>
          </a:p>
          <a:p>
            <a:pPr marL="0" indent="0">
              <a:buNone/>
            </a:pPr>
            <a:endParaRPr lang="en-US" dirty="0"/>
          </a:p>
        </p:txBody>
      </p:sp>
    </p:spTree>
    <p:extLst>
      <p:ext uri="{BB962C8B-B14F-4D97-AF65-F5344CB8AC3E}">
        <p14:creationId xmlns:p14="http://schemas.microsoft.com/office/powerpoint/2010/main" val="284426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58101" y="254143"/>
            <a:ext cx="6643303" cy="1149991"/>
          </a:xfrm>
        </p:spPr>
        <p:txBody>
          <a:bodyPr>
            <a:normAutofit/>
          </a:bodyPr>
          <a:lstStyle/>
          <a:p>
            <a:r>
              <a:rPr lang="en-US" b="1" dirty="0">
                <a:effectLst>
                  <a:outerShdw blurRad="38100" dist="38100" dir="2700000" algn="tl">
                    <a:srgbClr val="000000">
                      <a:alpha val="43137"/>
                    </a:srgbClr>
                  </a:outerShdw>
                </a:effectLst>
              </a:rPr>
              <a:t>Troubles from 12am to 3am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04658" y="993259"/>
            <a:ext cx="9283961" cy="5015655"/>
          </a:xfrm>
        </p:spPr>
        <p:txBody>
          <a:bodyPr>
            <a:normAutofit/>
          </a:bodyPr>
          <a:lstStyle/>
          <a:p>
            <a:pPr marL="0" indent="0">
              <a:buNone/>
            </a:pPr>
            <a:r>
              <a:rPr lang="en-US" sz="2400" b="1" dirty="0">
                <a:solidFill>
                  <a:srgbClr val="A53010"/>
                </a:solidFill>
                <a:effectLst>
                  <a:outerShdw blurRad="38100" dist="38100" dir="2700000" algn="tl">
                    <a:srgbClr val="000000">
                      <a:alpha val="43137"/>
                    </a:srgbClr>
                  </a:outerShdw>
                </a:effectLst>
              </a:rPr>
              <a:t>In the Third Watch</a:t>
            </a:r>
          </a:p>
          <a:p>
            <a:pPr marL="0" indent="0">
              <a:buNone/>
            </a:pPr>
            <a:r>
              <a:rPr lang="en-US" sz="2500" b="1" dirty="0"/>
              <a:t>Matthew 14:24 </a:t>
            </a:r>
            <a:r>
              <a:rPr lang="en-US" sz="2500" dirty="0"/>
              <a:t>“And the boat was already a considerable distance from land, buffeted by the waves because the wind was against it.”</a:t>
            </a:r>
          </a:p>
          <a:p>
            <a:r>
              <a:rPr lang="en-US" sz="2500" dirty="0"/>
              <a:t>The conditions are threatening; the </a:t>
            </a:r>
            <a:r>
              <a:rPr lang="en-US" sz="2500" dirty="0" err="1"/>
              <a:t>inclimate</a:t>
            </a:r>
            <a:r>
              <a:rPr lang="en-US" sz="2500" dirty="0"/>
              <a:t> waves become the prominent concern</a:t>
            </a:r>
          </a:p>
          <a:p>
            <a:r>
              <a:rPr lang="en-US" sz="2500" dirty="0"/>
              <a:t>The disciples are three-to-four-mile distance from land, seemingly detached both from safety and from the recent miracles of Jesus </a:t>
            </a:r>
          </a:p>
          <a:p>
            <a:r>
              <a:rPr lang="en-US" sz="2500" dirty="0"/>
              <a:t>Trouble has come and the obstacle at hand begins to affect your hope &amp; belief</a:t>
            </a:r>
          </a:p>
        </p:txBody>
      </p:sp>
    </p:spTree>
    <p:extLst>
      <p:ext uri="{BB962C8B-B14F-4D97-AF65-F5344CB8AC3E}">
        <p14:creationId xmlns:p14="http://schemas.microsoft.com/office/powerpoint/2010/main" val="352739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58101" y="254143"/>
            <a:ext cx="6643303" cy="1149991"/>
          </a:xfrm>
        </p:spPr>
        <p:txBody>
          <a:bodyPr>
            <a:normAutofit/>
          </a:bodyPr>
          <a:lstStyle/>
          <a:p>
            <a:r>
              <a:rPr lang="en-US" b="1" dirty="0">
                <a:effectLst>
                  <a:outerShdw blurRad="38100" dist="38100" dir="2700000" algn="tl">
                    <a:srgbClr val="000000">
                      <a:alpha val="43137"/>
                    </a:srgbClr>
                  </a:outerShdw>
                </a:effectLst>
              </a:rPr>
              <a:t>Troubles from 12am to 3am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13989" y="1095894"/>
            <a:ext cx="9283961" cy="5771431"/>
          </a:xfrm>
        </p:spPr>
        <p:txBody>
          <a:bodyPr>
            <a:normAutofit fontScale="32500" lnSpcReduction="20000"/>
          </a:bodyPr>
          <a:lstStyle/>
          <a:p>
            <a:pPr marL="0" indent="0">
              <a:buNone/>
            </a:pPr>
            <a:r>
              <a:rPr lang="en-US" sz="7400" b="1" dirty="0">
                <a:solidFill>
                  <a:srgbClr val="A53010"/>
                </a:solidFill>
                <a:effectLst>
                  <a:outerShdw blurRad="38100" dist="38100" dir="2700000" algn="tl">
                    <a:srgbClr val="000000">
                      <a:alpha val="43137"/>
                    </a:srgbClr>
                  </a:outerShdw>
                </a:effectLst>
              </a:rPr>
              <a:t>In the Third Watch</a:t>
            </a:r>
          </a:p>
          <a:p>
            <a:pPr marL="0" indent="0">
              <a:buNone/>
            </a:pPr>
            <a:r>
              <a:rPr lang="en-US" sz="7400" b="1" u="sng" dirty="0"/>
              <a:t>Spiritual Application</a:t>
            </a:r>
          </a:p>
          <a:p>
            <a:pPr marL="0" indent="0">
              <a:buNone/>
            </a:pPr>
            <a:r>
              <a:rPr lang="en-US" sz="6400" b="1" dirty="0"/>
              <a:t>James </a:t>
            </a:r>
            <a:r>
              <a:rPr lang="en-US" sz="7200" b="1" dirty="0"/>
              <a:t>1:5-6 </a:t>
            </a:r>
            <a:r>
              <a:rPr lang="en-US" sz="7200" dirty="0"/>
              <a:t>“If any of you lacks wisdom, you ask God, who gives generously to all without finding fault, and it will be given to you. But when you ask , you must believe and not doubt, because the one who doubts is like a wave of the sea, blown and tossed by the wind.”</a:t>
            </a:r>
          </a:p>
          <a:p>
            <a:pPr lvl="0"/>
            <a:r>
              <a:rPr lang="en-US" sz="7200" dirty="0"/>
              <a:t>Trouble is now a perceived difficulty that overwhelms the anticipated course of action</a:t>
            </a:r>
          </a:p>
          <a:p>
            <a:pPr lvl="0"/>
            <a:r>
              <a:rPr lang="en-US" sz="7200" dirty="0"/>
              <a:t>During tribulation, there must be a level of faith that meets the level of need; doubt is the result when the level of perceived difficulty is greater than the level of faith</a:t>
            </a:r>
          </a:p>
          <a:p>
            <a:r>
              <a:rPr lang="en-US" sz="7200" dirty="0"/>
              <a:t>The disciples faced a </a:t>
            </a:r>
            <a:r>
              <a:rPr lang="en-US" sz="7200" b="1" dirty="0">
                <a:solidFill>
                  <a:srgbClr val="A53010"/>
                </a:solidFill>
                <a:effectLst>
                  <a:outerShdw blurRad="38100" dist="38100" dir="2700000" algn="tl">
                    <a:srgbClr val="000000">
                      <a:alpha val="43137"/>
                    </a:srgbClr>
                  </a:outerShdw>
                </a:effectLst>
              </a:rPr>
              <a:t>desperate response </a:t>
            </a:r>
            <a:r>
              <a:rPr lang="en-US" sz="7200" dirty="0"/>
              <a:t>to trouble in the water between where they were (the shore) and the other side</a:t>
            </a:r>
          </a:p>
        </p:txBody>
      </p:sp>
    </p:spTree>
    <p:extLst>
      <p:ext uri="{BB962C8B-B14F-4D97-AF65-F5344CB8AC3E}">
        <p14:creationId xmlns:p14="http://schemas.microsoft.com/office/powerpoint/2010/main" val="243188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55015" y="478083"/>
            <a:ext cx="8848415" cy="1149991"/>
          </a:xfrm>
        </p:spPr>
        <p:txBody>
          <a:bodyPr>
            <a:normAutofit/>
          </a:bodyPr>
          <a:lstStyle/>
          <a:p>
            <a:r>
              <a:rPr lang="en-US" b="1" dirty="0">
                <a:effectLst>
                  <a:outerShdw blurRad="38100" dist="38100" dir="2700000" algn="tl">
                    <a:srgbClr val="000000">
                      <a:alpha val="43137"/>
                    </a:srgbClr>
                  </a:outerShdw>
                </a:effectLst>
              </a:rPr>
              <a:t>Troubles from 3am to 6am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17330" y="1156228"/>
            <a:ext cx="9271290" cy="5543152"/>
          </a:xfrm>
        </p:spPr>
        <p:txBody>
          <a:bodyPr>
            <a:normAutofit fontScale="32500" lnSpcReduction="20000"/>
          </a:bodyPr>
          <a:lstStyle/>
          <a:p>
            <a:pPr marL="0" indent="0">
              <a:buNone/>
            </a:pPr>
            <a:r>
              <a:rPr lang="en-US" sz="7400" b="1" dirty="0">
                <a:solidFill>
                  <a:srgbClr val="A53010"/>
                </a:solidFill>
                <a:effectLst>
                  <a:outerShdw blurRad="38100" dist="38100" dir="2700000" algn="tl">
                    <a:srgbClr val="000000">
                      <a:alpha val="43137"/>
                    </a:srgbClr>
                  </a:outerShdw>
                </a:effectLst>
              </a:rPr>
              <a:t>In the Fourth Watch</a:t>
            </a:r>
          </a:p>
          <a:p>
            <a:pPr marL="0" indent="0">
              <a:buNone/>
            </a:pPr>
            <a:r>
              <a:rPr lang="en-US" sz="6500" b="1" dirty="0"/>
              <a:t>Matthew 14:25; 28-32- </a:t>
            </a:r>
            <a:r>
              <a:rPr lang="en-US" sz="6500" dirty="0"/>
              <a:t>“Shortly before dawn Jesus went out to them, walking on the lake. ‘Lord, if it’s you, Peter replied, 'tell me to come to you on the water.’ ‘Come’, he said. Then Peter got down out of the boat, walked on water and came toward Jesus. But when he saw the wind, he was afraid and, beginning to sink, cried out, ‘Lord, save me!’ Immediately Jesus reached out his hand and caught him. ‘You of little faith,’ he said, ‘why did you doubt?’ And when they climbed into the boat, the wind died down.”</a:t>
            </a:r>
          </a:p>
          <a:p>
            <a:r>
              <a:rPr lang="en-US" sz="6800" dirty="0"/>
              <a:t>Terror has engulfed the disciples, but as dawn breaks, Jesus has performed yet another miracle of walking on water; yet this miracle allows Peter to become an active participant.</a:t>
            </a:r>
          </a:p>
          <a:p>
            <a:r>
              <a:rPr lang="en-US" sz="6800" dirty="0"/>
              <a:t>Jesus requires us to </a:t>
            </a:r>
            <a:r>
              <a:rPr lang="en-US" sz="6800" b="1" dirty="0"/>
              <a:t>walk like him </a:t>
            </a:r>
            <a:r>
              <a:rPr lang="en-US" sz="6800" dirty="0"/>
              <a:t>in the presence of trouble, in order to rise above it; if we walk otherwise, we are destined to sink.</a:t>
            </a:r>
          </a:p>
          <a:p>
            <a:r>
              <a:rPr lang="en-US" sz="6800" dirty="0"/>
              <a:t>Trouble is inherent to life; some trouble greater than another, but it does not last when Jesus is the focus</a:t>
            </a:r>
          </a:p>
        </p:txBody>
      </p:sp>
    </p:spTree>
    <p:extLst>
      <p:ext uri="{BB962C8B-B14F-4D97-AF65-F5344CB8AC3E}">
        <p14:creationId xmlns:p14="http://schemas.microsoft.com/office/powerpoint/2010/main" val="399203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C9F71-3AB5-4EF1-84CF-3D700AF76F7E}"/>
              </a:ext>
            </a:extLst>
          </p:cNvPr>
          <p:cNvSpPr>
            <a:spLocks noGrp="1"/>
          </p:cNvSpPr>
          <p:nvPr>
            <p:ph type="title"/>
          </p:nvPr>
        </p:nvSpPr>
        <p:spPr>
          <a:xfrm>
            <a:off x="2255014" y="478085"/>
            <a:ext cx="8848415" cy="1149991"/>
          </a:xfrm>
        </p:spPr>
        <p:txBody>
          <a:bodyPr>
            <a:normAutofit/>
          </a:bodyPr>
          <a:lstStyle/>
          <a:p>
            <a:r>
              <a:rPr lang="en-US" b="1" dirty="0">
                <a:effectLst>
                  <a:outerShdw blurRad="38100" dist="38100" dir="2700000" algn="tl">
                    <a:srgbClr val="000000">
                      <a:alpha val="43137"/>
                    </a:srgbClr>
                  </a:outerShdw>
                </a:effectLst>
              </a:rPr>
              <a:t>Troubles from 3am to 6am</a:t>
            </a:r>
          </a:p>
        </p:txBody>
      </p:sp>
      <p:sp>
        <p:nvSpPr>
          <p:cNvPr id="3" name="Content Placeholder 2">
            <a:extLst>
              <a:ext uri="{FF2B5EF4-FFF2-40B4-BE49-F238E27FC236}">
                <a16:creationId xmlns:a16="http://schemas.microsoft.com/office/drawing/2014/main" xmlns="" id="{4AB7343B-3AA7-4EED-B5D3-AD166281E705}"/>
              </a:ext>
            </a:extLst>
          </p:cNvPr>
          <p:cNvSpPr>
            <a:spLocks noGrp="1"/>
          </p:cNvSpPr>
          <p:nvPr>
            <p:ph idx="1"/>
          </p:nvPr>
        </p:nvSpPr>
        <p:spPr>
          <a:xfrm>
            <a:off x="2317335" y="1172402"/>
            <a:ext cx="9261955" cy="5083727"/>
          </a:xfrm>
        </p:spPr>
        <p:txBody>
          <a:bodyPr>
            <a:normAutofit fontScale="47500" lnSpcReduction="20000"/>
          </a:bodyPr>
          <a:lstStyle/>
          <a:p>
            <a:pPr marL="0" indent="0">
              <a:buNone/>
            </a:pPr>
            <a:r>
              <a:rPr lang="en-US" sz="5100" b="1" dirty="0">
                <a:solidFill>
                  <a:srgbClr val="A53010"/>
                </a:solidFill>
                <a:effectLst>
                  <a:outerShdw blurRad="38100" dist="38100" dir="2700000" algn="tl">
                    <a:srgbClr val="000000">
                      <a:alpha val="43137"/>
                    </a:srgbClr>
                  </a:outerShdw>
                </a:effectLst>
              </a:rPr>
              <a:t>In the Fourth Watch</a:t>
            </a:r>
          </a:p>
          <a:p>
            <a:pPr marL="0" indent="0">
              <a:buNone/>
            </a:pPr>
            <a:r>
              <a:rPr lang="en-US" sz="5300" b="1" u="sng" dirty="0"/>
              <a:t>Spiritual Application</a:t>
            </a:r>
          </a:p>
          <a:p>
            <a:pPr marL="0" indent="0">
              <a:buNone/>
            </a:pPr>
            <a:r>
              <a:rPr lang="en-US" sz="3700" b="1" dirty="0"/>
              <a:t>James 1:7-8 </a:t>
            </a:r>
            <a:r>
              <a:rPr lang="en-US" sz="3700" dirty="0"/>
              <a:t>“That person should not expect to receive anything from the Lord. Such a person is double-minded and unstable in all they do.”</a:t>
            </a:r>
          </a:p>
          <a:p>
            <a:r>
              <a:rPr lang="en-US" sz="4200" dirty="0"/>
              <a:t>Trouble becomes a position that must be accepted by the trust and belief that Jesus will respond; even when the obstacle </a:t>
            </a:r>
            <a:r>
              <a:rPr lang="en-US" sz="4200" i="1" dirty="0"/>
              <a:t>seems impossible.</a:t>
            </a:r>
          </a:p>
          <a:p>
            <a:pPr lvl="0"/>
            <a:r>
              <a:rPr lang="en-US" sz="4200" dirty="0"/>
              <a:t>Perseverance becomes a clinging to the greatest experiences you have witnessed in Christ</a:t>
            </a:r>
          </a:p>
          <a:p>
            <a:r>
              <a:rPr lang="en-US" sz="4200" dirty="0"/>
              <a:t>The disciples, specifically Peter, faced a </a:t>
            </a:r>
            <a:r>
              <a:rPr lang="en-US" sz="4200" b="1" dirty="0">
                <a:solidFill>
                  <a:srgbClr val="A53010"/>
                </a:solidFill>
                <a:effectLst>
                  <a:outerShdw blurRad="38100" dist="38100" dir="2700000" algn="tl">
                    <a:srgbClr val="000000">
                      <a:alpha val="43137"/>
                    </a:srgbClr>
                  </a:outerShdw>
                </a:effectLst>
              </a:rPr>
              <a:t>spiritual response </a:t>
            </a:r>
            <a:r>
              <a:rPr lang="en-US" sz="4200" dirty="0"/>
              <a:t>to trouble in the water between where they were(the shore) to the other side.</a:t>
            </a:r>
          </a:p>
          <a:p>
            <a:r>
              <a:rPr lang="en-US" sz="4200" dirty="0"/>
              <a:t>Jesus saved Peter from death by water; Christ’s death saves us by baptism in water.  </a:t>
            </a:r>
            <a:r>
              <a:rPr lang="en-US" sz="4200" b="1" dirty="0"/>
              <a:t>-1 Peter 3:21</a:t>
            </a:r>
          </a:p>
          <a:p>
            <a:r>
              <a:rPr lang="en-US" sz="4200" dirty="0"/>
              <a:t>Troubles will not always last because Jesus rose from the grave; so will we! </a:t>
            </a:r>
            <a:r>
              <a:rPr lang="en-US" sz="4200" b="1" dirty="0"/>
              <a:t>-1 Peter 1:3</a:t>
            </a:r>
          </a:p>
          <a:p>
            <a:endParaRPr lang="en-US" sz="4200" dirty="0"/>
          </a:p>
          <a:p>
            <a:pPr marL="0" indent="0">
              <a:buNone/>
            </a:pPr>
            <a:endParaRPr lang="en-US" dirty="0"/>
          </a:p>
        </p:txBody>
      </p:sp>
    </p:spTree>
    <p:extLst>
      <p:ext uri="{BB962C8B-B14F-4D97-AF65-F5344CB8AC3E}">
        <p14:creationId xmlns:p14="http://schemas.microsoft.com/office/powerpoint/2010/main" val="15499931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2201</TotalTime>
  <Words>1093</Words>
  <Application>Microsoft Office PowerPoint</Application>
  <PresentationFormat>Custom</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Troubles Won’t Last Always The Watches of Night Matthew 14:25-33 &amp; James 1:2-8 </vt:lpstr>
      <vt:lpstr>The Watches of the Night &amp; The Troubles Therein</vt:lpstr>
      <vt:lpstr>PowerPoint Presentation</vt:lpstr>
      <vt:lpstr>Troubles from 6pm to 9pm</vt:lpstr>
      <vt:lpstr>Troubles from 9pm to 12am</vt:lpstr>
      <vt:lpstr>Troubles from 12am to 3am</vt:lpstr>
      <vt:lpstr>Troubles from 12am to 3am</vt:lpstr>
      <vt:lpstr>Troubles from 3am to 6am</vt:lpstr>
      <vt:lpstr>Troubles from 3am to 6am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LOVE?</dc:title>
  <dc:creator>Sydney Fears;Sandra Huston</dc:creator>
  <cp:keywords>The SHARE Ep 13 030621</cp:keywords>
  <cp:lastModifiedBy>Jones, Vanessa</cp:lastModifiedBy>
  <cp:revision>189</cp:revision>
  <dcterms:created xsi:type="dcterms:W3CDTF">2018-06-12T03:27:56Z</dcterms:created>
  <dcterms:modified xsi:type="dcterms:W3CDTF">2021-03-08T16:13:15Z</dcterms:modified>
</cp:coreProperties>
</file>