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Economica" panose="020B0604020202020204" charset="0"/>
      <p:regular r:id="rId25"/>
      <p:bold r:id="rId26"/>
      <p:italic r:id="rId27"/>
      <p:boldItalic r:id="rId28"/>
    </p:embeddedFont>
    <p:embeddedFont>
      <p:font typeface="Open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6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3" d="100"/>
          <a:sy n="73" d="100"/>
        </p:scale>
        <p:origin x="-581" y="-43"/>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55475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1c7b1b67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1c7b1b67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1c7b1b67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1c7b1b67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1c7b1b6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1c7b1b67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1c7b1b67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1c7b1b67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1c7b1b67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1c7b1b67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1c7b1b67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1c7b1b67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hand-off has three components</a:t>
            </a:r>
            <a:endParaRPr/>
          </a:p>
          <a:p>
            <a:pPr marL="457200" lvl="0" indent="-298450" algn="l" rtl="0">
              <a:spcBef>
                <a:spcPts val="0"/>
              </a:spcBef>
              <a:spcAft>
                <a:spcPts val="0"/>
              </a:spcAft>
              <a:buSzPts val="1100"/>
              <a:buAutoNum type="arabicPeriod"/>
            </a:pPr>
            <a:r>
              <a:rPr lang="en"/>
              <a:t>Running Start</a:t>
            </a:r>
            <a:endParaRPr/>
          </a:p>
          <a:p>
            <a:pPr marL="457200" lvl="0" indent="-298450" algn="l" rtl="0">
              <a:spcBef>
                <a:spcPts val="0"/>
              </a:spcBef>
              <a:spcAft>
                <a:spcPts val="0"/>
              </a:spcAft>
              <a:buSzPts val="1100"/>
              <a:buAutoNum type="arabicPeriod"/>
            </a:pPr>
            <a:r>
              <a:rPr lang="en"/>
              <a:t>“Blind” reach back</a:t>
            </a:r>
            <a:endParaRPr/>
          </a:p>
          <a:p>
            <a:pPr marL="457200" lvl="0" indent="-298450" algn="l" rtl="0">
              <a:spcBef>
                <a:spcPts val="0"/>
              </a:spcBef>
              <a:spcAft>
                <a:spcPts val="0"/>
              </a:spcAft>
              <a:buSzPts val="1100"/>
              <a:buAutoNum type="arabicPeriod"/>
            </a:pPr>
            <a:r>
              <a:rPr lang="en"/>
              <a:t>Passing of the baton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1b65ec68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1b65ec68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1c7b1b67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1c7b1b67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1c7b1b67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c1c7b1b67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42900" algn="l" rtl="0">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The term “value” (in this context) refers to something </a:t>
            </a:r>
            <a:r>
              <a:rPr lang="en" sz="1800">
                <a:solidFill>
                  <a:srgbClr val="980000"/>
                </a:solidFill>
                <a:latin typeface="Open Sans"/>
                <a:ea typeface="Open Sans"/>
                <a:cs typeface="Open Sans"/>
                <a:sym typeface="Open Sans"/>
              </a:rPr>
              <a:t>intrinsically</a:t>
            </a:r>
            <a:r>
              <a:rPr lang="en" sz="1800">
                <a:solidFill>
                  <a:schemeClr val="dk1"/>
                </a:solidFill>
                <a:latin typeface="Open Sans"/>
                <a:ea typeface="Open Sans"/>
                <a:cs typeface="Open Sans"/>
                <a:sym typeface="Open Sans"/>
              </a:rPr>
              <a:t> valuable or desirable.</a:t>
            </a:r>
            <a:endParaRPr sz="1800">
              <a:solidFill>
                <a:schemeClr val="dk1"/>
              </a:solidFill>
              <a:latin typeface="Open Sans"/>
              <a:ea typeface="Open Sans"/>
              <a:cs typeface="Open Sans"/>
              <a:sym typeface="Open Sans"/>
            </a:endParaRPr>
          </a:p>
          <a:p>
            <a:pPr marL="914400" lvl="1" indent="-342900" algn="l" rtl="0">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The term </a:t>
            </a:r>
            <a:r>
              <a:rPr lang="en" sz="1800" i="1">
                <a:solidFill>
                  <a:schemeClr val="dk1"/>
                </a:solidFill>
                <a:latin typeface="Open Sans"/>
                <a:ea typeface="Open Sans"/>
                <a:cs typeface="Open Sans"/>
                <a:sym typeface="Open Sans"/>
              </a:rPr>
              <a:t>“cost”</a:t>
            </a:r>
            <a:r>
              <a:rPr lang="en" sz="1800">
                <a:solidFill>
                  <a:schemeClr val="dk1"/>
                </a:solidFill>
                <a:latin typeface="Open Sans"/>
                <a:ea typeface="Open Sans"/>
                <a:cs typeface="Open Sans"/>
                <a:sym typeface="Open Sans"/>
              </a:rPr>
              <a:t> can be defined as the amount or equivalent paid or charged for something</a:t>
            </a:r>
            <a:endParaRPr sz="1800">
              <a:solidFill>
                <a:schemeClr val="dk1"/>
              </a:solidFill>
              <a:latin typeface="Open Sans"/>
              <a:ea typeface="Open Sans"/>
              <a:cs typeface="Open Sans"/>
              <a:sym typeface="Open Sans"/>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1c7b1b67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c1c7b1b67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1b65ec6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c1b65ec6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1c7b1b67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1c7b1b67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Phillippides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1c7b1b67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1c7b1b67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c1c7b1b67a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c1c7b1b67a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1c7b1b67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1c7b1b67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1b65ec68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1b65ec68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1b65ec68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1b65ec68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1000">
                <a:solidFill>
                  <a:schemeClr val="dk1"/>
                </a:solidFill>
                <a:highlight>
                  <a:srgbClr val="FFFFFF"/>
                </a:highlight>
              </a:rPr>
              <a:t>While the massive Persian army landed, the Athenians sent a messenger named Philippides (his name was corrupted in later texts to Pheidippides) to Sparta to enlist the aid of the Spartans in the upcoming battle. He covered the distance of about 150 miles in less than two days, a remarkable accomplishment by any standard.</a:t>
            </a:r>
            <a:endParaRPr sz="1000">
              <a:solidFill>
                <a:schemeClr val="dk1"/>
              </a:solidFill>
              <a:highlight>
                <a:srgbClr val="FFFFFF"/>
              </a:highlight>
            </a:endParaRPr>
          </a:p>
          <a:p>
            <a:pPr marL="0" lvl="0" indent="0" algn="l" rtl="0">
              <a:lnSpc>
                <a:spcPct val="115000"/>
              </a:lnSpc>
              <a:spcBef>
                <a:spcPts val="1000"/>
              </a:spcBef>
              <a:spcAft>
                <a:spcPts val="0"/>
              </a:spcAft>
              <a:buClr>
                <a:schemeClr val="dk1"/>
              </a:buClr>
              <a:buSzPts val="1100"/>
              <a:buFont typeface="Arial"/>
              <a:buNone/>
            </a:pPr>
            <a:r>
              <a:rPr lang="en" sz="1000">
                <a:solidFill>
                  <a:schemeClr val="dk1"/>
                </a:solidFill>
                <a:highlight>
                  <a:srgbClr val="FFFFFF"/>
                </a:highlight>
              </a:rPr>
              <a:t>Back at Marathon, however, the decision was made not to wait for the Spartans. The Athenian army fell upon the vastly larger Persian forces while they were still preparing for battle. Against great odds, the Greeks prevailed. Though historians writing close to the time of the battle make no mention of the event, writers some 600 years later claim that a runner was dispatched to Athens to carry the news of the great victory. According to legend he reached the city, said, "Rejoice, we conquer," and fell to the ground dead. </a:t>
            </a:r>
            <a:endParaRPr sz="1000">
              <a:solidFill>
                <a:schemeClr val="dk1"/>
              </a:solidFill>
              <a:highlight>
                <a:srgbClr val="FFFFFF"/>
              </a:highlight>
            </a:endParaRPr>
          </a:p>
          <a:p>
            <a:pPr marL="0" lvl="0" indent="0" algn="l" rtl="0">
              <a:spcBef>
                <a:spcPts val="10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1b65ec68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1b65ec68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1c7b1b67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1c7b1b67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1c7b1b6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1c7b1b6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1c7b1b67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1c7b1b6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oGCAaHRV7zU?feature=oembed"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3">
            <a:alphaModFix amt="5000"/>
          </a:blip>
          <a:stretch>
            <a:fillRect/>
          </a:stretch>
        </p:blipFill>
        <p:spPr>
          <a:xfrm>
            <a:off x="0" y="0"/>
            <a:ext cx="9144000" cy="5143500"/>
          </a:xfrm>
          <a:prstGeom prst="rect">
            <a:avLst/>
          </a:prstGeom>
          <a:noFill/>
          <a:ln>
            <a:noFill/>
          </a:ln>
        </p:spPr>
      </p:pic>
      <p:sp>
        <p:nvSpPr>
          <p:cNvPr id="63" name="Google Shape;63;p13"/>
          <p:cNvSpPr txBox="1">
            <a:spLocks noGrp="1"/>
          </p:cNvSpPr>
          <p:nvPr>
            <p:ph type="ctrTitle"/>
          </p:nvPr>
        </p:nvSpPr>
        <p:spPr>
          <a:xfrm>
            <a:off x="1186165" y="1880836"/>
            <a:ext cx="6812979" cy="91959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effectLst>
                  <a:outerShdw blurRad="38100" dist="38100" dir="2700000" algn="tl">
                    <a:srgbClr val="000000">
                      <a:alpha val="43137"/>
                    </a:srgbClr>
                  </a:outerShdw>
                </a:effectLst>
              </a:rPr>
              <a:t>Stay in the Race at All Costs</a:t>
            </a:r>
            <a:endParaRPr sz="5400" b="1" dirty="0">
              <a:effectLst>
                <a:outerShdw blurRad="38100" dist="38100" dir="2700000" algn="tl">
                  <a:srgbClr val="000000">
                    <a:alpha val="43137"/>
                  </a:srgbClr>
                </a:outerShdw>
              </a:effectLst>
            </a:endParaRPr>
          </a:p>
        </p:txBody>
      </p:sp>
      <p:sp>
        <p:nvSpPr>
          <p:cNvPr id="64" name="Google Shape;64;p13"/>
          <p:cNvSpPr txBox="1">
            <a:spLocks noGrp="1"/>
          </p:cNvSpPr>
          <p:nvPr>
            <p:ph type="subTitle" idx="1"/>
          </p:nvPr>
        </p:nvSpPr>
        <p:spPr>
          <a:xfrm>
            <a:off x="1427356" y="2670530"/>
            <a:ext cx="6400797"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tabLst>
                <a:tab pos="6511925" algn="r"/>
              </a:tabLst>
            </a:pPr>
            <a:r>
              <a:rPr lang="en" sz="3200" b="1" dirty="0">
                <a:solidFill>
                  <a:srgbClr val="FF0000"/>
                </a:solidFill>
                <a:effectLst>
                  <a:outerShdw blurRad="38100" dist="38100" dir="2700000" algn="tl">
                    <a:srgbClr val="000000">
                      <a:alpha val="43137"/>
                    </a:srgbClr>
                  </a:outerShdw>
                </a:effectLst>
              </a:rPr>
              <a:t>Brian Alexander 	Saturday, March 6, 2021</a:t>
            </a:r>
            <a:endParaRPr sz="3200" b="1" dirty="0">
              <a:solidFill>
                <a:srgbClr val="FF0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xmlns="" id="{878750F9-7C5C-4EB4-90FA-D88BBEFD5ADD}"/>
              </a:ext>
            </a:extLst>
          </p:cNvPr>
          <p:cNvPicPr>
            <a:picLocks noChangeAspect="1"/>
          </p:cNvPicPr>
          <p:nvPr/>
        </p:nvPicPr>
        <p:blipFill rotWithShape="1">
          <a:blip r:embed="rId4"/>
          <a:srcRect l="4757" t="14133" r="5633" b="14452"/>
          <a:stretch/>
        </p:blipFill>
        <p:spPr>
          <a:xfrm>
            <a:off x="6430537" y="89218"/>
            <a:ext cx="2387678" cy="827800"/>
          </a:xfrm>
          <a:prstGeom prst="rect">
            <a:avLst/>
          </a:prstGeom>
        </p:spPr>
      </p:pic>
      <p:pic>
        <p:nvPicPr>
          <p:cNvPr id="5" name="Picture 4">
            <a:extLst>
              <a:ext uri="{FF2B5EF4-FFF2-40B4-BE49-F238E27FC236}">
                <a16:creationId xmlns:a16="http://schemas.microsoft.com/office/drawing/2014/main" xmlns="" id="{B9F78501-18B6-4573-8C8F-DEC2A7346A2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1626" y="156115"/>
            <a:ext cx="874023" cy="856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a:blip r:embed="rId4">
            <a:alphaModFix amt="6000"/>
          </a:blip>
          <a:stretch>
            <a:fillRect/>
          </a:stretch>
        </p:blipFill>
        <p:spPr>
          <a:xfrm>
            <a:off x="0" y="-29235"/>
            <a:ext cx="9144000" cy="5118979"/>
          </a:xfrm>
          <a:prstGeom prst="rect">
            <a:avLst/>
          </a:prstGeom>
          <a:noFill/>
          <a:ln>
            <a:noFill/>
          </a:ln>
        </p:spPr>
      </p:pic>
      <p:sp>
        <p:nvSpPr>
          <p:cNvPr id="129" name="Google Shape;129;p22"/>
          <p:cNvSpPr txBox="1">
            <a:spLocks noGrp="1"/>
          </p:cNvSpPr>
          <p:nvPr>
            <p:ph type="title"/>
          </p:nvPr>
        </p:nvSpPr>
        <p:spPr>
          <a:xfrm>
            <a:off x="311700" y="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effectLst>
                  <a:outerShdw blurRad="38100" dist="38100" dir="2700000" algn="tl">
                    <a:srgbClr val="000000">
                      <a:alpha val="43137"/>
                    </a:srgbClr>
                  </a:outerShdw>
                </a:effectLst>
              </a:rPr>
              <a:t>Hurdles</a:t>
            </a:r>
            <a:endParaRPr sz="4400" b="1" dirty="0">
              <a:effectLst>
                <a:outerShdw blurRad="38100" dist="38100" dir="2700000" algn="tl">
                  <a:srgbClr val="000000">
                    <a:alpha val="43137"/>
                  </a:srgbClr>
                </a:outerShdw>
              </a:effectLst>
            </a:endParaRPr>
          </a:p>
        </p:txBody>
      </p:sp>
      <p:pic>
        <p:nvPicPr>
          <p:cNvPr id="3" name="Online Media 2" title="Runner  Plow Through Hurdles,Instead Of Jumping Them">
            <a:hlinkClick r:id="" action="ppaction://media"/>
            <a:extLst>
              <a:ext uri="{FF2B5EF4-FFF2-40B4-BE49-F238E27FC236}">
                <a16:creationId xmlns:a16="http://schemas.microsoft.com/office/drawing/2014/main" xmlns="" id="{7D79EE9E-97EA-4C13-BC49-20DC0DEFCDA5}"/>
              </a:ext>
            </a:extLst>
          </p:cNvPr>
          <p:cNvPicPr>
            <a:picLocks noRot="1" noChangeAspect="1"/>
          </p:cNvPicPr>
          <p:nvPr>
            <a:videoFile r:link="rId1"/>
          </p:nvPr>
        </p:nvPicPr>
        <p:blipFill>
          <a:blip r:embed="rId5"/>
          <a:stretch>
            <a:fillRect/>
          </a:stretch>
        </p:blipFill>
        <p:spPr>
          <a:xfrm>
            <a:off x="788020" y="748858"/>
            <a:ext cx="7516612" cy="4246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3"/>
          <p:cNvPicPr preferRelativeResize="0"/>
          <p:nvPr/>
        </p:nvPicPr>
        <p:blipFill>
          <a:blip r:embed="rId3">
            <a:alphaModFix amt="6000"/>
          </a:blip>
          <a:stretch>
            <a:fillRect/>
          </a:stretch>
        </p:blipFill>
        <p:spPr>
          <a:xfrm>
            <a:off x="0" y="-29235"/>
            <a:ext cx="9144000" cy="5118979"/>
          </a:xfrm>
          <a:prstGeom prst="rect">
            <a:avLst/>
          </a:prstGeom>
          <a:noFill/>
          <a:ln>
            <a:noFill/>
          </a:ln>
        </p:spPr>
      </p:pic>
      <p:sp>
        <p:nvSpPr>
          <p:cNvPr id="136" name="Google Shape;136;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Hurdles: Make the Next Right Move (II Samuel 11)</a:t>
            </a:r>
            <a:endParaRPr b="1" dirty="0">
              <a:effectLst>
                <a:outerShdw blurRad="38100" dist="38100" dir="2700000" algn="tl">
                  <a:srgbClr val="000000">
                    <a:alpha val="43137"/>
                  </a:srgbClr>
                </a:outerShdw>
              </a:effectLst>
            </a:endParaRPr>
          </a:p>
        </p:txBody>
      </p:sp>
      <p:sp>
        <p:nvSpPr>
          <p:cNvPr id="137" name="Google Shape;137;p23"/>
          <p:cNvSpPr txBox="1">
            <a:spLocks noGrp="1"/>
          </p:cNvSpPr>
          <p:nvPr>
            <p:ph type="body" idx="1"/>
          </p:nvPr>
        </p:nvSpPr>
        <p:spPr>
          <a:xfrm>
            <a:off x="653664" y="1225225"/>
            <a:ext cx="41871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dirty="0"/>
              <a:t>David makes a mistake</a:t>
            </a:r>
            <a:endParaRPr sz="1800" b="1" dirty="0"/>
          </a:p>
          <a:p>
            <a:pPr marL="914400" lvl="1" indent="-342900" algn="l" rtl="0">
              <a:spcBef>
                <a:spcPts val="0"/>
              </a:spcBef>
              <a:spcAft>
                <a:spcPts val="0"/>
              </a:spcAft>
              <a:buSzPts val="1800"/>
              <a:buChar char="○"/>
            </a:pPr>
            <a:r>
              <a:rPr lang="en" sz="1800" b="1" dirty="0"/>
              <a:t>II Samuel 11: 2-4</a:t>
            </a:r>
            <a:endParaRPr sz="1800" b="1" dirty="0"/>
          </a:p>
          <a:p>
            <a:pPr marL="457200" lvl="0" indent="-342900" algn="l" rtl="0">
              <a:spcBef>
                <a:spcPts val="0"/>
              </a:spcBef>
              <a:spcAft>
                <a:spcPts val="0"/>
              </a:spcAft>
              <a:buSzPts val="1800"/>
              <a:buChar char="●"/>
            </a:pPr>
            <a:r>
              <a:rPr lang="en" sz="1800" b="1" dirty="0"/>
              <a:t>David makes a bad decision because of his mistake</a:t>
            </a:r>
            <a:endParaRPr sz="1800" b="1" dirty="0"/>
          </a:p>
          <a:p>
            <a:pPr marL="914400" lvl="1" indent="-342900" algn="l" rtl="0">
              <a:spcBef>
                <a:spcPts val="0"/>
              </a:spcBef>
              <a:spcAft>
                <a:spcPts val="0"/>
              </a:spcAft>
              <a:buSzPts val="1800"/>
              <a:buChar char="○"/>
            </a:pPr>
            <a:r>
              <a:rPr lang="en" sz="1800" b="1" dirty="0"/>
              <a:t>II Samuel 11:6-13</a:t>
            </a:r>
            <a:endParaRPr sz="1800" b="1" dirty="0"/>
          </a:p>
          <a:p>
            <a:pPr marL="457200" lvl="0" indent="-342900" algn="l" rtl="0">
              <a:spcBef>
                <a:spcPts val="0"/>
              </a:spcBef>
              <a:spcAft>
                <a:spcPts val="0"/>
              </a:spcAft>
              <a:buSzPts val="1800"/>
              <a:buChar char="●"/>
            </a:pPr>
            <a:r>
              <a:rPr lang="en" sz="1800" b="1" dirty="0"/>
              <a:t>David makes </a:t>
            </a:r>
            <a:r>
              <a:rPr lang="en" sz="1800" b="1" i="1" dirty="0"/>
              <a:t>another</a:t>
            </a:r>
            <a:r>
              <a:rPr lang="en" sz="1800" b="1" dirty="0"/>
              <a:t> bad decision because of his bad decision</a:t>
            </a:r>
            <a:endParaRPr sz="1800" b="1" dirty="0"/>
          </a:p>
          <a:p>
            <a:pPr marL="914400" lvl="1" indent="-342900" algn="l" rtl="0">
              <a:spcBef>
                <a:spcPts val="0"/>
              </a:spcBef>
              <a:spcAft>
                <a:spcPts val="0"/>
              </a:spcAft>
              <a:buSzPts val="1800"/>
              <a:buChar char="○"/>
            </a:pPr>
            <a:r>
              <a:rPr lang="en" sz="1800" b="1" dirty="0"/>
              <a:t>II Samuel 11:14-17</a:t>
            </a:r>
            <a:endParaRPr sz="1800" b="1" dirty="0"/>
          </a:p>
        </p:txBody>
      </p:sp>
      <p:sp>
        <p:nvSpPr>
          <p:cNvPr id="138" name="Google Shape;138;p23"/>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dirty="0"/>
              <a:t>Analysis</a:t>
            </a:r>
            <a:endParaRPr sz="1800" b="1" dirty="0"/>
          </a:p>
          <a:p>
            <a:pPr marL="914400" lvl="1" indent="-342900" algn="l" rtl="0">
              <a:spcBef>
                <a:spcPts val="0"/>
              </a:spcBef>
              <a:spcAft>
                <a:spcPts val="0"/>
              </a:spcAft>
              <a:buSzPts val="1800"/>
              <a:buChar char="○"/>
            </a:pPr>
            <a:r>
              <a:rPr lang="en" sz="1800" b="1" dirty="0"/>
              <a:t>We’re not going to clear every hurdle</a:t>
            </a:r>
            <a:endParaRPr sz="1800" b="1" dirty="0"/>
          </a:p>
          <a:p>
            <a:pPr marL="914400" lvl="1" indent="-342900" algn="l" rtl="0">
              <a:spcBef>
                <a:spcPts val="0"/>
              </a:spcBef>
              <a:spcAft>
                <a:spcPts val="0"/>
              </a:spcAft>
              <a:buSzPts val="1800"/>
              <a:buChar char="○"/>
            </a:pPr>
            <a:r>
              <a:rPr lang="en" sz="1800" b="1" dirty="0"/>
              <a:t>Don’t miss the next hurdle</a:t>
            </a:r>
            <a:endParaRPr sz="1800" b="1" dirty="0"/>
          </a:p>
          <a:p>
            <a:pPr marL="914400" lvl="1" indent="-342900" algn="l" rtl="0">
              <a:spcBef>
                <a:spcPts val="0"/>
              </a:spcBef>
              <a:spcAft>
                <a:spcPts val="0"/>
              </a:spcAft>
              <a:buSzPts val="1800"/>
              <a:buChar char="○"/>
            </a:pPr>
            <a:r>
              <a:rPr lang="en" sz="1800" b="1" dirty="0"/>
              <a:t>We have to regain our stride</a:t>
            </a:r>
            <a:endParaRPr sz="1800" b="1" dirty="0"/>
          </a:p>
          <a:p>
            <a:pPr marL="0" lvl="0" indent="0" algn="l" rtl="0">
              <a:spcBef>
                <a:spcPts val="1200"/>
              </a:spcBef>
              <a:spcAft>
                <a:spcPts val="1200"/>
              </a:spcAft>
              <a:buNone/>
            </a:pP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b="1" dirty="0">
                <a:solidFill>
                  <a:schemeClr val="tx2">
                    <a:lumMod val="50000"/>
                  </a:schemeClr>
                </a:solidFill>
                <a:effectLst>
                  <a:outerShdw blurRad="38100" dist="38100" dir="2700000" algn="tl">
                    <a:srgbClr val="000000">
                      <a:alpha val="43137"/>
                    </a:srgbClr>
                  </a:outerShdw>
                </a:effectLst>
              </a:rPr>
              <a:t>Relay</a:t>
            </a:r>
            <a:endParaRPr sz="5400" b="1" dirty="0">
              <a:solidFill>
                <a:schemeClr val="tx2">
                  <a:lumMod val="50000"/>
                </a:schemeClr>
              </a:solidFill>
              <a:effectLst>
                <a:outerShdw blurRad="38100" dist="38100" dir="2700000" algn="tl">
                  <a:srgbClr val="000000">
                    <a:alpha val="43137"/>
                  </a:srgbClr>
                </a:outerShdw>
              </a:effectLst>
            </a:endParaRPr>
          </a:p>
        </p:txBody>
      </p:sp>
      <p:sp>
        <p:nvSpPr>
          <p:cNvPr id="144" name="Google Shape;144;p24"/>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effectLst>
                  <a:outerShdw blurRad="38100" dist="38100" dir="2700000" algn="tl">
                    <a:srgbClr val="000000">
                      <a:alpha val="43137"/>
                    </a:srgbClr>
                  </a:outerShdw>
                </a:effectLst>
              </a:rPr>
              <a:t>Who Came Before Me?</a:t>
            </a:r>
            <a:endParaRPr sz="2800" b="1" dirty="0">
              <a:effectLst>
                <a:outerShdw blurRad="38100" dist="38100" dir="2700000" algn="tl">
                  <a:srgbClr val="000000">
                    <a:alpha val="43137"/>
                  </a:srgbClr>
                </a:outerShdw>
              </a:effectLst>
            </a:endParaRPr>
          </a:p>
          <a:p>
            <a:pPr marL="0" lvl="0" indent="0" algn="ctr" rtl="0">
              <a:spcBef>
                <a:spcPts val="0"/>
              </a:spcBef>
              <a:spcAft>
                <a:spcPts val="0"/>
              </a:spcAft>
              <a:buNone/>
            </a:pPr>
            <a:r>
              <a:rPr lang="en" sz="2800" b="1" dirty="0">
                <a:effectLst>
                  <a:outerShdw blurRad="38100" dist="38100" dir="2700000" algn="tl">
                    <a:srgbClr val="000000">
                      <a:alpha val="43137"/>
                    </a:srgbClr>
                  </a:outerShdw>
                </a:effectLst>
              </a:rPr>
              <a:t>What Is My Role Now?</a:t>
            </a:r>
            <a:endParaRPr sz="2800" b="1" dirty="0">
              <a:effectLst>
                <a:outerShdw blurRad="38100" dist="38100" dir="2700000" algn="tl">
                  <a:srgbClr val="000000">
                    <a:alpha val="43137"/>
                  </a:srgbClr>
                </a:outerShdw>
              </a:effectLst>
            </a:endParaRPr>
          </a:p>
          <a:p>
            <a:pPr marL="0" lvl="0" indent="0" algn="ctr" rtl="0">
              <a:spcBef>
                <a:spcPts val="0"/>
              </a:spcBef>
              <a:spcAft>
                <a:spcPts val="0"/>
              </a:spcAft>
              <a:buNone/>
            </a:pPr>
            <a:r>
              <a:rPr lang="en" sz="2800" b="1" dirty="0">
                <a:effectLst>
                  <a:outerShdw blurRad="38100" dist="38100" dir="2700000" algn="tl">
                    <a:srgbClr val="000000">
                      <a:alpha val="43137"/>
                    </a:srgbClr>
                  </a:outerShdw>
                </a:effectLst>
              </a:rPr>
              <a:t>Who Is Coming Behind Me?</a:t>
            </a:r>
            <a:endParaRPr sz="2800" b="1" dirty="0">
              <a:effectLst>
                <a:outerShdw blurRad="38100" dist="38100" dir="2700000" algn="tl">
                  <a:srgbClr val="000000">
                    <a:alpha val="43137"/>
                  </a:srgbClr>
                </a:outerShdw>
              </a:effectLst>
            </a:endParaRPr>
          </a:p>
        </p:txBody>
      </p:sp>
      <p:sp>
        <p:nvSpPr>
          <p:cNvPr id="145" name="Google Shape;145;p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46" name="Google Shape;146;p24"/>
          <p:cNvPicPr preferRelativeResize="0"/>
          <p:nvPr/>
        </p:nvPicPr>
        <p:blipFill>
          <a:blip r:embed="rId3">
            <a:alphaModFix/>
          </a:blip>
          <a:stretch>
            <a:fillRect/>
          </a:stretch>
        </p:blipFill>
        <p:spPr>
          <a:xfrm>
            <a:off x="4660737" y="1257000"/>
            <a:ext cx="4394528" cy="24846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5"/>
          <p:cNvPicPr preferRelativeResize="0"/>
          <p:nvPr/>
        </p:nvPicPr>
        <p:blipFill>
          <a:blip r:embed="rId3">
            <a:alphaModFix amt="13000"/>
          </a:blip>
          <a:stretch>
            <a:fillRect/>
          </a:stretch>
        </p:blipFill>
        <p:spPr>
          <a:xfrm>
            <a:off x="0" y="0"/>
            <a:ext cx="9144002" cy="5143500"/>
          </a:xfrm>
          <a:prstGeom prst="rect">
            <a:avLst/>
          </a:prstGeom>
          <a:noFill/>
          <a:ln>
            <a:noFill/>
          </a:ln>
        </p:spPr>
      </p:pic>
      <p:sp>
        <p:nvSpPr>
          <p:cNvPr id="152" name="Google Shape;152;p25"/>
          <p:cNvSpPr txBox="1">
            <a:spLocks noGrp="1"/>
          </p:cNvSpPr>
          <p:nvPr>
            <p:ph type="title"/>
          </p:nvPr>
        </p:nvSpPr>
        <p:spPr>
          <a:xfrm>
            <a:off x="311700" y="156550"/>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Relay: Who Came Before Me? (Exodus 3)</a:t>
            </a:r>
            <a:endParaRPr b="1" dirty="0">
              <a:effectLst>
                <a:outerShdw blurRad="38100" dist="38100" dir="2700000" algn="tl">
                  <a:srgbClr val="000000">
                    <a:alpha val="43137"/>
                  </a:srgbClr>
                </a:outerShdw>
              </a:effectLst>
            </a:endParaRPr>
          </a:p>
        </p:txBody>
      </p:sp>
      <p:sp>
        <p:nvSpPr>
          <p:cNvPr id="153" name="Google Shape;153;p2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God makes Himself known to Moses by his predecessors</a:t>
            </a:r>
            <a:endParaRPr sz="1800" dirty="0"/>
          </a:p>
          <a:p>
            <a:pPr marL="914400" lvl="1" indent="-342900" algn="l" rtl="0">
              <a:spcBef>
                <a:spcPts val="0"/>
              </a:spcBef>
              <a:spcAft>
                <a:spcPts val="0"/>
              </a:spcAft>
              <a:buSzPts val="1800"/>
              <a:buChar char="○"/>
            </a:pPr>
            <a:r>
              <a:rPr lang="en" sz="1800" dirty="0"/>
              <a:t>Exodus  3:13-15</a:t>
            </a:r>
            <a:endParaRPr sz="1800" dirty="0"/>
          </a:p>
          <a:p>
            <a:pPr marL="457200" lvl="0" indent="-342900" algn="l" rtl="0">
              <a:spcBef>
                <a:spcPts val="0"/>
              </a:spcBef>
              <a:spcAft>
                <a:spcPts val="0"/>
              </a:spcAft>
              <a:buSzPts val="1800"/>
              <a:buChar char="●"/>
            </a:pPr>
            <a:r>
              <a:rPr lang="en" sz="1800" dirty="0"/>
              <a:t>Jesus makes Himself known to the Sadducees </a:t>
            </a:r>
            <a:endParaRPr sz="1800" dirty="0"/>
          </a:p>
          <a:p>
            <a:pPr marL="914400" lvl="1" indent="-342900" algn="l" rtl="0">
              <a:spcBef>
                <a:spcPts val="0"/>
              </a:spcBef>
              <a:spcAft>
                <a:spcPts val="0"/>
              </a:spcAft>
              <a:buSzPts val="1800"/>
              <a:buChar char="○"/>
            </a:pPr>
            <a:r>
              <a:rPr lang="en" sz="1800" dirty="0"/>
              <a:t>Matthew 22:23-33</a:t>
            </a:r>
            <a:endParaRPr sz="1800" dirty="0"/>
          </a:p>
          <a:p>
            <a:pPr marL="457200" lvl="0" indent="-342900" algn="l" rtl="0">
              <a:spcBef>
                <a:spcPts val="0"/>
              </a:spcBef>
              <a:spcAft>
                <a:spcPts val="0"/>
              </a:spcAft>
              <a:buSzPts val="1800"/>
              <a:buChar char="●"/>
            </a:pPr>
            <a:r>
              <a:rPr lang="en" sz="1800" dirty="0"/>
              <a:t>Peter references his predecessors when preaching Jesus</a:t>
            </a:r>
            <a:endParaRPr sz="1800" dirty="0"/>
          </a:p>
          <a:p>
            <a:pPr marL="914400" lvl="1" indent="-342900" algn="l" rtl="0">
              <a:spcBef>
                <a:spcPts val="0"/>
              </a:spcBef>
              <a:spcAft>
                <a:spcPts val="0"/>
              </a:spcAft>
              <a:buSzPts val="1800"/>
              <a:buChar char="○"/>
            </a:pPr>
            <a:r>
              <a:rPr lang="en" sz="1800" dirty="0"/>
              <a:t>Acts 3:12-26</a:t>
            </a:r>
            <a:endParaRPr sz="1800" dirty="0"/>
          </a:p>
        </p:txBody>
      </p:sp>
      <p:sp>
        <p:nvSpPr>
          <p:cNvPr id="154" name="Google Shape;154;p2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Analysis:</a:t>
            </a:r>
            <a:endParaRPr sz="1800" dirty="0"/>
          </a:p>
          <a:p>
            <a:pPr marL="914400" lvl="1" indent="-342900" algn="l" rtl="0">
              <a:spcBef>
                <a:spcPts val="0"/>
              </a:spcBef>
              <a:spcAft>
                <a:spcPts val="0"/>
              </a:spcAft>
              <a:buSzPts val="1800"/>
              <a:buChar char="○"/>
            </a:pPr>
            <a:r>
              <a:rPr lang="en" sz="1800" dirty="0"/>
              <a:t>The promise of our predecessors is still OUR promise</a:t>
            </a:r>
            <a:endParaRPr sz="1800" dirty="0"/>
          </a:p>
          <a:p>
            <a:pPr marL="0" lvl="0" indent="0" algn="l" rtl="0">
              <a:spcBef>
                <a:spcPts val="1200"/>
              </a:spcBef>
              <a:spcAft>
                <a:spcPts val="1200"/>
              </a:spcAft>
              <a:buNone/>
            </a:pP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6"/>
          <p:cNvPicPr preferRelativeResize="0"/>
          <p:nvPr/>
        </p:nvPicPr>
        <p:blipFill>
          <a:blip r:embed="rId3">
            <a:alphaModFix amt="13000"/>
          </a:blip>
          <a:stretch>
            <a:fillRect/>
          </a:stretch>
        </p:blipFill>
        <p:spPr>
          <a:xfrm>
            <a:off x="0" y="0"/>
            <a:ext cx="9144002" cy="5143500"/>
          </a:xfrm>
          <a:prstGeom prst="rect">
            <a:avLst/>
          </a:prstGeom>
          <a:noFill/>
          <a:ln>
            <a:noFill/>
          </a:ln>
        </p:spPr>
      </p:pic>
      <p:sp>
        <p:nvSpPr>
          <p:cNvPr id="160" name="Google Shape;160;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Relay: What is My Role? (Exodus 3)</a:t>
            </a:r>
            <a:endParaRPr b="1" dirty="0">
              <a:effectLst>
                <a:outerShdw blurRad="38100" dist="38100" dir="2700000" algn="tl">
                  <a:srgbClr val="000000">
                    <a:alpha val="43137"/>
                  </a:srgbClr>
                </a:outerShdw>
              </a:effectLst>
            </a:endParaRPr>
          </a:p>
        </p:txBody>
      </p:sp>
      <p:sp>
        <p:nvSpPr>
          <p:cNvPr id="161" name="Google Shape;161;p26"/>
          <p:cNvSpPr txBox="1">
            <a:spLocks noGrp="1"/>
          </p:cNvSpPr>
          <p:nvPr>
            <p:ph type="body" idx="1"/>
          </p:nvPr>
        </p:nvSpPr>
        <p:spPr>
          <a:xfrm>
            <a:off x="668538"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Moses was given a role</a:t>
            </a:r>
            <a:endParaRPr sz="1800" dirty="0"/>
          </a:p>
          <a:p>
            <a:pPr marL="914400" lvl="1" indent="-342900" algn="l" rtl="0">
              <a:spcBef>
                <a:spcPts val="0"/>
              </a:spcBef>
              <a:spcAft>
                <a:spcPts val="0"/>
              </a:spcAft>
              <a:buSzPts val="1800"/>
              <a:buChar char="○"/>
            </a:pPr>
            <a:r>
              <a:rPr lang="en" sz="1800" dirty="0"/>
              <a:t>Exodus 3:9-10</a:t>
            </a:r>
            <a:endParaRPr sz="1800" dirty="0"/>
          </a:p>
          <a:p>
            <a:pPr marL="457200" lvl="0" indent="-342900" algn="l" rtl="0">
              <a:spcBef>
                <a:spcPts val="0"/>
              </a:spcBef>
              <a:spcAft>
                <a:spcPts val="0"/>
              </a:spcAft>
              <a:buSzPts val="1800"/>
              <a:buChar char="●"/>
            </a:pPr>
            <a:r>
              <a:rPr lang="en" sz="1800" dirty="0"/>
              <a:t>Moses’ role was based on his past experiences</a:t>
            </a:r>
            <a:endParaRPr sz="1800" dirty="0"/>
          </a:p>
          <a:p>
            <a:pPr marL="914400" lvl="1" indent="-342900" algn="l" rtl="0">
              <a:spcBef>
                <a:spcPts val="0"/>
              </a:spcBef>
              <a:spcAft>
                <a:spcPts val="0"/>
              </a:spcAft>
              <a:buSzPts val="1800"/>
              <a:buChar char="○"/>
            </a:pPr>
            <a:r>
              <a:rPr lang="en" sz="1800" dirty="0"/>
              <a:t>Exodus 2:11-12</a:t>
            </a:r>
            <a:endParaRPr sz="1800" dirty="0"/>
          </a:p>
          <a:p>
            <a:pPr marL="914400" lvl="1" indent="-342900" algn="l" rtl="0">
              <a:spcBef>
                <a:spcPts val="0"/>
              </a:spcBef>
              <a:spcAft>
                <a:spcPts val="0"/>
              </a:spcAft>
              <a:buSzPts val="1800"/>
              <a:buChar char="○"/>
            </a:pPr>
            <a:r>
              <a:rPr lang="en" sz="1800" dirty="0"/>
              <a:t>Exodus 2:16-17</a:t>
            </a:r>
            <a:endParaRPr sz="1800" dirty="0"/>
          </a:p>
          <a:p>
            <a:pPr marL="457200" lvl="0" indent="-342900" algn="l" rtl="0">
              <a:spcBef>
                <a:spcPts val="0"/>
              </a:spcBef>
              <a:spcAft>
                <a:spcPts val="0"/>
              </a:spcAft>
              <a:buSzPts val="1800"/>
              <a:buChar char="●"/>
            </a:pPr>
            <a:r>
              <a:rPr lang="en" sz="1800" dirty="0"/>
              <a:t>Moses served his purpose</a:t>
            </a:r>
            <a:endParaRPr sz="1800" dirty="0"/>
          </a:p>
        </p:txBody>
      </p:sp>
      <p:sp>
        <p:nvSpPr>
          <p:cNvPr id="162" name="Google Shape;162;p26"/>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Analysis</a:t>
            </a:r>
            <a:endParaRPr sz="1800" dirty="0"/>
          </a:p>
          <a:p>
            <a:pPr marL="914400" lvl="1" indent="-342900" algn="l" rtl="0">
              <a:spcBef>
                <a:spcPts val="0"/>
              </a:spcBef>
              <a:spcAft>
                <a:spcPts val="0"/>
              </a:spcAft>
              <a:buSzPts val="1800"/>
              <a:buChar char="○"/>
            </a:pPr>
            <a:r>
              <a:rPr lang="en" sz="1800" dirty="0"/>
              <a:t>Our roles are based on our capacity</a:t>
            </a:r>
            <a:endParaRPr sz="1800" dirty="0"/>
          </a:p>
          <a:p>
            <a:pPr marL="914400" lvl="1" indent="-342900" algn="l" rtl="0">
              <a:spcBef>
                <a:spcPts val="0"/>
              </a:spcBef>
              <a:spcAft>
                <a:spcPts val="0"/>
              </a:spcAft>
              <a:buSzPts val="1800"/>
              <a:buChar char="○"/>
            </a:pPr>
            <a:r>
              <a:rPr lang="en" sz="1800" dirty="0"/>
              <a:t>We are being prepared now for what God wants to do with us later </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7"/>
          <p:cNvPicPr preferRelativeResize="0"/>
          <p:nvPr/>
        </p:nvPicPr>
        <p:blipFill>
          <a:blip r:embed="rId3">
            <a:alphaModFix amt="13000"/>
          </a:blip>
          <a:stretch>
            <a:fillRect/>
          </a:stretch>
        </p:blipFill>
        <p:spPr>
          <a:xfrm>
            <a:off x="0" y="0"/>
            <a:ext cx="9144002" cy="5143500"/>
          </a:xfrm>
          <a:prstGeom prst="rect">
            <a:avLst/>
          </a:prstGeom>
          <a:noFill/>
          <a:ln>
            <a:noFill/>
          </a:ln>
        </p:spPr>
      </p:pic>
      <p:sp>
        <p:nvSpPr>
          <p:cNvPr id="168" name="Google Shape;168;p2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Relay: Who is Coming After Me?</a:t>
            </a:r>
            <a:endParaRPr b="1" dirty="0">
              <a:effectLst>
                <a:outerShdw blurRad="38100" dist="38100" dir="2700000" algn="tl">
                  <a:srgbClr val="000000">
                    <a:alpha val="43137"/>
                  </a:srgbClr>
                </a:outerShdw>
              </a:effectLst>
            </a:endParaRPr>
          </a:p>
        </p:txBody>
      </p:sp>
      <p:sp>
        <p:nvSpPr>
          <p:cNvPr id="169" name="Google Shape;169;p2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Moses passes on</a:t>
            </a:r>
            <a:endParaRPr sz="1800" dirty="0"/>
          </a:p>
          <a:p>
            <a:pPr marL="914400" lvl="1" indent="-342900" algn="l" rtl="0">
              <a:spcBef>
                <a:spcPts val="0"/>
              </a:spcBef>
              <a:spcAft>
                <a:spcPts val="0"/>
              </a:spcAft>
              <a:buSzPts val="1800"/>
              <a:buChar char="○"/>
            </a:pPr>
            <a:r>
              <a:rPr lang="en" sz="1800" dirty="0"/>
              <a:t>Deuteronomy 34:1-5</a:t>
            </a:r>
            <a:endParaRPr sz="1800" dirty="0"/>
          </a:p>
          <a:p>
            <a:pPr marL="457200" lvl="0" indent="-342900" algn="l" rtl="0">
              <a:spcBef>
                <a:spcPts val="0"/>
              </a:spcBef>
              <a:spcAft>
                <a:spcPts val="0"/>
              </a:spcAft>
              <a:buSzPts val="1800"/>
              <a:buChar char="●"/>
            </a:pPr>
            <a:r>
              <a:rPr lang="en" sz="1800" dirty="0"/>
              <a:t>Joshua was prepared by Moses</a:t>
            </a:r>
            <a:endParaRPr sz="1800" dirty="0"/>
          </a:p>
          <a:p>
            <a:pPr marL="914400" lvl="1" indent="-342900" algn="l" rtl="0">
              <a:spcBef>
                <a:spcPts val="0"/>
              </a:spcBef>
              <a:spcAft>
                <a:spcPts val="0"/>
              </a:spcAft>
              <a:buSzPts val="1800"/>
              <a:buChar char="○"/>
            </a:pPr>
            <a:r>
              <a:rPr lang="en" sz="1800" dirty="0"/>
              <a:t>Deuteronomy 34:9</a:t>
            </a:r>
            <a:endParaRPr sz="1800" dirty="0"/>
          </a:p>
          <a:p>
            <a:pPr marL="457200" lvl="0" indent="-342900" algn="l" rtl="0">
              <a:spcBef>
                <a:spcPts val="0"/>
              </a:spcBef>
              <a:spcAft>
                <a:spcPts val="0"/>
              </a:spcAft>
              <a:buSzPts val="1800"/>
              <a:buChar char="●"/>
            </a:pPr>
            <a:r>
              <a:rPr lang="en" sz="1800" dirty="0"/>
              <a:t>God selects Joshua to complete Moses’ work</a:t>
            </a:r>
            <a:endParaRPr sz="1800" dirty="0"/>
          </a:p>
          <a:p>
            <a:pPr marL="914400" lvl="1" indent="-342900" algn="l" rtl="0">
              <a:spcBef>
                <a:spcPts val="0"/>
              </a:spcBef>
              <a:spcAft>
                <a:spcPts val="0"/>
              </a:spcAft>
              <a:buSzPts val="1800"/>
              <a:buChar char="○"/>
            </a:pPr>
            <a:r>
              <a:rPr lang="en" sz="1800" dirty="0"/>
              <a:t>Joshua 1:1-9 </a:t>
            </a:r>
            <a:endParaRPr sz="1800" dirty="0"/>
          </a:p>
        </p:txBody>
      </p:sp>
      <p:sp>
        <p:nvSpPr>
          <p:cNvPr id="170" name="Google Shape;170;p27"/>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Analysis</a:t>
            </a:r>
            <a:endParaRPr sz="1800" dirty="0"/>
          </a:p>
          <a:p>
            <a:pPr marL="914400" lvl="1" indent="-342900" algn="l" rtl="0">
              <a:spcBef>
                <a:spcPts val="0"/>
              </a:spcBef>
              <a:spcAft>
                <a:spcPts val="0"/>
              </a:spcAft>
              <a:buSzPts val="1800"/>
              <a:buChar char="○"/>
            </a:pPr>
            <a:r>
              <a:rPr lang="en" sz="1800" dirty="0"/>
              <a:t>The most important part of the relay is passing the baton</a:t>
            </a:r>
            <a:endParaRPr sz="1800" dirty="0"/>
          </a:p>
          <a:p>
            <a:pPr marL="914400" lvl="1" indent="-342900" algn="l" rtl="0">
              <a:spcBef>
                <a:spcPts val="0"/>
              </a:spcBef>
              <a:spcAft>
                <a:spcPts val="0"/>
              </a:spcAft>
              <a:buSzPts val="1800"/>
              <a:buChar char="○"/>
            </a:pPr>
            <a:r>
              <a:rPr lang="en" sz="1800" dirty="0"/>
              <a:t>Part of our role is to pass the goodness of God down to the next generation</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773700" y="1806450"/>
            <a:ext cx="7596600" cy="1530600"/>
          </a:xfrm>
          <a:prstGeom prst="rect">
            <a:avLst/>
          </a:prstGeom>
          <a:ln w="9525" cap="flat" cmpd="sng">
            <a:solidFill>
              <a:srgbClr val="99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000000"/>
                </a:solidFill>
              </a:rPr>
              <a:t>Stay In The Race </a:t>
            </a:r>
            <a:r>
              <a:rPr lang="en">
                <a:solidFill>
                  <a:srgbClr val="FF0000"/>
                </a:solidFill>
              </a:rPr>
              <a:t>At All Costs</a:t>
            </a:r>
            <a:endParaRPr>
              <a:solidFill>
                <a:srgbClr val="FF0000"/>
              </a:solidFill>
            </a:endParaRPr>
          </a:p>
        </p:txBody>
      </p:sp>
      <p:pic>
        <p:nvPicPr>
          <p:cNvPr id="176" name="Google Shape;176;p28"/>
          <p:cNvPicPr preferRelativeResize="0"/>
          <p:nvPr/>
        </p:nvPicPr>
        <p:blipFill>
          <a:blip r:embed="rId3">
            <a:alphaModFix amt="5000"/>
          </a:blip>
          <a:stretch>
            <a:fillRect/>
          </a:stretch>
        </p:blipFill>
        <p:spPr>
          <a:xfrm>
            <a:off x="0" y="0"/>
            <a:ext cx="9144000" cy="5143500"/>
          </a:xfrm>
          <a:prstGeom prst="rect">
            <a:avLst/>
          </a:prstGeom>
          <a:noFill/>
          <a:ln>
            <a:noFill/>
          </a:ln>
        </p:spPr>
      </p:pic>
      <p:sp>
        <p:nvSpPr>
          <p:cNvPr id="4" name="TextBox 3">
            <a:extLst>
              <a:ext uri="{FF2B5EF4-FFF2-40B4-BE49-F238E27FC236}">
                <a16:creationId xmlns:a16="http://schemas.microsoft.com/office/drawing/2014/main" xmlns="" id="{21279504-9BE3-43F7-A3D3-9D28E7141D84}"/>
              </a:ext>
            </a:extLst>
          </p:cNvPr>
          <p:cNvSpPr txBox="1"/>
          <p:nvPr/>
        </p:nvSpPr>
        <p:spPr>
          <a:xfrm>
            <a:off x="1918009" y="2178206"/>
            <a:ext cx="5315411" cy="776878"/>
          </a:xfrm>
          <a:prstGeom prst="rect">
            <a:avLst/>
          </a:prstGeom>
          <a:solidFill>
            <a:srgbClr val="ECE6E5"/>
          </a:solidFill>
        </p:spPr>
        <p:txBody>
          <a:bodyPr wrap="square" rtlCol="0">
            <a:spAutoFit/>
          </a:bodyPr>
          <a:lstStyle/>
          <a:p>
            <a:pPr algn="ctr"/>
            <a:r>
              <a:rPr lang="en-US" sz="4400" b="1" dirty="0">
                <a:solidFill>
                  <a:schemeClr val="tx1"/>
                </a:solidFill>
                <a:effectLst>
                  <a:outerShdw blurRad="38100" dist="38100" dir="2700000" algn="tl">
                    <a:srgbClr val="000000">
                      <a:alpha val="43137"/>
                    </a:srgbClr>
                  </a:outerShdw>
                </a:effectLst>
                <a:latin typeface="Economica" panose="020B0604020202020204" charset="0"/>
              </a:rPr>
              <a:t>Stay In the Race </a:t>
            </a:r>
            <a:r>
              <a:rPr lang="en-US" sz="4400" b="1" dirty="0">
                <a:solidFill>
                  <a:srgbClr val="FF0000"/>
                </a:solidFill>
                <a:effectLst>
                  <a:outerShdw blurRad="38100" dist="38100" dir="2700000" algn="tl">
                    <a:srgbClr val="000000">
                      <a:alpha val="43137"/>
                    </a:srgbClr>
                  </a:outerShdw>
                </a:effectLst>
                <a:latin typeface="Economica" panose="020B0604020202020204" charset="0"/>
              </a:rPr>
              <a:t>at All Costs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b="1" dirty="0">
                <a:solidFill>
                  <a:schemeClr val="tx2">
                    <a:lumMod val="50000"/>
                  </a:schemeClr>
                </a:solidFill>
                <a:effectLst>
                  <a:outerShdw blurRad="38100" dist="38100" dir="2700000" algn="tl">
                    <a:srgbClr val="000000">
                      <a:alpha val="43137"/>
                    </a:srgbClr>
                  </a:outerShdw>
                </a:effectLst>
              </a:rPr>
              <a:t>At All Costs</a:t>
            </a:r>
            <a:endParaRPr sz="5400" b="1" dirty="0">
              <a:solidFill>
                <a:schemeClr val="tx2">
                  <a:lumMod val="50000"/>
                </a:schemeClr>
              </a:solidFill>
              <a:effectLst>
                <a:outerShdw blurRad="38100" dist="38100" dir="2700000" algn="tl">
                  <a:srgbClr val="000000">
                    <a:alpha val="43137"/>
                  </a:srgbClr>
                </a:outerShdw>
              </a:effectLst>
            </a:endParaRPr>
          </a:p>
        </p:txBody>
      </p:sp>
      <p:sp>
        <p:nvSpPr>
          <p:cNvPr id="182" name="Google Shape;182;p2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4400" b="1" dirty="0">
                <a:effectLst>
                  <a:outerShdw blurRad="38100" dist="38100" dir="2700000" algn="tl">
                    <a:srgbClr val="000000">
                      <a:alpha val="43137"/>
                    </a:srgbClr>
                  </a:outerShdw>
                </a:effectLst>
              </a:rPr>
              <a:t>Cost and Value</a:t>
            </a:r>
            <a:endParaRPr sz="4400" b="1" dirty="0">
              <a:effectLst>
                <a:outerShdw blurRad="38100" dist="38100" dir="2700000" algn="tl">
                  <a:srgbClr val="000000">
                    <a:alpha val="43137"/>
                  </a:srgbClr>
                </a:outerShdw>
              </a:effectLst>
            </a:endParaRPr>
          </a:p>
          <a:p>
            <a:pPr marL="0" lvl="0" indent="0" algn="ctr" rtl="0">
              <a:spcBef>
                <a:spcPts val="0"/>
              </a:spcBef>
              <a:spcAft>
                <a:spcPts val="0"/>
              </a:spcAft>
              <a:buNone/>
            </a:pPr>
            <a:endParaRPr dirty="0"/>
          </a:p>
        </p:txBody>
      </p:sp>
      <p:pic>
        <p:nvPicPr>
          <p:cNvPr id="183" name="Google Shape;183;p29"/>
          <p:cNvPicPr preferRelativeResize="0"/>
          <p:nvPr/>
        </p:nvPicPr>
        <p:blipFill>
          <a:blip r:embed="rId3">
            <a:alphaModFix/>
          </a:blip>
          <a:stretch>
            <a:fillRect/>
          </a:stretch>
        </p:blipFill>
        <p:spPr>
          <a:xfrm>
            <a:off x="4766887" y="1474400"/>
            <a:ext cx="4213275" cy="2194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0"/>
          <p:cNvPicPr preferRelativeResize="0"/>
          <p:nvPr/>
        </p:nvPicPr>
        <p:blipFill>
          <a:blip r:embed="rId3">
            <a:alphaModFix amt="4000"/>
          </a:blip>
          <a:stretch>
            <a:fillRect/>
          </a:stretch>
        </p:blipFill>
        <p:spPr>
          <a:xfrm>
            <a:off x="0" y="0"/>
            <a:ext cx="9180575" cy="5115150"/>
          </a:xfrm>
          <a:prstGeom prst="rect">
            <a:avLst/>
          </a:prstGeom>
          <a:noFill/>
          <a:ln>
            <a:noFill/>
          </a:ln>
        </p:spPr>
      </p:pic>
      <p:sp>
        <p:nvSpPr>
          <p:cNvPr id="189" name="Google Shape;189;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solidFill>
                  <a:srgbClr val="FF0000"/>
                </a:solidFill>
                <a:effectLst>
                  <a:outerShdw blurRad="38100" dist="38100" dir="2700000" algn="tl">
                    <a:srgbClr val="000000">
                      <a:alpha val="43137"/>
                    </a:srgbClr>
                  </a:outerShdw>
                </a:effectLst>
              </a:rPr>
              <a:t>At All Costs: </a:t>
            </a:r>
            <a:r>
              <a:rPr lang="en" b="1" dirty="0">
                <a:effectLst>
                  <a:outerShdw blurRad="38100" dist="38100" dir="2700000" algn="tl">
                    <a:srgbClr val="000000">
                      <a:alpha val="43137"/>
                    </a:srgbClr>
                  </a:outerShdw>
                </a:effectLst>
              </a:rPr>
              <a:t>Cost and Value</a:t>
            </a:r>
            <a:endParaRPr b="1" dirty="0">
              <a:effectLst>
                <a:outerShdw blurRad="38100" dist="38100" dir="2700000" algn="tl">
                  <a:srgbClr val="000000">
                    <a:alpha val="43137"/>
                  </a:srgbClr>
                </a:outerShdw>
              </a:effectLst>
            </a:endParaRPr>
          </a:p>
        </p:txBody>
      </p:sp>
      <p:sp>
        <p:nvSpPr>
          <p:cNvPr id="190" name="Google Shape;190;p30"/>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sz="1800" dirty="0"/>
              <a:t>Peter did not understand value</a:t>
            </a:r>
            <a:endParaRPr sz="1800" dirty="0"/>
          </a:p>
          <a:p>
            <a:pPr marL="914400" lvl="1" indent="-342900" algn="l" rtl="0">
              <a:spcBef>
                <a:spcPts val="0"/>
              </a:spcBef>
              <a:spcAft>
                <a:spcPts val="0"/>
              </a:spcAft>
              <a:buSzPts val="1800"/>
              <a:buChar char="○"/>
            </a:pPr>
            <a:r>
              <a:rPr lang="en" sz="1800" dirty="0"/>
              <a:t>Matthew 17:21-23</a:t>
            </a:r>
            <a:endParaRPr sz="1800" dirty="0"/>
          </a:p>
          <a:p>
            <a:pPr marL="457200" lvl="0" indent="-342900" algn="l" rtl="0">
              <a:spcBef>
                <a:spcPts val="0"/>
              </a:spcBef>
              <a:spcAft>
                <a:spcPts val="0"/>
              </a:spcAft>
              <a:buSzPts val="1800"/>
              <a:buChar char="●"/>
            </a:pPr>
            <a:r>
              <a:rPr lang="en" sz="1800" dirty="0"/>
              <a:t>Jesus communicates the value of a soul </a:t>
            </a:r>
            <a:endParaRPr sz="1800" dirty="0"/>
          </a:p>
          <a:p>
            <a:pPr marL="914400" lvl="1" indent="-342900" algn="l" rtl="0">
              <a:spcBef>
                <a:spcPts val="0"/>
              </a:spcBef>
              <a:spcAft>
                <a:spcPts val="0"/>
              </a:spcAft>
              <a:buSzPts val="1800"/>
              <a:buChar char="○"/>
            </a:pPr>
            <a:r>
              <a:rPr lang="en" sz="1800" dirty="0"/>
              <a:t>Matthew 17:24-28</a:t>
            </a:r>
            <a:endParaRPr sz="1800" dirty="0"/>
          </a:p>
          <a:p>
            <a:pPr marL="457200" lvl="0" indent="-342900" algn="l" rtl="0">
              <a:spcBef>
                <a:spcPts val="0"/>
              </a:spcBef>
              <a:spcAft>
                <a:spcPts val="0"/>
              </a:spcAft>
              <a:buSzPts val="1800"/>
              <a:buChar char="●"/>
            </a:pPr>
            <a:r>
              <a:rPr lang="en" sz="1800" dirty="0"/>
              <a:t>Jesus pays the cost to redeem our value</a:t>
            </a:r>
            <a:endParaRPr sz="1800" dirty="0"/>
          </a:p>
          <a:p>
            <a:pPr marL="914400" lvl="1" indent="-342900" algn="l" rtl="0">
              <a:spcBef>
                <a:spcPts val="0"/>
              </a:spcBef>
              <a:spcAft>
                <a:spcPts val="0"/>
              </a:spcAft>
              <a:buSzPts val="1800"/>
              <a:buChar char="○"/>
            </a:pPr>
            <a:r>
              <a:rPr lang="en" sz="1800" dirty="0"/>
              <a:t>Matthew 27, 28</a:t>
            </a:r>
            <a:endParaRPr sz="1800" dirty="0"/>
          </a:p>
          <a:p>
            <a:pPr marL="457200" lvl="0" indent="-342900" algn="l" rtl="0">
              <a:spcBef>
                <a:spcPts val="0"/>
              </a:spcBef>
              <a:spcAft>
                <a:spcPts val="0"/>
              </a:spcAft>
              <a:buSzPts val="1800"/>
              <a:buChar char="●"/>
            </a:pPr>
            <a:r>
              <a:rPr lang="en" sz="1800" dirty="0"/>
              <a:t>Paul shows us the cost of our discipleship</a:t>
            </a:r>
            <a:endParaRPr sz="1800" dirty="0"/>
          </a:p>
          <a:p>
            <a:pPr marL="914400" lvl="1" indent="-342900" algn="l" rtl="0">
              <a:spcBef>
                <a:spcPts val="0"/>
              </a:spcBef>
              <a:spcAft>
                <a:spcPts val="0"/>
              </a:spcAft>
              <a:buSzPts val="1800"/>
              <a:buChar char="○"/>
            </a:pPr>
            <a:r>
              <a:rPr lang="en" sz="1800" dirty="0"/>
              <a:t>Romans 12:1-2</a:t>
            </a:r>
            <a:endParaRPr sz="1800" dirty="0"/>
          </a:p>
        </p:txBody>
      </p:sp>
      <p:sp>
        <p:nvSpPr>
          <p:cNvPr id="191" name="Google Shape;191;p30"/>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Analysis</a:t>
            </a:r>
            <a:endParaRPr sz="1800" dirty="0"/>
          </a:p>
          <a:p>
            <a:pPr marL="914400" lvl="1" indent="-342900" algn="l" rtl="0">
              <a:spcBef>
                <a:spcPts val="0"/>
              </a:spcBef>
              <a:spcAft>
                <a:spcPts val="0"/>
              </a:spcAft>
              <a:buSzPts val="1800"/>
              <a:buChar char="○"/>
            </a:pPr>
            <a:r>
              <a:rPr lang="en" sz="1800" dirty="0"/>
              <a:t>Jesus incurred cost to show us our value</a:t>
            </a:r>
            <a:endParaRPr sz="1800" dirty="0"/>
          </a:p>
          <a:p>
            <a:pPr marL="914400" lvl="1" indent="-342900" algn="l" rtl="0">
              <a:spcBef>
                <a:spcPts val="0"/>
              </a:spcBef>
              <a:spcAft>
                <a:spcPts val="0"/>
              </a:spcAft>
              <a:buSzPts val="1800"/>
              <a:buChar char="○"/>
            </a:pPr>
            <a:r>
              <a:rPr lang="en" sz="1800" dirty="0"/>
              <a:t>The cost of our discipleship is minimal</a:t>
            </a:r>
            <a:br>
              <a:rPr lang="en" sz="1800" dirty="0"/>
            </a:br>
            <a:r>
              <a:rPr lang="en" sz="1800" dirty="0"/>
              <a:t>yet significant </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773700" y="1806450"/>
            <a:ext cx="7596600" cy="1530600"/>
          </a:xfrm>
          <a:prstGeom prst="rect">
            <a:avLst/>
          </a:prstGeom>
          <a:ln w="9525" cap="flat" cmpd="sng">
            <a:solidFill>
              <a:srgbClr val="99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FF0000"/>
                </a:solidFill>
              </a:rPr>
              <a:t>Stay In The Race At All Costs</a:t>
            </a:r>
            <a:endParaRPr>
              <a:solidFill>
                <a:srgbClr val="FF0000"/>
              </a:solidFill>
            </a:endParaRPr>
          </a:p>
        </p:txBody>
      </p:sp>
      <p:pic>
        <p:nvPicPr>
          <p:cNvPr id="197" name="Google Shape;197;p31"/>
          <p:cNvPicPr preferRelativeResize="0"/>
          <p:nvPr/>
        </p:nvPicPr>
        <p:blipFill>
          <a:blip r:embed="rId3">
            <a:alphaModFix amt="5000"/>
          </a:blip>
          <a:stretch>
            <a:fillRect/>
          </a:stretch>
        </p:blipFill>
        <p:spPr>
          <a:xfrm>
            <a:off x="0" y="0"/>
            <a:ext cx="9144000" cy="5143500"/>
          </a:xfrm>
          <a:prstGeom prst="rect">
            <a:avLst/>
          </a:prstGeom>
          <a:noFill/>
          <a:ln>
            <a:noFill/>
          </a:ln>
        </p:spPr>
      </p:pic>
      <p:sp>
        <p:nvSpPr>
          <p:cNvPr id="6" name="TextBox 5">
            <a:extLst>
              <a:ext uri="{FF2B5EF4-FFF2-40B4-BE49-F238E27FC236}">
                <a16:creationId xmlns:a16="http://schemas.microsoft.com/office/drawing/2014/main" xmlns="" id="{BA074328-60D5-4516-84DD-13B6793CCEAE}"/>
              </a:ext>
            </a:extLst>
          </p:cNvPr>
          <p:cNvSpPr txBox="1"/>
          <p:nvPr/>
        </p:nvSpPr>
        <p:spPr>
          <a:xfrm>
            <a:off x="1687547" y="2178206"/>
            <a:ext cx="5791196" cy="830997"/>
          </a:xfrm>
          <a:prstGeom prst="rect">
            <a:avLst/>
          </a:prstGeom>
          <a:solidFill>
            <a:srgbClr val="ECE6E5"/>
          </a:solid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Economica" panose="020B0604020202020204" charset="0"/>
              </a:rPr>
              <a:t>Stay In the Race at All Costs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773700" y="1806450"/>
            <a:ext cx="7596600" cy="1530600"/>
          </a:xfrm>
          <a:prstGeom prst="rect">
            <a:avLst/>
          </a:prstGeom>
          <a:ln w="9525" cap="flat" cmpd="sng">
            <a:solidFill>
              <a:srgbClr val="99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FF0000"/>
                </a:solidFill>
              </a:rPr>
              <a:t>Stay In</a:t>
            </a:r>
            <a:r>
              <a:rPr lang="en"/>
              <a:t> The Race At All Costs</a:t>
            </a:r>
            <a:endParaRPr/>
          </a:p>
        </p:txBody>
      </p:sp>
      <p:pic>
        <p:nvPicPr>
          <p:cNvPr id="70" name="Google Shape;70;p14"/>
          <p:cNvPicPr preferRelativeResize="0"/>
          <p:nvPr/>
        </p:nvPicPr>
        <p:blipFill>
          <a:blip r:embed="rId3">
            <a:alphaModFix amt="5000"/>
          </a:blip>
          <a:stretch>
            <a:fillRect/>
          </a:stretch>
        </p:blipFill>
        <p:spPr>
          <a:xfrm>
            <a:off x="0" y="0"/>
            <a:ext cx="9144000" cy="5143500"/>
          </a:xfrm>
          <a:prstGeom prst="rect">
            <a:avLst/>
          </a:prstGeom>
          <a:noFill/>
          <a:ln>
            <a:noFill/>
          </a:ln>
        </p:spPr>
      </p:pic>
      <p:sp>
        <p:nvSpPr>
          <p:cNvPr id="3" name="TextBox 2">
            <a:extLst>
              <a:ext uri="{FF2B5EF4-FFF2-40B4-BE49-F238E27FC236}">
                <a16:creationId xmlns:a16="http://schemas.microsoft.com/office/drawing/2014/main" xmlns="" id="{D2D906B1-C164-4CAB-A1AE-4B0B75591BCF}"/>
              </a:ext>
            </a:extLst>
          </p:cNvPr>
          <p:cNvSpPr txBox="1"/>
          <p:nvPr/>
        </p:nvSpPr>
        <p:spPr>
          <a:xfrm>
            <a:off x="1918009" y="2178206"/>
            <a:ext cx="5315411" cy="776878"/>
          </a:xfrm>
          <a:prstGeom prst="rect">
            <a:avLst/>
          </a:prstGeom>
          <a:solidFill>
            <a:srgbClr val="ECE6E5"/>
          </a:solid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Economica" panose="020B0604020202020204" charset="0"/>
              </a:rPr>
              <a:t>Stay In </a:t>
            </a:r>
            <a:r>
              <a:rPr lang="en-US" sz="4400" b="1" dirty="0">
                <a:effectLst>
                  <a:outerShdw blurRad="38100" dist="38100" dir="2700000" algn="tl">
                    <a:srgbClr val="000000">
                      <a:alpha val="43137"/>
                    </a:srgbClr>
                  </a:outerShdw>
                </a:effectLst>
                <a:latin typeface="Economica" panose="020B0604020202020204" charset="0"/>
              </a:rPr>
              <a:t>the Race at All Costs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solidFill>
                  <a:schemeClr val="tx2">
                    <a:lumMod val="50000"/>
                  </a:schemeClr>
                </a:solidFill>
                <a:effectLst>
                  <a:outerShdw blurRad="38100" dist="38100" dir="2700000" algn="tl">
                    <a:srgbClr val="000000">
                      <a:alpha val="43137"/>
                    </a:srgbClr>
                  </a:outerShdw>
                </a:effectLst>
              </a:rPr>
              <a:t>Stay In the Race</a:t>
            </a:r>
            <a:br>
              <a:rPr lang="en" sz="5400" b="1" dirty="0">
                <a:solidFill>
                  <a:schemeClr val="tx2">
                    <a:lumMod val="50000"/>
                  </a:schemeClr>
                </a:solidFill>
                <a:effectLst>
                  <a:outerShdw blurRad="38100" dist="38100" dir="2700000" algn="tl">
                    <a:srgbClr val="000000">
                      <a:alpha val="43137"/>
                    </a:srgbClr>
                  </a:outerShdw>
                </a:effectLst>
              </a:rPr>
            </a:br>
            <a:r>
              <a:rPr lang="en" sz="5400" b="1" dirty="0">
                <a:solidFill>
                  <a:schemeClr val="tx2">
                    <a:lumMod val="50000"/>
                  </a:schemeClr>
                </a:solidFill>
                <a:effectLst>
                  <a:outerShdw blurRad="38100" dist="38100" dir="2700000" algn="tl">
                    <a:srgbClr val="000000">
                      <a:alpha val="43137"/>
                    </a:srgbClr>
                  </a:outerShdw>
                </a:effectLst>
              </a:rPr>
              <a:t>at All Costs</a:t>
            </a:r>
            <a:endParaRPr sz="5400" b="1" dirty="0">
              <a:solidFill>
                <a:schemeClr val="tx2">
                  <a:lumMod val="50000"/>
                </a:schemeClr>
              </a:solidFill>
              <a:effectLst>
                <a:outerShdw blurRad="38100" dist="38100" dir="2700000" algn="tl">
                  <a:srgbClr val="000000">
                    <a:alpha val="43137"/>
                  </a:srgbClr>
                </a:outerShdw>
              </a:effectLst>
            </a:endParaRPr>
          </a:p>
        </p:txBody>
      </p:sp>
      <p:pic>
        <p:nvPicPr>
          <p:cNvPr id="203" name="Google Shape;203;p32"/>
          <p:cNvPicPr preferRelativeResize="0"/>
          <p:nvPr/>
        </p:nvPicPr>
        <p:blipFill>
          <a:blip r:embed="rId3">
            <a:alphaModFix/>
          </a:blip>
          <a:stretch>
            <a:fillRect/>
          </a:stretch>
        </p:blipFill>
        <p:spPr>
          <a:xfrm>
            <a:off x="5602550" y="582150"/>
            <a:ext cx="2635713" cy="3691475"/>
          </a:xfrm>
          <a:prstGeom prst="rect">
            <a:avLst/>
          </a:prstGeom>
          <a:noFill/>
          <a:ln>
            <a:noFill/>
          </a:ln>
        </p:spPr>
      </p:pic>
      <p:sp>
        <p:nvSpPr>
          <p:cNvPr id="204" name="Google Shape;204;p32"/>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4400" b="1" dirty="0">
                <a:effectLst>
                  <a:outerShdw blurRad="38100" dist="38100" dir="2700000" algn="tl">
                    <a:srgbClr val="000000">
                      <a:alpha val="43137"/>
                    </a:srgbClr>
                  </a:outerShdw>
                </a:effectLst>
              </a:rPr>
              <a:t>“Our Charge”</a:t>
            </a:r>
            <a:endParaRPr sz="4400" b="1" dirty="0">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3"/>
          <p:cNvPicPr preferRelativeResize="0"/>
          <p:nvPr/>
        </p:nvPicPr>
        <p:blipFill>
          <a:blip r:embed="rId3">
            <a:alphaModFix amt="14000"/>
          </a:blip>
          <a:stretch>
            <a:fillRect/>
          </a:stretch>
        </p:blipFill>
        <p:spPr>
          <a:xfrm>
            <a:off x="0" y="0"/>
            <a:ext cx="9144000" cy="5143500"/>
          </a:xfrm>
          <a:prstGeom prst="rect">
            <a:avLst/>
          </a:prstGeom>
          <a:noFill/>
          <a:ln>
            <a:noFill/>
          </a:ln>
        </p:spPr>
      </p:pic>
      <p:sp>
        <p:nvSpPr>
          <p:cNvPr id="210" name="Google Shape;210;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Our Charge</a:t>
            </a:r>
            <a:endParaRPr b="1" dirty="0">
              <a:effectLst>
                <a:outerShdw blurRad="38100" dist="38100" dir="2700000" algn="tl">
                  <a:srgbClr val="000000">
                    <a:alpha val="43137"/>
                  </a:srgbClr>
                </a:outerShdw>
              </a:effectLst>
            </a:endParaRPr>
          </a:p>
        </p:txBody>
      </p:sp>
      <p:sp>
        <p:nvSpPr>
          <p:cNvPr id="211" name="Google Shape;211;p33"/>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dirty="0"/>
              <a:t>Paul charges Timothy to continue the fight</a:t>
            </a:r>
            <a:endParaRPr sz="2000" dirty="0"/>
          </a:p>
          <a:p>
            <a:pPr marL="914400" lvl="1" indent="-355600" algn="l" rtl="0">
              <a:spcBef>
                <a:spcPts val="0"/>
              </a:spcBef>
              <a:spcAft>
                <a:spcPts val="0"/>
              </a:spcAft>
              <a:buSzPts val="2000"/>
              <a:buChar char="○"/>
            </a:pPr>
            <a:r>
              <a:rPr lang="en" sz="2000" dirty="0"/>
              <a:t>II Timothy 4:1-8</a:t>
            </a:r>
            <a:endParaRPr sz="2000" dirty="0"/>
          </a:p>
          <a:p>
            <a:pPr marL="457200" lvl="0" indent="0" algn="l" rtl="0">
              <a:spcBef>
                <a:spcPts val="1200"/>
              </a:spcBef>
              <a:spcAft>
                <a:spcPts val="1200"/>
              </a:spcAft>
              <a:buNone/>
            </a:pPr>
            <a:endParaRPr dirty="0"/>
          </a:p>
        </p:txBody>
      </p:sp>
      <p:sp>
        <p:nvSpPr>
          <p:cNvPr id="212" name="Google Shape;212;p33"/>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Analysis</a:t>
            </a:r>
            <a:endParaRPr sz="1800" dirty="0"/>
          </a:p>
          <a:p>
            <a:pPr marL="914400" lvl="1" indent="-342900" algn="l" rtl="0">
              <a:spcBef>
                <a:spcPts val="0"/>
              </a:spcBef>
              <a:spcAft>
                <a:spcPts val="0"/>
              </a:spcAft>
              <a:buSzPts val="1800"/>
              <a:buChar char="○"/>
            </a:pPr>
            <a:r>
              <a:rPr lang="en" sz="1800" dirty="0"/>
              <a:t>There is hope in continuing in Christ.</a:t>
            </a:r>
            <a:endParaRPr sz="1800" dirty="0"/>
          </a:p>
          <a:p>
            <a:pPr marL="914400" lvl="1" indent="-342900" algn="l" rtl="0">
              <a:spcBef>
                <a:spcPts val="0"/>
              </a:spcBef>
              <a:spcAft>
                <a:spcPts val="0"/>
              </a:spcAft>
              <a:buSzPts val="1800"/>
              <a:buChar char="○"/>
            </a:pPr>
            <a:r>
              <a:rPr lang="en" sz="1800" dirty="0"/>
              <a:t>Paul’s exhortation to Timothy applies to us</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4"/>
          <p:cNvPicPr preferRelativeResize="0"/>
          <p:nvPr/>
        </p:nvPicPr>
        <p:blipFill>
          <a:blip r:embed="rId3">
            <a:alphaModFix amt="14000"/>
          </a:blip>
          <a:stretch>
            <a:fillRect/>
          </a:stretch>
        </p:blipFill>
        <p:spPr>
          <a:xfrm>
            <a:off x="0" y="0"/>
            <a:ext cx="9144000" cy="5143500"/>
          </a:xfrm>
          <a:prstGeom prst="rect">
            <a:avLst/>
          </a:prstGeom>
          <a:noFill/>
          <a:ln>
            <a:noFill/>
          </a:ln>
        </p:spPr>
      </p:pic>
      <p:sp>
        <p:nvSpPr>
          <p:cNvPr id="218" name="Google Shape;218;p34"/>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400" b="1" spc="300" dirty="0">
                <a:effectLst>
                  <a:outerShdw blurRad="38100" dist="38100" dir="2700000" algn="tl">
                    <a:srgbClr val="000000">
                      <a:alpha val="43137"/>
                    </a:srgbClr>
                  </a:outerShdw>
                </a:effectLst>
              </a:rPr>
              <a:t>“Rejoice, we conquer…”</a:t>
            </a:r>
            <a:endParaRPr sz="5400" b="1" spc="300" dirty="0">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mt="5000"/>
          </a:blip>
          <a:stretch>
            <a:fillRect/>
          </a:stretch>
        </p:blipFill>
        <p:spPr>
          <a:xfrm>
            <a:off x="2" y="0"/>
            <a:ext cx="9144000" cy="6086494"/>
          </a:xfrm>
          <a:prstGeom prst="rect">
            <a:avLst/>
          </a:prstGeom>
          <a:noFill/>
          <a:ln>
            <a:noFill/>
          </a:ln>
        </p:spPr>
      </p:pic>
      <p:sp>
        <p:nvSpPr>
          <p:cNvPr id="76" name="Google Shape;76;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solidFill>
                  <a:srgbClr val="FF0000"/>
                </a:solidFill>
                <a:effectLst>
                  <a:outerShdw blurRad="38100" dist="38100" dir="2700000" algn="tl">
                    <a:srgbClr val="000000">
                      <a:alpha val="43137"/>
                    </a:srgbClr>
                  </a:outerShdw>
                </a:effectLst>
              </a:rPr>
              <a:t>Stay In </a:t>
            </a:r>
            <a:r>
              <a:rPr lang="en" dirty="0"/>
              <a:t>(I Corinthians 9)</a:t>
            </a:r>
            <a:endParaRPr dirty="0"/>
          </a:p>
        </p:txBody>
      </p:sp>
      <p:sp>
        <p:nvSpPr>
          <p:cNvPr id="77" name="Google Shape;77;p15"/>
          <p:cNvSpPr txBox="1">
            <a:spLocks noGrp="1"/>
          </p:cNvSpPr>
          <p:nvPr>
            <p:ph type="body" idx="1"/>
          </p:nvPr>
        </p:nvSpPr>
        <p:spPr>
          <a:xfrm>
            <a:off x="653669" y="1225225"/>
            <a:ext cx="3999900" cy="33540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dirty="0"/>
              <a:t>Paul encourages the church at Corinth</a:t>
            </a:r>
            <a:endParaRPr sz="2000" dirty="0"/>
          </a:p>
          <a:p>
            <a:pPr marL="914400" lvl="1" indent="-355600" algn="l" rtl="0">
              <a:spcBef>
                <a:spcPts val="0"/>
              </a:spcBef>
              <a:spcAft>
                <a:spcPts val="0"/>
              </a:spcAft>
              <a:buSzPts val="2000"/>
              <a:buChar char="○"/>
            </a:pPr>
            <a:r>
              <a:rPr lang="en" sz="2000" dirty="0"/>
              <a:t>I Corinthians 9:24-27</a:t>
            </a:r>
            <a:endParaRPr sz="2000" dirty="0"/>
          </a:p>
        </p:txBody>
      </p:sp>
      <p:sp>
        <p:nvSpPr>
          <p:cNvPr id="78" name="Google Shape;78;p15"/>
          <p:cNvSpPr txBox="1">
            <a:spLocks noGrp="1"/>
          </p:cNvSpPr>
          <p:nvPr>
            <p:ph type="body" idx="2"/>
          </p:nvPr>
        </p:nvSpPr>
        <p:spPr>
          <a:xfrm>
            <a:off x="4445824" y="1225225"/>
            <a:ext cx="4386475"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2000" dirty="0"/>
              <a:t>Analysis</a:t>
            </a:r>
            <a:endParaRPr sz="2000" dirty="0"/>
          </a:p>
          <a:p>
            <a:pPr marL="914400" lvl="1" indent="-317500" algn="l" rtl="0">
              <a:spcBef>
                <a:spcPts val="0"/>
              </a:spcBef>
              <a:spcAft>
                <a:spcPts val="0"/>
              </a:spcAft>
              <a:buSzPts val="1400"/>
              <a:buChar char="○"/>
            </a:pPr>
            <a:r>
              <a:rPr lang="en" sz="1600" dirty="0"/>
              <a:t>The phrase “stay in the race at all costs” implies that we are already in the race </a:t>
            </a:r>
            <a:endParaRPr sz="1600" dirty="0"/>
          </a:p>
          <a:p>
            <a:pPr marL="914400" lvl="1" indent="-317500" algn="l" rtl="0">
              <a:spcBef>
                <a:spcPts val="0"/>
              </a:spcBef>
              <a:spcAft>
                <a:spcPts val="0"/>
              </a:spcAft>
              <a:buSzPts val="1400"/>
              <a:buChar char="○"/>
            </a:pPr>
            <a:r>
              <a:rPr lang="en" sz="1600" dirty="0"/>
              <a:t>Competing requires endurance, preparation, and discipline</a:t>
            </a:r>
            <a:endParaRPr sz="1600" dirty="0"/>
          </a:p>
          <a:p>
            <a:pPr marL="914400" lvl="1" indent="-317500" algn="l" rtl="0">
              <a:spcBef>
                <a:spcPts val="0"/>
              </a:spcBef>
              <a:spcAft>
                <a:spcPts val="0"/>
              </a:spcAft>
              <a:buSzPts val="1400"/>
              <a:buChar char="○"/>
            </a:pPr>
            <a:r>
              <a:rPr lang="en" sz="1600" dirty="0"/>
              <a:t>Our prize is everlasting</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773700" y="1806450"/>
            <a:ext cx="7596600" cy="1530600"/>
          </a:xfrm>
          <a:prstGeom prst="rect">
            <a:avLst/>
          </a:prstGeom>
          <a:ln w="9525" cap="flat" cmpd="sng">
            <a:solidFill>
              <a:srgbClr val="99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000000"/>
                </a:solidFill>
              </a:rPr>
              <a:t>Stay In </a:t>
            </a:r>
            <a:r>
              <a:rPr lang="en">
                <a:solidFill>
                  <a:srgbClr val="FF0000"/>
                </a:solidFill>
              </a:rPr>
              <a:t>The Race</a:t>
            </a:r>
            <a:r>
              <a:rPr lang="en">
                <a:solidFill>
                  <a:srgbClr val="000000"/>
                </a:solidFill>
              </a:rPr>
              <a:t> At All Costs</a:t>
            </a:r>
            <a:endParaRPr>
              <a:solidFill>
                <a:srgbClr val="000000"/>
              </a:solidFill>
            </a:endParaRPr>
          </a:p>
        </p:txBody>
      </p:sp>
      <p:pic>
        <p:nvPicPr>
          <p:cNvPr id="84" name="Google Shape;84;p16"/>
          <p:cNvPicPr preferRelativeResize="0"/>
          <p:nvPr/>
        </p:nvPicPr>
        <p:blipFill>
          <a:blip r:embed="rId3">
            <a:alphaModFix amt="5000"/>
          </a:blip>
          <a:stretch>
            <a:fillRect/>
          </a:stretch>
        </p:blipFill>
        <p:spPr>
          <a:xfrm>
            <a:off x="0" y="0"/>
            <a:ext cx="9144000" cy="5143500"/>
          </a:xfrm>
          <a:prstGeom prst="rect">
            <a:avLst/>
          </a:prstGeom>
          <a:noFill/>
          <a:ln>
            <a:noFill/>
          </a:ln>
        </p:spPr>
      </p:pic>
      <p:sp>
        <p:nvSpPr>
          <p:cNvPr id="4" name="TextBox 3">
            <a:extLst>
              <a:ext uri="{FF2B5EF4-FFF2-40B4-BE49-F238E27FC236}">
                <a16:creationId xmlns:a16="http://schemas.microsoft.com/office/drawing/2014/main" xmlns="" id="{A3CA049C-6CBE-411D-82F9-D510598046CD}"/>
              </a:ext>
            </a:extLst>
          </p:cNvPr>
          <p:cNvSpPr txBox="1"/>
          <p:nvPr/>
        </p:nvSpPr>
        <p:spPr>
          <a:xfrm>
            <a:off x="1918009" y="2178206"/>
            <a:ext cx="5315411" cy="776878"/>
          </a:xfrm>
          <a:prstGeom prst="rect">
            <a:avLst/>
          </a:prstGeom>
          <a:solidFill>
            <a:srgbClr val="ECE6E5"/>
          </a:solidFill>
        </p:spPr>
        <p:txBody>
          <a:bodyPr wrap="square" rtlCol="0">
            <a:spAutoFit/>
          </a:bodyPr>
          <a:lstStyle/>
          <a:p>
            <a:pPr algn="ctr"/>
            <a:r>
              <a:rPr lang="en-US" sz="4400" b="1" dirty="0">
                <a:solidFill>
                  <a:schemeClr val="tx1"/>
                </a:solidFill>
                <a:effectLst>
                  <a:outerShdw blurRad="38100" dist="38100" dir="2700000" algn="tl">
                    <a:srgbClr val="000000">
                      <a:alpha val="43137"/>
                    </a:srgbClr>
                  </a:outerShdw>
                </a:effectLst>
                <a:latin typeface="Economica" panose="020B0604020202020204" charset="0"/>
              </a:rPr>
              <a:t>Stay In </a:t>
            </a:r>
            <a:r>
              <a:rPr lang="en-US" sz="4400" b="1" dirty="0">
                <a:solidFill>
                  <a:srgbClr val="FF0000"/>
                </a:solidFill>
                <a:effectLst>
                  <a:outerShdw blurRad="38100" dist="38100" dir="2700000" algn="tl">
                    <a:srgbClr val="000000">
                      <a:alpha val="43137"/>
                    </a:srgbClr>
                  </a:outerShdw>
                </a:effectLst>
                <a:latin typeface="Economica" panose="020B0604020202020204" charset="0"/>
              </a:rPr>
              <a:t>the Race </a:t>
            </a:r>
            <a:r>
              <a:rPr lang="en-US" sz="4400" b="1" dirty="0">
                <a:effectLst>
                  <a:outerShdw blurRad="38100" dist="38100" dir="2700000" algn="tl">
                    <a:srgbClr val="000000">
                      <a:alpha val="43137"/>
                    </a:srgbClr>
                  </a:outerShdw>
                </a:effectLst>
                <a:latin typeface="Economica" panose="020B0604020202020204" charset="0"/>
              </a:rPr>
              <a:t>at All Costs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b="1" dirty="0">
                <a:solidFill>
                  <a:srgbClr val="FF0000"/>
                </a:solidFill>
                <a:effectLst>
                  <a:outerShdw blurRad="38100" dist="38100" dir="2700000" algn="tl">
                    <a:srgbClr val="000000">
                      <a:alpha val="43137"/>
                    </a:srgbClr>
                  </a:outerShdw>
                </a:effectLst>
              </a:rPr>
              <a:t>The Race</a:t>
            </a:r>
            <a:endParaRPr sz="5400" b="1" dirty="0">
              <a:solidFill>
                <a:srgbClr val="FF0000"/>
              </a:solidFill>
              <a:effectLst>
                <a:outerShdw blurRad="38100" dist="38100" dir="2700000" algn="tl">
                  <a:srgbClr val="000000">
                    <a:alpha val="43137"/>
                  </a:srgbClr>
                </a:outerShdw>
              </a:effectLst>
            </a:endParaRPr>
          </a:p>
        </p:txBody>
      </p:sp>
      <p:pic>
        <p:nvPicPr>
          <p:cNvPr id="90" name="Google Shape;90;p17"/>
          <p:cNvPicPr preferRelativeResize="0"/>
          <p:nvPr/>
        </p:nvPicPr>
        <p:blipFill>
          <a:blip r:embed="rId3">
            <a:alphaModFix/>
          </a:blip>
          <a:stretch>
            <a:fillRect/>
          </a:stretch>
        </p:blipFill>
        <p:spPr>
          <a:xfrm>
            <a:off x="5543078" y="715962"/>
            <a:ext cx="2635713" cy="3691475"/>
          </a:xfrm>
          <a:prstGeom prst="rect">
            <a:avLst/>
          </a:prstGeom>
          <a:noFill/>
          <a:ln>
            <a:noFill/>
          </a:ln>
        </p:spPr>
      </p:pic>
      <p:sp>
        <p:nvSpPr>
          <p:cNvPr id="91" name="Google Shape;91;p17"/>
          <p:cNvSpPr txBox="1">
            <a:spLocks noGrp="1"/>
          </p:cNvSpPr>
          <p:nvPr>
            <p:ph type="subTitle" idx="1"/>
          </p:nvPr>
        </p:nvSpPr>
        <p:spPr>
          <a:xfrm>
            <a:off x="265500" y="2583151"/>
            <a:ext cx="4045200" cy="903467"/>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b="1" dirty="0">
                <a:effectLst>
                  <a:outerShdw blurRad="38100" dist="38100" dir="2700000" algn="tl">
                    <a:srgbClr val="000000">
                      <a:alpha val="43137"/>
                    </a:srgbClr>
                  </a:outerShdw>
                </a:effectLst>
              </a:rPr>
              <a:t>“Rejoice, We Conquer”</a:t>
            </a:r>
            <a:endParaRPr sz="3600" b="1"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p:cNvPicPr preferRelativeResize="0"/>
          <p:nvPr/>
        </p:nvPicPr>
        <p:blipFill>
          <a:blip r:embed="rId3">
            <a:alphaModFix/>
          </a:blip>
          <a:stretch>
            <a:fillRect/>
          </a:stretch>
        </p:blipFill>
        <p:spPr>
          <a:xfrm>
            <a:off x="0" y="0"/>
            <a:ext cx="4394528" cy="2484648"/>
          </a:xfrm>
          <a:prstGeom prst="rect">
            <a:avLst/>
          </a:prstGeom>
          <a:noFill/>
          <a:ln>
            <a:noFill/>
          </a:ln>
        </p:spPr>
      </p:pic>
      <p:pic>
        <p:nvPicPr>
          <p:cNvPr id="98" name="Google Shape;98;p18"/>
          <p:cNvPicPr preferRelativeResize="0"/>
          <p:nvPr/>
        </p:nvPicPr>
        <p:blipFill>
          <a:blip r:embed="rId4">
            <a:alphaModFix/>
          </a:blip>
          <a:stretch>
            <a:fillRect/>
          </a:stretch>
        </p:blipFill>
        <p:spPr>
          <a:xfrm>
            <a:off x="0" y="2484650"/>
            <a:ext cx="4394525" cy="2658850"/>
          </a:xfrm>
          <a:prstGeom prst="rect">
            <a:avLst/>
          </a:prstGeom>
          <a:noFill/>
          <a:ln>
            <a:noFill/>
          </a:ln>
        </p:spPr>
      </p:pic>
      <p:pic>
        <p:nvPicPr>
          <p:cNvPr id="3" name="Picture 2" descr="Enthusiastic female runners celebrating finish">
            <a:extLst>
              <a:ext uri="{FF2B5EF4-FFF2-40B4-BE49-F238E27FC236}">
                <a16:creationId xmlns:a16="http://schemas.microsoft.com/office/drawing/2014/main" xmlns="" id="{23031658-9DA3-44AB-BB8D-313BBC04A2E7}"/>
              </a:ext>
            </a:extLst>
          </p:cNvPr>
          <p:cNvPicPr>
            <a:picLocks noChangeAspect="1"/>
          </p:cNvPicPr>
          <p:nvPr/>
        </p:nvPicPr>
        <p:blipFill>
          <a:blip r:embed="rId5"/>
          <a:stretch>
            <a:fillRect/>
          </a:stretch>
        </p:blipFill>
        <p:spPr>
          <a:xfrm>
            <a:off x="9510703" y="112430"/>
            <a:ext cx="4745736" cy="3163051"/>
          </a:xfrm>
          <a:prstGeom prst="rect">
            <a:avLst/>
          </a:prstGeom>
        </p:spPr>
      </p:pic>
      <p:pic>
        <p:nvPicPr>
          <p:cNvPr id="5" name="Picture 4">
            <a:extLst>
              <a:ext uri="{FF2B5EF4-FFF2-40B4-BE49-F238E27FC236}">
                <a16:creationId xmlns:a16="http://schemas.microsoft.com/office/drawing/2014/main" xmlns="" id="{AF605376-9B05-47A0-AC4C-C22FE4FFB99B}"/>
              </a:ext>
            </a:extLst>
          </p:cNvPr>
          <p:cNvPicPr>
            <a:picLocks noChangeAspect="1"/>
          </p:cNvPicPr>
          <p:nvPr/>
        </p:nvPicPr>
        <p:blipFill rotWithShape="1">
          <a:blip r:embed="rId6"/>
          <a:srcRect t="14220" b="1"/>
          <a:stretch/>
        </p:blipFill>
        <p:spPr>
          <a:xfrm>
            <a:off x="4390786" y="0"/>
            <a:ext cx="4745736" cy="4182824"/>
          </a:xfrm>
          <a:prstGeom prst="rect">
            <a:avLst/>
          </a:prstGeom>
        </p:spPr>
      </p:pic>
      <p:pic>
        <p:nvPicPr>
          <p:cNvPr id="99" name="Google Shape;99;p18"/>
          <p:cNvPicPr preferRelativeResize="0"/>
          <p:nvPr/>
        </p:nvPicPr>
        <p:blipFill>
          <a:blip r:embed="rId7">
            <a:alphaModFix/>
          </a:blip>
          <a:stretch>
            <a:fillRect/>
          </a:stretch>
        </p:blipFill>
        <p:spPr>
          <a:xfrm>
            <a:off x="4394525" y="2484650"/>
            <a:ext cx="4749474" cy="2658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a:blip r:embed="rId3">
            <a:alphaModFix amt="15000"/>
          </a:blip>
          <a:stretch>
            <a:fillRect/>
          </a:stretch>
        </p:blipFill>
        <p:spPr>
          <a:xfrm>
            <a:off x="4394525" y="2484650"/>
            <a:ext cx="4749474" cy="2658851"/>
          </a:xfrm>
          <a:prstGeom prst="rect">
            <a:avLst/>
          </a:prstGeom>
          <a:noFill/>
          <a:ln>
            <a:noFill/>
          </a:ln>
        </p:spPr>
      </p:pic>
      <p:pic>
        <p:nvPicPr>
          <p:cNvPr id="105" name="Google Shape;105;p19"/>
          <p:cNvPicPr preferRelativeResize="0"/>
          <p:nvPr/>
        </p:nvPicPr>
        <p:blipFill>
          <a:blip r:embed="rId4">
            <a:alphaModFix amt="12000"/>
          </a:blip>
          <a:stretch>
            <a:fillRect/>
          </a:stretch>
        </p:blipFill>
        <p:spPr>
          <a:xfrm>
            <a:off x="4394525" y="0"/>
            <a:ext cx="4749475" cy="2840944"/>
          </a:xfrm>
          <a:prstGeom prst="rect">
            <a:avLst/>
          </a:prstGeom>
          <a:noFill/>
          <a:ln>
            <a:noFill/>
          </a:ln>
        </p:spPr>
      </p:pic>
      <p:pic>
        <p:nvPicPr>
          <p:cNvPr id="106" name="Google Shape;106;p19"/>
          <p:cNvPicPr preferRelativeResize="0"/>
          <p:nvPr/>
        </p:nvPicPr>
        <p:blipFill>
          <a:blip r:embed="rId5">
            <a:alphaModFix amt="13000"/>
          </a:blip>
          <a:stretch>
            <a:fillRect/>
          </a:stretch>
        </p:blipFill>
        <p:spPr>
          <a:xfrm>
            <a:off x="0" y="0"/>
            <a:ext cx="4394528" cy="2484648"/>
          </a:xfrm>
          <a:prstGeom prst="rect">
            <a:avLst/>
          </a:prstGeom>
          <a:noFill/>
          <a:ln>
            <a:noFill/>
          </a:ln>
        </p:spPr>
      </p:pic>
      <p:pic>
        <p:nvPicPr>
          <p:cNvPr id="107" name="Google Shape;107;p19"/>
          <p:cNvPicPr preferRelativeResize="0"/>
          <p:nvPr/>
        </p:nvPicPr>
        <p:blipFill>
          <a:blip r:embed="rId6">
            <a:alphaModFix amt="15000"/>
          </a:blip>
          <a:stretch>
            <a:fillRect/>
          </a:stretch>
        </p:blipFill>
        <p:spPr>
          <a:xfrm>
            <a:off x="0" y="2484650"/>
            <a:ext cx="4394525" cy="2658850"/>
          </a:xfrm>
          <a:prstGeom prst="rect">
            <a:avLst/>
          </a:prstGeom>
          <a:noFill/>
          <a:ln>
            <a:noFill/>
          </a:ln>
        </p:spPr>
      </p:pic>
      <p:sp>
        <p:nvSpPr>
          <p:cNvPr id="108" name="Google Shape;108;p19"/>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dirty="0">
                <a:effectLst>
                  <a:outerShdw blurRad="38100" dist="38100" dir="2700000" algn="tl">
                    <a:srgbClr val="000000">
                      <a:alpha val="43137"/>
                    </a:srgbClr>
                  </a:outerShdw>
                </a:effectLst>
              </a:rPr>
              <a:t>Which Type of Race Are You Running?!?</a:t>
            </a:r>
            <a:endParaRPr sz="4500" b="1" dirty="0">
              <a:effectLst>
                <a:outerShdw blurRad="38100" dist="38100" dir="2700000" algn="tl">
                  <a:srgbClr val="000000">
                    <a:alpha val="43137"/>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b="1" dirty="0">
                <a:solidFill>
                  <a:schemeClr val="tx2">
                    <a:lumMod val="50000"/>
                  </a:schemeClr>
                </a:solidFill>
                <a:effectLst>
                  <a:outerShdw blurRad="38100" dist="38100" dir="2700000" algn="tl">
                    <a:srgbClr val="000000">
                      <a:alpha val="43137"/>
                    </a:srgbClr>
                  </a:outerShdw>
                </a:effectLst>
              </a:rPr>
              <a:t>Hurdles</a:t>
            </a:r>
            <a:endParaRPr sz="5400" b="1" dirty="0">
              <a:solidFill>
                <a:schemeClr val="tx2">
                  <a:lumMod val="50000"/>
                </a:schemeClr>
              </a:solidFill>
              <a:effectLst>
                <a:outerShdw blurRad="38100" dist="38100" dir="2700000" algn="tl">
                  <a:srgbClr val="000000">
                    <a:alpha val="43137"/>
                  </a:srgbClr>
                </a:outerShdw>
              </a:effectLst>
            </a:endParaRPr>
          </a:p>
        </p:txBody>
      </p:sp>
      <p:sp>
        <p:nvSpPr>
          <p:cNvPr id="114" name="Google Shape;114;p20"/>
          <p:cNvSpPr txBox="1">
            <a:spLocks noGrp="1"/>
          </p:cNvSpPr>
          <p:nvPr>
            <p:ph type="subTitle" idx="1"/>
          </p:nvPr>
        </p:nvSpPr>
        <p:spPr>
          <a:xfrm>
            <a:off x="265500" y="2620321"/>
            <a:ext cx="4045200" cy="1163662"/>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effectLst>
                  <a:outerShdw blurRad="38100" dist="38100" dir="2700000" algn="tl">
                    <a:srgbClr val="000000">
                      <a:alpha val="43137"/>
                    </a:srgbClr>
                  </a:outerShdw>
                </a:effectLst>
              </a:rPr>
              <a:t>You Will Have Trouble—</a:t>
            </a:r>
            <a:endParaRPr sz="2800" b="1" dirty="0">
              <a:effectLst>
                <a:outerShdw blurRad="38100" dist="38100" dir="2700000" algn="tl">
                  <a:srgbClr val="000000">
                    <a:alpha val="43137"/>
                  </a:srgbClr>
                </a:outerShdw>
              </a:effectLst>
            </a:endParaRPr>
          </a:p>
          <a:p>
            <a:pPr marL="0" lvl="0" indent="0" algn="ctr" rtl="0">
              <a:spcBef>
                <a:spcPts val="0"/>
              </a:spcBef>
              <a:spcAft>
                <a:spcPts val="0"/>
              </a:spcAft>
              <a:buNone/>
            </a:pPr>
            <a:r>
              <a:rPr lang="en" sz="2800" b="1" dirty="0">
                <a:effectLst>
                  <a:outerShdw blurRad="38100" dist="38100" dir="2700000" algn="tl">
                    <a:srgbClr val="000000">
                      <a:alpha val="43137"/>
                    </a:srgbClr>
                  </a:outerShdw>
                </a:effectLst>
              </a:rPr>
              <a:t>Make the Next Right Move</a:t>
            </a:r>
            <a:endParaRPr sz="2800" b="1" dirty="0">
              <a:effectLst>
                <a:outerShdw blurRad="38100" dist="38100" dir="2700000" algn="tl">
                  <a:srgbClr val="000000">
                    <a:alpha val="43137"/>
                  </a:srgbClr>
                </a:outerShdw>
              </a:effectLst>
            </a:endParaRPr>
          </a:p>
        </p:txBody>
      </p:sp>
      <p:pic>
        <p:nvPicPr>
          <p:cNvPr id="115" name="Google Shape;115;p20"/>
          <p:cNvPicPr preferRelativeResize="0"/>
          <p:nvPr/>
        </p:nvPicPr>
        <p:blipFill>
          <a:blip r:embed="rId3">
            <a:alphaModFix/>
          </a:blip>
          <a:stretch>
            <a:fillRect/>
          </a:stretch>
        </p:blipFill>
        <p:spPr>
          <a:xfrm>
            <a:off x="4780875" y="1408938"/>
            <a:ext cx="4154250" cy="2325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mt="6000"/>
          </a:blip>
          <a:stretch>
            <a:fillRect/>
          </a:stretch>
        </p:blipFill>
        <p:spPr>
          <a:xfrm>
            <a:off x="0" y="-36669"/>
            <a:ext cx="9144000" cy="5118979"/>
          </a:xfrm>
          <a:prstGeom prst="rect">
            <a:avLst/>
          </a:prstGeom>
          <a:noFill/>
          <a:ln>
            <a:noFill/>
          </a:ln>
        </p:spPr>
      </p:pic>
      <p:sp>
        <p:nvSpPr>
          <p:cNvPr id="121" name="Google Shape;121;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Hurdles: You Will Have Trouble (John 16)</a:t>
            </a:r>
            <a:endParaRPr b="1" dirty="0">
              <a:effectLst>
                <a:outerShdw blurRad="38100" dist="38100" dir="2700000" algn="tl">
                  <a:srgbClr val="000000">
                    <a:alpha val="43137"/>
                  </a:srgbClr>
                </a:outerShdw>
              </a:effectLst>
            </a:endParaRPr>
          </a:p>
        </p:txBody>
      </p:sp>
      <p:sp>
        <p:nvSpPr>
          <p:cNvPr id="122" name="Google Shape;122;p21"/>
          <p:cNvSpPr txBox="1">
            <a:spLocks noGrp="1"/>
          </p:cNvSpPr>
          <p:nvPr>
            <p:ph type="body" idx="1"/>
          </p:nvPr>
        </p:nvSpPr>
        <p:spPr>
          <a:xfrm>
            <a:off x="653669" y="1225225"/>
            <a:ext cx="4074447" cy="3488024"/>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sz="2200" dirty="0"/>
              <a:t>Jesus warned us of persecution</a:t>
            </a:r>
            <a:endParaRPr sz="2200" dirty="0"/>
          </a:p>
          <a:p>
            <a:pPr marL="914400" lvl="1" indent="-330200" algn="l" rtl="0">
              <a:spcBef>
                <a:spcPts val="0"/>
              </a:spcBef>
              <a:spcAft>
                <a:spcPts val="0"/>
              </a:spcAft>
              <a:buSzPts val="1600"/>
              <a:buChar char="○"/>
            </a:pPr>
            <a:r>
              <a:rPr lang="en" sz="1600" dirty="0"/>
              <a:t>John 16:1-3</a:t>
            </a:r>
            <a:endParaRPr sz="1600" dirty="0"/>
          </a:p>
          <a:p>
            <a:pPr marL="457200" lvl="0" indent="-342900" algn="l" rtl="0">
              <a:spcBef>
                <a:spcPts val="0"/>
              </a:spcBef>
              <a:spcAft>
                <a:spcPts val="0"/>
              </a:spcAft>
              <a:buSzPts val="1800"/>
              <a:buChar char="●"/>
            </a:pPr>
            <a:r>
              <a:rPr lang="en" sz="2200" dirty="0"/>
              <a:t>Jesus left us with a Comforter</a:t>
            </a:r>
            <a:endParaRPr sz="2200" dirty="0"/>
          </a:p>
          <a:p>
            <a:pPr marL="914400" lvl="1" indent="-330200" algn="l" rtl="0">
              <a:spcBef>
                <a:spcPts val="0"/>
              </a:spcBef>
              <a:spcAft>
                <a:spcPts val="0"/>
              </a:spcAft>
              <a:buSzPts val="1600"/>
              <a:buChar char="○"/>
            </a:pPr>
            <a:r>
              <a:rPr lang="en" sz="1600" dirty="0"/>
              <a:t>John 16:7; 13-15</a:t>
            </a:r>
            <a:endParaRPr sz="1600" dirty="0"/>
          </a:p>
          <a:p>
            <a:pPr marL="457200" lvl="0" indent="-342900" algn="l" rtl="0">
              <a:spcBef>
                <a:spcPts val="0"/>
              </a:spcBef>
              <a:spcAft>
                <a:spcPts val="0"/>
              </a:spcAft>
              <a:buSzPts val="1800"/>
              <a:buChar char="●"/>
            </a:pPr>
            <a:r>
              <a:rPr lang="en" sz="2200" dirty="0"/>
              <a:t>Jesus assures us that trouble won’t last always</a:t>
            </a:r>
            <a:endParaRPr sz="2200" dirty="0"/>
          </a:p>
          <a:p>
            <a:pPr marL="914400" lvl="1" indent="-330200" algn="l" rtl="0">
              <a:spcBef>
                <a:spcPts val="0"/>
              </a:spcBef>
              <a:spcAft>
                <a:spcPts val="0"/>
              </a:spcAft>
              <a:buSzPts val="1600"/>
              <a:buChar char="○"/>
            </a:pPr>
            <a:r>
              <a:rPr lang="en" sz="1600" dirty="0"/>
              <a:t>John 16:16-24</a:t>
            </a:r>
            <a:endParaRPr sz="1600" dirty="0"/>
          </a:p>
          <a:p>
            <a:pPr marL="457200" lvl="0" indent="-342900" algn="l" rtl="0">
              <a:spcBef>
                <a:spcPts val="0"/>
              </a:spcBef>
              <a:spcAft>
                <a:spcPts val="0"/>
              </a:spcAft>
              <a:buSzPts val="1800"/>
              <a:buChar char="●"/>
            </a:pPr>
            <a:r>
              <a:rPr lang="en" sz="2200" dirty="0"/>
              <a:t>Jesus encourages us to get over our hurdles</a:t>
            </a:r>
            <a:endParaRPr sz="2200" dirty="0"/>
          </a:p>
          <a:p>
            <a:pPr marL="914400" lvl="1" indent="-330200" algn="l" rtl="0">
              <a:spcBef>
                <a:spcPts val="0"/>
              </a:spcBef>
              <a:spcAft>
                <a:spcPts val="0"/>
              </a:spcAft>
              <a:buSzPts val="1600"/>
              <a:buChar char="○"/>
            </a:pPr>
            <a:r>
              <a:rPr lang="en" sz="1600" dirty="0"/>
              <a:t>John 16:32-35</a:t>
            </a:r>
            <a:endParaRPr sz="1600" dirty="0"/>
          </a:p>
        </p:txBody>
      </p:sp>
      <p:sp>
        <p:nvSpPr>
          <p:cNvPr id="123" name="Google Shape;123;p21"/>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2000" dirty="0"/>
              <a:t>Analysis: </a:t>
            </a:r>
            <a:endParaRPr sz="2000" dirty="0"/>
          </a:p>
          <a:p>
            <a:pPr marL="914400" lvl="1" indent="-336550" algn="l" rtl="0">
              <a:spcBef>
                <a:spcPts val="0"/>
              </a:spcBef>
              <a:spcAft>
                <a:spcPts val="0"/>
              </a:spcAft>
              <a:buSzPts val="1700"/>
              <a:buChar char="○"/>
            </a:pPr>
            <a:r>
              <a:rPr lang="en" sz="1700" dirty="0"/>
              <a:t>We are able to get over our hurdles in life not because of OUR training but HIS provision</a:t>
            </a:r>
            <a:endParaRPr sz="1700" dirty="0"/>
          </a:p>
          <a:p>
            <a:pPr marL="914400" lvl="1" indent="-336550" algn="l" rtl="0">
              <a:spcBef>
                <a:spcPts val="0"/>
              </a:spcBef>
              <a:spcAft>
                <a:spcPts val="0"/>
              </a:spcAft>
              <a:buSzPts val="1700"/>
              <a:buChar char="○"/>
            </a:pPr>
            <a:r>
              <a:rPr lang="en" sz="1700" dirty="0"/>
              <a:t>Expectation - Perspective = Frustration</a:t>
            </a:r>
            <a:endParaRPr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789</Words>
  <Application>Microsoft Office PowerPoint</Application>
  <PresentationFormat>On-screen Show (16:9)</PresentationFormat>
  <Paragraphs>112</Paragraphs>
  <Slides>22</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Economica</vt:lpstr>
      <vt:lpstr>Open Sans</vt:lpstr>
      <vt:lpstr>Luxe</vt:lpstr>
      <vt:lpstr>Stay in the Race at All Costs</vt:lpstr>
      <vt:lpstr>Stay In The Race At All Costs</vt:lpstr>
      <vt:lpstr>Stay In (I Corinthians 9)</vt:lpstr>
      <vt:lpstr>Stay In The Race At All Costs</vt:lpstr>
      <vt:lpstr>The Race</vt:lpstr>
      <vt:lpstr>PowerPoint Presentation</vt:lpstr>
      <vt:lpstr>Which Type of Race Are You Running?!?</vt:lpstr>
      <vt:lpstr>Hurdles</vt:lpstr>
      <vt:lpstr>Hurdles: You Will Have Trouble (John 16)</vt:lpstr>
      <vt:lpstr>Hurdles</vt:lpstr>
      <vt:lpstr>Hurdles: Make the Next Right Move (II Samuel 11)</vt:lpstr>
      <vt:lpstr>Relay</vt:lpstr>
      <vt:lpstr>Relay: Who Came Before Me? (Exodus 3)</vt:lpstr>
      <vt:lpstr>Relay: What is My Role? (Exodus 3)</vt:lpstr>
      <vt:lpstr>Relay: Who is Coming After Me?</vt:lpstr>
      <vt:lpstr>Stay In The Race At All Costs</vt:lpstr>
      <vt:lpstr>At All Costs</vt:lpstr>
      <vt:lpstr>At All Costs: Cost and Value</vt:lpstr>
      <vt:lpstr>Stay In The Race At All Costs</vt:lpstr>
      <vt:lpstr>Stay In the Race at All Costs</vt:lpstr>
      <vt:lpstr>Our Charge</vt:lpstr>
      <vt:lpstr>“Rejoice, we conquer…”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 in the Race at All Costs</dc:title>
  <dc:creator>Sandra Huston;Brian Alexander</dc:creator>
  <cp:keywords>The SHARE Ep 13</cp:keywords>
  <cp:lastModifiedBy>Jones, Vanessa</cp:lastModifiedBy>
  <cp:revision>15</cp:revision>
  <dcterms:modified xsi:type="dcterms:W3CDTF">2021-03-08T16:11:30Z</dcterms:modified>
</cp:coreProperties>
</file>