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8" r:id="rId1"/>
  </p:sldMasterIdLst>
  <p:notesMasterIdLst>
    <p:notesMasterId r:id="rId23"/>
  </p:notesMasterIdLst>
  <p:handoutMasterIdLst>
    <p:handoutMasterId r:id="rId24"/>
  </p:handoutMasterIdLst>
  <p:sldIdLst>
    <p:sldId id="271" r:id="rId2"/>
    <p:sldId id="298" r:id="rId3"/>
    <p:sldId id="323" r:id="rId4"/>
    <p:sldId id="348" r:id="rId5"/>
    <p:sldId id="344" r:id="rId6"/>
    <p:sldId id="345" r:id="rId7"/>
    <p:sldId id="346" r:id="rId8"/>
    <p:sldId id="325" r:id="rId9"/>
    <p:sldId id="338" r:id="rId10"/>
    <p:sldId id="347" r:id="rId11"/>
    <p:sldId id="342" r:id="rId12"/>
    <p:sldId id="339" r:id="rId13"/>
    <p:sldId id="343" r:id="rId14"/>
    <p:sldId id="340" r:id="rId15"/>
    <p:sldId id="341" r:id="rId16"/>
    <p:sldId id="326" r:id="rId17"/>
    <p:sldId id="327" r:id="rId18"/>
    <p:sldId id="334" r:id="rId19"/>
    <p:sldId id="331" r:id="rId20"/>
    <p:sldId id="335" r:id="rId21"/>
    <p:sldId id="320" r:id="rId2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3789FD-E770-488F-873D-6538B2D97622}">
          <p14:sldIdLst>
            <p14:sldId id="271"/>
            <p14:sldId id="298"/>
            <p14:sldId id="323"/>
            <p14:sldId id="348"/>
            <p14:sldId id="344"/>
            <p14:sldId id="345"/>
            <p14:sldId id="346"/>
            <p14:sldId id="325"/>
            <p14:sldId id="338"/>
            <p14:sldId id="347"/>
            <p14:sldId id="342"/>
            <p14:sldId id="339"/>
            <p14:sldId id="343"/>
            <p14:sldId id="340"/>
            <p14:sldId id="341"/>
          </p14:sldIdLst>
        </p14:section>
        <p14:section name="Untitled Section" id="{82C05993-2757-4E2A-83F5-A2B0FCF00FCE}">
          <p14:sldIdLst>
            <p14:sldId id="326"/>
            <p14:sldId id="327"/>
            <p14:sldId id="334"/>
            <p14:sldId id="331"/>
            <p14:sldId id="335"/>
          </p14:sldIdLst>
        </p14:section>
        <p14:section name="Untitled Section" id="{C0FFF1E2-740C-4F75-B782-8EE67E1D7980}">
          <p14:sldIdLst>
            <p14:sldId id="320"/>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49" autoAdjust="0"/>
  </p:normalViewPr>
  <p:slideViewPr>
    <p:cSldViewPr>
      <p:cViewPr>
        <p:scale>
          <a:sx n="50" d="100"/>
          <a:sy n="50" d="100"/>
        </p:scale>
        <p:origin x="-192"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5A2CBDBA-44F1-41D2-A639-7A2EA7824379}" type="datetimeFigureOut">
              <a:rPr lang="en-US" smtClean="0"/>
              <a:t>12/21/2020</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ACD1B91D-E010-479F-9F18-5B0AA3B60EE8}" type="slidenum">
              <a:rPr lang="en-US" smtClean="0"/>
              <a:t>‹#›</a:t>
            </a:fld>
            <a:endParaRPr lang="en-US"/>
          </a:p>
        </p:txBody>
      </p:sp>
    </p:spTree>
    <p:extLst>
      <p:ext uri="{BB962C8B-B14F-4D97-AF65-F5344CB8AC3E}">
        <p14:creationId xmlns:p14="http://schemas.microsoft.com/office/powerpoint/2010/main" val="544442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E951FD70-552B-44BA-8B86-5460359F8C30}" type="datetimeFigureOut">
              <a:rPr lang="en-US" smtClean="0"/>
              <a:t>12/21/2020</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2A6F3905-6F04-4453-AB50-B9D623476478}" type="slidenum">
              <a:rPr lang="en-US" smtClean="0"/>
              <a:t>‹#›</a:t>
            </a:fld>
            <a:endParaRPr lang="en-US"/>
          </a:p>
        </p:txBody>
      </p:sp>
    </p:spTree>
    <p:extLst>
      <p:ext uri="{BB962C8B-B14F-4D97-AF65-F5344CB8AC3E}">
        <p14:creationId xmlns:p14="http://schemas.microsoft.com/office/powerpoint/2010/main" val="37026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6F3905-6F04-4453-AB50-B9D623476478}" type="slidenum">
              <a:rPr lang="en-US" smtClean="0"/>
              <a:t>1</a:t>
            </a:fld>
            <a:endParaRPr lang="en-US"/>
          </a:p>
        </p:txBody>
      </p:sp>
    </p:spTree>
    <p:extLst>
      <p:ext uri="{BB962C8B-B14F-4D97-AF65-F5344CB8AC3E}">
        <p14:creationId xmlns:p14="http://schemas.microsoft.com/office/powerpoint/2010/main" val="90998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F3905-6F04-4453-AB50-B9D623476478}" type="slidenum">
              <a:rPr lang="en-US" smtClean="0"/>
              <a:t>2</a:t>
            </a:fld>
            <a:endParaRPr lang="en-US"/>
          </a:p>
        </p:txBody>
      </p:sp>
    </p:spTree>
    <p:extLst>
      <p:ext uri="{BB962C8B-B14F-4D97-AF65-F5344CB8AC3E}">
        <p14:creationId xmlns:p14="http://schemas.microsoft.com/office/powerpoint/2010/main" val="87969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F3905-6F04-4453-AB50-B9D623476478}" type="slidenum">
              <a:rPr lang="en-US" smtClean="0"/>
              <a:t>3</a:t>
            </a:fld>
            <a:endParaRPr lang="en-US"/>
          </a:p>
        </p:txBody>
      </p:sp>
    </p:spTree>
    <p:extLst>
      <p:ext uri="{BB962C8B-B14F-4D97-AF65-F5344CB8AC3E}">
        <p14:creationId xmlns:p14="http://schemas.microsoft.com/office/powerpoint/2010/main" val="1617324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F3905-6F04-4453-AB50-B9D623476478}" type="slidenum">
              <a:rPr lang="en-US" smtClean="0"/>
              <a:t>5</a:t>
            </a:fld>
            <a:endParaRPr lang="en-US"/>
          </a:p>
        </p:txBody>
      </p:sp>
    </p:spTree>
    <p:extLst>
      <p:ext uri="{BB962C8B-B14F-4D97-AF65-F5344CB8AC3E}">
        <p14:creationId xmlns:p14="http://schemas.microsoft.com/office/powerpoint/2010/main" val="48694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F3905-6F04-4453-AB50-B9D623476478}" type="slidenum">
              <a:rPr lang="en-US" smtClean="0"/>
              <a:t>8</a:t>
            </a:fld>
            <a:endParaRPr lang="en-US"/>
          </a:p>
        </p:txBody>
      </p:sp>
    </p:spTree>
    <p:extLst>
      <p:ext uri="{BB962C8B-B14F-4D97-AF65-F5344CB8AC3E}">
        <p14:creationId xmlns:p14="http://schemas.microsoft.com/office/powerpoint/2010/main" val="71982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F3905-6F04-4453-AB50-B9D623476478}" type="slidenum">
              <a:rPr lang="en-US" smtClean="0"/>
              <a:t>20</a:t>
            </a:fld>
            <a:endParaRPr lang="en-US"/>
          </a:p>
        </p:txBody>
      </p:sp>
    </p:spTree>
    <p:extLst>
      <p:ext uri="{BB962C8B-B14F-4D97-AF65-F5344CB8AC3E}">
        <p14:creationId xmlns:p14="http://schemas.microsoft.com/office/powerpoint/2010/main" val="153137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F3905-6F04-4453-AB50-B9D623476478}" type="slidenum">
              <a:rPr lang="en-US" smtClean="0"/>
              <a:t>21</a:t>
            </a:fld>
            <a:endParaRPr lang="en-US"/>
          </a:p>
        </p:txBody>
      </p:sp>
    </p:spTree>
    <p:extLst>
      <p:ext uri="{BB962C8B-B14F-4D97-AF65-F5344CB8AC3E}">
        <p14:creationId xmlns:p14="http://schemas.microsoft.com/office/powerpoint/2010/main" val="2634559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67A9AD-4847-467B-BED5-C2557473CC65}" type="datetime1">
              <a:rPr lang="en-US" smtClean="0"/>
              <a:t>12/21/2020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1281279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4DA514-1938-4654-A37B-1C4FDF45E0FD}" type="datetime1">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13922317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757900-6F42-41B5-B339-A012F9A073A4}" type="datetime1">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28528068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C5539E-7102-4679-B585-11116CF43468}" type="datetime1">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14619689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38E31-4DD2-4470-BF00-F2CCD56F4C36}" type="datetime1">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29385866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F77575-E45E-4D7E-B7DE-83B141296616}" type="datetime1">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25068041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0A575E-842B-42C8-B695-91C2FDDE7876}" type="datetime1">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42075993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C5E17-32F3-4F29-B2DA-4CCAECE2111D}" type="datetime1">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35231961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F980C-2073-4F4A-8FC6-325F1051B19F}" type="datetime1">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14254726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5019C2-0CDA-4EC3-AA7F-AE0EBAD57DB6}" type="datetime1">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200" y="6248400"/>
            <a:ext cx="551167" cy="365125"/>
          </a:xfrm>
        </p:spPr>
        <p:txBody>
          <a:bodyPr/>
          <a:lstStyle/>
          <a:p>
            <a:fld id="{B568BF6D-1875-48DC-89CB-E322EF9305A0}" type="slidenum">
              <a:rPr lang="en-US" smtClean="0"/>
              <a:t>‹#›</a:t>
            </a:fld>
            <a:endParaRPr lang="en-US"/>
          </a:p>
        </p:txBody>
      </p:sp>
      <p:pic>
        <p:nvPicPr>
          <p:cNvPr id="7" name="Picture 6">
            <a:extLst>
              <a:ext uri="{FF2B5EF4-FFF2-40B4-BE49-F238E27FC236}">
                <a16:creationId xmlns="" xmlns:a16="http://schemas.microsoft.com/office/drawing/2014/main" id="{C4B04F8D-E496-4089-87C3-98784DB1F2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530" y="5662181"/>
            <a:ext cx="963386" cy="951344"/>
          </a:xfrm>
          <a:prstGeom prst="rect">
            <a:avLst/>
          </a:prstGeom>
        </p:spPr>
      </p:pic>
    </p:spTree>
    <p:extLst>
      <p:ext uri="{BB962C8B-B14F-4D97-AF65-F5344CB8AC3E}">
        <p14:creationId xmlns:p14="http://schemas.microsoft.com/office/powerpoint/2010/main" val="3403830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EF75BA-348A-49F9-AC74-D6F310E5D71E}" type="datetime1">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20287205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20ADFA-A8B9-44F8-9570-3D3AAA362450}" type="datetime1">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33410338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9CECCF-53CE-40DB-8F4C-C5BCC472BC8F}" type="datetime1">
              <a:rPr lang="en-US" smtClean="0"/>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1285280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F9FD33-8A41-4D0F-BD13-DDBAB8936019}" type="datetime1">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68BF6D-1875-48DC-89CB-E322EF9305A0}" type="slidenum">
              <a:rPr lang="en-US" smtClean="0"/>
              <a:t>‹#›</a:t>
            </a:fld>
            <a:endParaRPr lang="en-US"/>
          </a:p>
        </p:txBody>
      </p:sp>
      <p:pic>
        <p:nvPicPr>
          <p:cNvPr id="6" name="Picture 5">
            <a:extLst>
              <a:ext uri="{FF2B5EF4-FFF2-40B4-BE49-F238E27FC236}">
                <a16:creationId xmlns="" xmlns:a16="http://schemas.microsoft.com/office/drawing/2014/main" id="{FB1D4748-ABAF-4AFA-AABF-96A57A81DA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200" y="5748252"/>
            <a:ext cx="963386" cy="951344"/>
          </a:xfrm>
          <a:prstGeom prst="rect">
            <a:avLst/>
          </a:prstGeom>
        </p:spPr>
      </p:pic>
    </p:spTree>
    <p:extLst>
      <p:ext uri="{BB962C8B-B14F-4D97-AF65-F5344CB8AC3E}">
        <p14:creationId xmlns:p14="http://schemas.microsoft.com/office/powerpoint/2010/main" val="305128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9602C-930F-406D-894D-C0ED837D0419}" type="datetime1">
              <a:rPr lang="en-US" smtClean="0"/>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228600" y="6248400"/>
            <a:ext cx="551167" cy="365125"/>
          </a:xfrm>
        </p:spPr>
        <p:txBody>
          <a:bodyPr/>
          <a:lstStyle>
            <a:lvl1pPr algn="ctr">
              <a:defRPr/>
            </a:lvl1pPr>
          </a:lstStyle>
          <a:p>
            <a:fld id="{B568BF6D-1875-48DC-89CB-E322EF9305A0}" type="slidenum">
              <a:rPr lang="en-US" smtClean="0"/>
              <a:pPr/>
              <a:t>‹#›</a:t>
            </a:fld>
            <a:endParaRPr lang="en-US"/>
          </a:p>
        </p:txBody>
      </p:sp>
      <p:pic>
        <p:nvPicPr>
          <p:cNvPr id="5" name="Picture 4">
            <a:extLst>
              <a:ext uri="{FF2B5EF4-FFF2-40B4-BE49-F238E27FC236}">
                <a16:creationId xmlns="" xmlns:a16="http://schemas.microsoft.com/office/drawing/2014/main" id="{88A61029-C8EE-41A2-84ED-E4A1A51D7A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200" y="5748252"/>
            <a:ext cx="963386" cy="951344"/>
          </a:xfrm>
          <a:prstGeom prst="rect">
            <a:avLst/>
          </a:prstGeom>
        </p:spPr>
      </p:pic>
    </p:spTree>
    <p:extLst>
      <p:ext uri="{BB962C8B-B14F-4D97-AF65-F5344CB8AC3E}">
        <p14:creationId xmlns:p14="http://schemas.microsoft.com/office/powerpoint/2010/main" val="4231133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6B34A4-2E16-4823-842C-6D43842701E4}" type="datetime1">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8BF6D-1875-48DC-89CB-E322EF9305A0}" type="slidenum">
              <a:rPr lang="en-US" smtClean="0"/>
              <a:t>‹#›</a:t>
            </a:fld>
            <a:endParaRPr lang="en-US"/>
          </a:p>
        </p:txBody>
      </p:sp>
    </p:spTree>
    <p:extLst>
      <p:ext uri="{BB962C8B-B14F-4D97-AF65-F5344CB8AC3E}">
        <p14:creationId xmlns:p14="http://schemas.microsoft.com/office/powerpoint/2010/main" val="9266599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F00CD7-EB9B-4C9E-A959-8D139891EF98}" type="datetime1">
              <a:rPr lang="en-US" smtClean="0"/>
              <a:t>12/21/2020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68BF6D-1875-48DC-89CB-E322EF9305A0}" type="slidenum">
              <a:rPr lang="en-US" smtClean="0"/>
              <a:t>‹#›</a:t>
            </a:fld>
            <a:endParaRPr lang="en-US" dirty="0"/>
          </a:p>
        </p:txBody>
      </p:sp>
    </p:spTree>
    <p:extLst>
      <p:ext uri="{BB962C8B-B14F-4D97-AF65-F5344CB8AC3E}">
        <p14:creationId xmlns:p14="http://schemas.microsoft.com/office/powerpoint/2010/main" val="3639091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B7EB7B-B3AD-4E2A-9A85-961B7587B5AE}" type="datetime1">
              <a:rPr lang="en-US" smtClean="0"/>
              <a:t>12/21/2020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68BF6D-1875-48DC-89CB-E322EF9305A0}" type="slidenum">
              <a:rPr lang="en-US" smtClean="0"/>
              <a:t>‹#›</a:t>
            </a:fld>
            <a:endParaRPr lang="en-US"/>
          </a:p>
        </p:txBody>
      </p:sp>
    </p:spTree>
    <p:extLst>
      <p:ext uri="{BB962C8B-B14F-4D97-AF65-F5344CB8AC3E}">
        <p14:creationId xmlns:p14="http://schemas.microsoft.com/office/powerpoint/2010/main" val="351073781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3796498-6298-4BB3-92BF-DAFD53B5C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934200"/>
          </a:xfrm>
          <a:prstGeom prst="rect">
            <a:avLst/>
          </a:prstGeom>
        </p:spPr>
      </p:pic>
      <p:sp>
        <p:nvSpPr>
          <p:cNvPr id="3" name="Text Placeholder 2"/>
          <p:cNvSpPr>
            <a:spLocks noGrp="1"/>
          </p:cNvSpPr>
          <p:nvPr>
            <p:ph type="body" idx="1"/>
          </p:nvPr>
        </p:nvSpPr>
        <p:spPr>
          <a:xfrm>
            <a:off x="1143000" y="2438400"/>
            <a:ext cx="9808856" cy="3124200"/>
          </a:xfrm>
        </p:spPr>
        <p:txBody>
          <a:bodyPr>
            <a:noAutofit/>
          </a:bodyPr>
          <a:lstStyle/>
          <a:p>
            <a:pPr algn="ctr"/>
            <a:r>
              <a:rPr lang="en-US" sz="6000" dirty="0">
                <a:solidFill>
                  <a:srgbClr val="FFFF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The</a:t>
            </a:r>
            <a:r>
              <a:rPr lang="en-US" sz="6000" dirty="0">
                <a:solidFill>
                  <a:srgbClr val="FFFF00"/>
                </a:solidFill>
                <a:effectLst>
                  <a:outerShdw blurRad="38100" dist="38100" dir="2700000" algn="tl">
                    <a:srgbClr val="000000">
                      <a:alpha val="43137"/>
                    </a:srgbClr>
                  </a:outerShdw>
                </a:effectLst>
              </a:rPr>
              <a:t> </a:t>
            </a:r>
            <a:r>
              <a:rPr lang="en-US" sz="6000" dirty="0">
                <a:solidFill>
                  <a:srgbClr val="FFFF00"/>
                </a:solidFill>
                <a:effectLst>
                  <a:outerShdw blurRad="38100" dist="38100" dir="2700000" algn="tl">
                    <a:srgbClr val="000000">
                      <a:alpha val="43137"/>
                    </a:srgbClr>
                  </a:outerShdw>
                </a:effectLst>
                <a:latin typeface="Stencilia-A" panose="02000003030000020004" pitchFamily="2" charset="0"/>
              </a:rPr>
              <a:t>PRISON</a:t>
            </a:r>
            <a:r>
              <a:rPr lang="en-US" sz="6000" dirty="0">
                <a:solidFill>
                  <a:srgbClr val="FFFF00"/>
                </a:solidFill>
                <a:effectLst>
                  <a:outerShdw blurRad="38100" dist="38100" dir="2700000" algn="tl">
                    <a:srgbClr val="000000">
                      <a:alpha val="43137"/>
                    </a:srgbClr>
                  </a:outerShdw>
                </a:effectLst>
              </a:rPr>
              <a:t> </a:t>
            </a:r>
            <a:r>
              <a:rPr lang="en-US" sz="6000" dirty="0">
                <a:solidFill>
                  <a:srgbClr val="FFFF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of the </a:t>
            </a:r>
            <a:r>
              <a:rPr lang="en-US" sz="6000" dirty="0">
                <a:solidFill>
                  <a:srgbClr val="FFFF00"/>
                </a:solidFill>
                <a:effectLst>
                  <a:outerShdw blurRad="38100" dist="38100" dir="2700000" algn="tl">
                    <a:srgbClr val="000000">
                      <a:alpha val="43137"/>
                    </a:srgbClr>
                  </a:outerShdw>
                </a:effectLst>
                <a:latin typeface="Stencilia-A" panose="02000003030000020004" pitchFamily="2" charset="0"/>
              </a:rPr>
              <a:t>MIND</a:t>
            </a:r>
          </a:p>
          <a:p>
            <a:pPr algn="ctr"/>
            <a:r>
              <a:rPr lang="en-US" sz="4400" dirty="0">
                <a:solidFill>
                  <a:srgbClr val="FFFF00"/>
                </a:solidFill>
                <a:latin typeface="Biome" panose="020B0503030204020804" pitchFamily="34" charset="0"/>
                <a:cs typeface="Biome" panose="020B0503030204020804" pitchFamily="34" charset="0"/>
              </a:rPr>
              <a:t>The </a:t>
            </a:r>
            <a:r>
              <a:rPr lang="en-US" sz="4400" b="1" dirty="0">
                <a:solidFill>
                  <a:srgbClr val="FFFF00"/>
                </a:solidFill>
                <a:latin typeface="Biome" panose="020B0503030204020804" pitchFamily="34" charset="0"/>
                <a:cs typeface="Biome" panose="020B0503030204020804" pitchFamily="34" charset="0"/>
              </a:rPr>
              <a:t>SHARE</a:t>
            </a:r>
            <a:r>
              <a:rPr lang="en-US" sz="4400" dirty="0">
                <a:solidFill>
                  <a:srgbClr val="FFFF00"/>
                </a:solidFill>
                <a:latin typeface="Biome" panose="020B0503030204020804" pitchFamily="34" charset="0"/>
                <a:cs typeface="Biome" panose="020B0503030204020804" pitchFamily="34" charset="0"/>
              </a:rPr>
              <a:t> Lectures</a:t>
            </a:r>
          </a:p>
          <a:p>
            <a:pPr algn="ctr"/>
            <a:r>
              <a:rPr lang="en-US" sz="4000" dirty="0">
                <a:solidFill>
                  <a:srgbClr val="FFFF00"/>
                </a:solidFill>
                <a:latin typeface="Biome" panose="020B0503030204020804" pitchFamily="34" charset="0"/>
                <a:cs typeface="Biome" panose="020B0503030204020804" pitchFamily="34" charset="0"/>
              </a:rPr>
              <a:t>Saturday, December 12, 2020</a:t>
            </a:r>
          </a:p>
          <a:p>
            <a:pPr algn="ctr"/>
            <a:r>
              <a:rPr lang="en-US" sz="4000" dirty="0">
                <a:solidFill>
                  <a:srgbClr val="FFFF00"/>
                </a:solidFill>
                <a:latin typeface="Biome" panose="020B0503030204020804" pitchFamily="34" charset="0"/>
                <a:cs typeface="Biome" panose="020B0503030204020804" pitchFamily="34" charset="0"/>
              </a:rPr>
              <a:t>Presenter: Rickie Sheffield</a:t>
            </a:r>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normAutofit/>
          </a:bodyPr>
          <a:lstStyle/>
          <a:p>
            <a:fld id="{B568BF6D-1875-48DC-89CB-E322EF9305A0}" type="slidenum">
              <a:rPr lang="en-US" smtClean="0"/>
              <a:t>1</a:t>
            </a:fld>
            <a:endParaRPr lang="en-US"/>
          </a:p>
        </p:txBody>
      </p:sp>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8339" b="14413"/>
          <a:stretch/>
        </p:blipFill>
        <p:spPr>
          <a:xfrm>
            <a:off x="152401" y="304801"/>
            <a:ext cx="3657599" cy="1201003"/>
          </a:xfrm>
          <a:prstGeom prst="rect">
            <a:avLst/>
          </a:prstGeom>
        </p:spPr>
      </p:pic>
      <p:grpSp>
        <p:nvGrpSpPr>
          <p:cNvPr id="12" name="Group 11">
            <a:extLst>
              <a:ext uri="{FF2B5EF4-FFF2-40B4-BE49-F238E27FC236}">
                <a16:creationId xmlns="" xmlns:a16="http://schemas.microsoft.com/office/drawing/2014/main" id="{D06FBE54-B81C-4066-9D39-C20386139FC8}"/>
              </a:ext>
            </a:extLst>
          </p:cNvPr>
          <p:cNvGrpSpPr/>
          <p:nvPr/>
        </p:nvGrpSpPr>
        <p:grpSpPr>
          <a:xfrm>
            <a:off x="10134600" y="157162"/>
            <a:ext cx="1939961" cy="1819275"/>
            <a:chOff x="5508813" y="0"/>
            <a:chExt cx="2905125" cy="2886075"/>
          </a:xfrm>
        </p:grpSpPr>
        <p:sp>
          <p:nvSpPr>
            <p:cNvPr id="11" name="Rectangle 10">
              <a:extLst>
                <a:ext uri="{FF2B5EF4-FFF2-40B4-BE49-F238E27FC236}">
                  <a16:creationId xmlns="" xmlns:a16="http://schemas.microsoft.com/office/drawing/2014/main" id="{0011740D-B5F0-4398-930A-A46BBD84996B}"/>
                </a:ext>
              </a:extLst>
            </p:cNvPr>
            <p:cNvSpPr/>
            <p:nvPr/>
          </p:nvSpPr>
          <p:spPr>
            <a:xfrm>
              <a:off x="5665975" y="909637"/>
              <a:ext cx="2590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E0774925-94E3-4054-8698-C885C59063F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08813" y="0"/>
              <a:ext cx="2905125" cy="2886075"/>
            </a:xfrm>
            <a:prstGeom prst="rect">
              <a:avLst/>
            </a:prstGeom>
          </p:spPr>
        </p:pic>
      </p:grpSp>
    </p:spTree>
    <p:extLst>
      <p:ext uri="{BB962C8B-B14F-4D97-AF65-F5344CB8AC3E}">
        <p14:creationId xmlns:p14="http://schemas.microsoft.com/office/powerpoint/2010/main" val="1956867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399157"/>
            <a:ext cx="8534400" cy="6001643"/>
          </a:xfrm>
          <a:prstGeom prst="rect">
            <a:avLst/>
          </a:prstGeom>
        </p:spPr>
        <p:txBody>
          <a:bodyPr wrap="square">
            <a:spAutoFit/>
          </a:bodyPr>
          <a:lstStyle/>
          <a:p>
            <a:endParaRPr lang="en-US" dirty="0">
              <a:solidFill>
                <a:srgbClr val="0070C0"/>
              </a:solidFill>
            </a:endParaRPr>
          </a:p>
          <a:p>
            <a:pPr>
              <a:spcAft>
                <a:spcPts val="1200"/>
              </a:spcAft>
            </a:pPr>
            <a:r>
              <a:rPr lang="en-US" sz="3600" b="1" u="sng" dirty="0">
                <a:latin typeface="+mj-lt"/>
              </a:rPr>
              <a:t>We’re being CONFORMED daily . . .</a:t>
            </a:r>
          </a:p>
          <a:p>
            <a:pPr marL="571500" lvl="0" indent="-571500">
              <a:buFont typeface="Arial" panose="020B0604020202020204" pitchFamily="34" charset="0"/>
              <a:buChar char="•"/>
            </a:pPr>
            <a:r>
              <a:rPr lang="en-US" sz="3200" dirty="0">
                <a:solidFill>
                  <a:srgbClr val="083B54"/>
                </a:solidFill>
                <a:latin typeface="Georgia Pro Cond Semibold" panose="02040706050405020303" pitchFamily="18" charset="0"/>
              </a:rPr>
              <a:t>Work stress or job change</a:t>
            </a:r>
          </a:p>
          <a:p>
            <a:pPr marL="571500" lvl="0" indent="-571500">
              <a:buFont typeface="Arial" panose="020B0604020202020204" pitchFamily="34" charset="0"/>
              <a:buChar char="•"/>
            </a:pPr>
            <a:r>
              <a:rPr lang="en-US" sz="3200" dirty="0">
                <a:solidFill>
                  <a:srgbClr val="083B54"/>
                </a:solidFill>
                <a:latin typeface="Georgia Pro Cond Semibold" panose="02040706050405020303" pitchFamily="18" charset="0"/>
              </a:rPr>
              <a:t>Change in living arrangements</a:t>
            </a:r>
          </a:p>
          <a:p>
            <a:pPr marL="571500" lvl="0" indent="-571500">
              <a:buFont typeface="Arial" panose="020B0604020202020204" pitchFamily="34" charset="0"/>
              <a:buChar char="•"/>
            </a:pPr>
            <a:r>
              <a:rPr lang="en-US" sz="3200" dirty="0">
                <a:solidFill>
                  <a:srgbClr val="083B54"/>
                </a:solidFill>
                <a:latin typeface="Georgia Pro Cond Semibold" panose="02040706050405020303" pitchFamily="18" charset="0"/>
              </a:rPr>
              <a:t>Pregnancy and giving birth</a:t>
            </a:r>
          </a:p>
          <a:p>
            <a:pPr marL="571500" lvl="0" indent="-571500">
              <a:buFont typeface="Arial" panose="020B0604020202020204" pitchFamily="34" charset="0"/>
              <a:buChar char="•"/>
            </a:pPr>
            <a:r>
              <a:rPr lang="en-US" sz="3200" dirty="0">
                <a:solidFill>
                  <a:srgbClr val="083B54"/>
                </a:solidFill>
                <a:latin typeface="Georgia Pro Cond Semibold" panose="02040706050405020303" pitchFamily="18" charset="0"/>
              </a:rPr>
              <a:t>Family and relationship problems</a:t>
            </a:r>
          </a:p>
          <a:p>
            <a:pPr marL="571500" lvl="0" indent="-571500">
              <a:buFont typeface="Arial" panose="020B0604020202020204" pitchFamily="34" charset="0"/>
              <a:buChar char="•"/>
            </a:pPr>
            <a:r>
              <a:rPr lang="en-US" sz="3200" dirty="0">
                <a:solidFill>
                  <a:srgbClr val="083B54"/>
                </a:solidFill>
                <a:latin typeface="Georgia Pro Cond Semibold" panose="02040706050405020303" pitchFamily="18" charset="0"/>
              </a:rPr>
              <a:t>Major emotional shock following a stressful or traumatic event</a:t>
            </a:r>
          </a:p>
          <a:p>
            <a:pPr marL="571500" lvl="0" indent="-571500">
              <a:buFont typeface="Arial" panose="020B0604020202020204" pitchFamily="34" charset="0"/>
              <a:buChar char="•"/>
            </a:pPr>
            <a:r>
              <a:rPr lang="en-US" sz="3200" dirty="0">
                <a:solidFill>
                  <a:srgbClr val="083B54"/>
                </a:solidFill>
                <a:latin typeface="Georgia Pro Cond Semibold" panose="02040706050405020303" pitchFamily="18" charset="0"/>
              </a:rPr>
              <a:t>Verbal, sexual, physical or emotional abuse, or trauma</a:t>
            </a:r>
          </a:p>
          <a:p>
            <a:pPr marL="571500" lvl="0" indent="-571500">
              <a:buFont typeface="Arial" panose="020B0604020202020204" pitchFamily="34" charset="0"/>
              <a:buChar char="•"/>
            </a:pPr>
            <a:r>
              <a:rPr lang="en-US" sz="3200" dirty="0">
                <a:solidFill>
                  <a:srgbClr val="083B54"/>
                </a:solidFill>
                <a:latin typeface="Georgia Pro Cond Semibold" panose="02040706050405020303" pitchFamily="18" charset="0"/>
              </a:rPr>
              <a:t>Death or loss of a loved one</a:t>
            </a:r>
          </a:p>
          <a:p>
            <a:pPr marL="571500" lvl="0" indent="-571500">
              <a:buFont typeface="Arial" panose="020B0604020202020204" pitchFamily="34" charset="0"/>
              <a:buChar char="•"/>
            </a:pPr>
            <a:r>
              <a:rPr lang="en-US" sz="3200" dirty="0">
                <a:solidFill>
                  <a:srgbClr val="083B54"/>
                </a:solidFill>
                <a:latin typeface="Georgia Pro Cond Semibold" panose="02040706050405020303" pitchFamily="18" charset="0"/>
              </a:rPr>
              <a:t>School or education</a:t>
            </a:r>
            <a:endParaRPr lang="en-US" sz="3600" dirty="0">
              <a:solidFill>
                <a:srgbClr val="083B54"/>
              </a:solidFill>
              <a:latin typeface="Georgia Pro Cond Semibold" panose="02040706050405020303" pitchFamily="18" charset="0"/>
            </a:endParaRPr>
          </a:p>
        </p:txBody>
      </p:sp>
      <p:sp>
        <p:nvSpPr>
          <p:cNvPr id="6" name="Callout: Left Arrow 5">
            <a:extLst>
              <a:ext uri="{FF2B5EF4-FFF2-40B4-BE49-F238E27FC236}">
                <a16:creationId xmlns="" xmlns:a16="http://schemas.microsoft.com/office/drawing/2014/main" id="{24D3151F-E23C-4277-8F59-206033A77170}"/>
              </a:ext>
            </a:extLst>
          </p:cNvPr>
          <p:cNvSpPr/>
          <p:nvPr/>
        </p:nvSpPr>
        <p:spPr>
          <a:xfrm>
            <a:off x="8229600" y="762000"/>
            <a:ext cx="3685228" cy="2514600"/>
          </a:xfrm>
          <a:prstGeom prst="leftArrowCallout">
            <a:avLst>
              <a:gd name="adj1" fmla="val 20697"/>
              <a:gd name="adj2" fmla="val 23925"/>
              <a:gd name="adj3" fmla="val 15722"/>
              <a:gd name="adj4" fmla="val 7811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p>
          <a:p>
            <a:pPr algn="ctr"/>
            <a:r>
              <a:rPr lang="en-US" b="1" dirty="0"/>
              <a:t>We all can relate to many of these circumstances as they’re part of this side of life. When we’re consumed by these things, we become a prisoner to our emotions because of these events. </a:t>
            </a:r>
          </a:p>
          <a:p>
            <a:pPr algn="ctr"/>
            <a:endParaRPr lang="en-US" dirty="0"/>
          </a:p>
        </p:txBody>
      </p:sp>
      <p:sp>
        <p:nvSpPr>
          <p:cNvPr id="4" name="Slide Number Placeholder 3"/>
          <p:cNvSpPr>
            <a:spLocks noGrp="1"/>
          </p:cNvSpPr>
          <p:nvPr>
            <p:ph type="sldNum" sz="quarter" idx="12"/>
          </p:nvPr>
        </p:nvSpPr>
        <p:spPr/>
        <p:txBody>
          <a:bodyPr/>
          <a:lstStyle/>
          <a:p>
            <a:fld id="{B568BF6D-1875-48DC-89CB-E322EF9305A0}" type="slidenum">
              <a:rPr lang="en-US" smtClean="0"/>
              <a:pPr/>
              <a:t>10</a:t>
            </a:fld>
            <a:endParaRPr lang="en-US"/>
          </a:p>
        </p:txBody>
      </p:sp>
    </p:spTree>
    <p:extLst>
      <p:ext uri="{BB962C8B-B14F-4D97-AF65-F5344CB8AC3E}">
        <p14:creationId xmlns:p14="http://schemas.microsoft.com/office/powerpoint/2010/main" val="1122394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28600"/>
            <a:ext cx="10210800" cy="6247864"/>
          </a:xfrm>
          <a:prstGeom prst="rect">
            <a:avLst/>
          </a:prstGeom>
        </p:spPr>
        <p:txBody>
          <a:bodyPr wrap="square">
            <a:spAutoFit/>
          </a:bodyPr>
          <a:lstStyle/>
          <a:p>
            <a:r>
              <a:rPr lang="en-US" sz="2800" b="1" dirty="0"/>
              <a:t>Philippians 4:6</a:t>
            </a:r>
          </a:p>
          <a:p>
            <a:r>
              <a:rPr lang="en-US" sz="2800" dirty="0">
                <a:solidFill>
                  <a:srgbClr val="083B54"/>
                </a:solidFill>
                <a:latin typeface="Georgia Pro Cond Semibold" panose="02040706050405020303" pitchFamily="18" charset="0"/>
              </a:rPr>
              <a:t>Do not be </a:t>
            </a:r>
            <a:r>
              <a:rPr lang="en-US" sz="2800" b="1" dirty="0">
                <a:solidFill>
                  <a:srgbClr val="083B54"/>
                </a:solidFill>
                <a:latin typeface="Georgia Pro Cond Semibold" panose="02040706050405020303" pitchFamily="18" charset="0"/>
              </a:rPr>
              <a:t>anxious</a:t>
            </a:r>
            <a:r>
              <a:rPr lang="en-US" sz="2800" dirty="0">
                <a:solidFill>
                  <a:srgbClr val="083B54"/>
                </a:solidFill>
                <a:latin typeface="Georgia Pro Cond Semibold" panose="02040706050405020303" pitchFamily="18" charset="0"/>
              </a:rPr>
              <a:t> about anything, but in everything, by prayer and petition, with thanksgiving, present your requests to God.</a:t>
            </a:r>
          </a:p>
          <a:p>
            <a:endParaRPr lang="en-US" sz="1200" dirty="0">
              <a:solidFill>
                <a:srgbClr val="083B54"/>
              </a:solidFill>
            </a:endParaRPr>
          </a:p>
          <a:p>
            <a:r>
              <a:rPr lang="en-US" sz="2800" b="1" dirty="0"/>
              <a:t>Proverbs 12:25</a:t>
            </a:r>
          </a:p>
          <a:p>
            <a:r>
              <a:rPr lang="en-US" sz="2800" dirty="0">
                <a:solidFill>
                  <a:srgbClr val="083B54"/>
                </a:solidFill>
                <a:latin typeface="Georgia Pro Cond Semibold" panose="02040706050405020303" pitchFamily="18" charset="0"/>
              </a:rPr>
              <a:t>An </a:t>
            </a:r>
            <a:r>
              <a:rPr lang="en-US" sz="2800" b="1" dirty="0">
                <a:solidFill>
                  <a:srgbClr val="083B54"/>
                </a:solidFill>
                <a:latin typeface="Georgia Pro Cond Semibold" panose="02040706050405020303" pitchFamily="18" charset="0"/>
              </a:rPr>
              <a:t>anxious</a:t>
            </a:r>
            <a:r>
              <a:rPr lang="en-US" sz="2800" dirty="0">
                <a:solidFill>
                  <a:srgbClr val="083B54"/>
                </a:solidFill>
                <a:latin typeface="Georgia Pro Cond Semibold" panose="02040706050405020303" pitchFamily="18" charset="0"/>
              </a:rPr>
              <a:t> heart weighs a man down, but a kind </a:t>
            </a:r>
            <a:r>
              <a:rPr lang="en-US" sz="2800" b="1" dirty="0">
                <a:solidFill>
                  <a:srgbClr val="083B54"/>
                </a:solidFill>
                <a:latin typeface="Georgia Pro Cond Semibold" panose="02040706050405020303" pitchFamily="18" charset="0"/>
              </a:rPr>
              <a:t>word</a:t>
            </a:r>
            <a:r>
              <a:rPr lang="en-US" sz="2800" dirty="0">
                <a:solidFill>
                  <a:srgbClr val="083B54"/>
                </a:solidFill>
                <a:latin typeface="Georgia Pro Cond Semibold" panose="02040706050405020303" pitchFamily="18" charset="0"/>
              </a:rPr>
              <a:t> cheers him up.</a:t>
            </a:r>
            <a:endParaRPr lang="en-US" sz="2800" dirty="0">
              <a:solidFill>
                <a:srgbClr val="083B54"/>
              </a:solidFill>
            </a:endParaRPr>
          </a:p>
          <a:p>
            <a:pPr lvl="0"/>
            <a:endParaRPr lang="en-US" sz="1400" dirty="0"/>
          </a:p>
          <a:p>
            <a:pPr lvl="0"/>
            <a:r>
              <a:rPr lang="en-US" sz="2800" b="1" dirty="0"/>
              <a:t> 1 Peter 1:14</a:t>
            </a:r>
          </a:p>
          <a:p>
            <a:pPr lvl="0"/>
            <a:r>
              <a:rPr lang="en-US" sz="2800" dirty="0">
                <a:solidFill>
                  <a:srgbClr val="083B54"/>
                </a:solidFill>
                <a:latin typeface="Georgia Pro Cond Semibold" panose="02040706050405020303" pitchFamily="18" charset="0"/>
              </a:rPr>
              <a:t>Peter warns us to not fashion ourselves after our former lusts.</a:t>
            </a:r>
          </a:p>
          <a:p>
            <a:pPr lvl="0"/>
            <a:endParaRPr lang="en-US" sz="1600" dirty="0"/>
          </a:p>
          <a:p>
            <a:pPr lvl="0"/>
            <a:r>
              <a:rPr lang="en-US" sz="2800" b="1" dirty="0"/>
              <a:t>Romans 12:2</a:t>
            </a:r>
          </a:p>
          <a:p>
            <a:r>
              <a:rPr lang="en-US" sz="2800" dirty="0">
                <a:solidFill>
                  <a:srgbClr val="083B54"/>
                </a:solidFill>
                <a:latin typeface="Georgia Pro Cond Semibold" panose="02040706050405020303" pitchFamily="18" charset="0"/>
              </a:rPr>
              <a:t>And be not conformed to this world but be ye transformed by the renewing of your mind, that ye may prove what is that good, and acceptable, and perfect, will of God.</a:t>
            </a:r>
          </a:p>
          <a:p>
            <a:pPr marL="285750" lvl="0" indent="-285750">
              <a:buFont typeface="Wingdings" panose="05000000000000000000" pitchFamily="2" charset="2"/>
              <a:buChar char="Ø"/>
            </a:pP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568BF6D-1875-48DC-89CB-E322EF9305A0}" type="slidenum">
              <a:rPr lang="en-US" smtClean="0"/>
              <a:pPr/>
              <a:t>11</a:t>
            </a:fld>
            <a:endParaRPr lang="en-US"/>
          </a:p>
        </p:txBody>
      </p:sp>
    </p:spTree>
    <p:extLst>
      <p:ext uri="{BB962C8B-B14F-4D97-AF65-F5344CB8AC3E}">
        <p14:creationId xmlns:p14="http://schemas.microsoft.com/office/powerpoint/2010/main" val="4019074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685800"/>
            <a:ext cx="9829800" cy="5386090"/>
          </a:xfrm>
          <a:prstGeom prst="rect">
            <a:avLst/>
          </a:prstGeom>
        </p:spPr>
        <p:txBody>
          <a:bodyPr wrap="square">
            <a:spAutoFit/>
          </a:bodyPr>
          <a:lstStyle/>
          <a:p>
            <a:pPr lvl="0"/>
            <a:r>
              <a:rPr lang="en-US" sz="3200" b="1" u="sng" dirty="0"/>
              <a:t>Be careful what you allow into your mind</a:t>
            </a:r>
          </a:p>
          <a:p>
            <a:pPr lvl="0"/>
            <a:endParaRPr lang="en-US" sz="2400" b="1" u="sng" dirty="0"/>
          </a:p>
          <a:p>
            <a:pPr lvl="0"/>
            <a:r>
              <a:rPr lang="en-US" sz="2400" b="1" dirty="0"/>
              <a:t>There was a study that says the average person has about 6,200 thoughts every day </a:t>
            </a:r>
            <a:r>
              <a:rPr lang="en-US" sz="2400" b="1" i="1" dirty="0"/>
              <a:t>(Newsweek: 071520)</a:t>
            </a:r>
          </a:p>
          <a:p>
            <a:pPr lvl="0"/>
            <a:endParaRPr lang="en-US" sz="2400" b="1" dirty="0"/>
          </a:p>
          <a:p>
            <a:pPr lvl="0"/>
            <a:r>
              <a:rPr lang="en-US" sz="2400" b="1" dirty="0"/>
              <a:t>Proverbs 4:23 (KJV)</a:t>
            </a:r>
          </a:p>
          <a:p>
            <a:pPr lvl="0"/>
            <a:r>
              <a:rPr lang="en-US" sz="2400" b="1" dirty="0">
                <a:solidFill>
                  <a:srgbClr val="083B54"/>
                </a:solidFill>
                <a:latin typeface="Georgia Pro Cond Semibold" panose="02040706050405020303" pitchFamily="18" charset="0"/>
              </a:rPr>
              <a:t>Keep thy heart with all diligence, for out of it are the issues of life.</a:t>
            </a:r>
          </a:p>
          <a:p>
            <a:pPr lvl="0"/>
            <a:r>
              <a:rPr lang="en-US" sz="2400" b="1" dirty="0"/>
              <a:t>NIV</a:t>
            </a:r>
          </a:p>
          <a:p>
            <a:pPr lvl="0"/>
            <a:r>
              <a:rPr lang="en-US" sz="2400" b="1" dirty="0">
                <a:solidFill>
                  <a:srgbClr val="083B54"/>
                </a:solidFill>
                <a:latin typeface="Georgia Pro Cond Semibold" panose="02040706050405020303" pitchFamily="18" charset="0"/>
              </a:rPr>
              <a:t>Above all else, guard your heart, for everything you do flows from it.</a:t>
            </a:r>
          </a:p>
          <a:p>
            <a:pPr lvl="0"/>
            <a:endParaRPr lang="en-US" sz="2400" b="1" dirty="0"/>
          </a:p>
          <a:p>
            <a:pPr lvl="0"/>
            <a:r>
              <a:rPr lang="en-US" sz="2400" b="1" dirty="0"/>
              <a:t>Proverbs 14:12 (The Message)</a:t>
            </a:r>
          </a:p>
          <a:p>
            <a:pPr lvl="0"/>
            <a:r>
              <a:rPr lang="en-US" sz="2400" dirty="0">
                <a:solidFill>
                  <a:srgbClr val="083B54"/>
                </a:solidFill>
                <a:latin typeface="Georgia Pro Cond Semibold" panose="02040706050405020303" pitchFamily="18" charset="0"/>
              </a:rPr>
              <a:t>There’s a way of life that looks harmless enough, look again—it leads to hell. Sure, those people appear to be having a good time, but all that laughter will lead to heartbreak.</a:t>
            </a:r>
          </a:p>
        </p:txBody>
      </p:sp>
      <p:sp>
        <p:nvSpPr>
          <p:cNvPr id="4" name="Slide Number Placeholder 3"/>
          <p:cNvSpPr>
            <a:spLocks noGrp="1"/>
          </p:cNvSpPr>
          <p:nvPr>
            <p:ph type="sldNum" sz="quarter" idx="12"/>
          </p:nvPr>
        </p:nvSpPr>
        <p:spPr/>
        <p:txBody>
          <a:bodyPr/>
          <a:lstStyle/>
          <a:p>
            <a:fld id="{B568BF6D-1875-48DC-89CB-E322EF9305A0}" type="slidenum">
              <a:rPr lang="en-US" smtClean="0"/>
              <a:pPr/>
              <a:t>12</a:t>
            </a:fld>
            <a:endParaRPr lang="en-US"/>
          </a:p>
        </p:txBody>
      </p:sp>
    </p:spTree>
    <p:extLst>
      <p:ext uri="{BB962C8B-B14F-4D97-AF65-F5344CB8AC3E}">
        <p14:creationId xmlns:p14="http://schemas.microsoft.com/office/powerpoint/2010/main" val="811102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0088" y="457200"/>
            <a:ext cx="9833711" cy="5970865"/>
          </a:xfrm>
          <a:prstGeom prst="rect">
            <a:avLst/>
          </a:prstGeom>
        </p:spPr>
        <p:txBody>
          <a:bodyPr wrap="square">
            <a:spAutoFit/>
          </a:bodyPr>
          <a:lstStyle/>
          <a:p>
            <a:pPr lvl="0"/>
            <a:r>
              <a:rPr lang="en-US" sz="2800" b="1" dirty="0"/>
              <a:t>Matthew 15:11,17-20</a:t>
            </a:r>
          </a:p>
          <a:p>
            <a:pPr lvl="0"/>
            <a:r>
              <a:rPr lang="en-US" sz="2400" b="1" baseline="30000" dirty="0">
                <a:latin typeface="Georgia Pro Cond Semibold" panose="02040706050405020303" pitchFamily="18" charset="0"/>
              </a:rPr>
              <a:t>11</a:t>
            </a:r>
            <a:r>
              <a:rPr lang="en-US" sz="2400" dirty="0">
                <a:latin typeface="Georgia Pro Cond Semibold" panose="02040706050405020303" pitchFamily="18" charset="0"/>
              </a:rPr>
              <a:t> </a:t>
            </a:r>
            <a:r>
              <a:rPr lang="en-US" sz="2400" dirty="0">
                <a:solidFill>
                  <a:srgbClr val="083B54"/>
                </a:solidFill>
                <a:latin typeface="Georgia Pro Cond Semibold" panose="02040706050405020303" pitchFamily="18" charset="0"/>
              </a:rPr>
              <a:t>What goes into someone's mouth does not defile them, but what comes out of their mouth, that is what defiles them.</a:t>
            </a:r>
          </a:p>
          <a:p>
            <a:pPr lvl="0"/>
            <a:endParaRPr lang="en-US" sz="2400" dirty="0">
              <a:latin typeface="Georgia Pro Cond Semibold" panose="02040706050405020303" pitchFamily="18" charset="0"/>
            </a:endParaRPr>
          </a:p>
          <a:p>
            <a:pPr lvl="0"/>
            <a:r>
              <a:rPr lang="en-US" sz="2400" baseline="30000" dirty="0">
                <a:latin typeface="Georgia Pro Cond Semibold" panose="02040706050405020303" pitchFamily="18" charset="0"/>
              </a:rPr>
              <a:t>17</a:t>
            </a:r>
            <a:r>
              <a:rPr lang="en-US" sz="2400" dirty="0">
                <a:solidFill>
                  <a:srgbClr val="0070C0"/>
                </a:solidFill>
                <a:latin typeface="Georgia Pro Cond Semibold" panose="02040706050405020303" pitchFamily="18" charset="0"/>
              </a:rPr>
              <a:t> </a:t>
            </a:r>
            <a:r>
              <a:rPr lang="en-US" sz="2400" dirty="0">
                <a:solidFill>
                  <a:srgbClr val="083B54"/>
                </a:solidFill>
                <a:latin typeface="Georgia Pro Cond Semibold" panose="02040706050405020303" pitchFamily="18" charset="0"/>
              </a:rPr>
              <a:t>Do you not understand, that whatever entereth in at the mouth goeth into the belly, and is cast out into the draught?</a:t>
            </a:r>
          </a:p>
          <a:p>
            <a:pPr lvl="0"/>
            <a:endParaRPr lang="en-US" sz="2400" dirty="0">
              <a:latin typeface="Georgia Pro Cond Semibold" panose="02040706050405020303" pitchFamily="18" charset="0"/>
            </a:endParaRPr>
          </a:p>
          <a:p>
            <a:pPr lvl="0"/>
            <a:r>
              <a:rPr lang="en-US" sz="2400" baseline="30000" dirty="0">
                <a:latin typeface="Georgia Pro Cond Semibold" panose="02040706050405020303" pitchFamily="18" charset="0"/>
              </a:rPr>
              <a:t>18</a:t>
            </a:r>
            <a:r>
              <a:rPr lang="en-US" sz="2400" dirty="0">
                <a:latin typeface="Georgia Pro Cond Semibold" panose="02040706050405020303" pitchFamily="18" charset="0"/>
              </a:rPr>
              <a:t> </a:t>
            </a:r>
            <a:r>
              <a:rPr lang="en-US" sz="2400" dirty="0">
                <a:solidFill>
                  <a:srgbClr val="083B54"/>
                </a:solidFill>
                <a:latin typeface="Georgia Pro Cond Semibold" panose="02040706050405020303" pitchFamily="18" charset="0"/>
              </a:rPr>
              <a:t>But those things which proceed out of the mouth come forth from the heart, and they defile the man.</a:t>
            </a:r>
          </a:p>
          <a:p>
            <a:pPr lvl="0"/>
            <a:endParaRPr lang="en-US" sz="2400" dirty="0">
              <a:solidFill>
                <a:srgbClr val="0070C0"/>
              </a:solidFill>
              <a:latin typeface="Georgia Pro Cond Semibold" panose="02040706050405020303" pitchFamily="18" charset="0"/>
            </a:endParaRPr>
          </a:p>
          <a:p>
            <a:pPr lvl="0"/>
            <a:r>
              <a:rPr lang="en-US" sz="2400" baseline="30000" dirty="0">
                <a:latin typeface="Georgia Pro Cond Semibold" panose="02040706050405020303" pitchFamily="18" charset="0"/>
              </a:rPr>
              <a:t>19</a:t>
            </a:r>
            <a:r>
              <a:rPr lang="en-US" sz="2400" dirty="0">
                <a:latin typeface="Georgia Pro Cond Semibold" panose="02040706050405020303" pitchFamily="18" charset="0"/>
              </a:rPr>
              <a:t> </a:t>
            </a:r>
            <a:r>
              <a:rPr lang="en-US" sz="2400" dirty="0">
                <a:solidFill>
                  <a:srgbClr val="083B54"/>
                </a:solidFill>
                <a:latin typeface="Georgia Pro Cond Semibold" panose="02040706050405020303" pitchFamily="18" charset="0"/>
              </a:rPr>
              <a:t>For out of the heart proceed evil thoughts, murders, adulteries, fornication, thefts, false witness, blasphemies.</a:t>
            </a:r>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r>
              <a:rPr lang="en-US" sz="2400" b="1" dirty="0"/>
              <a:t>Jesus uses this parable to help us understand that when we allow the things that are unhealthy to shape our thoughts they will produce in us  opportunities to be controlled by evil.</a:t>
            </a:r>
          </a:p>
        </p:txBody>
      </p:sp>
      <p:sp>
        <p:nvSpPr>
          <p:cNvPr id="4" name="Slide Number Placeholder 3"/>
          <p:cNvSpPr>
            <a:spLocks noGrp="1"/>
          </p:cNvSpPr>
          <p:nvPr>
            <p:ph type="sldNum" sz="quarter" idx="12"/>
          </p:nvPr>
        </p:nvSpPr>
        <p:spPr/>
        <p:txBody>
          <a:bodyPr/>
          <a:lstStyle/>
          <a:p>
            <a:fld id="{B568BF6D-1875-48DC-89CB-E322EF9305A0}" type="slidenum">
              <a:rPr lang="en-US" smtClean="0"/>
              <a:pPr/>
              <a:t>13</a:t>
            </a:fld>
            <a:endParaRPr lang="en-US"/>
          </a:p>
        </p:txBody>
      </p:sp>
    </p:spTree>
    <p:extLst>
      <p:ext uri="{BB962C8B-B14F-4D97-AF65-F5344CB8AC3E}">
        <p14:creationId xmlns:p14="http://schemas.microsoft.com/office/powerpoint/2010/main" val="1611425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0038" y="228600"/>
            <a:ext cx="10108561" cy="6309420"/>
          </a:xfrm>
          <a:prstGeom prst="rect">
            <a:avLst/>
          </a:prstGeom>
        </p:spPr>
        <p:txBody>
          <a:bodyPr wrap="square">
            <a:spAutoFit/>
          </a:bodyPr>
          <a:lstStyle/>
          <a:p>
            <a:r>
              <a:rPr lang="en-US" sz="3200" b="1" u="sng" dirty="0"/>
              <a:t>Our help is only by the will of GOD</a:t>
            </a:r>
          </a:p>
          <a:p>
            <a:endParaRPr lang="en-US" dirty="0"/>
          </a:p>
          <a:p>
            <a:pPr marL="285750" indent="-285750">
              <a:buFont typeface="Arial" panose="020B0604020202020204" pitchFamily="34" charset="0"/>
              <a:buChar char="•"/>
            </a:pPr>
            <a:r>
              <a:rPr lang="en-US" sz="2700" dirty="0">
                <a:solidFill>
                  <a:srgbClr val="083B54"/>
                </a:solidFill>
                <a:latin typeface="Georgia Pro Cond Semibold" panose="02040706050405020303" pitchFamily="18" charset="0"/>
              </a:rPr>
              <a:t>When we present our lives as a living sacrifice, then and only then will we have the help of GOD.</a:t>
            </a:r>
          </a:p>
          <a:p>
            <a:pPr marL="285750" indent="-285750">
              <a:buFont typeface="Arial" panose="020B0604020202020204" pitchFamily="34" charset="0"/>
              <a:buChar char="•"/>
            </a:pPr>
            <a:r>
              <a:rPr lang="en-US" sz="2700" dirty="0">
                <a:solidFill>
                  <a:srgbClr val="083B54"/>
                </a:solidFill>
                <a:latin typeface="Georgia Pro Cond Semibold" panose="02040706050405020303" pitchFamily="18" charset="0"/>
              </a:rPr>
              <a:t>That means God wants us to live a life that brings glory to His Name.</a:t>
            </a:r>
          </a:p>
          <a:p>
            <a:endParaRPr lang="en-US" dirty="0"/>
          </a:p>
          <a:p>
            <a:r>
              <a:rPr lang="en-US" sz="2800" b="1" dirty="0"/>
              <a:t>1 Peter 2:5-10</a:t>
            </a:r>
          </a:p>
          <a:p>
            <a:r>
              <a:rPr lang="en-US" sz="2400" dirty="0">
                <a:solidFill>
                  <a:srgbClr val="083B54"/>
                </a:solidFill>
                <a:latin typeface="Georgia Pro Cond Semibold" panose="02040706050405020303" pitchFamily="18" charset="0"/>
              </a:rPr>
              <a:t>You come to him as living stones, a spiritual house that is being built into a holy priesthood, so offer spiritual sacrifices that God accepts through Jesus Christ.</a:t>
            </a:r>
          </a:p>
          <a:p>
            <a:r>
              <a:rPr lang="en-US" sz="2800" b="1" dirty="0"/>
              <a:t>Vs 10</a:t>
            </a:r>
          </a:p>
          <a:p>
            <a:r>
              <a:rPr lang="en-US" sz="2400" dirty="0">
                <a:solidFill>
                  <a:srgbClr val="083B54"/>
                </a:solidFill>
                <a:latin typeface="Georgia Pro Cond Semibold" panose="02040706050405020303" pitchFamily="18" charset="0"/>
              </a:rPr>
              <a:t>Once you were not God’s people, but now you are. Once you were not shown mercy, but now you have been shown mercy. </a:t>
            </a:r>
          </a:p>
          <a:p>
            <a:r>
              <a:rPr lang="en-US" sz="2800" b="1" dirty="0"/>
              <a:t>Vs 15</a:t>
            </a:r>
          </a:p>
          <a:p>
            <a:r>
              <a:rPr lang="en-US" sz="2400" dirty="0">
                <a:solidFill>
                  <a:srgbClr val="083B54"/>
                </a:solidFill>
                <a:latin typeface="Georgia Pro Cond Semibold" panose="02040706050405020303" pitchFamily="18" charset="0"/>
              </a:rPr>
              <a:t>God wants you to silence people’s ignorance by doing what is right.</a:t>
            </a:r>
          </a:p>
        </p:txBody>
      </p:sp>
      <p:sp>
        <p:nvSpPr>
          <p:cNvPr id="4" name="Slide Number Placeholder 3"/>
          <p:cNvSpPr>
            <a:spLocks noGrp="1"/>
          </p:cNvSpPr>
          <p:nvPr>
            <p:ph type="sldNum" sz="quarter" idx="12"/>
          </p:nvPr>
        </p:nvSpPr>
        <p:spPr/>
        <p:txBody>
          <a:bodyPr/>
          <a:lstStyle/>
          <a:p>
            <a:fld id="{B568BF6D-1875-48DC-89CB-E322EF9305A0}" type="slidenum">
              <a:rPr lang="en-US" smtClean="0"/>
              <a:pPr/>
              <a:t>14</a:t>
            </a:fld>
            <a:endParaRPr lang="en-US"/>
          </a:p>
        </p:txBody>
      </p:sp>
    </p:spTree>
    <p:extLst>
      <p:ext uri="{BB962C8B-B14F-4D97-AF65-F5344CB8AC3E}">
        <p14:creationId xmlns:p14="http://schemas.microsoft.com/office/powerpoint/2010/main" val="3519299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507623"/>
            <a:ext cx="9982200" cy="5816977"/>
          </a:xfrm>
          <a:prstGeom prst="rect">
            <a:avLst/>
          </a:prstGeom>
        </p:spPr>
        <p:txBody>
          <a:bodyPr wrap="square">
            <a:spAutoFit/>
          </a:bodyPr>
          <a:lstStyle/>
          <a:p>
            <a:r>
              <a:rPr lang="en-US" sz="2400" b="1" dirty="0"/>
              <a:t>1 Corinthians 6:20</a:t>
            </a:r>
          </a:p>
          <a:p>
            <a:r>
              <a:rPr lang="en-US" sz="2400" dirty="0">
                <a:solidFill>
                  <a:srgbClr val="083B54"/>
                </a:solidFill>
                <a:latin typeface="Georgia Pro Cond Semibold" panose="02040706050405020303" pitchFamily="18" charset="0"/>
              </a:rPr>
              <a:t>We were bought with a price: therefore glorify God in your body, and in your spirit, which are God’s.</a:t>
            </a:r>
          </a:p>
          <a:p>
            <a:endParaRPr lang="en-US" sz="2000" dirty="0"/>
          </a:p>
          <a:p>
            <a:r>
              <a:rPr lang="en-US" sz="2400" b="1" dirty="0"/>
              <a:t>Matthew 5:13-16</a:t>
            </a:r>
          </a:p>
          <a:p>
            <a:r>
              <a:rPr lang="en-US" sz="2400" dirty="0">
                <a:solidFill>
                  <a:srgbClr val="083B54"/>
                </a:solidFill>
                <a:latin typeface="Georgia Pro Cond Semibold" panose="02040706050405020303" pitchFamily="18" charset="0"/>
              </a:rPr>
              <a:t>“Salt of the earth and light of the world”</a:t>
            </a:r>
          </a:p>
          <a:p>
            <a:pPr marL="285750" indent="-285750">
              <a:buFont typeface="Wingdings" panose="05000000000000000000" pitchFamily="2" charset="2"/>
              <a:buChar char="Ø"/>
            </a:pPr>
            <a:endParaRPr lang="en-US" sz="2000" dirty="0"/>
          </a:p>
          <a:p>
            <a:r>
              <a:rPr lang="en-US" sz="2400" b="1" dirty="0"/>
              <a:t>Let me sum it up for everyone again</a:t>
            </a:r>
          </a:p>
          <a:p>
            <a:pPr marL="285750" indent="-285750">
              <a:buFont typeface="Wingdings" panose="05000000000000000000" pitchFamily="2" charset="2"/>
              <a:buChar char="Ø"/>
            </a:pPr>
            <a:r>
              <a:rPr lang="en-US" sz="2400" dirty="0">
                <a:solidFill>
                  <a:srgbClr val="083B54"/>
                </a:solidFill>
                <a:latin typeface="Georgia Pro Cond Semibold" panose="02040706050405020303" pitchFamily="18" charset="0"/>
              </a:rPr>
              <a:t>Based on God’s abundant mercies on our behalf, He is calling us to become a voluntary living service as a reasonable expression of our gratitude for all He has done for us and through us.</a:t>
            </a:r>
          </a:p>
          <a:p>
            <a:pPr marL="285750" indent="-285750">
              <a:buFont typeface="Wingdings" panose="05000000000000000000" pitchFamily="2" charset="2"/>
              <a:buChar char="Ø"/>
            </a:pPr>
            <a:endParaRPr lang="en-US" sz="2000" dirty="0">
              <a:solidFill>
                <a:srgbClr val="083B54"/>
              </a:solidFill>
              <a:latin typeface="Georgia Pro Cond Semibold" panose="02040706050405020303" pitchFamily="18" charset="0"/>
            </a:endParaRPr>
          </a:p>
          <a:p>
            <a:pPr marL="285750" indent="-285750">
              <a:buFont typeface="Wingdings" panose="05000000000000000000" pitchFamily="2" charset="2"/>
              <a:buChar char="Ø"/>
            </a:pPr>
            <a:r>
              <a:rPr lang="en-US" sz="2400" dirty="0">
                <a:solidFill>
                  <a:srgbClr val="083B54"/>
                </a:solidFill>
                <a:latin typeface="Georgia Pro Cond Semibold" panose="02040706050405020303" pitchFamily="18" charset="0"/>
              </a:rPr>
              <a:t>As I move to the second group of individuals struggling with the idea of swinging back and forth because of the weight of anxieties, let’s look at the church in Galatia</a:t>
            </a:r>
          </a:p>
          <a:p>
            <a:pPr marL="742950" lvl="1" indent="-285750">
              <a:buFont typeface="Wingdings" panose="05000000000000000000" pitchFamily="2" charset="2"/>
              <a:buChar char="Ø"/>
            </a:pPr>
            <a:r>
              <a:rPr lang="en-US" sz="2400" dirty="0">
                <a:solidFill>
                  <a:srgbClr val="083B54"/>
                </a:solidFill>
                <a:latin typeface="Georgia Pro Cond Semibold" panose="02040706050405020303" pitchFamily="18" charset="0"/>
              </a:rPr>
              <a:t>They struggled with two issues</a:t>
            </a:r>
          </a:p>
        </p:txBody>
      </p:sp>
      <p:sp>
        <p:nvSpPr>
          <p:cNvPr id="4" name="Slide Number Placeholder 3"/>
          <p:cNvSpPr>
            <a:spLocks noGrp="1"/>
          </p:cNvSpPr>
          <p:nvPr>
            <p:ph type="sldNum" sz="quarter" idx="12"/>
          </p:nvPr>
        </p:nvSpPr>
        <p:spPr/>
        <p:txBody>
          <a:bodyPr/>
          <a:lstStyle/>
          <a:p>
            <a:fld id="{B568BF6D-1875-48DC-89CB-E322EF9305A0}" type="slidenum">
              <a:rPr lang="en-US" smtClean="0"/>
              <a:pPr/>
              <a:t>15</a:t>
            </a:fld>
            <a:endParaRPr lang="en-US"/>
          </a:p>
        </p:txBody>
      </p:sp>
    </p:spTree>
    <p:extLst>
      <p:ext uri="{BB962C8B-B14F-4D97-AF65-F5344CB8AC3E}">
        <p14:creationId xmlns:p14="http://schemas.microsoft.com/office/powerpoint/2010/main" val="1543997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697240"/>
            <a:ext cx="10439400" cy="5186035"/>
          </a:xfrm>
          <a:prstGeom prst="rect">
            <a:avLst/>
          </a:prstGeom>
        </p:spPr>
        <p:txBody>
          <a:bodyPr wrap="square">
            <a:spAutoFit/>
          </a:bodyPr>
          <a:lstStyle/>
          <a:p>
            <a:r>
              <a:rPr lang="en-US" sz="2800" dirty="0">
                <a:solidFill>
                  <a:schemeClr val="accent4">
                    <a:lumMod val="50000"/>
                  </a:schemeClr>
                </a:solidFill>
                <a:latin typeface="Georgia Pro Cond Semibold" panose="02040706050405020303" pitchFamily="18" charset="0"/>
              </a:rPr>
              <a:t>It is for freedom that Christ has set us free. Stand firm, then, and do not let yourselves be burdened again by a yoke of slavery. Galatians 5:1</a:t>
            </a:r>
          </a:p>
          <a:p>
            <a:pPr>
              <a:spcBef>
                <a:spcPts val="600"/>
              </a:spcBef>
            </a:pPr>
            <a:r>
              <a:rPr lang="en-US" sz="2800" b="1" dirty="0">
                <a:solidFill>
                  <a:srgbClr val="083B54"/>
                </a:solidFill>
              </a:rPr>
              <a:t>The church of Galatia imprisoned themselves on a pendulum of extremes. One side swung toward the cage of tradition, and the other side the prison of self-gratification. Paul wanted them to begin to understand that Jesus had freed them from their swinging prison and called to them to jump off the swing and live by faith expressed through love.</a:t>
            </a:r>
          </a:p>
          <a:p>
            <a:endParaRPr lang="en-US" dirty="0"/>
          </a:p>
          <a:p>
            <a:r>
              <a:rPr lang="en-US" sz="2800" b="1" dirty="0">
                <a:solidFill>
                  <a:schemeClr val="accent4">
                    <a:lumMod val="50000"/>
                  </a:schemeClr>
                </a:solidFill>
                <a:latin typeface="Georgia Pro Cond Semibold" panose="02040706050405020303" pitchFamily="18" charset="0"/>
              </a:rPr>
              <a:t>The only thing that counts is faith expressing itself through love.  Galatians 5:6</a:t>
            </a:r>
          </a:p>
        </p:txBody>
      </p:sp>
      <p:sp>
        <p:nvSpPr>
          <p:cNvPr id="2" name="Slide Number Placeholder 1"/>
          <p:cNvSpPr>
            <a:spLocks noGrp="1"/>
          </p:cNvSpPr>
          <p:nvPr>
            <p:ph type="sldNum" sz="quarter" idx="12"/>
          </p:nvPr>
        </p:nvSpPr>
        <p:spPr/>
        <p:txBody>
          <a:bodyPr/>
          <a:lstStyle/>
          <a:p>
            <a:fld id="{B568BF6D-1875-48DC-89CB-E322EF9305A0}" type="slidenum">
              <a:rPr lang="en-US" smtClean="0"/>
              <a:pPr/>
              <a:t>16</a:t>
            </a:fld>
            <a:endParaRPr lang="en-US"/>
          </a:p>
        </p:txBody>
      </p:sp>
    </p:spTree>
    <p:extLst>
      <p:ext uri="{BB962C8B-B14F-4D97-AF65-F5344CB8AC3E}">
        <p14:creationId xmlns:p14="http://schemas.microsoft.com/office/powerpoint/2010/main" val="1564373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2009906"/>
            <a:ext cx="8596313" cy="3881437"/>
          </a:xfrm>
        </p:spPr>
        <p:txBody>
          <a:bodyPr>
            <a:normAutofit/>
          </a:bodyPr>
          <a:lstStyle/>
          <a:p>
            <a:pPr marL="0" indent="0">
              <a:buNone/>
            </a:pPr>
            <a:endParaRPr lang="en-US" dirty="0"/>
          </a:p>
          <a:p>
            <a:endParaRPr lang="en-US" b="1" dirty="0"/>
          </a:p>
          <a:p>
            <a:endParaRPr lang="en-US" b="1" dirty="0"/>
          </a:p>
          <a:p>
            <a:pPr marL="0" indent="0">
              <a:buNone/>
            </a:pPr>
            <a:endParaRPr lang="en-US" dirty="0"/>
          </a:p>
        </p:txBody>
      </p:sp>
      <p:sp>
        <p:nvSpPr>
          <p:cNvPr id="5" name="Rectangle 4"/>
          <p:cNvSpPr/>
          <p:nvPr/>
        </p:nvSpPr>
        <p:spPr>
          <a:xfrm>
            <a:off x="1447799" y="609600"/>
            <a:ext cx="10055223" cy="5262979"/>
          </a:xfrm>
          <a:prstGeom prst="rect">
            <a:avLst/>
          </a:prstGeom>
        </p:spPr>
        <p:txBody>
          <a:bodyPr wrap="square">
            <a:spAutoFit/>
          </a:bodyPr>
          <a:lstStyle/>
          <a:p>
            <a:r>
              <a:rPr lang="en-US" sz="2800" b="1" dirty="0">
                <a:solidFill>
                  <a:srgbClr val="444444"/>
                </a:solidFill>
              </a:rPr>
              <a:t>THE PENDULUM</a:t>
            </a:r>
            <a:r>
              <a:rPr lang="en-US" sz="2800" dirty="0"/>
              <a:t/>
            </a:r>
            <a:br>
              <a:rPr lang="en-US" sz="2800" dirty="0"/>
            </a:br>
            <a:r>
              <a:rPr lang="en-US" sz="2800" u="sng" dirty="0">
                <a:solidFill>
                  <a:srgbClr val="444444"/>
                </a:solidFill>
                <a:latin typeface="Georgia Pro Cond Semibold" panose="02040706050405020303" pitchFamily="18" charset="0"/>
              </a:rPr>
              <a:t>The Cage of Traditional Belonging (5:7-12) </a:t>
            </a:r>
          </a:p>
          <a:p>
            <a:r>
              <a:rPr lang="en-US" sz="2800" dirty="0">
                <a:solidFill>
                  <a:srgbClr val="083B54"/>
                </a:solidFill>
                <a:latin typeface="Georgia Pro Cond Semibold" panose="02040706050405020303" pitchFamily="18" charset="0"/>
              </a:rPr>
              <a:t/>
            </a:r>
            <a:br>
              <a:rPr lang="en-US" sz="2800" dirty="0">
                <a:solidFill>
                  <a:srgbClr val="083B54"/>
                </a:solidFill>
                <a:latin typeface="Georgia Pro Cond Semibold" panose="02040706050405020303" pitchFamily="18" charset="0"/>
              </a:rPr>
            </a:br>
            <a:r>
              <a:rPr lang="en-US" sz="2800" dirty="0">
                <a:solidFill>
                  <a:srgbClr val="083B54"/>
                </a:solidFill>
                <a:latin typeface="Georgia Pro Cond Semibold" panose="02040706050405020303" pitchFamily="18" charset="0"/>
              </a:rPr>
              <a:t>On one side of the pendulum, some of the church of Galatia was comforted by their tradition. It was familiar, predictable, and very well established. Their traditions served to guide their actions. As comforting as their traditions were, it didn’t change the facts.</a:t>
            </a:r>
          </a:p>
          <a:p>
            <a:r>
              <a:rPr lang="en-US" sz="2800" dirty="0">
                <a:solidFill>
                  <a:srgbClr val="083B54"/>
                </a:solidFill>
                <a:latin typeface="Georgia Pro Cond Semibold" panose="02040706050405020303" pitchFamily="18" charset="0"/>
              </a:rPr>
              <a:t>Jesus had established a better way that focused on a heart that beats for Him (new covenant / uncircumcised), more than simply controlling the actions of the flesh (old covenant / circumcised).</a:t>
            </a:r>
          </a:p>
        </p:txBody>
      </p:sp>
      <p:sp>
        <p:nvSpPr>
          <p:cNvPr id="2" name="Slide Number Placeholder 1"/>
          <p:cNvSpPr>
            <a:spLocks noGrp="1"/>
          </p:cNvSpPr>
          <p:nvPr>
            <p:ph type="sldNum" sz="quarter" idx="12"/>
          </p:nvPr>
        </p:nvSpPr>
        <p:spPr/>
        <p:txBody>
          <a:bodyPr/>
          <a:lstStyle/>
          <a:p>
            <a:fld id="{B568BF6D-1875-48DC-89CB-E322EF9305A0}" type="slidenum">
              <a:rPr lang="en-US" smtClean="0"/>
              <a:pPr/>
              <a:t>17</a:t>
            </a:fld>
            <a:endParaRPr lang="en-US"/>
          </a:p>
        </p:txBody>
      </p:sp>
    </p:spTree>
    <p:extLst>
      <p:ext uri="{BB962C8B-B14F-4D97-AF65-F5344CB8AC3E}">
        <p14:creationId xmlns:p14="http://schemas.microsoft.com/office/powerpoint/2010/main" val="4133960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60588"/>
            <a:ext cx="8596313" cy="3881437"/>
          </a:xfrm>
        </p:spPr>
        <p:txBody>
          <a:bodyPr>
            <a:normAutofit/>
          </a:bodyPr>
          <a:lstStyle/>
          <a:p>
            <a:pPr marL="0" indent="0">
              <a:buNone/>
            </a:pPr>
            <a:r>
              <a:rPr lang="en-US" b="1" dirty="0"/>
              <a:t> </a:t>
            </a:r>
            <a:endParaRPr lang="en-US" dirty="0"/>
          </a:p>
        </p:txBody>
      </p:sp>
      <p:sp>
        <p:nvSpPr>
          <p:cNvPr id="5" name="Rectangle 4"/>
          <p:cNvSpPr/>
          <p:nvPr/>
        </p:nvSpPr>
        <p:spPr>
          <a:xfrm>
            <a:off x="1219200" y="663744"/>
            <a:ext cx="10439400" cy="5432256"/>
          </a:xfrm>
          <a:prstGeom prst="rect">
            <a:avLst/>
          </a:prstGeom>
        </p:spPr>
        <p:txBody>
          <a:bodyPr wrap="square">
            <a:spAutoFit/>
          </a:bodyPr>
          <a:lstStyle/>
          <a:p>
            <a:r>
              <a:rPr lang="en-US" sz="2800" b="1" dirty="0">
                <a:solidFill>
                  <a:schemeClr val="accent4">
                    <a:lumMod val="50000"/>
                  </a:schemeClr>
                </a:solidFill>
              </a:rPr>
              <a:t>What is familiar, predictable, and well established in your life that could simply be tradition? </a:t>
            </a:r>
            <a:r>
              <a:rPr lang="en-US" sz="2800" dirty="0">
                <a:solidFill>
                  <a:schemeClr val="accent4">
                    <a:lumMod val="50000"/>
                  </a:schemeClr>
                </a:solidFill>
              </a:rPr>
              <a:t/>
            </a:r>
            <a:br>
              <a:rPr lang="en-US" sz="2800" dirty="0">
                <a:solidFill>
                  <a:schemeClr val="accent4">
                    <a:lumMod val="50000"/>
                  </a:schemeClr>
                </a:solidFill>
              </a:rPr>
            </a:br>
            <a:r>
              <a:rPr lang="en-US" sz="2800" b="1" dirty="0">
                <a:solidFill>
                  <a:schemeClr val="accent4">
                    <a:lumMod val="50000"/>
                  </a:schemeClr>
                </a:solidFill>
              </a:rPr>
              <a:t>How could you allow God to better focus you to be motivated by a heart that beats for Him?</a:t>
            </a:r>
          </a:p>
          <a:p>
            <a:endParaRPr lang="en-US" sz="1100" dirty="0">
              <a:solidFill>
                <a:srgbClr val="444444"/>
              </a:solidFill>
              <a:latin typeface="Times New Roman" panose="02020603050405020304" pitchFamily="18" charset="0"/>
            </a:endParaRPr>
          </a:p>
          <a:p>
            <a:r>
              <a:rPr lang="en-US" sz="2800" u="sng" dirty="0">
                <a:solidFill>
                  <a:srgbClr val="444444"/>
                </a:solidFill>
                <a:latin typeface="Georgia Pro Cond Semibold" panose="02040706050405020303" pitchFamily="18" charset="0"/>
              </a:rPr>
              <a:t>The Prison of Self-Gratification (5:13-21)</a:t>
            </a:r>
            <a:br>
              <a:rPr lang="en-US" sz="2800" u="sng" dirty="0">
                <a:solidFill>
                  <a:srgbClr val="444444"/>
                </a:solidFill>
                <a:latin typeface="Georgia Pro Cond Semibold" panose="02040706050405020303" pitchFamily="18" charset="0"/>
              </a:rPr>
            </a:br>
            <a:r>
              <a:rPr lang="en-US" sz="2800" dirty="0">
                <a:solidFill>
                  <a:srgbClr val="083B54"/>
                </a:solidFill>
                <a:latin typeface="Georgia Pro Cond Semibold" panose="02040706050405020303" pitchFamily="18" charset="0"/>
              </a:rPr>
              <a:t>On the other side of the pendulum, some of the church of Galatia wanted to indulge in every selfish action that their traditions opposed. They took their new found freedom in Christ as a “Get Out of Jail Free” card. They assumed it allowed them to experience the life they were previously not allowed. Without realizing it, they chose to walk away from one prison, controlled by a set of rules, and enter an equally damning one, controlled by self-gratification.</a:t>
            </a:r>
            <a:endParaRPr lang="en-US" sz="2400" b="0" i="0" u="none" strike="noStrike" dirty="0">
              <a:solidFill>
                <a:srgbClr val="083B54"/>
              </a:solidFill>
              <a:effectLst/>
              <a:latin typeface="Georgia Pro Cond Semibold" panose="02040706050405020303" pitchFamily="18" charset="0"/>
            </a:endParaRPr>
          </a:p>
        </p:txBody>
      </p:sp>
      <p:sp>
        <p:nvSpPr>
          <p:cNvPr id="2" name="Slide Number Placeholder 1"/>
          <p:cNvSpPr>
            <a:spLocks noGrp="1"/>
          </p:cNvSpPr>
          <p:nvPr>
            <p:ph type="sldNum" sz="quarter" idx="12"/>
          </p:nvPr>
        </p:nvSpPr>
        <p:spPr/>
        <p:txBody>
          <a:bodyPr/>
          <a:lstStyle/>
          <a:p>
            <a:fld id="{B568BF6D-1875-48DC-89CB-E322EF9305A0}" type="slidenum">
              <a:rPr lang="en-US" smtClean="0"/>
              <a:pPr/>
              <a:t>18</a:t>
            </a:fld>
            <a:endParaRPr lang="en-US"/>
          </a:p>
        </p:txBody>
      </p:sp>
    </p:spTree>
    <p:extLst>
      <p:ext uri="{BB962C8B-B14F-4D97-AF65-F5344CB8AC3E}">
        <p14:creationId xmlns:p14="http://schemas.microsoft.com/office/powerpoint/2010/main" val="1084415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413063"/>
            <a:ext cx="9448800" cy="4031873"/>
          </a:xfrm>
          <a:prstGeom prst="rect">
            <a:avLst/>
          </a:prstGeom>
        </p:spPr>
        <p:txBody>
          <a:bodyPr wrap="square">
            <a:spAutoFit/>
          </a:bodyPr>
          <a:lstStyle/>
          <a:p>
            <a:r>
              <a:rPr lang="en-US" sz="3200" dirty="0">
                <a:solidFill>
                  <a:srgbClr val="083B54"/>
                </a:solidFill>
                <a:latin typeface="Georgia Pro Cond Semibold" panose="02040706050405020303" pitchFamily="18" charset="0"/>
              </a:rPr>
              <a:t>Jesus came to free us from the prison of our own personal desires, too. His freedom offers us the chance to find purpose through sacrificial love rather than gratifying our selfish desires.</a:t>
            </a:r>
          </a:p>
          <a:p>
            <a:endParaRPr lang="en-US" sz="3200" dirty="0">
              <a:solidFill>
                <a:srgbClr val="444444"/>
              </a:solidFill>
              <a:latin typeface="Georgia Pro Cond Semibold" panose="02040706050405020303" pitchFamily="18" charset="0"/>
            </a:endParaRPr>
          </a:p>
          <a:p>
            <a:pPr marL="514350" indent="-514350">
              <a:buFont typeface="+mj-lt"/>
              <a:buAutoNum type="arabicParenR"/>
            </a:pPr>
            <a:r>
              <a:rPr lang="en-US" sz="3200" b="1" dirty="0">
                <a:solidFill>
                  <a:srgbClr val="808000"/>
                </a:solidFill>
                <a:latin typeface="Georgia Pro Cond Semibold" panose="02040706050405020303" pitchFamily="18" charset="0"/>
              </a:rPr>
              <a:t>What self-gratifying tendencies do you express?</a:t>
            </a:r>
          </a:p>
          <a:p>
            <a:pPr marL="514350" indent="-514350">
              <a:buFont typeface="+mj-lt"/>
              <a:buAutoNum type="arabicParenR"/>
            </a:pPr>
            <a:r>
              <a:rPr lang="en-US" sz="3200" b="1" dirty="0">
                <a:solidFill>
                  <a:srgbClr val="808000"/>
                </a:solidFill>
                <a:latin typeface="Georgia Pro Cond Semibold" panose="02040706050405020303" pitchFamily="18" charset="0"/>
              </a:rPr>
              <a:t>How could you allow God to better focus you to be motivated by a heart that beats for Him?</a:t>
            </a:r>
            <a:endParaRPr lang="en-US" sz="3200" b="0" i="0" u="none" strike="noStrike" dirty="0">
              <a:solidFill>
                <a:srgbClr val="444444"/>
              </a:solidFill>
              <a:effectLst/>
              <a:latin typeface="Georgia Pro Cond Semibold" panose="02040706050405020303" pitchFamily="18" charset="0"/>
            </a:endParaRPr>
          </a:p>
        </p:txBody>
      </p:sp>
      <p:sp>
        <p:nvSpPr>
          <p:cNvPr id="2" name="Slide Number Placeholder 1"/>
          <p:cNvSpPr>
            <a:spLocks noGrp="1"/>
          </p:cNvSpPr>
          <p:nvPr>
            <p:ph type="sldNum" sz="quarter" idx="12"/>
          </p:nvPr>
        </p:nvSpPr>
        <p:spPr/>
        <p:txBody>
          <a:bodyPr/>
          <a:lstStyle/>
          <a:p>
            <a:fld id="{B568BF6D-1875-48DC-89CB-E322EF9305A0}" type="slidenum">
              <a:rPr lang="en-US" smtClean="0"/>
              <a:pPr/>
              <a:t>19</a:t>
            </a:fld>
            <a:endParaRPr lang="en-US"/>
          </a:p>
        </p:txBody>
      </p:sp>
    </p:spTree>
    <p:extLst>
      <p:ext uri="{BB962C8B-B14F-4D97-AF65-F5344CB8AC3E}">
        <p14:creationId xmlns:p14="http://schemas.microsoft.com/office/powerpoint/2010/main" val="2984507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ajabi-storefronts-production.global.ssl.fastly.net/kajabi-storefronts-production/blogs/3796/images/nRMHrrjwQACyb7FMWL2Q_mindpr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2296775" cy="844391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28600" y="2794000"/>
            <a:ext cx="5418666" cy="1320800"/>
          </a:xfr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200" b="0" i="0" u="none" strike="noStrike" cap="none" normalizeH="0" baseline="0" dirty="0">
                <a:ln>
                  <a:noFill/>
                </a:ln>
                <a:solidFill>
                  <a:schemeClr val="tx1"/>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Releasing </a:t>
            </a:r>
            <a:r>
              <a:rPr lang="en-US" altLang="en-US" sz="5200" dirty="0">
                <a:solidFill>
                  <a:schemeClr val="tx1"/>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O</a:t>
            </a:r>
            <a:r>
              <a:rPr kumimoji="0" lang="en-US" altLang="en-US" sz="5200" b="0" i="0" u="none" strike="noStrike" cap="none" normalizeH="0" baseline="0" dirty="0">
                <a:ln>
                  <a:noFill/>
                </a:ln>
                <a:solidFill>
                  <a:schemeClr val="tx1"/>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urselves</a:t>
            </a:r>
            <a:br>
              <a:rPr kumimoji="0" lang="en-US" altLang="en-US" sz="5200" b="0" i="0" u="none" strike="noStrike" cap="none" normalizeH="0" baseline="0" dirty="0">
                <a:ln>
                  <a:noFill/>
                </a:ln>
                <a:solidFill>
                  <a:schemeClr val="tx1"/>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br>
            <a:r>
              <a:rPr kumimoji="0" lang="en-US" altLang="en-US" sz="5200" b="0" i="0" u="none" strike="noStrike" cap="none" normalizeH="0" baseline="0" dirty="0">
                <a:ln>
                  <a:noFill/>
                </a:ln>
                <a:solidFill>
                  <a:schemeClr val="tx1"/>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from the</a:t>
            </a:r>
            <a:br>
              <a:rPr kumimoji="0" lang="en-US" altLang="en-US" sz="5200" b="0" i="0" u="none" strike="noStrike" cap="none" normalizeH="0" baseline="0" dirty="0">
                <a:ln>
                  <a:noFill/>
                </a:ln>
                <a:solidFill>
                  <a:schemeClr val="tx1"/>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br>
            <a:r>
              <a:rPr kumimoji="0" lang="en-US" altLang="en-US" sz="5200" b="0" i="0" u="none" strike="noStrike" cap="none" normalizeH="0" baseline="0" dirty="0">
                <a:ln>
                  <a:noFill/>
                </a:ln>
                <a:solidFill>
                  <a:schemeClr val="tx1"/>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Prisons </a:t>
            </a:r>
            <a:br>
              <a:rPr kumimoji="0" lang="en-US" altLang="en-US" sz="5200" b="0" i="0" u="none" strike="noStrike" cap="none" normalizeH="0" baseline="0" dirty="0">
                <a:ln>
                  <a:noFill/>
                </a:ln>
                <a:solidFill>
                  <a:schemeClr val="tx1"/>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br>
            <a:r>
              <a:rPr kumimoji="0" lang="en-US" altLang="en-US" sz="5200" b="0" i="0" u="none" strike="noStrike" cap="none" normalizeH="0" baseline="0" dirty="0">
                <a:ln>
                  <a:noFill/>
                </a:ln>
                <a:solidFill>
                  <a:schemeClr val="tx1"/>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of Our Minds  </a:t>
            </a:r>
          </a:p>
        </p:txBody>
      </p:sp>
      <p:sp>
        <p:nvSpPr>
          <p:cNvPr id="3" name="Slide Number Placeholder 2"/>
          <p:cNvSpPr>
            <a:spLocks noGrp="1"/>
          </p:cNvSpPr>
          <p:nvPr>
            <p:ph type="sldNum" sz="quarter" idx="12"/>
          </p:nvPr>
        </p:nvSpPr>
        <p:spPr/>
        <p:txBody>
          <a:bodyPr>
            <a:normAutofit/>
          </a:bodyPr>
          <a:lstStyle/>
          <a:p>
            <a:fld id="{B568BF6D-1875-48DC-89CB-E322EF9305A0}" type="slidenum">
              <a:rPr lang="en-US" smtClean="0"/>
              <a:t>2</a:t>
            </a:fld>
            <a:endParaRPr lang="en-US"/>
          </a:p>
        </p:txBody>
      </p:sp>
    </p:spTree>
    <p:extLst>
      <p:ext uri="{BB962C8B-B14F-4D97-AF65-F5344CB8AC3E}">
        <p14:creationId xmlns:p14="http://schemas.microsoft.com/office/powerpoint/2010/main" val="518593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609600"/>
            <a:ext cx="10210800" cy="5678478"/>
          </a:xfrm>
          <a:prstGeom prst="rect">
            <a:avLst/>
          </a:prstGeom>
        </p:spPr>
        <p:txBody>
          <a:bodyPr wrap="square">
            <a:spAutoFit/>
          </a:bodyPr>
          <a:lstStyle/>
          <a:p>
            <a:r>
              <a:rPr lang="en-US" sz="2800" u="sng" dirty="0">
                <a:solidFill>
                  <a:srgbClr val="444444"/>
                </a:solidFill>
                <a:latin typeface="Georgia Pro Cond Semibold" panose="02040706050405020303" pitchFamily="18" charset="0"/>
              </a:rPr>
              <a:t>OUR STORY (5:22-26)</a:t>
            </a:r>
          </a:p>
          <a:p>
            <a:r>
              <a:rPr lang="en-US" sz="1100" dirty="0">
                <a:solidFill>
                  <a:srgbClr val="444444"/>
                </a:solidFill>
                <a:latin typeface="Georgia Pro Cond Semibold" panose="02040706050405020303" pitchFamily="18" charset="0"/>
              </a:rPr>
              <a:t/>
            </a:r>
            <a:br>
              <a:rPr lang="en-US" sz="1100" dirty="0">
                <a:solidFill>
                  <a:srgbClr val="444444"/>
                </a:solidFill>
                <a:latin typeface="Georgia Pro Cond Semibold" panose="02040706050405020303" pitchFamily="18" charset="0"/>
              </a:rPr>
            </a:br>
            <a:r>
              <a:rPr lang="en-US" sz="2800" dirty="0">
                <a:solidFill>
                  <a:srgbClr val="444444"/>
                </a:solidFill>
                <a:latin typeface="Georgia Pro Cond Semibold" panose="02040706050405020303" pitchFamily="18" charset="0"/>
              </a:rPr>
              <a:t>Our Story is no different than the story of the church of Galatia. We struggle with swinging back and forth from a life that is caged in familiar, predictable, and established traditions; and a prison of self-gratification. It’s time that we jump off the swing and embrace the life that we were designed to live.</a:t>
            </a:r>
          </a:p>
          <a:p>
            <a:endParaRPr lang="en-US" dirty="0">
              <a:solidFill>
                <a:srgbClr val="444444"/>
              </a:solidFill>
              <a:latin typeface="Times New Roman" panose="02020603050405020304" pitchFamily="18" charset="0"/>
            </a:endParaRPr>
          </a:p>
          <a:p>
            <a:r>
              <a:rPr lang="en-US" sz="2800" b="1" i="1" dirty="0">
                <a:solidFill>
                  <a:schemeClr val="accent4">
                    <a:lumMod val="50000"/>
                  </a:schemeClr>
                </a:solidFill>
                <a:latin typeface="+mj-lt"/>
              </a:rPr>
              <a:t>But the fruit of the Spirit is love, joy, peace, forbearance, kindness, goodness, faithfulness, 23 gentleness and self-control. Against such things there is no law. Galatians 5:22-23</a:t>
            </a:r>
          </a:p>
          <a:p>
            <a:endParaRPr lang="en-US" dirty="0">
              <a:solidFill>
                <a:srgbClr val="444444"/>
              </a:solidFill>
              <a:latin typeface="Times New Roman" panose="02020603050405020304" pitchFamily="18" charset="0"/>
            </a:endParaRPr>
          </a:p>
          <a:p>
            <a:r>
              <a:rPr lang="en-US" sz="2800" b="1" dirty="0">
                <a:solidFill>
                  <a:srgbClr val="808000"/>
                </a:solidFill>
                <a:latin typeface="Georgia Pro Cond Semibold" panose="02040706050405020303" pitchFamily="18" charset="0"/>
              </a:rPr>
              <a:t>What may God be asking you to let go of so you can live more freely in the fruit of the Spirit?</a:t>
            </a:r>
          </a:p>
        </p:txBody>
      </p:sp>
      <p:sp>
        <p:nvSpPr>
          <p:cNvPr id="2" name="Slide Number Placeholder 1"/>
          <p:cNvSpPr>
            <a:spLocks noGrp="1"/>
          </p:cNvSpPr>
          <p:nvPr>
            <p:ph type="sldNum" sz="quarter" idx="12"/>
          </p:nvPr>
        </p:nvSpPr>
        <p:spPr/>
        <p:txBody>
          <a:bodyPr/>
          <a:lstStyle/>
          <a:p>
            <a:fld id="{B568BF6D-1875-48DC-89CB-E322EF9305A0}" type="slidenum">
              <a:rPr lang="en-US" smtClean="0"/>
              <a:pPr/>
              <a:t>20</a:t>
            </a:fld>
            <a:endParaRPr lang="en-US"/>
          </a:p>
        </p:txBody>
      </p:sp>
    </p:spTree>
    <p:extLst>
      <p:ext uri="{BB962C8B-B14F-4D97-AF65-F5344CB8AC3E}">
        <p14:creationId xmlns:p14="http://schemas.microsoft.com/office/powerpoint/2010/main" val="2103616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2181" y="1371600"/>
            <a:ext cx="7767638" cy="1646238"/>
          </a:xfrm>
        </p:spPr>
        <p:txBody>
          <a:bodyPr>
            <a:noAutofit/>
          </a:bodyPr>
          <a:lstStyle/>
          <a:p>
            <a:pPr algn="ctr"/>
            <a:r>
              <a:rPr lang="en-US" sz="6000" dirty="0">
                <a:solidFill>
                  <a:schemeClr val="accent4">
                    <a:lumMod val="50000"/>
                  </a:schemeClr>
                </a:solidFill>
                <a:latin typeface="Biome" panose="020B0503030204020804" pitchFamily="34" charset="0"/>
                <a:cs typeface="Biome" panose="020B0503030204020804" pitchFamily="34" charset="0"/>
              </a:rPr>
              <a:t>Thank You for Your Attendance Today!</a:t>
            </a:r>
          </a:p>
        </p:txBody>
      </p:sp>
      <p:sp>
        <p:nvSpPr>
          <p:cNvPr id="3" name="Subtitle 2"/>
          <p:cNvSpPr>
            <a:spLocks noGrp="1"/>
          </p:cNvSpPr>
          <p:nvPr>
            <p:ph type="subTitle" idx="4294967295"/>
          </p:nvPr>
        </p:nvSpPr>
        <p:spPr>
          <a:xfrm>
            <a:off x="1790252" y="4114800"/>
            <a:ext cx="8649148" cy="1096963"/>
          </a:xfrm>
        </p:spPr>
        <p:txBody>
          <a:bodyPr>
            <a:normAutofit/>
          </a:bodyPr>
          <a:lstStyle/>
          <a:p>
            <a:pPr marL="0" indent="0" algn="ctr">
              <a:buNone/>
            </a:pPr>
            <a:r>
              <a:rPr lang="en-US" sz="4000" b="1" dirty="0">
                <a:solidFill>
                  <a:srgbClr val="083B54"/>
                </a:solidFill>
                <a:latin typeface="Georgia Pro Cond Semibold" panose="02040706050405020303" pitchFamily="18" charset="0"/>
              </a:rPr>
              <a:t>Continue to Pray for Our Church Family</a:t>
            </a:r>
          </a:p>
        </p:txBody>
      </p:sp>
    </p:spTree>
    <p:extLst>
      <p:ext uri="{BB962C8B-B14F-4D97-AF65-F5344CB8AC3E}">
        <p14:creationId xmlns:p14="http://schemas.microsoft.com/office/powerpoint/2010/main" val="3559966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14487" y="1828800"/>
            <a:ext cx="9434513" cy="4038600"/>
          </a:xfrm>
        </p:spPr>
        <p:txBody>
          <a:bodyPr>
            <a:noAutofit/>
          </a:bodyPr>
          <a:lstStyle/>
          <a:p>
            <a:r>
              <a:rPr lang="en-US" sz="3200" dirty="0" err="1">
                <a:solidFill>
                  <a:srgbClr val="083B54"/>
                </a:solidFill>
                <a:latin typeface="Georgia Pro Cond Semibold" panose="02040706050405020303" pitchFamily="18" charset="0"/>
              </a:rPr>
              <a:t>Anx·</a:t>
            </a:r>
            <a:r>
              <a:rPr lang="en-US" sz="3200" spc="-150" dirty="0" err="1">
                <a:solidFill>
                  <a:srgbClr val="083B54"/>
                </a:solidFill>
                <a:latin typeface="Georgia Pro Cond Semibold" panose="02040706050405020303" pitchFamily="18" charset="0"/>
              </a:rPr>
              <a:t>i</a:t>
            </a:r>
            <a:r>
              <a:rPr lang="en-US" sz="3200" spc="-150" dirty="0">
                <a:solidFill>
                  <a:srgbClr val="083B54"/>
                </a:solidFill>
                <a:latin typeface="Georgia Pro Cond Semibold" panose="02040706050405020303" pitchFamily="18" charset="0"/>
              </a:rPr>
              <a:t> · e · </a:t>
            </a:r>
            <a:r>
              <a:rPr lang="en-US" sz="3200" dirty="0">
                <a:solidFill>
                  <a:srgbClr val="083B54"/>
                </a:solidFill>
                <a:latin typeface="Georgia Pro Cond Semibold" panose="02040706050405020303" pitchFamily="18" charset="0"/>
              </a:rPr>
              <a:t>ties (noun) </a:t>
            </a:r>
            <a:r>
              <a:rPr lang="en-US" sz="3200" b="1" i="1" dirty="0">
                <a:solidFill>
                  <a:srgbClr val="083B54"/>
                </a:solidFill>
                <a:latin typeface="Georgia" panose="02040502050405020303" pitchFamily="18" charset="0"/>
              </a:rPr>
              <a:t>pl</a:t>
            </a:r>
            <a:r>
              <a:rPr lang="en-US" sz="3200" dirty="0">
                <a:solidFill>
                  <a:srgbClr val="083B54"/>
                </a:solidFill>
                <a:latin typeface="Georgia Pro Cond Semibold" panose="02040706050405020303" pitchFamily="18" charset="0"/>
              </a:rPr>
              <a:t>: the result of uncertainty, feeling of worry, nervousness, or unease about an imminent event.</a:t>
            </a:r>
          </a:p>
          <a:p>
            <a:r>
              <a:rPr lang="en-US" sz="3200" dirty="0">
                <a:solidFill>
                  <a:srgbClr val="083B54"/>
                </a:solidFill>
                <a:latin typeface="Georgia Pro Cond Semibold" panose="02040706050405020303" pitchFamily="18" charset="0"/>
              </a:rPr>
              <a:t>The </a:t>
            </a:r>
            <a:r>
              <a:rPr lang="en-US" sz="3200" b="1" dirty="0">
                <a:solidFill>
                  <a:srgbClr val="083B54"/>
                </a:solidFill>
                <a:latin typeface="Georgia Pro Cond Semibold" panose="02040706050405020303" pitchFamily="18" charset="0"/>
              </a:rPr>
              <a:t>Bible</a:t>
            </a:r>
            <a:r>
              <a:rPr lang="en-US" sz="3200" dirty="0">
                <a:solidFill>
                  <a:srgbClr val="083B54"/>
                </a:solidFill>
                <a:latin typeface="Georgia Pro Cond Semibold" panose="02040706050405020303" pitchFamily="18" charset="0"/>
              </a:rPr>
              <a:t> teaches that uncertainty is, essentially, distrust with the plan of </a:t>
            </a:r>
            <a:r>
              <a:rPr lang="en-US" sz="3200" b="1" dirty="0">
                <a:solidFill>
                  <a:srgbClr val="083B54"/>
                </a:solidFill>
                <a:latin typeface="Georgia Pro Cond Semibold" panose="02040706050405020303" pitchFamily="18" charset="0"/>
              </a:rPr>
              <a:t>God</a:t>
            </a:r>
            <a:r>
              <a:rPr lang="en-US" sz="3200" dirty="0">
                <a:solidFill>
                  <a:srgbClr val="083B54"/>
                </a:solidFill>
                <a:latin typeface="Georgia Pro Cond Semibold" panose="02040706050405020303" pitchFamily="18" charset="0"/>
              </a:rPr>
              <a:t>. It's not that </a:t>
            </a:r>
            <a:r>
              <a:rPr lang="en-US" sz="3200" b="1" dirty="0">
                <a:solidFill>
                  <a:srgbClr val="083B54"/>
                </a:solidFill>
                <a:latin typeface="Georgia Pro Cond Semibold" panose="02040706050405020303" pitchFamily="18" charset="0"/>
              </a:rPr>
              <a:t>anxiety</a:t>
            </a:r>
            <a:r>
              <a:rPr lang="en-US" sz="3200" dirty="0">
                <a:solidFill>
                  <a:srgbClr val="083B54"/>
                </a:solidFill>
                <a:latin typeface="Georgia Pro Cond Semibold" panose="02040706050405020303" pitchFamily="18" charset="0"/>
              </a:rPr>
              <a:t> is a sin, but </a:t>
            </a:r>
            <a:r>
              <a:rPr lang="en-US" sz="3200" b="1" dirty="0">
                <a:solidFill>
                  <a:srgbClr val="083B54"/>
                </a:solidFill>
                <a:latin typeface="Georgia Pro Cond Semibold" panose="02040706050405020303" pitchFamily="18" charset="0"/>
              </a:rPr>
              <a:t>anxiety</a:t>
            </a:r>
            <a:r>
              <a:rPr lang="en-US" sz="3200" dirty="0">
                <a:solidFill>
                  <a:srgbClr val="083B54"/>
                </a:solidFill>
                <a:latin typeface="Georgia Pro Cond Semibold" panose="02040706050405020303" pitchFamily="18" charset="0"/>
              </a:rPr>
              <a:t> </a:t>
            </a:r>
            <a:r>
              <a:rPr lang="en-US" sz="3200" b="1" i="1" dirty="0">
                <a:solidFill>
                  <a:srgbClr val="083B54"/>
                </a:solidFill>
                <a:latin typeface="Georgia" panose="02040502050405020303" pitchFamily="18" charset="0"/>
              </a:rPr>
              <a:t>is</a:t>
            </a:r>
            <a:r>
              <a:rPr lang="en-US" sz="3200" dirty="0">
                <a:solidFill>
                  <a:srgbClr val="083B54"/>
                </a:solidFill>
                <a:latin typeface="Georgia Pro Cond Semibold" panose="02040706050405020303" pitchFamily="18" charset="0"/>
              </a:rPr>
              <a:t> the act of experiencing fears and worries that one wouldn't experience if they truly follow and show commitment to </a:t>
            </a:r>
            <a:r>
              <a:rPr lang="en-US" sz="3200" b="1" dirty="0">
                <a:solidFill>
                  <a:srgbClr val="083B54"/>
                </a:solidFill>
                <a:latin typeface="Georgia Pro Cond Semibold" panose="02040706050405020303" pitchFamily="18" charset="0"/>
              </a:rPr>
              <a:t>God</a:t>
            </a:r>
            <a:r>
              <a:rPr lang="en-US" sz="3200" dirty="0">
                <a:solidFill>
                  <a:srgbClr val="083B54"/>
                </a:solidFill>
                <a:latin typeface="Georgia Pro Cond Semibold" panose="02040706050405020303" pitchFamily="18" charset="0"/>
              </a:rPr>
              <a:t>.</a:t>
            </a:r>
          </a:p>
        </p:txBody>
      </p:sp>
      <p:sp>
        <p:nvSpPr>
          <p:cNvPr id="5" name="TextBox 4">
            <a:extLst>
              <a:ext uri="{FF2B5EF4-FFF2-40B4-BE49-F238E27FC236}">
                <a16:creationId xmlns="" xmlns:a16="http://schemas.microsoft.com/office/drawing/2014/main" id="{84B60D25-C45F-4EC9-AAD2-0A44F938FF3C}"/>
              </a:ext>
            </a:extLst>
          </p:cNvPr>
          <p:cNvSpPr txBox="1"/>
          <p:nvPr/>
        </p:nvSpPr>
        <p:spPr>
          <a:xfrm>
            <a:off x="990600" y="304800"/>
            <a:ext cx="8839200" cy="1138773"/>
          </a:xfrm>
          <a:prstGeom prst="rect">
            <a:avLst/>
          </a:prstGeom>
          <a:noFill/>
        </p:spPr>
        <p:txBody>
          <a:bodyPr wrap="square">
            <a:spAutoFit/>
          </a:bodyPr>
          <a:lstStyle/>
          <a:p>
            <a:pPr marL="0" indent="0">
              <a:buNone/>
            </a:pPr>
            <a:r>
              <a:rPr lang="en-US" sz="3200" b="1" u="sng" dirty="0"/>
              <a:t>The SHARE| Ep 12 Theme: </a:t>
            </a:r>
            <a:br>
              <a:rPr lang="en-US" sz="3200" b="1" u="sng" dirty="0"/>
            </a:br>
            <a:r>
              <a:rPr lang="en-US" sz="3600" b="1" u="sng" cap="small" dirty="0"/>
              <a:t>The Weight of Anxieties </a:t>
            </a:r>
            <a:endParaRPr lang="en-US" sz="3200" b="1" u="sng" cap="small" dirty="0"/>
          </a:p>
        </p:txBody>
      </p:sp>
      <p:sp>
        <p:nvSpPr>
          <p:cNvPr id="6" name="Slide Number Placeholder 5"/>
          <p:cNvSpPr>
            <a:spLocks noGrp="1"/>
          </p:cNvSpPr>
          <p:nvPr>
            <p:ph type="sldNum" sz="quarter" idx="12"/>
          </p:nvPr>
        </p:nvSpPr>
        <p:spPr/>
        <p:txBody>
          <a:bodyPr/>
          <a:lstStyle/>
          <a:p>
            <a:fld id="{B568BF6D-1875-48DC-89CB-E322EF9305A0}" type="slidenum">
              <a:rPr lang="en-US" smtClean="0"/>
              <a:pPr/>
              <a:t>3</a:t>
            </a:fld>
            <a:endParaRPr lang="en-US"/>
          </a:p>
        </p:txBody>
      </p:sp>
    </p:spTree>
    <p:extLst>
      <p:ext uri="{BB962C8B-B14F-4D97-AF65-F5344CB8AC3E}">
        <p14:creationId xmlns:p14="http://schemas.microsoft.com/office/powerpoint/2010/main" val="2415535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E423AB0-7652-461E-83EF-032F149CF27C}"/>
              </a:ext>
            </a:extLst>
          </p:cNvPr>
          <p:cNvSpPr txBox="1"/>
          <p:nvPr/>
        </p:nvSpPr>
        <p:spPr>
          <a:xfrm>
            <a:off x="1524000" y="2057400"/>
            <a:ext cx="9427856" cy="2800767"/>
          </a:xfrm>
          <a:prstGeom prst="rect">
            <a:avLst/>
          </a:prstGeom>
          <a:noFill/>
        </p:spPr>
        <p:txBody>
          <a:bodyPr wrap="square">
            <a:spAutoFit/>
          </a:bodyPr>
          <a:lstStyle/>
          <a:p>
            <a:pPr algn="ctr"/>
            <a:r>
              <a:rPr lang="en-US" sz="4400" b="1" dirty="0">
                <a:solidFill>
                  <a:schemeClr val="accent4">
                    <a:lumMod val="50000"/>
                  </a:schemeClr>
                </a:solidFill>
                <a:effectLst>
                  <a:outerShdw blurRad="38100" dist="38100" dir="2700000" algn="tl">
                    <a:srgbClr val="000000">
                      <a:alpha val="43137"/>
                    </a:srgbClr>
                  </a:outerShdw>
                </a:effectLst>
                <a:latin typeface="+mj-lt"/>
              </a:rPr>
              <a:t>Understand that some individuals may struggle with chemical imbalances that contribute to severe anxieties.</a:t>
            </a:r>
          </a:p>
        </p:txBody>
      </p:sp>
      <p:sp>
        <p:nvSpPr>
          <p:cNvPr id="3" name="Slide Number Placeholder 2"/>
          <p:cNvSpPr>
            <a:spLocks noGrp="1"/>
          </p:cNvSpPr>
          <p:nvPr>
            <p:ph type="sldNum" sz="quarter" idx="12"/>
          </p:nvPr>
        </p:nvSpPr>
        <p:spPr/>
        <p:txBody>
          <a:bodyPr/>
          <a:lstStyle/>
          <a:p>
            <a:fld id="{B568BF6D-1875-48DC-89CB-E322EF9305A0}" type="slidenum">
              <a:rPr lang="en-US" smtClean="0"/>
              <a:pPr/>
              <a:t>4</a:t>
            </a:fld>
            <a:endParaRPr lang="en-US"/>
          </a:p>
        </p:txBody>
      </p:sp>
    </p:spTree>
    <p:extLst>
      <p:ext uri="{BB962C8B-B14F-4D97-AF65-F5344CB8AC3E}">
        <p14:creationId xmlns:p14="http://schemas.microsoft.com/office/powerpoint/2010/main" val="47848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806550A7-5E27-460C-8B86-CBF58E9BDE94}"/>
              </a:ext>
            </a:extLst>
          </p:cNvPr>
          <p:cNvSpPr>
            <a:spLocks noGrp="1"/>
          </p:cNvSpPr>
          <p:nvPr>
            <p:ph type="body" idx="4294967295"/>
          </p:nvPr>
        </p:nvSpPr>
        <p:spPr>
          <a:xfrm>
            <a:off x="1600200" y="1447800"/>
            <a:ext cx="9525000" cy="4242976"/>
          </a:xfrm>
        </p:spPr>
        <p:txBody>
          <a:bodyPr>
            <a:normAutofit/>
          </a:bodyPr>
          <a:lstStyle/>
          <a:p>
            <a:r>
              <a:rPr lang="en-US" sz="3200" dirty="0" err="1">
                <a:solidFill>
                  <a:srgbClr val="083B54"/>
                </a:solidFill>
                <a:latin typeface="Georgia Pro Cond Semibold" panose="02040706050405020303" pitchFamily="18" charset="0"/>
              </a:rPr>
              <a:t>Pris·on</a:t>
            </a:r>
            <a:r>
              <a:rPr lang="en-US" sz="3200" dirty="0">
                <a:solidFill>
                  <a:srgbClr val="083B54"/>
                </a:solidFill>
                <a:latin typeface="Georgia Pro Cond Semibold" panose="02040706050405020303" pitchFamily="18" charset="0"/>
              </a:rPr>
              <a:t> (noun): a state of confinement or captivity</a:t>
            </a:r>
          </a:p>
          <a:p>
            <a:r>
              <a:rPr lang="en-US" sz="3200" dirty="0">
                <a:solidFill>
                  <a:srgbClr val="083B54"/>
                </a:solidFill>
                <a:latin typeface="Georgia Pro Cond Semibold" panose="02040706050405020303" pitchFamily="18" charset="0"/>
              </a:rPr>
              <a:t>Looking at both definitions, one thing is clear . . . I can become a </a:t>
            </a:r>
            <a:r>
              <a:rPr lang="en-US" sz="3200" dirty="0">
                <a:solidFill>
                  <a:schemeClr val="accent4">
                    <a:lumMod val="50000"/>
                  </a:schemeClr>
                </a:solidFill>
                <a:latin typeface="Georgia Pro Cond Semibold" panose="02040706050405020303" pitchFamily="18" charset="0"/>
              </a:rPr>
              <a:t>prisoner</a:t>
            </a:r>
            <a:r>
              <a:rPr lang="en-US" sz="3200" dirty="0">
                <a:solidFill>
                  <a:srgbClr val="083B54"/>
                </a:solidFill>
                <a:latin typeface="Georgia Pro Cond Semibold" panose="02040706050405020303" pitchFamily="18" charset="0"/>
              </a:rPr>
              <a:t> of my thoughts through the weight of </a:t>
            </a:r>
            <a:r>
              <a:rPr lang="en-US" sz="3200" dirty="0">
                <a:solidFill>
                  <a:schemeClr val="accent4">
                    <a:lumMod val="50000"/>
                  </a:schemeClr>
                </a:solidFill>
                <a:latin typeface="Georgia Pro Cond Semibold" panose="02040706050405020303" pitchFamily="18" charset="0"/>
              </a:rPr>
              <a:t>anxieties.</a:t>
            </a:r>
          </a:p>
          <a:p>
            <a:endParaRPr lang="en-US" dirty="0"/>
          </a:p>
        </p:txBody>
      </p:sp>
      <p:sp>
        <p:nvSpPr>
          <p:cNvPr id="4" name="Slide Number Placeholder 3"/>
          <p:cNvSpPr>
            <a:spLocks noGrp="1"/>
          </p:cNvSpPr>
          <p:nvPr>
            <p:ph type="sldNum" sz="quarter" idx="12"/>
          </p:nvPr>
        </p:nvSpPr>
        <p:spPr/>
        <p:txBody>
          <a:bodyPr/>
          <a:lstStyle/>
          <a:p>
            <a:fld id="{B568BF6D-1875-48DC-89CB-E322EF9305A0}" type="slidenum">
              <a:rPr lang="en-US" smtClean="0"/>
              <a:pPr/>
              <a:t>5</a:t>
            </a:fld>
            <a:endParaRPr lang="en-US"/>
          </a:p>
        </p:txBody>
      </p:sp>
    </p:spTree>
    <p:extLst>
      <p:ext uri="{BB962C8B-B14F-4D97-AF65-F5344CB8AC3E}">
        <p14:creationId xmlns:p14="http://schemas.microsoft.com/office/powerpoint/2010/main" val="2455333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9B8E20B-D0BA-47E0-BC03-3C79AA11A0E5}"/>
              </a:ext>
            </a:extLst>
          </p:cNvPr>
          <p:cNvSpPr txBox="1"/>
          <p:nvPr/>
        </p:nvSpPr>
        <p:spPr>
          <a:xfrm>
            <a:off x="2285552" y="1922433"/>
            <a:ext cx="8666304" cy="2336024"/>
          </a:xfrm>
          <a:prstGeom prst="rect">
            <a:avLst/>
          </a:prstGeom>
          <a:noFill/>
        </p:spPr>
        <p:txBody>
          <a:bodyPr wrap="square">
            <a:spAutoFit/>
          </a:bodyPr>
          <a:lstStyle/>
          <a:p>
            <a:pPr marR="0" lvl="0" algn="l" defTabSz="457200" rtl="0" eaLnBrk="1" fontAlgn="auto" latinLnBrk="0" hangingPunct="1">
              <a:lnSpc>
                <a:spcPct val="100000"/>
              </a:lnSpc>
              <a:spcBef>
                <a:spcPct val="20000"/>
              </a:spcBef>
              <a:spcAft>
                <a:spcPts val="600"/>
              </a:spcAft>
              <a:buClr>
                <a:srgbClr val="30ACEC">
                  <a:lumMod val="75000"/>
                </a:srgbClr>
              </a:buClr>
              <a:buSzPct val="145000"/>
              <a:tabLst/>
              <a:defRPr/>
            </a:pPr>
            <a:r>
              <a:rPr kumimoji="0" lang="en-US" sz="4400" b="0" i="0" u="none" strike="noStrike" kern="1200" cap="none" spc="0" normalizeH="0" baseline="0" noProof="0" dirty="0">
                <a:ln>
                  <a:noFill/>
                </a:ln>
                <a:solidFill>
                  <a:srgbClr val="083B54"/>
                </a:solidFill>
                <a:effectLst/>
                <a:uLnTx/>
                <a:uFillTx/>
                <a:latin typeface="Georgia Pro Cond Semibold" panose="02040706050405020303" pitchFamily="18" charset="0"/>
                <a:ea typeface="+mn-ea"/>
                <a:cs typeface="+mn-cs"/>
              </a:rPr>
              <a:t>Proverbs 23:7--For as he thinketh in his heart so is he.</a:t>
            </a: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4400" b="0" i="0" u="none" strike="noStrike" kern="1200" cap="none" spc="0" normalizeH="0" baseline="0" noProof="0" dirty="0">
                <a:ln>
                  <a:noFill/>
                </a:ln>
                <a:solidFill>
                  <a:srgbClr val="083B54"/>
                </a:solidFill>
                <a:effectLst/>
                <a:uLnTx/>
                <a:uFillTx/>
                <a:latin typeface="Georgia Pro Cond Semibold" panose="02040706050405020303" pitchFamily="18" charset="0"/>
                <a:ea typeface="+mn-ea"/>
                <a:cs typeface="+mn-cs"/>
              </a:rPr>
              <a:t> Our thoughts mold who we are.</a:t>
            </a:r>
          </a:p>
        </p:txBody>
      </p:sp>
      <p:sp>
        <p:nvSpPr>
          <p:cNvPr id="3" name="Slide Number Placeholder 2"/>
          <p:cNvSpPr>
            <a:spLocks noGrp="1"/>
          </p:cNvSpPr>
          <p:nvPr>
            <p:ph type="sldNum" sz="quarter" idx="12"/>
          </p:nvPr>
        </p:nvSpPr>
        <p:spPr/>
        <p:txBody>
          <a:bodyPr/>
          <a:lstStyle/>
          <a:p>
            <a:fld id="{B568BF6D-1875-48DC-89CB-E322EF9305A0}" type="slidenum">
              <a:rPr lang="en-US" smtClean="0"/>
              <a:pPr/>
              <a:t>6</a:t>
            </a:fld>
            <a:endParaRPr lang="en-US"/>
          </a:p>
        </p:txBody>
      </p:sp>
    </p:spTree>
    <p:extLst>
      <p:ext uri="{BB962C8B-B14F-4D97-AF65-F5344CB8AC3E}">
        <p14:creationId xmlns:p14="http://schemas.microsoft.com/office/powerpoint/2010/main" val="173104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60588"/>
            <a:ext cx="8596313" cy="3881437"/>
          </a:xfrm>
        </p:spPr>
        <p:txBody>
          <a:bodyPr>
            <a:normAutofit/>
          </a:bodyPr>
          <a:lstStyle/>
          <a:p>
            <a:pPr marL="0" indent="0">
              <a:buNone/>
            </a:pPr>
            <a:endParaRPr lang="en-US" sz="6400" b="1" u="sng" dirty="0"/>
          </a:p>
          <a:p>
            <a:pPr marL="0" indent="0">
              <a:buNone/>
            </a:pPr>
            <a:r>
              <a:rPr lang="en-US" b="1" dirty="0"/>
              <a:t>     </a:t>
            </a:r>
          </a:p>
          <a:p>
            <a:pPr marL="0" indent="0">
              <a:buNone/>
            </a:pPr>
            <a:r>
              <a:rPr lang="en-US" b="1" dirty="0"/>
              <a:t>       </a:t>
            </a:r>
          </a:p>
          <a:p>
            <a:pPr marL="0" indent="0">
              <a:buNone/>
            </a:pPr>
            <a:endParaRPr lang="en-US" b="1" dirty="0"/>
          </a:p>
          <a:p>
            <a:pPr marL="0" indent="0">
              <a:buNone/>
            </a:pPr>
            <a:r>
              <a:rPr lang="en-US" b="1" dirty="0"/>
              <a:t>     </a:t>
            </a:r>
            <a:endParaRPr lang="en-US" dirty="0"/>
          </a:p>
        </p:txBody>
      </p:sp>
      <p:sp>
        <p:nvSpPr>
          <p:cNvPr id="5" name="Rectangle 4"/>
          <p:cNvSpPr/>
          <p:nvPr/>
        </p:nvSpPr>
        <p:spPr>
          <a:xfrm>
            <a:off x="1371600" y="1643896"/>
            <a:ext cx="9982200" cy="3570208"/>
          </a:xfrm>
          <a:prstGeom prst="rect">
            <a:avLst/>
          </a:prstGeom>
        </p:spPr>
        <p:txBody>
          <a:bodyPr wrap="square">
            <a:spAutoFit/>
          </a:bodyPr>
          <a:lstStyle/>
          <a:p>
            <a:pPr marL="571500" indent="-571500">
              <a:spcBef>
                <a:spcPts val="600"/>
              </a:spcBef>
              <a:buFont typeface="Arial" panose="020B0604020202020204" pitchFamily="34" charset="0"/>
              <a:buChar char="•"/>
            </a:pPr>
            <a:r>
              <a:rPr lang="en-US" sz="3600" dirty="0">
                <a:solidFill>
                  <a:srgbClr val="083B54"/>
                </a:solidFill>
                <a:latin typeface="Georgia Pro Cond Semibold" panose="02040706050405020303" pitchFamily="18" charset="0"/>
              </a:rPr>
              <a:t>We are trapped in a prison of our own making.</a:t>
            </a:r>
          </a:p>
          <a:p>
            <a:pPr marL="571500" indent="-571500">
              <a:spcBef>
                <a:spcPts val="600"/>
              </a:spcBef>
              <a:buFont typeface="Arial" panose="020B0604020202020204" pitchFamily="34" charset="0"/>
              <a:buChar char="•"/>
            </a:pPr>
            <a:r>
              <a:rPr lang="en-US" sz="3600" dirty="0">
                <a:solidFill>
                  <a:srgbClr val="083B54"/>
                </a:solidFill>
                <a:latin typeface="Georgia Pro Cond Semibold" panose="02040706050405020303" pitchFamily="18" charset="0"/>
              </a:rPr>
              <a:t>Our habits, beliefs, traditions, and perceptions are prison bars of slavery. </a:t>
            </a:r>
          </a:p>
          <a:p>
            <a:pPr marL="571500" indent="-571500">
              <a:spcBef>
                <a:spcPts val="600"/>
              </a:spcBef>
              <a:buFont typeface="Arial" panose="020B0604020202020204" pitchFamily="34" charset="0"/>
              <a:buChar char="•"/>
            </a:pPr>
            <a:r>
              <a:rPr lang="en-US" sz="3600" dirty="0">
                <a:solidFill>
                  <a:srgbClr val="083B54"/>
                </a:solidFill>
                <a:latin typeface="Georgia Pro Cond Semibold" panose="02040706050405020303" pitchFamily="18" charset="0"/>
              </a:rPr>
              <a:t>Our only hope is to trust in a set of habits, beliefs, traditions, and perceptions that are formed through Jesus Christ.</a:t>
            </a:r>
            <a:endParaRPr lang="en-US" sz="2000" dirty="0"/>
          </a:p>
        </p:txBody>
      </p:sp>
      <p:sp>
        <p:nvSpPr>
          <p:cNvPr id="2" name="Slide Number Placeholder 1"/>
          <p:cNvSpPr>
            <a:spLocks noGrp="1"/>
          </p:cNvSpPr>
          <p:nvPr>
            <p:ph type="sldNum" sz="quarter" idx="12"/>
          </p:nvPr>
        </p:nvSpPr>
        <p:spPr/>
        <p:txBody>
          <a:bodyPr/>
          <a:lstStyle/>
          <a:p>
            <a:fld id="{B568BF6D-1875-48DC-89CB-E322EF9305A0}" type="slidenum">
              <a:rPr lang="en-US" smtClean="0"/>
              <a:pPr/>
              <a:t>7</a:t>
            </a:fld>
            <a:endParaRPr lang="en-US"/>
          </a:p>
        </p:txBody>
      </p:sp>
    </p:spTree>
    <p:extLst>
      <p:ext uri="{BB962C8B-B14F-4D97-AF65-F5344CB8AC3E}">
        <p14:creationId xmlns:p14="http://schemas.microsoft.com/office/powerpoint/2010/main" val="2631868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60588"/>
            <a:ext cx="8596313" cy="3881437"/>
          </a:xfrm>
        </p:spPr>
        <p:txBody>
          <a:bodyPr>
            <a:normAutofit/>
          </a:bodyPr>
          <a:lstStyle/>
          <a:p>
            <a:pPr marL="0" indent="0">
              <a:buNone/>
            </a:pPr>
            <a:endParaRPr lang="en-US" sz="6400" b="1" u="sng" dirty="0"/>
          </a:p>
          <a:p>
            <a:pPr marL="0" indent="0">
              <a:buNone/>
            </a:pPr>
            <a:r>
              <a:rPr lang="en-US" b="1" dirty="0"/>
              <a:t>     </a:t>
            </a:r>
          </a:p>
          <a:p>
            <a:pPr marL="0" indent="0">
              <a:buNone/>
            </a:pPr>
            <a:r>
              <a:rPr lang="en-US" b="1" dirty="0"/>
              <a:t>       </a:t>
            </a:r>
          </a:p>
          <a:p>
            <a:pPr marL="0" indent="0">
              <a:buNone/>
            </a:pPr>
            <a:endParaRPr lang="en-US" b="1" dirty="0"/>
          </a:p>
          <a:p>
            <a:pPr marL="0" indent="0">
              <a:buNone/>
            </a:pPr>
            <a:r>
              <a:rPr lang="en-US" b="1" dirty="0"/>
              <a:t>     </a:t>
            </a:r>
            <a:endParaRPr lang="en-US" dirty="0"/>
          </a:p>
        </p:txBody>
      </p:sp>
      <p:sp>
        <p:nvSpPr>
          <p:cNvPr id="5" name="Rectangle 4"/>
          <p:cNvSpPr/>
          <p:nvPr/>
        </p:nvSpPr>
        <p:spPr>
          <a:xfrm>
            <a:off x="1752599" y="525125"/>
            <a:ext cx="9750423" cy="6001643"/>
          </a:xfrm>
          <a:prstGeom prst="rect">
            <a:avLst/>
          </a:prstGeom>
        </p:spPr>
        <p:txBody>
          <a:bodyPr wrap="square">
            <a:spAutoFit/>
          </a:bodyPr>
          <a:lstStyle/>
          <a:p>
            <a:r>
              <a:rPr lang="en-US" sz="3600" dirty="0">
                <a:solidFill>
                  <a:srgbClr val="083B54"/>
                </a:solidFill>
                <a:latin typeface="Georgia Pro Cond Semibold" panose="02040706050405020303" pitchFamily="18" charset="0"/>
              </a:rPr>
              <a:t>When we look at Romans 12, Paul warns against these very things . . .</a:t>
            </a:r>
          </a:p>
          <a:p>
            <a:r>
              <a:rPr lang="en-US" sz="3600" baseline="30000" dirty="0">
                <a:solidFill>
                  <a:srgbClr val="083B54"/>
                </a:solidFill>
                <a:latin typeface="Georgia Pro Cond Semibold" panose="02040706050405020303" pitchFamily="18" charset="0"/>
              </a:rPr>
              <a:t>1</a:t>
            </a:r>
            <a:r>
              <a:rPr lang="en-US" sz="3600" dirty="0">
                <a:solidFill>
                  <a:srgbClr val="083B54"/>
                </a:solidFill>
                <a:latin typeface="Georgia Pro Cond Semibold" panose="02040706050405020303" pitchFamily="18" charset="0"/>
              </a:rPr>
              <a:t>I beseech you therefore, brethren, by the mercies of God, that ye present your bodies a living sacrifice, holy, acceptable unto God, which is your reasonable service.</a:t>
            </a:r>
          </a:p>
          <a:p>
            <a:r>
              <a:rPr lang="en-US" sz="3600" baseline="30000" dirty="0">
                <a:solidFill>
                  <a:srgbClr val="083B54"/>
                </a:solidFill>
                <a:latin typeface="Georgia Pro Cond Semibold" panose="02040706050405020303" pitchFamily="18" charset="0"/>
              </a:rPr>
              <a:t>2</a:t>
            </a:r>
            <a:r>
              <a:rPr lang="en-US" sz="3600" dirty="0">
                <a:solidFill>
                  <a:srgbClr val="083B54"/>
                </a:solidFill>
                <a:latin typeface="Georgia Pro Cond Semibold" panose="02040706050405020303" pitchFamily="18" charset="0"/>
              </a:rPr>
              <a:t> And be not conformed to this world but be ye transformed by the renewing of your mind, that ye may prove what is that good, and acceptable, and perfect, will of God.</a:t>
            </a:r>
            <a:endParaRPr lang="en-US" sz="3600" dirty="0"/>
          </a:p>
          <a:p>
            <a:endParaRPr lang="en-US" sz="2400" dirty="0"/>
          </a:p>
        </p:txBody>
      </p:sp>
      <p:sp>
        <p:nvSpPr>
          <p:cNvPr id="2" name="Slide Number Placeholder 1"/>
          <p:cNvSpPr>
            <a:spLocks noGrp="1"/>
          </p:cNvSpPr>
          <p:nvPr>
            <p:ph type="sldNum" sz="quarter" idx="12"/>
          </p:nvPr>
        </p:nvSpPr>
        <p:spPr/>
        <p:txBody>
          <a:bodyPr/>
          <a:lstStyle/>
          <a:p>
            <a:fld id="{B568BF6D-1875-48DC-89CB-E322EF9305A0}" type="slidenum">
              <a:rPr lang="en-US" smtClean="0"/>
              <a:pPr/>
              <a:t>8</a:t>
            </a:fld>
            <a:endParaRPr lang="en-US"/>
          </a:p>
        </p:txBody>
      </p:sp>
    </p:spTree>
    <p:extLst>
      <p:ext uri="{BB962C8B-B14F-4D97-AF65-F5344CB8AC3E}">
        <p14:creationId xmlns:p14="http://schemas.microsoft.com/office/powerpoint/2010/main" val="899346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371600"/>
            <a:ext cx="9525000" cy="3192412"/>
          </a:xfrm>
          <a:prstGeom prst="rect">
            <a:avLst/>
          </a:prstGeom>
        </p:spPr>
        <p:txBody>
          <a:bodyPr wrap="square">
            <a:spAutoFit/>
          </a:bodyPr>
          <a:lstStyle/>
          <a:p>
            <a:pPr>
              <a:spcAft>
                <a:spcPts val="1200"/>
              </a:spcAft>
            </a:pPr>
            <a:r>
              <a:rPr lang="en-US" sz="3600" b="1" u="sng" dirty="0">
                <a:latin typeface="+mj-lt"/>
              </a:rPr>
              <a:t>Three things I see in verses 1 &amp; 2</a:t>
            </a:r>
          </a:p>
          <a:p>
            <a:pPr marL="398463" indent="-398463">
              <a:lnSpc>
                <a:spcPct val="150000"/>
              </a:lnSpc>
              <a:buFont typeface="+mj-lt"/>
              <a:buAutoNum type="arabicParenR"/>
            </a:pPr>
            <a:r>
              <a:rPr lang="en-US" sz="3600" dirty="0">
                <a:solidFill>
                  <a:srgbClr val="083B54"/>
                </a:solidFill>
                <a:latin typeface="Georgia Pro Cond Semibold" panose="02040706050405020303" pitchFamily="18" charset="0"/>
              </a:rPr>
              <a:t> We’re being conformed daily.</a:t>
            </a:r>
          </a:p>
          <a:p>
            <a:pPr marL="398463" indent="-398463">
              <a:lnSpc>
                <a:spcPct val="150000"/>
              </a:lnSpc>
              <a:buFont typeface="+mj-lt"/>
              <a:buAutoNum type="arabicParenR"/>
            </a:pPr>
            <a:r>
              <a:rPr lang="en-US" sz="3600" dirty="0">
                <a:solidFill>
                  <a:srgbClr val="083B54"/>
                </a:solidFill>
                <a:latin typeface="Georgia Pro Cond Semibold" panose="02040706050405020303" pitchFamily="18" charset="0"/>
              </a:rPr>
              <a:t> Be careful what you allow into your mind.</a:t>
            </a:r>
          </a:p>
          <a:p>
            <a:pPr marL="398463" indent="-398463">
              <a:lnSpc>
                <a:spcPct val="150000"/>
              </a:lnSpc>
              <a:buFont typeface="+mj-lt"/>
              <a:buAutoNum type="arabicParenR"/>
            </a:pPr>
            <a:r>
              <a:rPr lang="en-US" sz="3600" dirty="0">
                <a:solidFill>
                  <a:srgbClr val="083B54"/>
                </a:solidFill>
                <a:latin typeface="Georgia Pro Cond Semibold" panose="02040706050405020303" pitchFamily="18" charset="0"/>
              </a:rPr>
              <a:t> Our help is only by the will of GOD.</a:t>
            </a:r>
            <a:endParaRPr lang="en-US" dirty="0">
              <a:solidFill>
                <a:srgbClr val="083B54"/>
              </a:solidFill>
              <a:latin typeface="Georgia Pro Cond Semibold" panose="02040706050405020303" pitchFamily="18" charset="0"/>
            </a:endParaRPr>
          </a:p>
        </p:txBody>
      </p:sp>
      <p:sp>
        <p:nvSpPr>
          <p:cNvPr id="4" name="Slide Number Placeholder 3"/>
          <p:cNvSpPr>
            <a:spLocks noGrp="1"/>
          </p:cNvSpPr>
          <p:nvPr>
            <p:ph type="sldNum" sz="quarter" idx="12"/>
          </p:nvPr>
        </p:nvSpPr>
        <p:spPr/>
        <p:txBody>
          <a:bodyPr/>
          <a:lstStyle/>
          <a:p>
            <a:fld id="{B568BF6D-1875-48DC-89CB-E322EF9305A0}" type="slidenum">
              <a:rPr lang="en-US" smtClean="0"/>
              <a:pPr/>
              <a:t>9</a:t>
            </a:fld>
            <a:endParaRPr lang="en-US"/>
          </a:p>
        </p:txBody>
      </p:sp>
    </p:spTree>
    <p:extLst>
      <p:ext uri="{BB962C8B-B14F-4D97-AF65-F5344CB8AC3E}">
        <p14:creationId xmlns:p14="http://schemas.microsoft.com/office/powerpoint/2010/main" val="41527211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27149</TotalTime>
  <Words>1271</Words>
  <Application>Microsoft Office PowerPoint</Application>
  <PresentationFormat>Custom</PresentationFormat>
  <Paragraphs>152</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Parallax</vt:lpstr>
      <vt:lpstr>PowerPoint Presentation</vt:lpstr>
      <vt:lpstr>Releasing Ourselves from the Prisons  of Our Minds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Attendance Today!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Congregational Emphasis 2018</dc:title>
  <dc:creator>SCLARK</dc:creator>
  <cp:lastModifiedBy>Jones, Vanessa</cp:lastModifiedBy>
  <cp:revision>419</cp:revision>
  <cp:lastPrinted>2020-09-15T01:22:30Z</cp:lastPrinted>
  <dcterms:created xsi:type="dcterms:W3CDTF">2018-01-03T20:11:25Z</dcterms:created>
  <dcterms:modified xsi:type="dcterms:W3CDTF">2020-12-21T22:17:18Z</dcterms:modified>
</cp:coreProperties>
</file>