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13" r:id="rId1"/>
  </p:sldMasterIdLst>
  <p:notesMasterIdLst>
    <p:notesMasterId r:id="rId27"/>
  </p:notesMasterIdLst>
  <p:handoutMasterIdLst>
    <p:handoutMasterId r:id="rId28"/>
  </p:handoutMasterIdLst>
  <p:sldIdLst>
    <p:sldId id="341" r:id="rId2"/>
    <p:sldId id="271" r:id="rId3"/>
    <p:sldId id="327" r:id="rId4"/>
    <p:sldId id="328" r:id="rId5"/>
    <p:sldId id="329" r:id="rId6"/>
    <p:sldId id="275" r:id="rId7"/>
    <p:sldId id="276" r:id="rId8"/>
    <p:sldId id="294" r:id="rId9"/>
    <p:sldId id="298" r:id="rId10"/>
    <p:sldId id="321" r:id="rId11"/>
    <p:sldId id="322" r:id="rId12"/>
    <p:sldId id="330" r:id="rId13"/>
    <p:sldId id="331" r:id="rId14"/>
    <p:sldId id="332" r:id="rId15"/>
    <p:sldId id="333" r:id="rId16"/>
    <p:sldId id="334" r:id="rId17"/>
    <p:sldId id="335" r:id="rId18"/>
    <p:sldId id="336" r:id="rId19"/>
    <p:sldId id="342" r:id="rId20"/>
    <p:sldId id="337" r:id="rId21"/>
    <p:sldId id="339" r:id="rId22"/>
    <p:sldId id="340" r:id="rId23"/>
    <p:sldId id="338" r:id="rId24"/>
    <p:sldId id="323" r:id="rId25"/>
    <p:sldId id="320" r:id="rId26"/>
  </p:sldIdLst>
  <p:sldSz cx="12192000" cy="6858000"/>
  <p:notesSz cx="7010400" cy="9296400"/>
  <p:embeddedFontLst>
    <p:embeddedFont>
      <p:font typeface="Lissen" panose="020B0604020202020204"/>
      <p:regular r:id="rId29"/>
    </p:embeddedFont>
    <p:embeddedFont>
      <p:font typeface="Calibri" panose="020F0502020204030204" pitchFamily="34" charset="0"/>
      <p:regular r:id="rId30"/>
      <p:bold r:id="rId31"/>
      <p:italic r:id="rId32"/>
      <p:boldItalic r:id="rId33"/>
    </p:embeddedFont>
    <p:embeddedFont>
      <p:font typeface="Wingdings 3" panose="05040102010807070707" pitchFamily="18" charset="2"/>
      <p:regular r:id="rId34"/>
    </p:embeddedFont>
    <p:embeddedFont>
      <p:font typeface="Biome" panose="020B0604020202020204" charset="0"/>
      <p:regular r:id="rId35"/>
      <p:italic r:id="rId36"/>
    </p:embeddedFont>
    <p:embeddedFont>
      <p:font typeface="Trebuchet MS" panose="020B0603020202020204" pitchFamily="34" charset="0"/>
      <p:regular r:id="rId37"/>
      <p:bold r:id="rId38"/>
      <p:italic r:id="rId39"/>
      <p:boldItalic r:id="rId4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29A0"/>
    <a:srgbClr val="F4AE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87" autoAdjust="0"/>
    <p:restoredTop sz="94684"/>
  </p:normalViewPr>
  <p:slideViewPr>
    <p:cSldViewPr>
      <p:cViewPr>
        <p:scale>
          <a:sx n="54" d="100"/>
          <a:sy n="54" d="100"/>
        </p:scale>
        <p:origin x="-2610" y="-1314"/>
      </p:cViewPr>
      <p:guideLst>
        <p:guide orient="horz" pos="2160"/>
        <p:guide pos="3840"/>
      </p:guideLst>
    </p:cSldViewPr>
  </p:slideViewPr>
  <p:notesTextViewPr>
    <p:cViewPr>
      <p:scale>
        <a:sx n="1" d="1"/>
        <a:sy n="1" d="1"/>
      </p:scale>
      <p:origin x="0" y="0"/>
    </p:cViewPr>
  </p:notesTextViewPr>
  <p:sorterViewPr>
    <p:cViewPr>
      <p:scale>
        <a:sx n="100" d="100"/>
        <a:sy n="100" d="100"/>
      </p:scale>
      <p:origin x="0" y="-6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5A2CBDBA-44F1-41D2-A639-7A2EA7824379}" type="datetimeFigureOut">
              <a:rPr lang="en-US" smtClean="0"/>
              <a:t>9/27/2020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CD1B91D-E010-479F-9F18-5B0AA3B60EE8}" type="slidenum">
              <a:rPr lang="en-US" smtClean="0"/>
              <a:t>‹#›</a:t>
            </a:fld>
            <a:endParaRPr lang="en-US"/>
          </a:p>
        </p:txBody>
      </p:sp>
    </p:spTree>
    <p:extLst>
      <p:ext uri="{BB962C8B-B14F-4D97-AF65-F5344CB8AC3E}">
        <p14:creationId xmlns:p14="http://schemas.microsoft.com/office/powerpoint/2010/main" val="544442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951FD70-552B-44BA-8B86-5460359F8C30}" type="datetimeFigureOut">
              <a:rPr lang="en-US" smtClean="0"/>
              <a:t>9/27/2020</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A6F3905-6F04-4453-AB50-B9D623476478}" type="slidenum">
              <a:rPr lang="en-US" smtClean="0"/>
              <a:t>‹#›</a:t>
            </a:fld>
            <a:endParaRPr lang="en-US"/>
          </a:p>
        </p:txBody>
      </p:sp>
    </p:spTree>
    <p:extLst>
      <p:ext uri="{BB962C8B-B14F-4D97-AF65-F5344CB8AC3E}">
        <p14:creationId xmlns:p14="http://schemas.microsoft.com/office/powerpoint/2010/main" val="370263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BE53C0-CA23-4CB1-A6C7-2EE177593170}" type="datetime1">
              <a:rPr lang="en-US" smtClean="0"/>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8BF6D-1875-48DC-89CB-E322EF9305A0}" type="slidenum">
              <a:rPr lang="en-US" smtClean="0"/>
              <a:t>‹#›</a:t>
            </a:fld>
            <a:endParaRPr lang="en-US"/>
          </a:p>
        </p:txBody>
      </p:sp>
    </p:spTree>
    <p:extLst>
      <p:ext uri="{BB962C8B-B14F-4D97-AF65-F5344CB8AC3E}">
        <p14:creationId xmlns:p14="http://schemas.microsoft.com/office/powerpoint/2010/main" val="2202402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746133-A143-4F5C-93AE-4B3B62C7F398}" type="datetime1">
              <a:rPr lang="en-US" smtClean="0"/>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8BF6D-1875-48DC-89CB-E322EF9305A0}" type="slidenum">
              <a:rPr lang="en-US" smtClean="0"/>
              <a:t>‹#›</a:t>
            </a:fld>
            <a:endParaRPr lang="en-US"/>
          </a:p>
        </p:txBody>
      </p:sp>
    </p:spTree>
    <p:extLst>
      <p:ext uri="{BB962C8B-B14F-4D97-AF65-F5344CB8AC3E}">
        <p14:creationId xmlns:p14="http://schemas.microsoft.com/office/powerpoint/2010/main" val="194685732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746133-A143-4F5C-93AE-4B3B62C7F398}" type="datetime1">
              <a:rPr lang="en-US" smtClean="0"/>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8BF6D-1875-48DC-89CB-E322EF9305A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0005554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746133-A143-4F5C-93AE-4B3B62C7F398}" type="datetime1">
              <a:rPr lang="en-US" smtClean="0"/>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8BF6D-1875-48DC-89CB-E322EF9305A0}" type="slidenum">
              <a:rPr lang="en-US" smtClean="0"/>
              <a:t>‹#›</a:t>
            </a:fld>
            <a:endParaRPr lang="en-US"/>
          </a:p>
        </p:txBody>
      </p:sp>
    </p:spTree>
    <p:extLst>
      <p:ext uri="{BB962C8B-B14F-4D97-AF65-F5344CB8AC3E}">
        <p14:creationId xmlns:p14="http://schemas.microsoft.com/office/powerpoint/2010/main" val="429351003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746133-A143-4F5C-93AE-4B3B62C7F398}" type="datetime1">
              <a:rPr lang="en-US" smtClean="0"/>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8BF6D-1875-48DC-89CB-E322EF9305A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199355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746133-A143-4F5C-93AE-4B3B62C7F398}" type="datetime1">
              <a:rPr lang="en-US" smtClean="0"/>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8BF6D-1875-48DC-89CB-E322EF9305A0}" type="slidenum">
              <a:rPr lang="en-US" smtClean="0"/>
              <a:t>‹#›</a:t>
            </a:fld>
            <a:endParaRPr lang="en-US"/>
          </a:p>
        </p:txBody>
      </p:sp>
    </p:spTree>
    <p:extLst>
      <p:ext uri="{BB962C8B-B14F-4D97-AF65-F5344CB8AC3E}">
        <p14:creationId xmlns:p14="http://schemas.microsoft.com/office/powerpoint/2010/main" val="291905552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1BEF54-D2A6-4D15-ADDE-8F6946E3A805}" type="datetime1">
              <a:rPr lang="en-US" smtClean="0"/>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8BF6D-1875-48DC-89CB-E322EF9305A0}" type="slidenum">
              <a:rPr lang="en-US" smtClean="0"/>
              <a:t>‹#›</a:t>
            </a:fld>
            <a:endParaRPr lang="en-US"/>
          </a:p>
        </p:txBody>
      </p:sp>
    </p:spTree>
    <p:extLst>
      <p:ext uri="{BB962C8B-B14F-4D97-AF65-F5344CB8AC3E}">
        <p14:creationId xmlns:p14="http://schemas.microsoft.com/office/powerpoint/2010/main" val="3915565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275544-C166-46B5-8313-79EE244F9527}" type="datetime1">
              <a:rPr lang="en-US" smtClean="0"/>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8BF6D-1875-48DC-89CB-E322EF9305A0}" type="slidenum">
              <a:rPr lang="en-US" smtClean="0"/>
              <a:t>‹#›</a:t>
            </a:fld>
            <a:endParaRPr lang="en-US"/>
          </a:p>
        </p:txBody>
      </p:sp>
    </p:spTree>
    <p:extLst>
      <p:ext uri="{BB962C8B-B14F-4D97-AF65-F5344CB8AC3E}">
        <p14:creationId xmlns:p14="http://schemas.microsoft.com/office/powerpoint/2010/main" val="2519191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A8F8B7-9845-4E26-9AEA-7D3B6897E8FE}" type="datetime1">
              <a:rPr lang="en-US" smtClean="0"/>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8BF6D-1875-48DC-89CB-E322EF9305A0}" type="slidenum">
              <a:rPr lang="en-US" smtClean="0"/>
              <a:t>‹#›</a:t>
            </a:fld>
            <a:endParaRPr lang="en-US"/>
          </a:p>
        </p:txBody>
      </p:sp>
      <p:pic>
        <p:nvPicPr>
          <p:cNvPr id="7" name="Picture 6">
            <a:extLst>
              <a:ext uri="{FF2B5EF4-FFF2-40B4-BE49-F238E27FC236}">
                <a16:creationId xmlns="" xmlns:a16="http://schemas.microsoft.com/office/drawing/2014/main" id="{3064E725-362C-4457-ADC2-F0D789C008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5200" y="5748252"/>
            <a:ext cx="963386" cy="951344"/>
          </a:xfrm>
          <a:prstGeom prst="rect">
            <a:avLst/>
          </a:prstGeom>
        </p:spPr>
      </p:pic>
    </p:spTree>
    <p:extLst>
      <p:ext uri="{BB962C8B-B14F-4D97-AF65-F5344CB8AC3E}">
        <p14:creationId xmlns:p14="http://schemas.microsoft.com/office/powerpoint/2010/main" val="3345518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799382-946E-4E49-9679-A7B216249042}" type="datetime1">
              <a:rPr lang="en-US" smtClean="0"/>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8BF6D-1875-48DC-89CB-E322EF9305A0}" type="slidenum">
              <a:rPr lang="en-US" smtClean="0"/>
              <a:t>‹#›</a:t>
            </a:fld>
            <a:endParaRPr lang="en-US"/>
          </a:p>
        </p:txBody>
      </p:sp>
    </p:spTree>
    <p:extLst>
      <p:ext uri="{BB962C8B-B14F-4D97-AF65-F5344CB8AC3E}">
        <p14:creationId xmlns:p14="http://schemas.microsoft.com/office/powerpoint/2010/main" val="1997215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761AD2-BA78-4D74-95DF-11C19257648C}" type="datetime1">
              <a:rPr lang="en-US" smtClean="0"/>
              <a:t>9/27/2020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68BF6D-1875-48DC-89CB-E322EF9305A0}" type="slidenum">
              <a:rPr lang="en-US" smtClean="0"/>
              <a:t>‹#›</a:t>
            </a:fld>
            <a:endParaRPr lang="en-US"/>
          </a:p>
        </p:txBody>
      </p:sp>
    </p:spTree>
    <p:extLst>
      <p:ext uri="{BB962C8B-B14F-4D97-AF65-F5344CB8AC3E}">
        <p14:creationId xmlns:p14="http://schemas.microsoft.com/office/powerpoint/2010/main" val="3899063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263929-F02A-42C9-8141-279FE958AAA4}" type="datetime1">
              <a:rPr lang="en-US" smtClean="0"/>
              <a:t>9/27/2020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68BF6D-1875-48DC-89CB-E322EF9305A0}" type="slidenum">
              <a:rPr lang="en-US" smtClean="0"/>
              <a:t>‹#›</a:t>
            </a:fld>
            <a:endParaRPr lang="en-US"/>
          </a:p>
        </p:txBody>
      </p:sp>
    </p:spTree>
    <p:extLst>
      <p:ext uri="{BB962C8B-B14F-4D97-AF65-F5344CB8AC3E}">
        <p14:creationId xmlns:p14="http://schemas.microsoft.com/office/powerpoint/2010/main" val="1786008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E54AF3-83B9-45A1-92CE-B52F692E1DEE}" type="datetime1">
              <a:rPr lang="en-US" smtClean="0"/>
              <a:t>9/27/2020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68BF6D-1875-48DC-89CB-E322EF9305A0}" type="slidenum">
              <a:rPr lang="en-US" smtClean="0"/>
              <a:t>‹#›</a:t>
            </a:fld>
            <a:endParaRPr lang="en-US"/>
          </a:p>
        </p:txBody>
      </p:sp>
      <p:pic>
        <p:nvPicPr>
          <p:cNvPr id="6" name="Picture 5">
            <a:extLst>
              <a:ext uri="{FF2B5EF4-FFF2-40B4-BE49-F238E27FC236}">
                <a16:creationId xmlns="" xmlns:a16="http://schemas.microsoft.com/office/drawing/2014/main" id="{352A1687-4C69-4D55-831C-23DDBA0C4D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5200" y="5748252"/>
            <a:ext cx="963386" cy="951344"/>
          </a:xfrm>
          <a:prstGeom prst="rect">
            <a:avLst/>
          </a:prstGeom>
        </p:spPr>
      </p:pic>
    </p:spTree>
    <p:extLst>
      <p:ext uri="{BB962C8B-B14F-4D97-AF65-F5344CB8AC3E}">
        <p14:creationId xmlns:p14="http://schemas.microsoft.com/office/powerpoint/2010/main" val="758994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6DE87-9A4E-4E9C-BAD1-074C7A112C27}" type="datetime1">
              <a:rPr lang="en-US" smtClean="0"/>
              <a:t>9/27/2020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sz="1100"/>
            </a:lvl1pPr>
          </a:lstStyle>
          <a:p>
            <a:fld id="{B568BF6D-1875-48DC-89CB-E322EF9305A0}" type="slidenum">
              <a:rPr lang="en-US" smtClean="0"/>
              <a:pPr/>
              <a:t>‹#›</a:t>
            </a:fld>
            <a:endParaRPr lang="en-US" dirty="0"/>
          </a:p>
        </p:txBody>
      </p:sp>
      <p:pic>
        <p:nvPicPr>
          <p:cNvPr id="5" name="Picture 4">
            <a:extLst>
              <a:ext uri="{FF2B5EF4-FFF2-40B4-BE49-F238E27FC236}">
                <a16:creationId xmlns="" xmlns:a16="http://schemas.microsoft.com/office/drawing/2014/main" id="{93905B5D-43A4-4C3D-B94F-792195FB07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52400"/>
            <a:ext cx="963386" cy="951344"/>
          </a:xfrm>
          <a:prstGeom prst="rect">
            <a:avLst/>
          </a:prstGeom>
        </p:spPr>
      </p:pic>
    </p:spTree>
    <p:extLst>
      <p:ext uri="{BB962C8B-B14F-4D97-AF65-F5344CB8AC3E}">
        <p14:creationId xmlns:p14="http://schemas.microsoft.com/office/powerpoint/2010/main" val="3359338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394F78-C3E6-4D48-BBB3-4B9A50533677}" type="datetime1">
              <a:rPr lang="en-US" smtClean="0"/>
              <a:t>9/27/2020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68BF6D-1875-48DC-89CB-E322EF9305A0}" type="slidenum">
              <a:rPr lang="en-US" smtClean="0"/>
              <a:t>‹#›</a:t>
            </a:fld>
            <a:endParaRPr lang="en-US"/>
          </a:p>
        </p:txBody>
      </p:sp>
    </p:spTree>
    <p:extLst>
      <p:ext uri="{BB962C8B-B14F-4D97-AF65-F5344CB8AC3E}">
        <p14:creationId xmlns:p14="http://schemas.microsoft.com/office/powerpoint/2010/main" val="3231194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68BF6D-1875-48DC-89CB-E322EF9305A0}" type="slidenum">
              <a:rPr lang="en-US" smtClean="0"/>
              <a:t>‹#›</a:t>
            </a:fld>
            <a:endParaRPr lang="en-US"/>
          </a:p>
        </p:txBody>
      </p:sp>
      <p:sp>
        <p:nvSpPr>
          <p:cNvPr id="5" name="Date Placeholder 4"/>
          <p:cNvSpPr>
            <a:spLocks noGrp="1"/>
          </p:cNvSpPr>
          <p:nvPr>
            <p:ph type="dt" sz="half" idx="10"/>
          </p:nvPr>
        </p:nvSpPr>
        <p:spPr/>
        <p:txBody>
          <a:bodyPr/>
          <a:lstStyle/>
          <a:p>
            <a:fld id="{49CCFED4-1ECD-4413-A6F2-A0362C0F6262}" type="datetime1">
              <a:rPr lang="en-US" smtClean="0"/>
              <a:t>9/27/2020</a:t>
            </a:fld>
            <a:endParaRPr lang="en-US"/>
          </a:p>
        </p:txBody>
      </p:sp>
    </p:spTree>
    <p:extLst>
      <p:ext uri="{BB962C8B-B14F-4D97-AF65-F5344CB8AC3E}">
        <p14:creationId xmlns:p14="http://schemas.microsoft.com/office/powerpoint/2010/main" val="2047122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C746133-A143-4F5C-93AE-4B3B62C7F398}" type="datetime1">
              <a:rPr lang="en-US" smtClean="0"/>
              <a:t>9/27/2020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568BF6D-1875-48DC-89CB-E322EF9305A0}" type="slidenum">
              <a:rPr lang="en-US" smtClean="0"/>
              <a:t>‹#›</a:t>
            </a:fld>
            <a:endParaRPr lang="en-US"/>
          </a:p>
        </p:txBody>
      </p:sp>
    </p:spTree>
    <p:extLst>
      <p:ext uri="{BB962C8B-B14F-4D97-AF65-F5344CB8AC3E}">
        <p14:creationId xmlns:p14="http://schemas.microsoft.com/office/powerpoint/2010/main" val="17581912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commons.wikimedia.org/wiki/File:Wood_frog_tadpole.jpg"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matthewwills.com/tag/frogs/"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ommons.wikimedia.org/wiki/File:Frog_eggs.jpg"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commons.wikimedia.org/wiki/File:Mixophyes_fleayi_tadpole.JPG" TargetMode="Externa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www.flickr.com/photos/70097310@N00/36862623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390415A9-7E86-4A3E-B10B-3F5B71D81407}"/>
              </a:ext>
            </a:extLst>
          </p:cNvPr>
          <p:cNvSpPr>
            <a:spLocks noGrp="1"/>
          </p:cNvSpPr>
          <p:nvPr>
            <p:ph type="sldNum" sz="quarter" idx="12"/>
          </p:nvPr>
        </p:nvSpPr>
        <p:spPr/>
        <p:txBody>
          <a:bodyPr/>
          <a:lstStyle/>
          <a:p>
            <a:fld id="{B568BF6D-1875-48DC-89CB-E322EF9305A0}" type="slidenum">
              <a:rPr lang="en-US" smtClean="0"/>
              <a:t>1</a:t>
            </a:fld>
            <a:endParaRPr lang="en-US"/>
          </a:p>
        </p:txBody>
      </p:sp>
      <p:pic>
        <p:nvPicPr>
          <p:cNvPr id="6" name="Picture 5">
            <a:extLst>
              <a:ext uri="{FF2B5EF4-FFF2-40B4-BE49-F238E27FC236}">
                <a16:creationId xmlns="" xmlns:a16="http://schemas.microsoft.com/office/drawing/2014/main" id="{F9D0BBB6-4EE6-4BDA-A71C-4852134B33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350819"/>
            <a:ext cx="6248400" cy="6156362"/>
          </a:xfrm>
          <a:prstGeom prst="rect">
            <a:avLst/>
          </a:prstGeom>
        </p:spPr>
      </p:pic>
    </p:spTree>
    <p:extLst>
      <p:ext uri="{BB962C8B-B14F-4D97-AF65-F5344CB8AC3E}">
        <p14:creationId xmlns:p14="http://schemas.microsoft.com/office/powerpoint/2010/main" val="16169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752600"/>
            <a:ext cx="4961466" cy="3749323"/>
          </a:xfrm>
        </p:spPr>
        <p:txBody>
          <a:bodyPr>
            <a:normAutofit/>
          </a:bodyPr>
          <a:lstStyle/>
          <a:p>
            <a:pPr marL="0" indent="0">
              <a:buNone/>
            </a:pPr>
            <a:r>
              <a:rPr lang="en-US" sz="2800" b="1" dirty="0"/>
              <a:t>Froglet Stage</a:t>
            </a:r>
          </a:p>
          <a:p>
            <a:r>
              <a:rPr lang="en-US" sz="2800" dirty="0"/>
              <a:t>At this stage, it has been 9 to 12 weeks. The tadpole now has a very little tail and more significant limbs. It is now a froglet, a young frog.</a:t>
            </a:r>
          </a:p>
          <a:p>
            <a:endParaRPr lang="en-US" dirty="0"/>
          </a:p>
        </p:txBody>
      </p:sp>
      <p:sp>
        <p:nvSpPr>
          <p:cNvPr id="4" name="Slide Number Placeholder 3"/>
          <p:cNvSpPr>
            <a:spLocks noGrp="1"/>
          </p:cNvSpPr>
          <p:nvPr>
            <p:ph type="sldNum" sz="quarter" idx="12"/>
          </p:nvPr>
        </p:nvSpPr>
        <p:spPr/>
        <p:txBody>
          <a:bodyPr>
            <a:normAutofit/>
          </a:bodyPr>
          <a:lstStyle/>
          <a:p>
            <a:pPr>
              <a:spcAft>
                <a:spcPts val="600"/>
              </a:spcAft>
            </a:pPr>
            <a:fld id="{B568BF6D-1875-48DC-89CB-E322EF9305A0}" type="slidenum">
              <a:rPr lang="en-US" smtClean="0"/>
              <a:pPr>
                <a:spcAft>
                  <a:spcPts val="600"/>
                </a:spcAft>
              </a:pPr>
              <a:t>10</a:t>
            </a:fld>
            <a:endParaRPr lang="en-US"/>
          </a:p>
        </p:txBody>
      </p:sp>
      <p:pic>
        <p:nvPicPr>
          <p:cNvPr id="6" name="Picture 5">
            <a:extLst>
              <a:ext uri="{FF2B5EF4-FFF2-40B4-BE49-F238E27FC236}">
                <a16:creationId xmlns="" xmlns:a16="http://schemas.microsoft.com/office/drawing/2014/main" id="{7E158F46-EAD3-4028-A028-89003C47108B}"/>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5578644" y="762000"/>
            <a:ext cx="3957349" cy="4974563"/>
          </a:xfrm>
          <a:prstGeom prst="rect">
            <a:avLst/>
          </a:prstGeom>
        </p:spPr>
      </p:pic>
      <p:sp>
        <p:nvSpPr>
          <p:cNvPr id="8" name="Title 2">
            <a:extLst>
              <a:ext uri="{FF2B5EF4-FFF2-40B4-BE49-F238E27FC236}">
                <a16:creationId xmlns="" xmlns:a16="http://schemas.microsoft.com/office/drawing/2014/main" id="{7AC3B92C-986F-4AF5-A7FA-03C037FEE45C}"/>
              </a:ext>
            </a:extLst>
          </p:cNvPr>
          <p:cNvSpPr>
            <a:spLocks noGrp="1"/>
          </p:cNvSpPr>
          <p:nvPr>
            <p:ph type="title"/>
          </p:nvPr>
        </p:nvSpPr>
        <p:spPr>
          <a:xfrm>
            <a:off x="1524000" y="914400"/>
            <a:ext cx="7750002" cy="691227"/>
          </a:xfrm>
        </p:spPr>
        <p:txBody>
          <a:bodyPr/>
          <a:lstStyle/>
          <a:p>
            <a:pPr algn="ctr"/>
            <a:r>
              <a:rPr lang="en-US" dirty="0">
                <a:solidFill>
                  <a:srgbClr val="A129A0"/>
                </a:solidFill>
                <a:effectLst>
                  <a:outerShdw blurRad="38100" dist="38100" dir="2700000" algn="tl">
                    <a:srgbClr val="000000">
                      <a:alpha val="43137"/>
                    </a:srgbClr>
                  </a:outerShdw>
                </a:effectLst>
              </a:rPr>
              <a:t>A Transformation Cycle</a:t>
            </a:r>
          </a:p>
        </p:txBody>
      </p:sp>
    </p:spTree>
    <p:extLst>
      <p:ext uri="{BB962C8B-B14F-4D97-AF65-F5344CB8AC3E}">
        <p14:creationId xmlns:p14="http://schemas.microsoft.com/office/powerpoint/2010/main" val="204957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802E66D-E850-40DF-B2D2-C7E0DDBE8E3D}"/>
              </a:ext>
            </a:extLst>
          </p:cNvPr>
          <p:cNvSpPr>
            <a:spLocks noGrp="1"/>
          </p:cNvSpPr>
          <p:nvPr>
            <p:ph idx="1"/>
          </p:nvPr>
        </p:nvSpPr>
        <p:spPr>
          <a:xfrm>
            <a:off x="5105400" y="1905000"/>
            <a:ext cx="4925037" cy="3880773"/>
          </a:xfrm>
        </p:spPr>
        <p:txBody>
          <a:bodyPr>
            <a:normAutofit fontScale="92500"/>
          </a:bodyPr>
          <a:lstStyle/>
          <a:p>
            <a:pPr marL="0" indent="0">
              <a:buNone/>
            </a:pPr>
            <a:r>
              <a:rPr lang="en-US" sz="2600" b="1" dirty="0"/>
              <a:t>Adult Frog Stage </a:t>
            </a:r>
          </a:p>
          <a:p>
            <a:r>
              <a:rPr lang="en-US" sz="2600" dirty="0"/>
              <a:t>We are at the ultimate stage! Here, the tail is now invisible, and the frog has proper fore and hind limbs. Also, the adult completely absorbs the gills. </a:t>
            </a:r>
          </a:p>
          <a:p>
            <a:r>
              <a:rPr lang="en-US" sz="2600" dirty="0"/>
              <a:t>The adult frog is now ready to breed, and the cycle can start all over again.</a:t>
            </a:r>
          </a:p>
        </p:txBody>
      </p:sp>
      <p:pic>
        <p:nvPicPr>
          <p:cNvPr id="6" name="Picture 5">
            <a:extLst>
              <a:ext uri="{FF2B5EF4-FFF2-40B4-BE49-F238E27FC236}">
                <a16:creationId xmlns="" xmlns:a16="http://schemas.microsoft.com/office/drawing/2014/main" id="{62630D12-8AB8-456F-8570-EF928C4A3AD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rcRect l="20892" r="20108"/>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7" name="TextBox 6">
            <a:extLst>
              <a:ext uri="{FF2B5EF4-FFF2-40B4-BE49-F238E27FC236}">
                <a16:creationId xmlns="" xmlns:a16="http://schemas.microsoft.com/office/drawing/2014/main" id="{FA2FF768-AA79-47EC-9CB1-607CC57D9C52}"/>
              </a:ext>
            </a:extLst>
          </p:cNvPr>
          <p:cNvSpPr txBox="1"/>
          <p:nvPr/>
        </p:nvSpPr>
        <p:spPr>
          <a:xfrm>
            <a:off x="9505047" y="6657945"/>
            <a:ext cx="268695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matthewwills.com/tag/frogs/">
                  <a:extLst>
                    <a:ext uri="{A12FA001-AC4F-418D-AE19-62706E023703}">
                      <ahyp:hlinkClr xmlns=""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 xmlns:ahyp="http://schemas.microsoft.com/office/drawing/2018/hyperlinkcolor" val="tx"/>
                    </a:ext>
                  </a:extLst>
                </a:hlinkClick>
              </a:rPr>
              <a:t>CC BY-NC-ND</a:t>
            </a:r>
            <a:endParaRPr lang="en-US" sz="700">
              <a:solidFill>
                <a:srgbClr val="FFFFFF"/>
              </a:solidFill>
            </a:endParaRPr>
          </a:p>
        </p:txBody>
      </p:sp>
      <p:sp>
        <p:nvSpPr>
          <p:cNvPr id="10" name="Title 2">
            <a:extLst>
              <a:ext uri="{FF2B5EF4-FFF2-40B4-BE49-F238E27FC236}">
                <a16:creationId xmlns="" xmlns:a16="http://schemas.microsoft.com/office/drawing/2014/main" id="{3411EDE4-684B-47D3-9350-A7EB6043720E}"/>
              </a:ext>
            </a:extLst>
          </p:cNvPr>
          <p:cNvSpPr>
            <a:spLocks noGrp="1"/>
          </p:cNvSpPr>
          <p:nvPr>
            <p:ph type="title"/>
          </p:nvPr>
        </p:nvSpPr>
        <p:spPr>
          <a:xfrm>
            <a:off x="5521477" y="609600"/>
            <a:ext cx="3851123" cy="1143000"/>
          </a:xfrm>
        </p:spPr>
        <p:txBody>
          <a:bodyPr>
            <a:normAutofit/>
          </a:bodyPr>
          <a:lstStyle/>
          <a:p>
            <a:pPr algn="ctr">
              <a:lnSpc>
                <a:spcPts val="4000"/>
              </a:lnSpc>
            </a:pPr>
            <a:r>
              <a:rPr lang="en-US" dirty="0">
                <a:solidFill>
                  <a:srgbClr val="A129A0"/>
                </a:solidFill>
                <a:effectLst>
                  <a:outerShdw blurRad="38100" dist="38100" dir="2700000" algn="tl">
                    <a:srgbClr val="000000">
                      <a:alpha val="43137"/>
                    </a:srgbClr>
                  </a:outerShdw>
                </a:effectLst>
              </a:rPr>
              <a:t>A Transformation Cycle</a:t>
            </a:r>
          </a:p>
        </p:txBody>
      </p:sp>
    </p:spTree>
    <p:extLst>
      <p:ext uri="{BB962C8B-B14F-4D97-AF65-F5344CB8AC3E}">
        <p14:creationId xmlns:p14="http://schemas.microsoft.com/office/powerpoint/2010/main" val="2347256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4" name="Straight Connector 13">
            <a:extLst>
              <a:ext uri="{FF2B5EF4-FFF2-40B4-BE49-F238E27FC236}">
                <a16:creationId xmlns="" xmlns:a16="http://schemas.microsoft.com/office/drawing/2014/main" id="{0B5F7E3B-C5F1-40E0-A491-558BAFBC112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5FEBBD25-7E2A-4290-8E70-33D780F3805F}"/>
              </a:ext>
            </a:extLst>
          </p:cNvPr>
          <p:cNvSpPr>
            <a:spLocks noGrp="1"/>
          </p:cNvSpPr>
          <p:nvPr>
            <p:ph type="title"/>
          </p:nvPr>
        </p:nvSpPr>
        <p:spPr>
          <a:xfrm>
            <a:off x="643467" y="816638"/>
            <a:ext cx="3367359" cy="5224724"/>
          </a:xfrm>
        </p:spPr>
        <p:txBody>
          <a:bodyPr anchor="ctr">
            <a:normAutofit/>
          </a:bodyPr>
          <a:lstStyle/>
          <a:p>
            <a:r>
              <a:rPr lang="en-US" sz="4800" dirty="0">
                <a:solidFill>
                  <a:srgbClr val="A129A0"/>
                </a:solidFill>
                <a:effectLst>
                  <a:outerShdw blurRad="38100" dist="38100" dir="2700000" algn="tl">
                    <a:srgbClr val="000000">
                      <a:alpha val="43137"/>
                    </a:srgbClr>
                  </a:outerShdw>
                </a:effectLst>
              </a:rPr>
              <a:t>Transform Your Mind</a:t>
            </a:r>
          </a:p>
        </p:txBody>
      </p:sp>
      <p:sp>
        <p:nvSpPr>
          <p:cNvPr id="4" name="Slide Number Placeholder 3">
            <a:extLst>
              <a:ext uri="{FF2B5EF4-FFF2-40B4-BE49-F238E27FC236}">
                <a16:creationId xmlns="" xmlns:a16="http://schemas.microsoft.com/office/drawing/2014/main" id="{6BF4195D-8D3E-421E-8C22-656EADEDDFB0}"/>
              </a:ext>
            </a:extLst>
          </p:cNvPr>
          <p:cNvSpPr>
            <a:spLocks noGrp="1"/>
          </p:cNvSpPr>
          <p:nvPr>
            <p:ph type="sldNum" sz="quarter" idx="12"/>
          </p:nvPr>
        </p:nvSpPr>
        <p:spPr>
          <a:xfrm>
            <a:off x="12725400" y="4038600"/>
            <a:ext cx="683339" cy="365125"/>
          </a:xfrm>
        </p:spPr>
        <p:txBody>
          <a:bodyPr>
            <a:normAutofit/>
          </a:bodyPr>
          <a:lstStyle/>
          <a:p>
            <a:pPr>
              <a:spcAft>
                <a:spcPts val="600"/>
              </a:spcAft>
            </a:pPr>
            <a:fld id="{B568BF6D-1875-48DC-89CB-E322EF9305A0}" type="slidenum">
              <a:rPr lang="en-US" smtClean="0"/>
              <a:pPr>
                <a:spcAft>
                  <a:spcPts val="600"/>
                </a:spcAft>
              </a:pPr>
              <a:t>12</a:t>
            </a:fld>
            <a:endParaRPr lang="en-US"/>
          </a:p>
        </p:txBody>
      </p:sp>
      <p:sp>
        <p:nvSpPr>
          <p:cNvPr id="3" name="Content Placeholder 2">
            <a:extLst>
              <a:ext uri="{FF2B5EF4-FFF2-40B4-BE49-F238E27FC236}">
                <a16:creationId xmlns="" xmlns:a16="http://schemas.microsoft.com/office/drawing/2014/main" id="{F6224320-2844-4CBA-8A78-92DB4C59BAFE}"/>
              </a:ext>
            </a:extLst>
          </p:cNvPr>
          <p:cNvSpPr>
            <a:spLocks noGrp="1"/>
          </p:cNvSpPr>
          <p:nvPr>
            <p:ph idx="1"/>
          </p:nvPr>
        </p:nvSpPr>
        <p:spPr>
          <a:xfrm>
            <a:off x="4419600" y="816638"/>
            <a:ext cx="4946891" cy="5224724"/>
          </a:xfrm>
        </p:spPr>
        <p:txBody>
          <a:bodyPr anchor="ctr">
            <a:normAutofit/>
          </a:bodyPr>
          <a:lstStyle/>
          <a:p>
            <a:r>
              <a:rPr lang="en-US" sz="2400" dirty="0"/>
              <a:t>Just as the life cycle of a frog starts over, the Christian is engaged in a perpetual transforming of the mind on a daily basis. This is how you do it. </a:t>
            </a:r>
          </a:p>
          <a:p>
            <a:r>
              <a:rPr lang="en-US" sz="2400" dirty="0"/>
              <a:t>Keep Falling in Love with Christ Over and Over Again</a:t>
            </a:r>
          </a:p>
        </p:txBody>
      </p:sp>
    </p:spTree>
    <p:extLst>
      <p:ext uri="{BB962C8B-B14F-4D97-AF65-F5344CB8AC3E}">
        <p14:creationId xmlns:p14="http://schemas.microsoft.com/office/powerpoint/2010/main" val="1377241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A65AC7D1-EAA9-48F5-B509-60A7F50BF7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 xmlns:a16="http://schemas.microsoft.com/office/drawing/2014/main" id="{D6320AF9-619A-4175-865B-5663E1AEF4C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 xmlns:a16="http://schemas.microsoft.com/office/drawing/2014/main" id="{063B6EC6-D752-4EE7-908B-F8F19E8C7FE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 xmlns:a16="http://schemas.microsoft.com/office/drawing/2014/main" id="{EFECD4E8-AD3E-4228-82A2-9461958EA94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 xmlns:a16="http://schemas.microsoft.com/office/drawing/2014/main" id="{7E018740-5C2B-4A41-AC1A-7E68D1EC19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 xmlns:a16="http://schemas.microsoft.com/office/drawing/2014/main" id="{166F75A4-C475-4941-8EE2-B80A06A2C1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 xmlns:a16="http://schemas.microsoft.com/office/drawing/2014/main" id="{A032553A-72E8-4B0D-8405-FF9771C9AF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 xmlns:a16="http://schemas.microsoft.com/office/drawing/2014/main" id="{765800AC-C3B9-498E-87BC-29FAE4C76B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 xmlns:a16="http://schemas.microsoft.com/office/drawing/2014/main" id="{1F9D6ACB-2FF4-49F9-978A-E0D5327FC6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Freeform: Shape 26">
            <a:extLst>
              <a:ext uri="{FF2B5EF4-FFF2-40B4-BE49-F238E27FC236}">
                <a16:creationId xmlns="" xmlns:a16="http://schemas.microsoft.com/office/drawing/2014/main" id="{142BFA2A-77A0-4F60-A32A-685681C848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 xmlns:a16="http://schemas.microsoft.com/office/drawing/2014/main" id="{8804425B-27E6-4F35-B2A8-C76736428FF9}"/>
              </a:ext>
            </a:extLst>
          </p:cNvPr>
          <p:cNvSpPr>
            <a:spLocks noGrp="1"/>
          </p:cNvSpPr>
          <p:nvPr>
            <p:ph type="title"/>
          </p:nvPr>
        </p:nvSpPr>
        <p:spPr>
          <a:xfrm>
            <a:off x="677334" y="609599"/>
            <a:ext cx="4123266" cy="5545667"/>
          </a:xfrm>
        </p:spPr>
        <p:txBody>
          <a:bodyPr anchor="ctr">
            <a:normAutofit/>
          </a:bodyPr>
          <a:lstStyle/>
          <a:p>
            <a:r>
              <a:rPr lang="en-US" dirty="0">
                <a:solidFill>
                  <a:schemeClr val="tx1">
                    <a:lumMod val="85000"/>
                    <a:lumOff val="15000"/>
                  </a:schemeClr>
                </a:solidFill>
              </a:rPr>
              <a:t>God’s Love for His chosen nation, Israel, in the midst of their rejection of Him</a:t>
            </a:r>
            <a:br>
              <a:rPr lang="en-US" dirty="0">
                <a:solidFill>
                  <a:schemeClr val="tx1">
                    <a:lumMod val="85000"/>
                    <a:lumOff val="15000"/>
                  </a:schemeClr>
                </a:solidFill>
              </a:rPr>
            </a:br>
            <a:r>
              <a:rPr lang="en-US" i="1" dirty="0">
                <a:solidFill>
                  <a:schemeClr val="tx1">
                    <a:lumMod val="85000"/>
                    <a:lumOff val="15000"/>
                  </a:schemeClr>
                </a:solidFill>
              </a:rPr>
              <a:t>Romans 10:21</a:t>
            </a:r>
          </a:p>
        </p:txBody>
      </p:sp>
      <p:sp>
        <p:nvSpPr>
          <p:cNvPr id="3" name="Content Placeholder 2">
            <a:extLst>
              <a:ext uri="{FF2B5EF4-FFF2-40B4-BE49-F238E27FC236}">
                <a16:creationId xmlns="" xmlns:a16="http://schemas.microsoft.com/office/drawing/2014/main" id="{EE5E37EC-90EB-4134-B11D-B8DD2A1B4585}"/>
              </a:ext>
            </a:extLst>
          </p:cNvPr>
          <p:cNvSpPr>
            <a:spLocks noGrp="1"/>
          </p:cNvSpPr>
          <p:nvPr>
            <p:ph idx="1"/>
          </p:nvPr>
        </p:nvSpPr>
        <p:spPr>
          <a:xfrm>
            <a:off x="6116084" y="152400"/>
            <a:ext cx="5511296" cy="6002867"/>
          </a:xfrm>
        </p:spPr>
        <p:txBody>
          <a:bodyPr anchor="ctr">
            <a:normAutofit fontScale="92500" lnSpcReduction="10000"/>
          </a:bodyPr>
          <a:lstStyle/>
          <a:p>
            <a:r>
              <a:rPr lang="en-US" sz="2400" dirty="0">
                <a:solidFill>
                  <a:srgbClr val="FFFFFF"/>
                </a:solidFill>
              </a:rPr>
              <a:t>Romans 10:21-But to Israel he saith, All day long I have stretched forth my hands unto a disobedient and gainsaying people.</a:t>
            </a:r>
          </a:p>
          <a:p>
            <a:endParaRPr lang="en-US" sz="2400" dirty="0">
              <a:solidFill>
                <a:srgbClr val="FFFFFF"/>
              </a:solidFill>
            </a:endParaRPr>
          </a:p>
          <a:p>
            <a:r>
              <a:rPr lang="en-US" sz="2400" dirty="0">
                <a:solidFill>
                  <a:srgbClr val="FFFFFF"/>
                </a:solidFill>
              </a:rPr>
              <a:t>The Apostle Paul makes it very clear by quoting Isaiah 65:2. God is pictured in His</a:t>
            </a:r>
          </a:p>
          <a:p>
            <a:pPr lvl="1">
              <a:buFont typeface="Wingdings" panose="05000000000000000000" pitchFamily="2" charset="2"/>
              <a:buChar char="v"/>
            </a:pPr>
            <a:r>
              <a:rPr lang="en-US" sz="2400" dirty="0">
                <a:solidFill>
                  <a:srgbClr val="FFFFFF"/>
                </a:solidFill>
              </a:rPr>
              <a:t>Long-suffering</a:t>
            </a:r>
          </a:p>
          <a:p>
            <a:pPr lvl="1">
              <a:buFont typeface="Wingdings" panose="05000000000000000000" pitchFamily="2" charset="2"/>
              <a:buChar char="v"/>
            </a:pPr>
            <a:r>
              <a:rPr lang="en-US" sz="2400" dirty="0">
                <a:solidFill>
                  <a:srgbClr val="FFFFFF"/>
                </a:solidFill>
              </a:rPr>
              <a:t>His loving kindness for Israel</a:t>
            </a:r>
          </a:p>
          <a:p>
            <a:pPr lvl="1">
              <a:buFont typeface="Wingdings" panose="05000000000000000000" pitchFamily="2" charset="2"/>
              <a:buChar char="v"/>
            </a:pPr>
            <a:r>
              <a:rPr lang="en-US" sz="2400" dirty="0">
                <a:solidFill>
                  <a:srgbClr val="FFFFFF"/>
                </a:solidFill>
              </a:rPr>
              <a:t>His stretched-out Hands beckoning them to come to Him</a:t>
            </a:r>
          </a:p>
          <a:p>
            <a:pPr lvl="1">
              <a:buFont typeface="Wingdings" panose="05000000000000000000" pitchFamily="2" charset="2"/>
              <a:buChar char="v"/>
            </a:pPr>
            <a:r>
              <a:rPr lang="en-US" sz="2400" dirty="0">
                <a:solidFill>
                  <a:srgbClr val="00B0F0"/>
                </a:solidFill>
              </a:rPr>
              <a:t>FACT-</a:t>
            </a:r>
            <a:r>
              <a:rPr lang="en-US" sz="2400" dirty="0">
                <a:solidFill>
                  <a:srgbClr val="FFFFFF"/>
                </a:solidFill>
              </a:rPr>
              <a:t> They rejected Him with disobedience and contradictory speech. Just as the Gentles were without excuse in Romans 1, the Jews were without excuse here</a:t>
            </a:r>
          </a:p>
        </p:txBody>
      </p:sp>
    </p:spTree>
    <p:extLst>
      <p:ext uri="{BB962C8B-B14F-4D97-AF65-F5344CB8AC3E}">
        <p14:creationId xmlns:p14="http://schemas.microsoft.com/office/powerpoint/2010/main" val="2979228992"/>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 xmlns:a16="http://schemas.microsoft.com/office/drawing/2014/main" id="{0B5F7E3B-C5F1-40E0-A491-558BAFBC112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265728EE-4F22-4A08-939F-CDB109F6DFEF}"/>
              </a:ext>
            </a:extLst>
          </p:cNvPr>
          <p:cNvSpPr>
            <a:spLocks noGrp="1"/>
          </p:cNvSpPr>
          <p:nvPr>
            <p:ph type="title"/>
          </p:nvPr>
        </p:nvSpPr>
        <p:spPr>
          <a:xfrm>
            <a:off x="803208" y="816638"/>
            <a:ext cx="3367359" cy="5224724"/>
          </a:xfrm>
        </p:spPr>
        <p:txBody>
          <a:bodyPr anchor="ctr">
            <a:normAutofit/>
          </a:bodyPr>
          <a:lstStyle/>
          <a:p>
            <a:r>
              <a:rPr lang="en-US" sz="4800" dirty="0">
                <a:solidFill>
                  <a:srgbClr val="A129A0"/>
                </a:solidFill>
                <a:effectLst>
                  <a:outerShdw blurRad="38100" dist="38100" dir="2700000" algn="tl">
                    <a:srgbClr val="000000">
                      <a:alpha val="43137"/>
                    </a:srgbClr>
                  </a:outerShdw>
                </a:effectLst>
              </a:rPr>
              <a:t>Mindset of Rejection</a:t>
            </a:r>
          </a:p>
        </p:txBody>
      </p:sp>
      <p:sp>
        <p:nvSpPr>
          <p:cNvPr id="3" name="Content Placeholder 2">
            <a:extLst>
              <a:ext uri="{FF2B5EF4-FFF2-40B4-BE49-F238E27FC236}">
                <a16:creationId xmlns="" xmlns:a16="http://schemas.microsoft.com/office/drawing/2014/main" id="{FDCB600A-742B-4C00-84D2-C7854B755986}"/>
              </a:ext>
            </a:extLst>
          </p:cNvPr>
          <p:cNvSpPr>
            <a:spLocks noGrp="1"/>
          </p:cNvSpPr>
          <p:nvPr>
            <p:ph idx="1"/>
          </p:nvPr>
        </p:nvSpPr>
        <p:spPr>
          <a:xfrm>
            <a:off x="4654294" y="816638"/>
            <a:ext cx="5632700" cy="5224724"/>
          </a:xfrm>
        </p:spPr>
        <p:txBody>
          <a:bodyPr anchor="ctr">
            <a:normAutofit fontScale="92500" lnSpcReduction="10000"/>
          </a:bodyPr>
          <a:lstStyle/>
          <a:p>
            <a:r>
              <a:rPr lang="en-US" sz="2800" dirty="0"/>
              <a:t>The Gospel had been preached to them</a:t>
            </a:r>
          </a:p>
          <a:p>
            <a:r>
              <a:rPr lang="en-US" sz="2800" dirty="0"/>
              <a:t>They heard it</a:t>
            </a:r>
          </a:p>
          <a:p>
            <a:r>
              <a:rPr lang="en-US" sz="2800" dirty="0"/>
              <a:t>They understood it</a:t>
            </a:r>
          </a:p>
          <a:p>
            <a:r>
              <a:rPr lang="en-US" sz="2800" b="1" dirty="0">
                <a:solidFill>
                  <a:schemeClr val="accent3">
                    <a:lumMod val="75000"/>
                  </a:schemeClr>
                </a:solidFill>
                <a:effectLst>
                  <a:outerShdw blurRad="38100" dist="38100" dir="2700000" algn="tl">
                    <a:srgbClr val="000000">
                      <a:alpha val="43137"/>
                    </a:srgbClr>
                  </a:outerShdw>
                </a:effectLst>
              </a:rPr>
              <a:t>FACT</a:t>
            </a:r>
            <a:r>
              <a:rPr lang="en-US" sz="2800" dirty="0"/>
              <a:t>-They rejected it</a:t>
            </a:r>
          </a:p>
          <a:p>
            <a:r>
              <a:rPr lang="en-US" sz="2800" b="1" dirty="0">
                <a:solidFill>
                  <a:schemeClr val="accent3">
                    <a:lumMod val="75000"/>
                  </a:schemeClr>
                </a:solidFill>
                <a:effectLst>
                  <a:outerShdw blurRad="38100" dist="38100" dir="2700000" algn="tl">
                    <a:srgbClr val="000000">
                      <a:alpha val="43137"/>
                    </a:srgbClr>
                  </a:outerShdw>
                </a:effectLst>
              </a:rPr>
              <a:t>FACT</a:t>
            </a:r>
            <a:r>
              <a:rPr lang="en-US" sz="2800" dirty="0"/>
              <a:t>-When they disobeyed Christ, they disobeyed God</a:t>
            </a:r>
          </a:p>
          <a:p>
            <a:r>
              <a:rPr lang="en-US" sz="2800" b="1" dirty="0">
                <a:solidFill>
                  <a:schemeClr val="accent3">
                    <a:lumMod val="75000"/>
                  </a:schemeClr>
                </a:solidFill>
                <a:effectLst>
                  <a:outerShdw blurRad="38100" dist="38100" dir="2700000" algn="tl">
                    <a:srgbClr val="000000">
                      <a:alpha val="43137"/>
                    </a:srgbClr>
                  </a:outerShdw>
                </a:effectLst>
              </a:rPr>
              <a:t>FACT</a:t>
            </a:r>
            <a:r>
              <a:rPr lang="en-US" sz="2800" dirty="0"/>
              <a:t>-In speaking against Christ, they spoke against God</a:t>
            </a:r>
          </a:p>
          <a:p>
            <a:r>
              <a:rPr lang="en-US" sz="2800" b="1" dirty="0">
                <a:solidFill>
                  <a:schemeClr val="accent3">
                    <a:lumMod val="75000"/>
                  </a:schemeClr>
                </a:solidFill>
                <a:effectLst>
                  <a:outerShdw blurRad="38100" dist="38100" dir="2700000" algn="tl">
                    <a:srgbClr val="000000">
                      <a:alpha val="43137"/>
                    </a:srgbClr>
                  </a:outerShdw>
                </a:effectLst>
              </a:rPr>
              <a:t>FACT</a:t>
            </a:r>
            <a:r>
              <a:rPr lang="en-US" sz="2800" dirty="0"/>
              <a:t>-The Scriptures pointed the way to Christ, but they rejected Him</a:t>
            </a:r>
          </a:p>
        </p:txBody>
      </p:sp>
    </p:spTree>
    <p:extLst>
      <p:ext uri="{BB962C8B-B14F-4D97-AF65-F5344CB8AC3E}">
        <p14:creationId xmlns:p14="http://schemas.microsoft.com/office/powerpoint/2010/main" val="3573869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A65AC7D1-EAA9-48F5-B509-60A7F50BF7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 xmlns:a16="http://schemas.microsoft.com/office/drawing/2014/main" id="{D6320AF9-619A-4175-865B-5663E1AEF4C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 xmlns:a16="http://schemas.microsoft.com/office/drawing/2014/main" id="{063B6EC6-D752-4EE7-908B-F8F19E8C7FE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 xmlns:a16="http://schemas.microsoft.com/office/drawing/2014/main" id="{EFECD4E8-AD3E-4228-82A2-9461958EA94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 xmlns:a16="http://schemas.microsoft.com/office/drawing/2014/main" id="{7E018740-5C2B-4A41-AC1A-7E68D1EC19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 xmlns:a16="http://schemas.microsoft.com/office/drawing/2014/main" id="{166F75A4-C475-4941-8EE2-B80A06A2C1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 xmlns:a16="http://schemas.microsoft.com/office/drawing/2014/main" id="{A032553A-72E8-4B0D-8405-FF9771C9AF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 xmlns:a16="http://schemas.microsoft.com/office/drawing/2014/main" id="{765800AC-C3B9-498E-87BC-29FAE4C76B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 xmlns:a16="http://schemas.microsoft.com/office/drawing/2014/main" id="{1F9D6ACB-2FF4-49F9-978A-E0D5327FC6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Freeform: Shape 26">
            <a:extLst>
              <a:ext uri="{FF2B5EF4-FFF2-40B4-BE49-F238E27FC236}">
                <a16:creationId xmlns="" xmlns:a16="http://schemas.microsoft.com/office/drawing/2014/main" id="{142BFA2A-77A0-4F60-A32A-685681C848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 xmlns:a16="http://schemas.microsoft.com/office/drawing/2014/main" id="{11D57AC1-3DE4-4242-9A4E-74D6438CA488}"/>
              </a:ext>
            </a:extLst>
          </p:cNvPr>
          <p:cNvSpPr>
            <a:spLocks noGrp="1"/>
          </p:cNvSpPr>
          <p:nvPr>
            <p:ph type="title"/>
          </p:nvPr>
        </p:nvSpPr>
        <p:spPr>
          <a:xfrm>
            <a:off x="677334" y="609599"/>
            <a:ext cx="3843375" cy="5545667"/>
          </a:xfrm>
        </p:spPr>
        <p:txBody>
          <a:bodyPr anchor="ctr">
            <a:normAutofit/>
          </a:bodyPr>
          <a:lstStyle/>
          <a:p>
            <a:r>
              <a:rPr lang="en-US" sz="4000" dirty="0">
                <a:solidFill>
                  <a:schemeClr val="tx1">
                    <a:lumMod val="85000"/>
                    <a:lumOff val="15000"/>
                  </a:schemeClr>
                </a:solidFill>
              </a:rPr>
              <a:t>Mindset of Rejection-</a:t>
            </a:r>
            <a:r>
              <a:rPr lang="en-US" sz="4000" i="1" dirty="0">
                <a:solidFill>
                  <a:schemeClr val="tx1">
                    <a:lumMod val="85000"/>
                    <a:lumOff val="15000"/>
                  </a:schemeClr>
                </a:solidFill>
              </a:rPr>
              <a:t>Romans 11:1</a:t>
            </a:r>
          </a:p>
        </p:txBody>
      </p:sp>
      <p:sp>
        <p:nvSpPr>
          <p:cNvPr id="3" name="Content Placeholder 2">
            <a:extLst>
              <a:ext uri="{FF2B5EF4-FFF2-40B4-BE49-F238E27FC236}">
                <a16:creationId xmlns="" xmlns:a16="http://schemas.microsoft.com/office/drawing/2014/main" id="{E8659D1C-BD2D-4B53-BD88-F981E0576D3E}"/>
              </a:ext>
            </a:extLst>
          </p:cNvPr>
          <p:cNvSpPr>
            <a:spLocks noGrp="1"/>
          </p:cNvSpPr>
          <p:nvPr>
            <p:ph idx="1"/>
          </p:nvPr>
        </p:nvSpPr>
        <p:spPr>
          <a:xfrm>
            <a:off x="4419600" y="609600"/>
            <a:ext cx="7207780" cy="5545667"/>
          </a:xfrm>
        </p:spPr>
        <p:txBody>
          <a:bodyPr anchor="ctr">
            <a:normAutofit lnSpcReduction="10000"/>
          </a:bodyPr>
          <a:lstStyle/>
          <a:p>
            <a:r>
              <a:rPr lang="en-US" sz="2400" dirty="0">
                <a:solidFill>
                  <a:srgbClr val="FFFFFF"/>
                </a:solidFill>
              </a:rPr>
              <a:t>I say then, Hath God cast away his people? God forbid. For I also am an Israelite, of the seed of Abraham, of the tribe of Benjamin.</a:t>
            </a:r>
          </a:p>
          <a:p>
            <a:r>
              <a:rPr lang="en-US" sz="2400" dirty="0">
                <a:solidFill>
                  <a:srgbClr val="FFFFFF"/>
                </a:solidFill>
              </a:rPr>
              <a:t>What are you saying Paul? The Jews were responsible for their state, they had refused to believe in Jesus and obey God’s Will. Because of this, God rejected them.</a:t>
            </a:r>
          </a:p>
          <a:p>
            <a:r>
              <a:rPr lang="en-US" sz="2400" b="1" dirty="0">
                <a:solidFill>
                  <a:srgbClr val="00B0F0"/>
                </a:solidFill>
                <a:effectLst>
                  <a:outerShdw blurRad="38100" dist="38100" dir="2700000" algn="tl">
                    <a:srgbClr val="000000">
                      <a:alpha val="43137"/>
                    </a:srgbClr>
                  </a:outerShdw>
                </a:effectLst>
              </a:rPr>
              <a:t>FACT</a:t>
            </a:r>
            <a:r>
              <a:rPr lang="en-US" sz="2400" dirty="0">
                <a:solidFill>
                  <a:srgbClr val="FFFFFF"/>
                </a:solidFill>
              </a:rPr>
              <a:t>-Let’s be clear here-This doesn’t mean that he had cast them off and will have nothing to do with them.</a:t>
            </a:r>
          </a:p>
          <a:p>
            <a:r>
              <a:rPr lang="en-US" sz="2400" b="1" dirty="0">
                <a:solidFill>
                  <a:srgbClr val="00B0F0"/>
                </a:solidFill>
                <a:effectLst>
                  <a:outerShdw blurRad="38100" dist="38100" dir="2700000" algn="tl">
                    <a:srgbClr val="000000">
                      <a:alpha val="43137"/>
                    </a:srgbClr>
                  </a:outerShdw>
                </a:effectLst>
              </a:rPr>
              <a:t>FACT</a:t>
            </a:r>
            <a:r>
              <a:rPr lang="en-US" sz="2400" dirty="0">
                <a:solidFill>
                  <a:srgbClr val="FFFFFF"/>
                </a:solidFill>
              </a:rPr>
              <a:t>-Paul answers by saying that he does not save them </a:t>
            </a:r>
            <a:r>
              <a:rPr lang="en-US" sz="2400" dirty="0" err="1">
                <a:solidFill>
                  <a:srgbClr val="FFFFFF"/>
                </a:solidFill>
              </a:rPr>
              <a:t>en</a:t>
            </a:r>
            <a:r>
              <a:rPr lang="en-US" sz="2400" dirty="0">
                <a:solidFill>
                  <a:srgbClr val="FFFFFF"/>
                </a:solidFill>
              </a:rPr>
              <a:t> masse, which is as a group, but each Israelite can have the right relationship with God if he believes in Jesus and obeys the Gospel.</a:t>
            </a:r>
          </a:p>
        </p:txBody>
      </p:sp>
    </p:spTree>
    <p:extLst>
      <p:ext uri="{BB962C8B-B14F-4D97-AF65-F5344CB8AC3E}">
        <p14:creationId xmlns:p14="http://schemas.microsoft.com/office/powerpoint/2010/main" val="10501888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A65AC7D1-EAA9-48F5-B509-60A7F50BF7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 xmlns:a16="http://schemas.microsoft.com/office/drawing/2014/main" id="{D6320AF9-619A-4175-865B-5663E1AEF4C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 xmlns:a16="http://schemas.microsoft.com/office/drawing/2014/main" id="{063B6EC6-D752-4EE7-908B-F8F19E8C7FE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 xmlns:a16="http://schemas.microsoft.com/office/drawing/2014/main" id="{EFECD4E8-AD3E-4228-82A2-9461958EA94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 xmlns:a16="http://schemas.microsoft.com/office/drawing/2014/main" id="{7E018740-5C2B-4A41-AC1A-7E68D1EC19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 xmlns:a16="http://schemas.microsoft.com/office/drawing/2014/main" id="{166F75A4-C475-4941-8EE2-B80A06A2C1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 xmlns:a16="http://schemas.microsoft.com/office/drawing/2014/main" id="{A032553A-72E8-4B0D-8405-FF9771C9AF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 xmlns:a16="http://schemas.microsoft.com/office/drawing/2014/main" id="{765800AC-C3B9-498E-87BC-29FAE4C76B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 xmlns:a16="http://schemas.microsoft.com/office/drawing/2014/main" id="{1F9D6ACB-2FF4-49F9-978A-E0D5327FC6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Freeform: Shape 26">
            <a:extLst>
              <a:ext uri="{FF2B5EF4-FFF2-40B4-BE49-F238E27FC236}">
                <a16:creationId xmlns="" xmlns:a16="http://schemas.microsoft.com/office/drawing/2014/main" id="{142BFA2A-77A0-4F60-A32A-685681C848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 xmlns:a16="http://schemas.microsoft.com/office/drawing/2014/main" id="{21E0B799-538D-4C3D-9794-4F1284A7FF74}"/>
              </a:ext>
            </a:extLst>
          </p:cNvPr>
          <p:cNvSpPr>
            <a:spLocks noGrp="1"/>
          </p:cNvSpPr>
          <p:nvPr>
            <p:ph type="title"/>
          </p:nvPr>
        </p:nvSpPr>
        <p:spPr>
          <a:xfrm>
            <a:off x="677334" y="609599"/>
            <a:ext cx="3843375" cy="5545667"/>
          </a:xfrm>
        </p:spPr>
        <p:txBody>
          <a:bodyPr anchor="ctr">
            <a:normAutofit/>
          </a:bodyPr>
          <a:lstStyle/>
          <a:p>
            <a:r>
              <a:rPr lang="en-US" sz="4000" dirty="0">
                <a:solidFill>
                  <a:schemeClr val="tx1">
                    <a:lumMod val="85000"/>
                    <a:lumOff val="15000"/>
                  </a:schemeClr>
                </a:solidFill>
              </a:rPr>
              <a:t>Mindset of Rejection</a:t>
            </a:r>
            <a:r>
              <a:rPr lang="en-US" sz="4000" dirty="0">
                <a:solidFill>
                  <a:schemeClr val="tx1">
                    <a:lumMod val="85000"/>
                    <a:lumOff val="15000"/>
                  </a:schemeClr>
                </a:solidFill>
                <a:latin typeface="Biome" panose="020B0503030204020804" pitchFamily="34" charset="0"/>
                <a:cs typeface="Biome" panose="020B0503030204020804" pitchFamily="34" charset="0"/>
              </a:rPr>
              <a:t>―</a:t>
            </a:r>
            <a:br>
              <a:rPr lang="en-US" sz="4000" dirty="0">
                <a:solidFill>
                  <a:schemeClr val="tx1">
                    <a:lumMod val="85000"/>
                    <a:lumOff val="15000"/>
                  </a:schemeClr>
                </a:solidFill>
                <a:latin typeface="Biome" panose="020B0503030204020804" pitchFamily="34" charset="0"/>
                <a:cs typeface="Biome" panose="020B0503030204020804" pitchFamily="34" charset="0"/>
              </a:rPr>
            </a:br>
            <a:r>
              <a:rPr lang="en-US" sz="4000" i="1" dirty="0">
                <a:solidFill>
                  <a:schemeClr val="tx1">
                    <a:lumMod val="85000"/>
                    <a:lumOff val="15000"/>
                  </a:schemeClr>
                </a:solidFill>
              </a:rPr>
              <a:t>Romans 11:8</a:t>
            </a:r>
            <a:r>
              <a:rPr lang="en-US" dirty="0">
                <a:solidFill>
                  <a:schemeClr val="tx1">
                    <a:lumMod val="85000"/>
                    <a:lumOff val="15000"/>
                  </a:schemeClr>
                </a:solidFill>
              </a:rPr>
              <a:t/>
            </a:r>
            <a:br>
              <a:rPr lang="en-US" dirty="0">
                <a:solidFill>
                  <a:schemeClr val="tx1">
                    <a:lumMod val="85000"/>
                    <a:lumOff val="15000"/>
                  </a:schemeClr>
                </a:solidFill>
              </a:rPr>
            </a:br>
            <a:endParaRPr lang="en-US" dirty="0">
              <a:solidFill>
                <a:schemeClr val="tx1">
                  <a:lumMod val="85000"/>
                  <a:lumOff val="15000"/>
                </a:schemeClr>
              </a:solidFill>
            </a:endParaRPr>
          </a:p>
        </p:txBody>
      </p:sp>
      <p:sp>
        <p:nvSpPr>
          <p:cNvPr id="3" name="Content Placeholder 2">
            <a:extLst>
              <a:ext uri="{FF2B5EF4-FFF2-40B4-BE49-F238E27FC236}">
                <a16:creationId xmlns="" xmlns:a16="http://schemas.microsoft.com/office/drawing/2014/main" id="{EB71A1B0-81D8-4875-8B21-751A3B232E40}"/>
              </a:ext>
            </a:extLst>
          </p:cNvPr>
          <p:cNvSpPr>
            <a:spLocks noGrp="1"/>
          </p:cNvSpPr>
          <p:nvPr>
            <p:ph idx="1"/>
          </p:nvPr>
        </p:nvSpPr>
        <p:spPr>
          <a:xfrm>
            <a:off x="3953376" y="228600"/>
            <a:ext cx="8162424" cy="6324600"/>
          </a:xfrm>
        </p:spPr>
        <p:txBody>
          <a:bodyPr anchor="ctr">
            <a:noAutofit/>
          </a:bodyPr>
          <a:lstStyle/>
          <a:p>
            <a:pPr marL="0" indent="0">
              <a:buNone/>
            </a:pPr>
            <a:r>
              <a:rPr lang="en-US" sz="2400" dirty="0">
                <a:solidFill>
                  <a:srgbClr val="FFFFFF"/>
                </a:solidFill>
              </a:rPr>
              <a:t>(According as it is written, God hath given them the spirit of slumber, eyes that they should not see, and ears that they should not hear;) unto this day.</a:t>
            </a:r>
          </a:p>
          <a:p>
            <a:r>
              <a:rPr lang="en-US" sz="2400" dirty="0">
                <a:solidFill>
                  <a:srgbClr val="FFFFFF"/>
                </a:solidFill>
              </a:rPr>
              <a:t>The Latin word Callus describes their minds as hardened. When a part of a bone is fractured, the callus causes the part to lose its feeling.</a:t>
            </a:r>
          </a:p>
          <a:p>
            <a:pPr lvl="2">
              <a:buFont typeface="Wingdings" panose="05000000000000000000" pitchFamily="2" charset="2"/>
              <a:buChar char="§"/>
            </a:pPr>
            <a:r>
              <a:rPr lang="en-US" sz="2400" dirty="0">
                <a:solidFill>
                  <a:srgbClr val="FFFFFF"/>
                </a:solidFill>
              </a:rPr>
              <a:t>Their minds were insensitive to touch</a:t>
            </a:r>
          </a:p>
          <a:p>
            <a:pPr lvl="2">
              <a:buFont typeface="Wingdings" panose="05000000000000000000" pitchFamily="2" charset="2"/>
              <a:buChar char="§"/>
            </a:pPr>
            <a:r>
              <a:rPr lang="en-US" sz="2400" dirty="0">
                <a:solidFill>
                  <a:srgbClr val="FFFFFF"/>
                </a:solidFill>
              </a:rPr>
              <a:t>They could no longer hear and feel the appeal</a:t>
            </a:r>
            <a:br>
              <a:rPr lang="en-US" sz="2400" dirty="0">
                <a:solidFill>
                  <a:srgbClr val="FFFFFF"/>
                </a:solidFill>
              </a:rPr>
            </a:br>
            <a:r>
              <a:rPr lang="en-US" sz="2400" dirty="0">
                <a:solidFill>
                  <a:srgbClr val="FFFFFF"/>
                </a:solidFill>
              </a:rPr>
              <a:t>of God</a:t>
            </a:r>
          </a:p>
          <a:p>
            <a:pPr lvl="2">
              <a:buFont typeface="Wingdings" panose="05000000000000000000" pitchFamily="2" charset="2"/>
              <a:buChar char="§"/>
            </a:pPr>
            <a:r>
              <a:rPr lang="en-US" sz="2400" dirty="0">
                <a:solidFill>
                  <a:srgbClr val="FFFFFF"/>
                </a:solidFill>
              </a:rPr>
              <a:t>This can happen to any man</a:t>
            </a:r>
          </a:p>
          <a:p>
            <a:pPr lvl="2">
              <a:buFont typeface="Wingdings" panose="05000000000000000000" pitchFamily="2" charset="2"/>
              <a:buChar char="§"/>
            </a:pPr>
            <a:r>
              <a:rPr lang="en-US" sz="2400" dirty="0">
                <a:solidFill>
                  <a:srgbClr val="FFFFFF"/>
                </a:solidFill>
              </a:rPr>
              <a:t>Show me a person who lives his own way towards God and I will show you a person who will become insensitive towards God</a:t>
            </a:r>
          </a:p>
          <a:p>
            <a:pPr lvl="2">
              <a:buFont typeface="Wingdings" panose="05000000000000000000" pitchFamily="2" charset="2"/>
              <a:buChar char="§"/>
            </a:pPr>
            <a:r>
              <a:rPr lang="en-US" sz="2400" dirty="0">
                <a:solidFill>
                  <a:srgbClr val="FFFFFF"/>
                </a:solidFill>
              </a:rPr>
              <a:t>If a man goes on to sin, he will become insensitive to the horror of sin.</a:t>
            </a:r>
          </a:p>
        </p:txBody>
      </p:sp>
    </p:spTree>
    <p:extLst>
      <p:ext uri="{BB962C8B-B14F-4D97-AF65-F5344CB8AC3E}">
        <p14:creationId xmlns:p14="http://schemas.microsoft.com/office/powerpoint/2010/main" val="814078624"/>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 xmlns:a16="http://schemas.microsoft.com/office/drawing/2014/main" id="{0B5F7E3B-C5F1-40E0-A491-558BAFBC112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39656560-2AE7-4E6E-91C3-DAE1CCD56B24}"/>
              </a:ext>
            </a:extLst>
          </p:cNvPr>
          <p:cNvSpPr>
            <a:spLocks noGrp="1"/>
          </p:cNvSpPr>
          <p:nvPr>
            <p:ph type="title"/>
          </p:nvPr>
        </p:nvSpPr>
        <p:spPr>
          <a:xfrm>
            <a:off x="643467" y="816638"/>
            <a:ext cx="3367359" cy="5224724"/>
          </a:xfrm>
        </p:spPr>
        <p:txBody>
          <a:bodyPr anchor="ctr">
            <a:normAutofit/>
          </a:bodyPr>
          <a:lstStyle/>
          <a:p>
            <a:r>
              <a:rPr lang="en-US" sz="4000" dirty="0">
                <a:solidFill>
                  <a:srgbClr val="A129A0"/>
                </a:solidFill>
                <a:effectLst>
                  <a:outerShdw blurRad="38100" dist="38100" dir="2700000" algn="tl">
                    <a:srgbClr val="000000">
                      <a:alpha val="43137"/>
                    </a:srgbClr>
                  </a:outerShdw>
                </a:effectLst>
              </a:rPr>
              <a:t>Mindset of Rejection-</a:t>
            </a:r>
            <a:r>
              <a:rPr lang="en-US" sz="4000" i="1" dirty="0">
                <a:solidFill>
                  <a:srgbClr val="A129A0"/>
                </a:solidFill>
                <a:effectLst>
                  <a:outerShdw blurRad="38100" dist="38100" dir="2700000" algn="tl">
                    <a:srgbClr val="000000">
                      <a:alpha val="43137"/>
                    </a:srgbClr>
                  </a:outerShdw>
                </a:effectLst>
              </a:rPr>
              <a:t>Romans 11:8</a:t>
            </a:r>
          </a:p>
        </p:txBody>
      </p:sp>
      <p:sp>
        <p:nvSpPr>
          <p:cNvPr id="4" name="Slide Number Placeholder 3">
            <a:extLst>
              <a:ext uri="{FF2B5EF4-FFF2-40B4-BE49-F238E27FC236}">
                <a16:creationId xmlns="" xmlns:a16="http://schemas.microsoft.com/office/drawing/2014/main" id="{F2E4A4CF-15E0-491C-8915-757CA9ACB4D2}"/>
              </a:ext>
            </a:extLst>
          </p:cNvPr>
          <p:cNvSpPr>
            <a:spLocks noGrp="1"/>
          </p:cNvSpPr>
          <p:nvPr>
            <p:ph type="sldNum" sz="quarter" idx="12"/>
          </p:nvPr>
        </p:nvSpPr>
        <p:spPr>
          <a:xfrm>
            <a:off x="8590663" y="6041362"/>
            <a:ext cx="683339" cy="365125"/>
          </a:xfrm>
        </p:spPr>
        <p:txBody>
          <a:bodyPr>
            <a:normAutofit/>
          </a:bodyPr>
          <a:lstStyle/>
          <a:p>
            <a:pPr>
              <a:spcAft>
                <a:spcPts val="600"/>
              </a:spcAft>
            </a:pPr>
            <a:fld id="{B568BF6D-1875-48DC-89CB-E322EF9305A0}" type="slidenum">
              <a:rPr lang="en-US" smtClean="0"/>
              <a:pPr>
                <a:spcAft>
                  <a:spcPts val="600"/>
                </a:spcAft>
              </a:pPr>
              <a:t>17</a:t>
            </a:fld>
            <a:endParaRPr lang="en-US"/>
          </a:p>
        </p:txBody>
      </p:sp>
      <p:sp>
        <p:nvSpPr>
          <p:cNvPr id="3" name="Content Placeholder 2">
            <a:extLst>
              <a:ext uri="{FF2B5EF4-FFF2-40B4-BE49-F238E27FC236}">
                <a16:creationId xmlns="" xmlns:a16="http://schemas.microsoft.com/office/drawing/2014/main" id="{F4DF9697-68BB-4452-A80E-52991C1E0B4F}"/>
              </a:ext>
            </a:extLst>
          </p:cNvPr>
          <p:cNvSpPr>
            <a:spLocks noGrp="1"/>
          </p:cNvSpPr>
          <p:nvPr>
            <p:ph idx="1"/>
          </p:nvPr>
        </p:nvSpPr>
        <p:spPr>
          <a:xfrm>
            <a:off x="4472784" y="152400"/>
            <a:ext cx="5890404" cy="6553200"/>
          </a:xfrm>
        </p:spPr>
        <p:txBody>
          <a:bodyPr anchor="ctr">
            <a:normAutofit/>
          </a:bodyPr>
          <a:lstStyle/>
          <a:p>
            <a:pPr>
              <a:lnSpc>
                <a:spcPct val="90000"/>
              </a:lnSpc>
            </a:pPr>
            <a:r>
              <a:rPr lang="en-US" sz="2400" dirty="0">
                <a:solidFill>
                  <a:srgbClr val="00B0F0"/>
                </a:solidFill>
              </a:rPr>
              <a:t>FACT</a:t>
            </a:r>
            <a:r>
              <a:rPr lang="en-US" sz="2400" dirty="0"/>
              <a:t>-They heard the Gospel and rejected it</a:t>
            </a:r>
          </a:p>
          <a:p>
            <a:pPr>
              <a:lnSpc>
                <a:spcPct val="90000"/>
              </a:lnSpc>
            </a:pPr>
            <a:r>
              <a:rPr lang="en-US" sz="2400" dirty="0">
                <a:solidFill>
                  <a:srgbClr val="00B0F0"/>
                </a:solidFill>
              </a:rPr>
              <a:t>FACT</a:t>
            </a:r>
            <a:r>
              <a:rPr lang="en-US" sz="2400" dirty="0"/>
              <a:t>- They refused to believe and obey it, so they became hardened</a:t>
            </a:r>
          </a:p>
          <a:p>
            <a:pPr>
              <a:lnSpc>
                <a:spcPct val="90000"/>
              </a:lnSpc>
            </a:pPr>
            <a:r>
              <a:rPr lang="en-US" sz="2400" dirty="0">
                <a:solidFill>
                  <a:srgbClr val="00B0F0"/>
                </a:solidFill>
              </a:rPr>
              <a:t>FACT</a:t>
            </a:r>
            <a:r>
              <a:rPr lang="en-US" sz="2400" dirty="0"/>
              <a:t>-Isaiah 6:9, Paul talks about how the consequences of refusing to believe the message of the Gospel resulted in their being unable to see things rightly </a:t>
            </a:r>
          </a:p>
          <a:p>
            <a:pPr>
              <a:lnSpc>
                <a:spcPct val="90000"/>
              </a:lnSpc>
            </a:pPr>
            <a:r>
              <a:rPr lang="en-US" sz="2400" dirty="0"/>
              <a:t>What does God do in this situation, since they will not use their eyes to see? I will let them go blind.</a:t>
            </a:r>
          </a:p>
          <a:p>
            <a:pPr>
              <a:lnSpc>
                <a:spcPct val="90000"/>
              </a:lnSpc>
            </a:pPr>
            <a:r>
              <a:rPr lang="en-US" sz="2400" dirty="0"/>
              <a:t>Romans 11:9, David said, let their table be made a snare and a trap, a stumbling block, and a recompense unto them. This is referenced from Psalms 69:22-23. This was spoken towards David’s enemies</a:t>
            </a:r>
          </a:p>
        </p:txBody>
      </p:sp>
    </p:spTree>
    <p:extLst>
      <p:ext uri="{BB962C8B-B14F-4D97-AF65-F5344CB8AC3E}">
        <p14:creationId xmlns:p14="http://schemas.microsoft.com/office/powerpoint/2010/main" val="3946832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 xmlns:a16="http://schemas.microsoft.com/office/drawing/2014/main" id="{0B5F7E3B-C5F1-40E0-A491-558BAFBC112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1EC041DC-0F99-46DB-B089-F093E4C8753F}"/>
              </a:ext>
            </a:extLst>
          </p:cNvPr>
          <p:cNvSpPr>
            <a:spLocks noGrp="1"/>
          </p:cNvSpPr>
          <p:nvPr>
            <p:ph type="title"/>
          </p:nvPr>
        </p:nvSpPr>
        <p:spPr>
          <a:xfrm>
            <a:off x="457219" y="816638"/>
            <a:ext cx="3657578" cy="5224724"/>
          </a:xfrm>
        </p:spPr>
        <p:txBody>
          <a:bodyPr anchor="ctr">
            <a:normAutofit/>
          </a:bodyPr>
          <a:lstStyle/>
          <a:p>
            <a:r>
              <a:rPr lang="en-US" sz="4000" b="1" dirty="0">
                <a:solidFill>
                  <a:srgbClr val="A129A0"/>
                </a:solidFill>
                <a:effectLst>
                  <a:outerShdw blurRad="38100" dist="38100" dir="2700000" algn="tl">
                    <a:srgbClr val="000000">
                      <a:alpha val="43137"/>
                    </a:srgbClr>
                  </a:outerShdw>
                </a:effectLst>
              </a:rPr>
              <a:t>Transform Your Minds</a:t>
            </a:r>
            <a:r>
              <a:rPr lang="en-US" b="1" dirty="0">
                <a:solidFill>
                  <a:srgbClr val="A129A0"/>
                </a:solidFill>
                <a:effectLst>
                  <a:outerShdw blurRad="38100" dist="38100" dir="2700000" algn="tl">
                    <a:srgbClr val="000000">
                      <a:alpha val="43137"/>
                    </a:srgbClr>
                  </a:outerShdw>
                </a:effectLst>
              </a:rPr>
              <a:t/>
            </a:r>
            <a:br>
              <a:rPr lang="en-US" b="1" dirty="0">
                <a:solidFill>
                  <a:srgbClr val="A129A0"/>
                </a:solidFill>
                <a:effectLst>
                  <a:outerShdw blurRad="38100" dist="38100" dir="2700000" algn="tl">
                    <a:srgbClr val="000000">
                      <a:alpha val="43137"/>
                    </a:srgbClr>
                  </a:outerShdw>
                </a:effectLst>
              </a:rPr>
            </a:br>
            <a:r>
              <a:rPr lang="en-US" sz="3200" b="1" dirty="0">
                <a:solidFill>
                  <a:srgbClr val="A129A0"/>
                </a:solidFill>
                <a:effectLst>
                  <a:outerShdw blurRad="38100" dist="38100" dir="2700000" algn="tl">
                    <a:srgbClr val="000000">
                      <a:alpha val="43137"/>
                    </a:srgbClr>
                  </a:outerShdw>
                </a:effectLst>
              </a:rPr>
              <a:t>Romans 12:1-2</a:t>
            </a:r>
            <a:r>
              <a:rPr lang="en-US" b="1" dirty="0">
                <a:solidFill>
                  <a:schemeClr val="tx1"/>
                </a:solidFill>
              </a:rPr>
              <a:t/>
            </a:r>
            <a:br>
              <a:rPr lang="en-US" b="1" dirty="0">
                <a:solidFill>
                  <a:schemeClr val="tx1"/>
                </a:solidFill>
              </a:rPr>
            </a:br>
            <a:endParaRPr lang="en-US" dirty="0"/>
          </a:p>
        </p:txBody>
      </p:sp>
      <p:sp>
        <p:nvSpPr>
          <p:cNvPr id="4" name="Slide Number Placeholder 3">
            <a:extLst>
              <a:ext uri="{FF2B5EF4-FFF2-40B4-BE49-F238E27FC236}">
                <a16:creationId xmlns="" xmlns:a16="http://schemas.microsoft.com/office/drawing/2014/main" id="{289A8D39-18B0-4E6A-9FEE-A515211A7739}"/>
              </a:ext>
            </a:extLst>
          </p:cNvPr>
          <p:cNvSpPr>
            <a:spLocks noGrp="1"/>
          </p:cNvSpPr>
          <p:nvPr>
            <p:ph type="sldNum" sz="quarter" idx="12"/>
          </p:nvPr>
        </p:nvSpPr>
        <p:spPr>
          <a:xfrm>
            <a:off x="8590663" y="6041362"/>
            <a:ext cx="683339" cy="365125"/>
          </a:xfrm>
        </p:spPr>
        <p:txBody>
          <a:bodyPr>
            <a:normAutofit/>
          </a:bodyPr>
          <a:lstStyle/>
          <a:p>
            <a:pPr>
              <a:spcAft>
                <a:spcPts val="600"/>
              </a:spcAft>
            </a:pPr>
            <a:fld id="{B568BF6D-1875-48DC-89CB-E322EF9305A0}" type="slidenum">
              <a:rPr lang="en-US" smtClean="0"/>
              <a:pPr>
                <a:spcAft>
                  <a:spcPts val="600"/>
                </a:spcAft>
              </a:pPr>
              <a:t>18</a:t>
            </a:fld>
            <a:endParaRPr lang="en-US"/>
          </a:p>
        </p:txBody>
      </p:sp>
      <p:sp>
        <p:nvSpPr>
          <p:cNvPr id="3" name="Content Placeholder 2">
            <a:extLst>
              <a:ext uri="{FF2B5EF4-FFF2-40B4-BE49-F238E27FC236}">
                <a16:creationId xmlns="" xmlns:a16="http://schemas.microsoft.com/office/drawing/2014/main" id="{3C7C6186-6DEB-4526-9B20-143D242D9DD9}"/>
              </a:ext>
            </a:extLst>
          </p:cNvPr>
          <p:cNvSpPr>
            <a:spLocks noGrp="1"/>
          </p:cNvSpPr>
          <p:nvPr>
            <p:ph idx="1"/>
          </p:nvPr>
        </p:nvSpPr>
        <p:spPr>
          <a:xfrm>
            <a:off x="4368812" y="1575724"/>
            <a:ext cx="6146785" cy="4648200"/>
          </a:xfrm>
        </p:spPr>
        <p:txBody>
          <a:bodyPr anchor="ctr">
            <a:noAutofit/>
          </a:bodyPr>
          <a:lstStyle/>
          <a:p>
            <a:pPr>
              <a:spcBef>
                <a:spcPts val="0"/>
              </a:spcBef>
            </a:pPr>
            <a:r>
              <a:rPr lang="en-US" sz="2400" dirty="0"/>
              <a:t>This is not a command Paul says to the Gentiles</a:t>
            </a:r>
          </a:p>
          <a:p>
            <a:pPr>
              <a:lnSpc>
                <a:spcPct val="90000"/>
              </a:lnSpc>
            </a:pPr>
            <a:r>
              <a:rPr lang="en-US" sz="2400" dirty="0"/>
              <a:t>Who are you, Now that you’ve heard and received the Gospel and choose to do your will</a:t>
            </a:r>
          </a:p>
          <a:p>
            <a:pPr>
              <a:lnSpc>
                <a:spcPct val="90000"/>
              </a:lnSpc>
            </a:pPr>
            <a:r>
              <a:rPr lang="en-US" sz="2400" dirty="0"/>
              <a:t>Who are you, Now that you understand the Gospel</a:t>
            </a:r>
          </a:p>
          <a:p>
            <a:pPr>
              <a:lnSpc>
                <a:spcPct val="90000"/>
              </a:lnSpc>
            </a:pPr>
            <a:r>
              <a:rPr lang="en-US" sz="2400" dirty="0"/>
              <a:t>Who are you-To turn away from the teaching of the Gospel</a:t>
            </a:r>
          </a:p>
          <a:p>
            <a:pPr>
              <a:lnSpc>
                <a:spcPct val="90000"/>
              </a:lnSpc>
            </a:pPr>
            <a:r>
              <a:rPr lang="en-US" sz="2400" dirty="0"/>
              <a:t>Who are you-To disobey Christ, and disobey God now that you are a Christian</a:t>
            </a:r>
          </a:p>
          <a:p>
            <a:pPr>
              <a:lnSpc>
                <a:spcPct val="90000"/>
              </a:lnSpc>
            </a:pPr>
            <a:r>
              <a:rPr lang="en-US" sz="2400" dirty="0"/>
              <a:t>Who are you-To speak against Christ, and speak against God</a:t>
            </a:r>
          </a:p>
        </p:txBody>
      </p:sp>
      <p:sp>
        <p:nvSpPr>
          <p:cNvPr id="7" name="TextBox 6">
            <a:extLst>
              <a:ext uri="{FF2B5EF4-FFF2-40B4-BE49-F238E27FC236}">
                <a16:creationId xmlns="" xmlns:a16="http://schemas.microsoft.com/office/drawing/2014/main" id="{084334BA-0E77-4AFB-A77E-5CEFDFBA91C0}"/>
              </a:ext>
            </a:extLst>
          </p:cNvPr>
          <p:cNvSpPr txBox="1"/>
          <p:nvPr/>
        </p:nvSpPr>
        <p:spPr>
          <a:xfrm>
            <a:off x="4343400" y="609600"/>
            <a:ext cx="6100916" cy="461665"/>
          </a:xfrm>
          <a:prstGeom prst="rect">
            <a:avLst/>
          </a:prstGeom>
          <a:noFill/>
        </p:spPr>
        <p:txBody>
          <a:bodyPr wrap="square">
            <a:spAutoFit/>
          </a:bodyPr>
          <a:lstStyle/>
          <a:p>
            <a:r>
              <a:rPr lang="en-US" sz="2400" b="1" dirty="0">
                <a:solidFill>
                  <a:schemeClr val="tx1"/>
                </a:solidFill>
              </a:rPr>
              <a:t>Now that you are a Christian</a:t>
            </a:r>
            <a:r>
              <a:rPr lang="en-US" sz="2400" dirty="0"/>
              <a:t>:</a:t>
            </a:r>
          </a:p>
        </p:txBody>
      </p:sp>
    </p:spTree>
    <p:extLst>
      <p:ext uri="{BB962C8B-B14F-4D97-AF65-F5344CB8AC3E}">
        <p14:creationId xmlns:p14="http://schemas.microsoft.com/office/powerpoint/2010/main" val="2734143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 xmlns:a16="http://schemas.microsoft.com/office/drawing/2014/main" id="{0B5F7E3B-C5F1-40E0-A491-558BAFBC112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1EC041DC-0F99-46DB-B089-F093E4C8753F}"/>
              </a:ext>
            </a:extLst>
          </p:cNvPr>
          <p:cNvSpPr>
            <a:spLocks noGrp="1"/>
          </p:cNvSpPr>
          <p:nvPr>
            <p:ph type="title"/>
          </p:nvPr>
        </p:nvSpPr>
        <p:spPr>
          <a:xfrm>
            <a:off x="457219" y="816638"/>
            <a:ext cx="3657578" cy="5224724"/>
          </a:xfrm>
        </p:spPr>
        <p:txBody>
          <a:bodyPr anchor="ctr">
            <a:normAutofit/>
          </a:bodyPr>
          <a:lstStyle/>
          <a:p>
            <a:r>
              <a:rPr lang="en-US" sz="4000" b="1" dirty="0">
                <a:solidFill>
                  <a:srgbClr val="A129A0"/>
                </a:solidFill>
                <a:effectLst>
                  <a:outerShdw blurRad="38100" dist="38100" dir="2700000" algn="tl">
                    <a:srgbClr val="000000">
                      <a:alpha val="43137"/>
                    </a:srgbClr>
                  </a:outerShdw>
                </a:effectLst>
              </a:rPr>
              <a:t>Transform Your Minds</a:t>
            </a:r>
            <a:r>
              <a:rPr lang="en-US" b="1" dirty="0">
                <a:solidFill>
                  <a:srgbClr val="A129A0"/>
                </a:solidFill>
                <a:effectLst>
                  <a:outerShdw blurRad="38100" dist="38100" dir="2700000" algn="tl">
                    <a:srgbClr val="000000">
                      <a:alpha val="43137"/>
                    </a:srgbClr>
                  </a:outerShdw>
                </a:effectLst>
              </a:rPr>
              <a:t/>
            </a:r>
            <a:br>
              <a:rPr lang="en-US" b="1" dirty="0">
                <a:solidFill>
                  <a:srgbClr val="A129A0"/>
                </a:solidFill>
                <a:effectLst>
                  <a:outerShdw blurRad="38100" dist="38100" dir="2700000" algn="tl">
                    <a:srgbClr val="000000">
                      <a:alpha val="43137"/>
                    </a:srgbClr>
                  </a:outerShdw>
                </a:effectLst>
              </a:rPr>
            </a:br>
            <a:r>
              <a:rPr lang="en-US" sz="3200" b="1" dirty="0">
                <a:solidFill>
                  <a:srgbClr val="A129A0"/>
                </a:solidFill>
                <a:effectLst>
                  <a:outerShdw blurRad="38100" dist="38100" dir="2700000" algn="tl">
                    <a:srgbClr val="000000">
                      <a:alpha val="43137"/>
                    </a:srgbClr>
                  </a:outerShdw>
                </a:effectLst>
              </a:rPr>
              <a:t>Romans 12:1-2</a:t>
            </a:r>
            <a:r>
              <a:rPr lang="en-US" b="1" dirty="0">
                <a:solidFill>
                  <a:schemeClr val="tx1"/>
                </a:solidFill>
              </a:rPr>
              <a:t/>
            </a:r>
            <a:br>
              <a:rPr lang="en-US" b="1" dirty="0">
                <a:solidFill>
                  <a:schemeClr val="tx1"/>
                </a:solidFill>
              </a:rPr>
            </a:br>
            <a:endParaRPr lang="en-US" dirty="0"/>
          </a:p>
        </p:txBody>
      </p:sp>
      <p:sp>
        <p:nvSpPr>
          <p:cNvPr id="3" name="Content Placeholder 2">
            <a:extLst>
              <a:ext uri="{FF2B5EF4-FFF2-40B4-BE49-F238E27FC236}">
                <a16:creationId xmlns="" xmlns:a16="http://schemas.microsoft.com/office/drawing/2014/main" id="{3C7C6186-6DEB-4526-9B20-143D242D9DD9}"/>
              </a:ext>
            </a:extLst>
          </p:cNvPr>
          <p:cNvSpPr>
            <a:spLocks noGrp="1"/>
          </p:cNvSpPr>
          <p:nvPr>
            <p:ph idx="1"/>
          </p:nvPr>
        </p:nvSpPr>
        <p:spPr>
          <a:xfrm>
            <a:off x="4368812" y="381000"/>
            <a:ext cx="6100911" cy="4648200"/>
          </a:xfrm>
        </p:spPr>
        <p:txBody>
          <a:bodyPr anchor="ctr">
            <a:noAutofit/>
          </a:bodyPr>
          <a:lstStyle/>
          <a:p>
            <a:r>
              <a:rPr lang="en-US" sz="2400" dirty="0"/>
              <a:t>Who are you-You are a nobody that was at odds with the nation of Israel and through God’s love, mercy, and grace took away the enmity that was between you and the nation of Israel that there might be peace, and that the world might be saved</a:t>
            </a:r>
          </a:p>
        </p:txBody>
      </p:sp>
      <p:sp>
        <p:nvSpPr>
          <p:cNvPr id="7" name="TextBox 6">
            <a:extLst>
              <a:ext uri="{FF2B5EF4-FFF2-40B4-BE49-F238E27FC236}">
                <a16:creationId xmlns="" xmlns:a16="http://schemas.microsoft.com/office/drawing/2014/main" id="{084334BA-0E77-4AFB-A77E-5CEFDFBA91C0}"/>
              </a:ext>
            </a:extLst>
          </p:cNvPr>
          <p:cNvSpPr txBox="1"/>
          <p:nvPr/>
        </p:nvSpPr>
        <p:spPr>
          <a:xfrm>
            <a:off x="4343400" y="609600"/>
            <a:ext cx="6100916" cy="461665"/>
          </a:xfrm>
          <a:prstGeom prst="rect">
            <a:avLst/>
          </a:prstGeom>
          <a:noFill/>
        </p:spPr>
        <p:txBody>
          <a:bodyPr wrap="square">
            <a:spAutoFit/>
          </a:bodyPr>
          <a:lstStyle/>
          <a:p>
            <a:r>
              <a:rPr lang="en-US" sz="2400" b="1" dirty="0">
                <a:solidFill>
                  <a:schemeClr val="tx1"/>
                </a:solidFill>
              </a:rPr>
              <a:t>Now that you are a Christian</a:t>
            </a:r>
            <a:r>
              <a:rPr lang="en-US" sz="2400" dirty="0"/>
              <a:t>:</a:t>
            </a:r>
          </a:p>
        </p:txBody>
      </p:sp>
    </p:spTree>
    <p:extLst>
      <p:ext uri="{BB962C8B-B14F-4D97-AF65-F5344CB8AC3E}">
        <p14:creationId xmlns:p14="http://schemas.microsoft.com/office/powerpoint/2010/main" val="3483312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98678" y="3733800"/>
            <a:ext cx="6615468" cy="2330552"/>
          </a:xfrm>
        </p:spPr>
        <p:txBody>
          <a:bodyPr>
            <a:noAutofit/>
          </a:bodyPr>
          <a:lstStyle/>
          <a:p>
            <a:pPr algn="ctr"/>
            <a:r>
              <a:rPr lang="en-US" sz="4800" dirty="0">
                <a:solidFill>
                  <a:schemeClr val="tx1"/>
                </a:solidFill>
              </a:rPr>
              <a:t>Transform Your Mind</a:t>
            </a:r>
            <a:r>
              <a:rPr lang="en-US" sz="4400" dirty="0">
                <a:solidFill>
                  <a:schemeClr val="tx1"/>
                </a:solidFill>
              </a:rPr>
              <a:t/>
            </a:r>
            <a:br>
              <a:rPr lang="en-US" sz="4400" dirty="0">
                <a:solidFill>
                  <a:schemeClr val="tx1"/>
                </a:solidFill>
              </a:rPr>
            </a:br>
            <a:r>
              <a:rPr lang="en-US" sz="3200" dirty="0">
                <a:solidFill>
                  <a:schemeClr val="tx1"/>
                </a:solidFill>
              </a:rPr>
              <a:t>Romans 12:1-2</a:t>
            </a:r>
            <a:endParaRPr lang="en-US" sz="3600" dirty="0">
              <a:solidFill>
                <a:schemeClr val="tx1"/>
              </a:solidFill>
            </a:endParaRPr>
          </a:p>
          <a:p>
            <a:pPr algn="ctr">
              <a:spcBef>
                <a:spcPts val="800"/>
              </a:spcBef>
            </a:pPr>
            <a:r>
              <a:rPr lang="en-US" sz="3200" dirty="0">
                <a:solidFill>
                  <a:schemeClr val="tx1"/>
                </a:solidFill>
              </a:rPr>
              <a:t>Presenter: Tyrone Jones</a:t>
            </a:r>
          </a:p>
          <a:p>
            <a:pPr algn="ctr">
              <a:spcBef>
                <a:spcPts val="0"/>
              </a:spcBef>
            </a:pPr>
            <a:r>
              <a:rPr lang="en-US" sz="2800" dirty="0">
                <a:solidFill>
                  <a:schemeClr val="tx1"/>
                </a:solidFill>
              </a:rPr>
              <a:t>Saturday, September 26, 2020</a:t>
            </a:r>
          </a:p>
          <a:p>
            <a:pPr algn="ctr"/>
            <a:endParaRPr lang="en-US" sz="2800" dirty="0">
              <a:solidFill>
                <a:schemeClr val="tx1"/>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17" t="16679" r="417" b="17688"/>
          <a:stretch/>
        </p:blipFill>
        <p:spPr>
          <a:xfrm>
            <a:off x="1981200" y="533400"/>
            <a:ext cx="7050424" cy="2057400"/>
          </a:xfrm>
          <a:prstGeom prst="rect">
            <a:avLst/>
          </a:prstGeom>
        </p:spPr>
      </p:pic>
      <p:sp>
        <p:nvSpPr>
          <p:cNvPr id="8" name="Title 1">
            <a:extLst>
              <a:ext uri="{FF2B5EF4-FFF2-40B4-BE49-F238E27FC236}">
                <a16:creationId xmlns="" xmlns:a16="http://schemas.microsoft.com/office/drawing/2014/main" id="{D7AD68EF-800D-4D62-A17D-041A6DCC3B8A}"/>
              </a:ext>
            </a:extLst>
          </p:cNvPr>
          <p:cNvSpPr>
            <a:spLocks noGrp="1"/>
          </p:cNvSpPr>
          <p:nvPr>
            <p:ph type="title"/>
          </p:nvPr>
        </p:nvSpPr>
        <p:spPr>
          <a:xfrm>
            <a:off x="2801312" y="2568601"/>
            <a:ext cx="5410200" cy="1012799"/>
          </a:xfrm>
        </p:spPr>
        <p:txBody>
          <a:bodyPr>
            <a:noAutofit/>
          </a:bodyPr>
          <a:lstStyle/>
          <a:p>
            <a:r>
              <a:rPr lang="en-US" sz="4400" dirty="0">
                <a:solidFill>
                  <a:srgbClr val="A01F62"/>
                </a:solidFill>
                <a:latin typeface="Lissen" pitchFamily="2" charset="0"/>
              </a:rPr>
              <a:t>The SHARE Lectures</a:t>
            </a:r>
          </a:p>
        </p:txBody>
      </p:sp>
    </p:spTree>
    <p:extLst>
      <p:ext uri="{BB962C8B-B14F-4D97-AF65-F5344CB8AC3E}">
        <p14:creationId xmlns:p14="http://schemas.microsoft.com/office/powerpoint/2010/main" val="1956867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A65AC7D1-EAA9-48F5-B509-60A7F50BF7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 xmlns:a16="http://schemas.microsoft.com/office/drawing/2014/main" id="{D6320AF9-619A-4175-865B-5663E1AEF4C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 xmlns:a16="http://schemas.microsoft.com/office/drawing/2014/main" id="{063B6EC6-D752-4EE7-908B-F8F19E8C7FE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 xmlns:a16="http://schemas.microsoft.com/office/drawing/2014/main" id="{EFECD4E8-AD3E-4228-82A2-9461958EA94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 xmlns:a16="http://schemas.microsoft.com/office/drawing/2014/main" id="{7E018740-5C2B-4A41-AC1A-7E68D1EC19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 xmlns:a16="http://schemas.microsoft.com/office/drawing/2014/main" id="{166F75A4-C475-4941-8EE2-B80A06A2C1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 xmlns:a16="http://schemas.microsoft.com/office/drawing/2014/main" id="{A032553A-72E8-4B0D-8405-FF9771C9AF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 xmlns:a16="http://schemas.microsoft.com/office/drawing/2014/main" id="{765800AC-C3B9-498E-87BC-29FAE4C76B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 xmlns:a16="http://schemas.microsoft.com/office/drawing/2014/main" id="{1F9D6ACB-2FF4-49F9-978A-E0D5327FC6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Freeform: Shape 26">
            <a:extLst>
              <a:ext uri="{FF2B5EF4-FFF2-40B4-BE49-F238E27FC236}">
                <a16:creationId xmlns="" xmlns:a16="http://schemas.microsoft.com/office/drawing/2014/main" id="{142BFA2A-77A0-4F60-A32A-685681C848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 xmlns:a16="http://schemas.microsoft.com/office/drawing/2014/main" id="{61D0B299-3516-429E-BC4D-81344A847CCC}"/>
              </a:ext>
            </a:extLst>
          </p:cNvPr>
          <p:cNvSpPr>
            <a:spLocks noGrp="1"/>
          </p:cNvSpPr>
          <p:nvPr>
            <p:ph type="title"/>
          </p:nvPr>
        </p:nvSpPr>
        <p:spPr>
          <a:xfrm>
            <a:off x="677334" y="609599"/>
            <a:ext cx="3843375" cy="5545667"/>
          </a:xfrm>
        </p:spPr>
        <p:txBody>
          <a:bodyPr anchor="ctr">
            <a:normAutofit/>
          </a:bodyPr>
          <a:lstStyle/>
          <a:p>
            <a:r>
              <a:rPr lang="en-US" sz="4000" dirty="0">
                <a:solidFill>
                  <a:schemeClr val="tx1">
                    <a:lumMod val="85000"/>
                    <a:lumOff val="15000"/>
                  </a:schemeClr>
                </a:solidFill>
              </a:rPr>
              <a:t>Transform Your Minds</a:t>
            </a:r>
            <a:br>
              <a:rPr lang="en-US" sz="4000" dirty="0">
                <a:solidFill>
                  <a:schemeClr val="tx1">
                    <a:lumMod val="85000"/>
                    <a:lumOff val="15000"/>
                  </a:schemeClr>
                </a:solidFill>
              </a:rPr>
            </a:br>
            <a:r>
              <a:rPr lang="en-US" i="1" dirty="0">
                <a:solidFill>
                  <a:schemeClr val="tx1">
                    <a:lumMod val="85000"/>
                    <a:lumOff val="15000"/>
                  </a:schemeClr>
                </a:solidFill>
              </a:rPr>
              <a:t>Romans 12:1-2</a:t>
            </a:r>
            <a:r>
              <a:rPr lang="en-US" dirty="0">
                <a:solidFill>
                  <a:schemeClr val="tx1">
                    <a:lumMod val="85000"/>
                    <a:lumOff val="15000"/>
                  </a:schemeClr>
                </a:solidFill>
              </a:rPr>
              <a:t/>
            </a:r>
            <a:br>
              <a:rPr lang="en-US" dirty="0">
                <a:solidFill>
                  <a:schemeClr val="tx1">
                    <a:lumMod val="85000"/>
                    <a:lumOff val="15000"/>
                  </a:schemeClr>
                </a:solidFill>
              </a:rPr>
            </a:br>
            <a:endParaRPr lang="en-US" dirty="0">
              <a:solidFill>
                <a:schemeClr val="tx1">
                  <a:lumMod val="85000"/>
                  <a:lumOff val="15000"/>
                </a:schemeClr>
              </a:solidFill>
            </a:endParaRPr>
          </a:p>
        </p:txBody>
      </p:sp>
      <p:sp>
        <p:nvSpPr>
          <p:cNvPr id="3" name="Content Placeholder 2">
            <a:extLst>
              <a:ext uri="{FF2B5EF4-FFF2-40B4-BE49-F238E27FC236}">
                <a16:creationId xmlns="" xmlns:a16="http://schemas.microsoft.com/office/drawing/2014/main" id="{DA92B77F-4CDF-4BE9-80AA-FC8D259765F5}"/>
              </a:ext>
            </a:extLst>
          </p:cNvPr>
          <p:cNvSpPr>
            <a:spLocks noGrp="1"/>
          </p:cNvSpPr>
          <p:nvPr>
            <p:ph idx="1"/>
          </p:nvPr>
        </p:nvSpPr>
        <p:spPr>
          <a:xfrm>
            <a:off x="4514820" y="855133"/>
            <a:ext cx="7372380" cy="5545667"/>
          </a:xfrm>
        </p:spPr>
        <p:txBody>
          <a:bodyPr anchor="ctr">
            <a:normAutofit fontScale="92500" lnSpcReduction="10000"/>
          </a:bodyPr>
          <a:lstStyle/>
          <a:p>
            <a:r>
              <a:rPr lang="en-US" sz="2300" dirty="0">
                <a:solidFill>
                  <a:srgbClr val="FFFFFF"/>
                </a:solidFill>
              </a:rPr>
              <a:t>(According as it is written, God hath given them the spirit of slumber, eyes that they should not see, and ears that they should not hear;) unto this day.</a:t>
            </a:r>
          </a:p>
          <a:p>
            <a:r>
              <a:rPr lang="en-US" sz="2300" dirty="0">
                <a:solidFill>
                  <a:srgbClr val="FFFFFF"/>
                </a:solidFill>
              </a:rPr>
              <a:t>I beseech you that your minds will not become harden as the Israelites. There is a word called Callus, it means that their minds were harden. </a:t>
            </a:r>
          </a:p>
          <a:p>
            <a:r>
              <a:rPr lang="en-US" sz="2300" dirty="0">
                <a:solidFill>
                  <a:srgbClr val="FFFFFF"/>
                </a:solidFill>
              </a:rPr>
              <a:t>I beseech you that your minds will not become insensitive to God</a:t>
            </a:r>
          </a:p>
          <a:p>
            <a:r>
              <a:rPr lang="en-US" sz="2300" dirty="0">
                <a:solidFill>
                  <a:srgbClr val="FFFFFF"/>
                </a:solidFill>
              </a:rPr>
              <a:t>I beseech you that you will hear and feel the appeal of God</a:t>
            </a:r>
          </a:p>
          <a:p>
            <a:r>
              <a:rPr lang="en-US" sz="2300" dirty="0">
                <a:solidFill>
                  <a:srgbClr val="FFFFFF"/>
                </a:solidFill>
              </a:rPr>
              <a:t>I beseech you that you won’t live your own way towards God</a:t>
            </a:r>
          </a:p>
          <a:p>
            <a:pPr lvl="2">
              <a:buFont typeface="Wingdings" panose="05000000000000000000" pitchFamily="2" charset="2"/>
              <a:buChar char="§"/>
            </a:pPr>
            <a:r>
              <a:rPr lang="en-US" sz="2400" b="1" dirty="0">
                <a:solidFill>
                  <a:srgbClr val="FFFFFF"/>
                </a:solidFill>
                <a:effectLst>
                  <a:outerShdw blurRad="38100" dist="38100" dir="2700000" algn="tl">
                    <a:srgbClr val="000000">
                      <a:alpha val="43137"/>
                    </a:srgbClr>
                  </a:outerShdw>
                </a:effectLst>
              </a:rPr>
              <a:t>If a man goes on to sin, he will become insensitive to the horror of sin.</a:t>
            </a:r>
          </a:p>
          <a:p>
            <a:pPr lvl="2">
              <a:buFont typeface="Wingdings" panose="05000000000000000000" pitchFamily="2" charset="2"/>
              <a:buChar char="§"/>
            </a:pPr>
            <a:r>
              <a:rPr lang="en-US" sz="2400" b="1" dirty="0">
                <a:solidFill>
                  <a:srgbClr val="FFFFFF"/>
                </a:solidFill>
                <a:effectLst>
                  <a:outerShdw blurRad="38100" dist="38100" dir="2700000" algn="tl">
                    <a:srgbClr val="000000">
                      <a:alpha val="43137"/>
                    </a:srgbClr>
                  </a:outerShdw>
                </a:effectLst>
              </a:rPr>
              <a:t>What happened to Israel can happen to you</a:t>
            </a:r>
          </a:p>
        </p:txBody>
      </p:sp>
      <p:sp>
        <p:nvSpPr>
          <p:cNvPr id="16" name="TextBox 15">
            <a:extLst>
              <a:ext uri="{FF2B5EF4-FFF2-40B4-BE49-F238E27FC236}">
                <a16:creationId xmlns="" xmlns:a16="http://schemas.microsoft.com/office/drawing/2014/main" id="{1AF8D3FC-1DE6-416F-A724-87A8275169E7}"/>
              </a:ext>
            </a:extLst>
          </p:cNvPr>
          <p:cNvSpPr txBox="1"/>
          <p:nvPr/>
        </p:nvSpPr>
        <p:spPr>
          <a:xfrm>
            <a:off x="4495800" y="391180"/>
            <a:ext cx="4957916" cy="523220"/>
          </a:xfrm>
          <a:prstGeom prst="rect">
            <a:avLst/>
          </a:prstGeom>
          <a:noFill/>
        </p:spPr>
        <p:txBody>
          <a:bodyPr wrap="square">
            <a:spAutoFit/>
          </a:bodyPr>
          <a:lstStyle/>
          <a:p>
            <a:r>
              <a:rPr lang="en-US" sz="2800" dirty="0">
                <a:solidFill>
                  <a:schemeClr val="tx1">
                    <a:lumMod val="85000"/>
                    <a:lumOff val="15000"/>
                  </a:schemeClr>
                </a:solidFill>
              </a:rPr>
              <a:t>Now that you are a Christian:</a:t>
            </a:r>
            <a:endParaRPr lang="en-US" sz="2800" dirty="0"/>
          </a:p>
        </p:txBody>
      </p:sp>
    </p:spTree>
    <p:extLst>
      <p:ext uri="{BB962C8B-B14F-4D97-AF65-F5344CB8AC3E}">
        <p14:creationId xmlns:p14="http://schemas.microsoft.com/office/powerpoint/2010/main" val="3089836786"/>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F3B97B-80ED-43C0-8B1B-70E8A7E3038F}"/>
              </a:ext>
            </a:extLst>
          </p:cNvPr>
          <p:cNvSpPr>
            <a:spLocks noGrp="1"/>
          </p:cNvSpPr>
          <p:nvPr>
            <p:ph type="title"/>
          </p:nvPr>
        </p:nvSpPr>
        <p:spPr>
          <a:xfrm>
            <a:off x="677334" y="381000"/>
            <a:ext cx="8596668" cy="1320800"/>
          </a:xfrm>
        </p:spPr>
        <p:txBody>
          <a:bodyPr/>
          <a:lstStyle/>
          <a:p>
            <a:pPr algn="ctr"/>
            <a:r>
              <a:rPr lang="en-US" dirty="0">
                <a:solidFill>
                  <a:srgbClr val="A129A0"/>
                </a:solidFill>
                <a:effectLst>
                  <a:outerShdw blurRad="38100" dist="38100" dir="2700000" algn="tl">
                    <a:srgbClr val="000000">
                      <a:alpha val="43137"/>
                    </a:srgbClr>
                  </a:outerShdw>
                </a:effectLst>
              </a:rPr>
              <a:t>Transform Your Minds</a:t>
            </a:r>
            <a:r>
              <a:rPr lang="en-US" dirty="0">
                <a:solidFill>
                  <a:srgbClr val="A129A0"/>
                </a:solidFill>
                <a:effectLst>
                  <a:outerShdw blurRad="38100" dist="38100" dir="2700000" algn="tl">
                    <a:srgbClr val="000000">
                      <a:alpha val="43137"/>
                    </a:srgbClr>
                  </a:outerShdw>
                </a:effectLst>
                <a:latin typeface="Biome" panose="020B0503030204020804" pitchFamily="34" charset="0"/>
                <a:cs typeface="Biome" panose="020B0503030204020804" pitchFamily="34" charset="0"/>
              </a:rPr>
              <a:t>―</a:t>
            </a:r>
            <a:r>
              <a:rPr lang="en-US" dirty="0">
                <a:solidFill>
                  <a:srgbClr val="A129A0"/>
                </a:solidFill>
                <a:effectLst>
                  <a:outerShdw blurRad="38100" dist="38100" dir="2700000" algn="tl">
                    <a:srgbClr val="000000">
                      <a:alpha val="43137"/>
                    </a:srgbClr>
                  </a:outerShdw>
                </a:effectLst>
              </a:rPr>
              <a:t>Romans 12:1</a:t>
            </a:r>
            <a:br>
              <a:rPr lang="en-US" dirty="0">
                <a:solidFill>
                  <a:srgbClr val="A129A0"/>
                </a:solidFill>
                <a:effectLst>
                  <a:outerShdw blurRad="38100" dist="38100" dir="2700000" algn="tl">
                    <a:srgbClr val="000000">
                      <a:alpha val="43137"/>
                    </a:srgbClr>
                  </a:outerShdw>
                </a:effectLst>
              </a:rPr>
            </a:br>
            <a:r>
              <a:rPr lang="en-US" dirty="0">
                <a:solidFill>
                  <a:srgbClr val="A129A0"/>
                </a:solidFill>
                <a:effectLst>
                  <a:outerShdw blurRad="38100" dist="38100" dir="2700000" algn="tl">
                    <a:srgbClr val="000000">
                      <a:alpha val="43137"/>
                    </a:srgbClr>
                  </a:outerShdw>
                </a:effectLst>
              </a:rPr>
              <a:t>Now that you are a Christian . . .</a:t>
            </a:r>
          </a:p>
        </p:txBody>
      </p:sp>
      <p:sp>
        <p:nvSpPr>
          <p:cNvPr id="3" name="Text Placeholder 2">
            <a:extLst>
              <a:ext uri="{FF2B5EF4-FFF2-40B4-BE49-F238E27FC236}">
                <a16:creationId xmlns="" xmlns:a16="http://schemas.microsoft.com/office/drawing/2014/main" id="{94BA956D-33A1-4771-A580-900B07E57D2B}"/>
              </a:ext>
            </a:extLst>
          </p:cNvPr>
          <p:cNvSpPr>
            <a:spLocks noGrp="1"/>
          </p:cNvSpPr>
          <p:nvPr>
            <p:ph type="body" idx="1"/>
          </p:nvPr>
        </p:nvSpPr>
        <p:spPr>
          <a:xfrm>
            <a:off x="457200" y="1600200"/>
            <a:ext cx="5267855" cy="576262"/>
          </a:xfrm>
        </p:spPr>
        <p:txBody>
          <a:bodyPr/>
          <a:lstStyle/>
          <a:p>
            <a:r>
              <a:rPr lang="en-US" dirty="0"/>
              <a:t>I beseech is not a command . . .</a:t>
            </a:r>
          </a:p>
        </p:txBody>
      </p:sp>
      <p:sp>
        <p:nvSpPr>
          <p:cNvPr id="4" name="Content Placeholder 3">
            <a:extLst>
              <a:ext uri="{FF2B5EF4-FFF2-40B4-BE49-F238E27FC236}">
                <a16:creationId xmlns="" xmlns:a16="http://schemas.microsoft.com/office/drawing/2014/main" id="{E371E937-28F4-40DE-9BFC-E83AFE300B65}"/>
              </a:ext>
            </a:extLst>
          </p:cNvPr>
          <p:cNvSpPr>
            <a:spLocks noGrp="1"/>
          </p:cNvSpPr>
          <p:nvPr>
            <p:ph sz="half" idx="2"/>
          </p:nvPr>
        </p:nvSpPr>
        <p:spPr>
          <a:xfrm>
            <a:off x="457201" y="2133600"/>
            <a:ext cx="4601108" cy="4114800"/>
          </a:xfrm>
        </p:spPr>
        <p:txBody>
          <a:bodyPr>
            <a:noAutofit/>
          </a:bodyPr>
          <a:lstStyle/>
          <a:p>
            <a:pPr>
              <a:lnSpc>
                <a:spcPct val="110000"/>
              </a:lnSpc>
            </a:pPr>
            <a:r>
              <a:rPr lang="en-US" sz="2200" dirty="0"/>
              <a:t>It is a loving entreaty Paul says</a:t>
            </a:r>
          </a:p>
          <a:p>
            <a:pPr>
              <a:lnSpc>
                <a:spcPct val="110000"/>
              </a:lnSpc>
            </a:pPr>
            <a:r>
              <a:rPr lang="en-US" sz="2200" dirty="0"/>
              <a:t>God has provided salvation/blessings as we live the Christian walk</a:t>
            </a:r>
          </a:p>
          <a:p>
            <a:pPr>
              <a:lnSpc>
                <a:spcPct val="110000"/>
              </a:lnSpc>
            </a:pPr>
            <a:r>
              <a:rPr lang="en-US" sz="2200" b="1" u="sng" dirty="0"/>
              <a:t>Present your bodies as a living sacrifice</a:t>
            </a:r>
          </a:p>
          <a:p>
            <a:pPr>
              <a:lnSpc>
                <a:spcPct val="110000"/>
              </a:lnSpc>
            </a:pPr>
            <a:r>
              <a:rPr lang="en-US" sz="2200" dirty="0"/>
              <a:t>Your physical body</a:t>
            </a:r>
          </a:p>
          <a:p>
            <a:pPr>
              <a:lnSpc>
                <a:spcPct val="110000"/>
              </a:lnSpc>
            </a:pPr>
            <a:r>
              <a:rPr lang="en-US" sz="2200" dirty="0"/>
              <a:t>Keep it presented</a:t>
            </a:r>
          </a:p>
          <a:p>
            <a:pPr>
              <a:lnSpc>
                <a:spcPct val="110000"/>
              </a:lnSpc>
            </a:pPr>
            <a:r>
              <a:rPr lang="en-US" sz="2200" dirty="0"/>
              <a:t>It is to be a living sacrifice, not a dead sacrifice</a:t>
            </a:r>
          </a:p>
        </p:txBody>
      </p:sp>
      <p:sp>
        <p:nvSpPr>
          <p:cNvPr id="5" name="Text Placeholder 4">
            <a:extLst>
              <a:ext uri="{FF2B5EF4-FFF2-40B4-BE49-F238E27FC236}">
                <a16:creationId xmlns="" xmlns:a16="http://schemas.microsoft.com/office/drawing/2014/main" id="{7DB52753-683D-4308-835D-E361C659E5D6}"/>
              </a:ext>
            </a:extLst>
          </p:cNvPr>
          <p:cNvSpPr>
            <a:spLocks noGrp="1"/>
          </p:cNvSpPr>
          <p:nvPr>
            <p:ph type="body" sz="quarter" idx="3"/>
          </p:nvPr>
        </p:nvSpPr>
        <p:spPr>
          <a:xfrm>
            <a:off x="12496800" y="1391353"/>
            <a:ext cx="4185618" cy="576262"/>
          </a:xfrm>
        </p:spPr>
        <p:txBody>
          <a:bodyPr/>
          <a:lstStyle/>
          <a:p>
            <a:r>
              <a:rPr lang="en-US" dirty="0"/>
              <a:t>I beseech is not a command</a:t>
            </a:r>
          </a:p>
        </p:txBody>
      </p:sp>
      <p:sp>
        <p:nvSpPr>
          <p:cNvPr id="6" name="Content Placeholder 5">
            <a:extLst>
              <a:ext uri="{FF2B5EF4-FFF2-40B4-BE49-F238E27FC236}">
                <a16:creationId xmlns="" xmlns:a16="http://schemas.microsoft.com/office/drawing/2014/main" id="{4F82FF5E-4ADE-4AFC-A9AD-3A084D69477B}"/>
              </a:ext>
            </a:extLst>
          </p:cNvPr>
          <p:cNvSpPr>
            <a:spLocks noGrp="1"/>
          </p:cNvSpPr>
          <p:nvPr>
            <p:ph sz="quarter" idx="4"/>
          </p:nvPr>
        </p:nvSpPr>
        <p:spPr>
          <a:xfrm>
            <a:off x="5088384" y="2133600"/>
            <a:ext cx="5503416" cy="3304117"/>
          </a:xfrm>
        </p:spPr>
        <p:txBody>
          <a:bodyPr>
            <a:noAutofit/>
          </a:bodyPr>
          <a:lstStyle/>
          <a:p>
            <a:r>
              <a:rPr lang="en-US" sz="2200" dirty="0"/>
              <a:t>It is to be oneself and not someone else</a:t>
            </a:r>
          </a:p>
          <a:p>
            <a:r>
              <a:rPr lang="en-US" sz="2200" dirty="0"/>
              <a:t>Your body should be holy and free</a:t>
            </a:r>
            <a:br>
              <a:rPr lang="en-US" sz="2200" dirty="0"/>
            </a:br>
            <a:r>
              <a:rPr lang="en-US" sz="2200" dirty="0"/>
              <a:t>from sin</a:t>
            </a:r>
          </a:p>
          <a:p>
            <a:r>
              <a:rPr lang="en-US" sz="2200" b="1" u="sng" dirty="0"/>
              <a:t>Acceptable to God</a:t>
            </a:r>
          </a:p>
          <a:p>
            <a:r>
              <a:rPr lang="en-US" sz="2200" dirty="0"/>
              <a:t>To do His Will willingly and obediently</a:t>
            </a:r>
          </a:p>
          <a:p>
            <a:r>
              <a:rPr lang="en-US" sz="2200" dirty="0"/>
              <a:t>A living sacrifice to the service of God reasonably</a:t>
            </a:r>
          </a:p>
          <a:p>
            <a:r>
              <a:rPr lang="en-US" sz="2200" dirty="0"/>
              <a:t>A spiritual response to the Grace of God and what He has done for man</a:t>
            </a:r>
          </a:p>
        </p:txBody>
      </p:sp>
      <p:sp>
        <p:nvSpPr>
          <p:cNvPr id="7" name="Slide Number Placeholder 6">
            <a:extLst>
              <a:ext uri="{FF2B5EF4-FFF2-40B4-BE49-F238E27FC236}">
                <a16:creationId xmlns="" xmlns:a16="http://schemas.microsoft.com/office/drawing/2014/main" id="{30E26DCD-6332-4E25-9DF9-125680CF0AB8}"/>
              </a:ext>
            </a:extLst>
          </p:cNvPr>
          <p:cNvSpPr>
            <a:spLocks noGrp="1"/>
          </p:cNvSpPr>
          <p:nvPr>
            <p:ph type="sldNum" sz="quarter" idx="12"/>
          </p:nvPr>
        </p:nvSpPr>
        <p:spPr>
          <a:xfrm>
            <a:off x="13258800" y="4953000"/>
            <a:ext cx="683339" cy="365125"/>
          </a:xfrm>
        </p:spPr>
        <p:txBody>
          <a:bodyPr/>
          <a:lstStyle/>
          <a:p>
            <a:fld id="{B568BF6D-1875-48DC-89CB-E322EF9305A0}" type="slidenum">
              <a:rPr lang="en-US" smtClean="0"/>
              <a:t>21</a:t>
            </a:fld>
            <a:endParaRPr lang="en-US"/>
          </a:p>
        </p:txBody>
      </p:sp>
    </p:spTree>
    <p:extLst>
      <p:ext uri="{BB962C8B-B14F-4D97-AF65-F5344CB8AC3E}">
        <p14:creationId xmlns:p14="http://schemas.microsoft.com/office/powerpoint/2010/main" val="1971482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C7553A-E380-4B12-8E75-C70262807812}"/>
              </a:ext>
            </a:extLst>
          </p:cNvPr>
          <p:cNvSpPr>
            <a:spLocks noGrp="1"/>
          </p:cNvSpPr>
          <p:nvPr>
            <p:ph type="title"/>
          </p:nvPr>
        </p:nvSpPr>
        <p:spPr/>
        <p:txBody>
          <a:bodyPr/>
          <a:lstStyle/>
          <a:p>
            <a:pPr algn="ctr"/>
            <a:r>
              <a:rPr lang="en-US" dirty="0">
                <a:solidFill>
                  <a:srgbClr val="A129A0"/>
                </a:solidFill>
                <a:effectLst>
                  <a:outerShdw blurRad="38100" dist="38100" dir="2700000" algn="tl">
                    <a:srgbClr val="000000">
                      <a:alpha val="43137"/>
                    </a:srgbClr>
                  </a:outerShdw>
                </a:effectLst>
              </a:rPr>
              <a:t>Transform Your Minds</a:t>
            </a:r>
            <a:r>
              <a:rPr lang="en-US" dirty="0">
                <a:solidFill>
                  <a:srgbClr val="A129A0"/>
                </a:solidFill>
                <a:effectLst>
                  <a:outerShdw blurRad="38100" dist="38100" dir="2700000" algn="tl">
                    <a:srgbClr val="000000">
                      <a:alpha val="43137"/>
                    </a:srgbClr>
                  </a:outerShdw>
                </a:effectLst>
                <a:latin typeface="Biome" panose="020B0503030204020804" pitchFamily="34" charset="0"/>
                <a:cs typeface="Biome" panose="020B0503030204020804" pitchFamily="34" charset="0"/>
              </a:rPr>
              <a:t>―</a:t>
            </a:r>
            <a:r>
              <a:rPr lang="en-US" dirty="0">
                <a:solidFill>
                  <a:srgbClr val="A129A0"/>
                </a:solidFill>
                <a:effectLst>
                  <a:outerShdw blurRad="38100" dist="38100" dir="2700000" algn="tl">
                    <a:srgbClr val="000000">
                      <a:alpha val="43137"/>
                    </a:srgbClr>
                  </a:outerShdw>
                </a:effectLst>
              </a:rPr>
              <a:t>Romans 12:1</a:t>
            </a:r>
            <a:br>
              <a:rPr lang="en-US" dirty="0">
                <a:solidFill>
                  <a:srgbClr val="A129A0"/>
                </a:solidFill>
                <a:effectLst>
                  <a:outerShdw blurRad="38100" dist="38100" dir="2700000" algn="tl">
                    <a:srgbClr val="000000">
                      <a:alpha val="43137"/>
                    </a:srgbClr>
                  </a:outerShdw>
                </a:effectLst>
              </a:rPr>
            </a:br>
            <a:r>
              <a:rPr lang="en-US" dirty="0">
                <a:solidFill>
                  <a:srgbClr val="A129A0"/>
                </a:solidFill>
                <a:effectLst>
                  <a:outerShdw blurRad="38100" dist="38100" dir="2700000" algn="tl">
                    <a:srgbClr val="000000">
                      <a:alpha val="43137"/>
                    </a:srgbClr>
                  </a:outerShdw>
                </a:effectLst>
              </a:rPr>
              <a:t>Now that you are a Christian . . .</a:t>
            </a:r>
            <a:endParaRPr lang="en-US" dirty="0">
              <a:solidFill>
                <a:schemeClr val="tx1"/>
              </a:solidFill>
            </a:endParaRPr>
          </a:p>
        </p:txBody>
      </p:sp>
      <p:sp>
        <p:nvSpPr>
          <p:cNvPr id="3" name="Text Placeholder 2">
            <a:extLst>
              <a:ext uri="{FF2B5EF4-FFF2-40B4-BE49-F238E27FC236}">
                <a16:creationId xmlns="" xmlns:a16="http://schemas.microsoft.com/office/drawing/2014/main" id="{CD4514E5-34C2-49AA-B6AC-5BB4E434B16C}"/>
              </a:ext>
            </a:extLst>
          </p:cNvPr>
          <p:cNvSpPr>
            <a:spLocks noGrp="1"/>
          </p:cNvSpPr>
          <p:nvPr>
            <p:ph type="body" idx="1"/>
          </p:nvPr>
        </p:nvSpPr>
        <p:spPr>
          <a:xfrm>
            <a:off x="675745" y="1752600"/>
            <a:ext cx="4185623" cy="576262"/>
          </a:xfrm>
        </p:spPr>
        <p:txBody>
          <a:bodyPr/>
          <a:lstStyle/>
          <a:p>
            <a:r>
              <a:rPr lang="en-US" dirty="0"/>
              <a:t>Christian Living</a:t>
            </a:r>
          </a:p>
        </p:txBody>
      </p:sp>
      <p:sp>
        <p:nvSpPr>
          <p:cNvPr id="4" name="Content Placeholder 3">
            <a:extLst>
              <a:ext uri="{FF2B5EF4-FFF2-40B4-BE49-F238E27FC236}">
                <a16:creationId xmlns="" xmlns:a16="http://schemas.microsoft.com/office/drawing/2014/main" id="{A08D19D2-3C3C-4F04-BAA6-92EC2002F810}"/>
              </a:ext>
            </a:extLst>
          </p:cNvPr>
          <p:cNvSpPr>
            <a:spLocks noGrp="1"/>
          </p:cNvSpPr>
          <p:nvPr>
            <p:ph sz="half" idx="2"/>
          </p:nvPr>
        </p:nvSpPr>
        <p:spPr>
          <a:xfrm>
            <a:off x="675745" y="2362200"/>
            <a:ext cx="4185623" cy="3941100"/>
          </a:xfrm>
        </p:spPr>
        <p:txBody>
          <a:bodyPr>
            <a:normAutofit/>
          </a:bodyPr>
          <a:lstStyle/>
          <a:p>
            <a:r>
              <a:rPr lang="en-US" sz="2200" dirty="0"/>
              <a:t>Christians are not to be like the temporal world, if so you will become carnal</a:t>
            </a:r>
          </a:p>
          <a:p>
            <a:r>
              <a:rPr lang="en-US" sz="2200" dirty="0"/>
              <a:t>Christians are to change their minds to follow God instead of the things of the world</a:t>
            </a:r>
          </a:p>
          <a:p>
            <a:r>
              <a:rPr lang="en-US" sz="2200" dirty="0"/>
              <a:t>Your heart must be pure and sincere and desire to know God’s Will and do it</a:t>
            </a:r>
          </a:p>
          <a:p>
            <a:endParaRPr lang="en-US" dirty="0"/>
          </a:p>
        </p:txBody>
      </p:sp>
      <p:sp>
        <p:nvSpPr>
          <p:cNvPr id="6" name="Content Placeholder 5">
            <a:extLst>
              <a:ext uri="{FF2B5EF4-FFF2-40B4-BE49-F238E27FC236}">
                <a16:creationId xmlns="" xmlns:a16="http://schemas.microsoft.com/office/drawing/2014/main" id="{36A6AC4C-E030-4620-BB30-B0EE20C6515A}"/>
              </a:ext>
            </a:extLst>
          </p:cNvPr>
          <p:cNvSpPr>
            <a:spLocks noGrp="1"/>
          </p:cNvSpPr>
          <p:nvPr>
            <p:ph sz="quarter" idx="4"/>
          </p:nvPr>
        </p:nvSpPr>
        <p:spPr>
          <a:xfrm>
            <a:off x="5088384" y="2362200"/>
            <a:ext cx="5046216" cy="3304117"/>
          </a:xfrm>
        </p:spPr>
        <p:txBody>
          <a:bodyPr>
            <a:noAutofit/>
          </a:bodyPr>
          <a:lstStyle/>
          <a:p>
            <a:r>
              <a:rPr lang="en-US" sz="2200" dirty="0"/>
              <a:t>Understanding these principles will allow the Christian to do what is right and good in every situation</a:t>
            </a:r>
          </a:p>
          <a:p>
            <a:r>
              <a:rPr lang="en-US" sz="2200" b="1" dirty="0">
                <a:solidFill>
                  <a:srgbClr val="00B0F0"/>
                </a:solidFill>
                <a:effectLst>
                  <a:outerShdw blurRad="38100" dist="38100" dir="2700000" algn="tl">
                    <a:srgbClr val="000000">
                      <a:alpha val="43137"/>
                    </a:srgbClr>
                  </a:outerShdw>
                </a:effectLst>
              </a:rPr>
              <a:t>FACT</a:t>
            </a:r>
            <a:r>
              <a:rPr lang="en-US" sz="2200" dirty="0"/>
              <a:t>-God’s Word is the standard for living.</a:t>
            </a:r>
          </a:p>
          <a:p>
            <a:r>
              <a:rPr lang="en-US" sz="2200" dirty="0"/>
              <a:t>It contains principles and precepts</a:t>
            </a:r>
          </a:p>
          <a:p>
            <a:r>
              <a:rPr lang="en-US" sz="2200" b="1" dirty="0">
                <a:solidFill>
                  <a:srgbClr val="00B0F0"/>
                </a:solidFill>
                <a:effectLst>
                  <a:outerShdw blurRad="38100" dist="38100" dir="2700000" algn="tl">
                    <a:srgbClr val="000000">
                      <a:alpha val="43137"/>
                    </a:srgbClr>
                  </a:outerShdw>
                </a:effectLst>
              </a:rPr>
              <a:t>FACT</a:t>
            </a:r>
            <a:r>
              <a:rPr lang="en-US" sz="2200" dirty="0"/>
              <a:t>-You must have a good and honest heart in all circumstances to do what is pleasing and right in God’s sight</a:t>
            </a:r>
          </a:p>
        </p:txBody>
      </p:sp>
    </p:spTree>
    <p:extLst>
      <p:ext uri="{BB962C8B-B14F-4D97-AF65-F5344CB8AC3E}">
        <p14:creationId xmlns:p14="http://schemas.microsoft.com/office/powerpoint/2010/main" val="1899192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E03B3F-0746-4EF0-B627-B8F89080AF50}"/>
              </a:ext>
            </a:extLst>
          </p:cNvPr>
          <p:cNvSpPr>
            <a:spLocks noGrp="1"/>
          </p:cNvSpPr>
          <p:nvPr>
            <p:ph type="title"/>
          </p:nvPr>
        </p:nvSpPr>
        <p:spPr>
          <a:xfrm>
            <a:off x="677334" y="838200"/>
            <a:ext cx="8596668" cy="1447800"/>
          </a:xfrm>
        </p:spPr>
        <p:txBody>
          <a:bodyPr>
            <a:normAutofit fontScale="90000"/>
          </a:bodyPr>
          <a:lstStyle/>
          <a:p>
            <a:pPr algn="ctr"/>
            <a:r>
              <a:rPr lang="en-US" dirty="0">
                <a:solidFill>
                  <a:schemeClr val="tx1"/>
                </a:solidFill>
              </a:rPr>
              <a:t>Romans 11:36-For of him, and through him, and unto him, are all things. To him be the glory forever, Amen</a:t>
            </a:r>
          </a:p>
        </p:txBody>
      </p:sp>
      <p:sp>
        <p:nvSpPr>
          <p:cNvPr id="3" name="Content Placeholder 2">
            <a:extLst>
              <a:ext uri="{FF2B5EF4-FFF2-40B4-BE49-F238E27FC236}">
                <a16:creationId xmlns="" xmlns:a16="http://schemas.microsoft.com/office/drawing/2014/main" id="{FD45C442-ED1C-4B23-8BF3-B5975E3DFD47}"/>
              </a:ext>
            </a:extLst>
          </p:cNvPr>
          <p:cNvSpPr>
            <a:spLocks noGrp="1"/>
          </p:cNvSpPr>
          <p:nvPr>
            <p:ph idx="1"/>
          </p:nvPr>
        </p:nvSpPr>
        <p:spPr>
          <a:xfrm>
            <a:off x="677334" y="2617788"/>
            <a:ext cx="8596668" cy="2640012"/>
          </a:xfrm>
        </p:spPr>
        <p:txBody>
          <a:bodyPr>
            <a:normAutofit/>
          </a:bodyPr>
          <a:lstStyle/>
          <a:p>
            <a:r>
              <a:rPr lang="en-US" sz="3200" dirty="0"/>
              <a:t>All things are created by God. All things are sustained by God. And all things are for His glory and honor. When man realizes this, he is on his way to understanding how great God is. God is to be worshiped and served</a:t>
            </a:r>
          </a:p>
        </p:txBody>
      </p:sp>
    </p:spTree>
    <p:extLst>
      <p:ext uri="{BB962C8B-B14F-4D97-AF65-F5344CB8AC3E}">
        <p14:creationId xmlns:p14="http://schemas.microsoft.com/office/powerpoint/2010/main" val="2609408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 xmlns:a16="http://schemas.microsoft.com/office/drawing/2014/main" id="{0B5F7E3B-C5F1-40E0-A491-558BAFBC112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8DB2B5B2-F49A-45DF-B9B3-9CBD30E6C8D1}"/>
              </a:ext>
            </a:extLst>
          </p:cNvPr>
          <p:cNvSpPr>
            <a:spLocks noGrp="1"/>
          </p:cNvSpPr>
          <p:nvPr>
            <p:ph type="title"/>
          </p:nvPr>
        </p:nvSpPr>
        <p:spPr>
          <a:xfrm>
            <a:off x="643467" y="816638"/>
            <a:ext cx="3367359" cy="5224724"/>
          </a:xfrm>
        </p:spPr>
        <p:txBody>
          <a:bodyPr anchor="ctr">
            <a:normAutofit/>
          </a:bodyPr>
          <a:lstStyle/>
          <a:p>
            <a:r>
              <a:rPr lang="en-US" dirty="0">
                <a:solidFill>
                  <a:schemeClr val="tx1"/>
                </a:solidFill>
              </a:rPr>
              <a:t>Transform Your Mind</a:t>
            </a:r>
            <a:br>
              <a:rPr lang="en-US" dirty="0">
                <a:solidFill>
                  <a:schemeClr val="tx1"/>
                </a:solidFill>
              </a:rPr>
            </a:br>
            <a:r>
              <a:rPr lang="en-US" dirty="0">
                <a:solidFill>
                  <a:schemeClr val="tx1"/>
                </a:solidFill>
              </a:rPr>
              <a:t>A Perpetual Renewing of the Mind</a:t>
            </a:r>
          </a:p>
        </p:txBody>
      </p:sp>
      <p:sp>
        <p:nvSpPr>
          <p:cNvPr id="3" name="Content Placeholder 2">
            <a:extLst>
              <a:ext uri="{FF2B5EF4-FFF2-40B4-BE49-F238E27FC236}">
                <a16:creationId xmlns="" xmlns:a16="http://schemas.microsoft.com/office/drawing/2014/main" id="{F5F5D5DB-EF3D-44E2-A480-7D462852F056}"/>
              </a:ext>
            </a:extLst>
          </p:cNvPr>
          <p:cNvSpPr>
            <a:spLocks noGrp="1"/>
          </p:cNvSpPr>
          <p:nvPr>
            <p:ph idx="1"/>
          </p:nvPr>
        </p:nvSpPr>
        <p:spPr>
          <a:xfrm>
            <a:off x="4654294" y="228600"/>
            <a:ext cx="5251705" cy="6177887"/>
          </a:xfrm>
        </p:spPr>
        <p:txBody>
          <a:bodyPr anchor="ctr">
            <a:normAutofit/>
          </a:bodyPr>
          <a:lstStyle/>
          <a:p>
            <a:r>
              <a:rPr lang="en-US" sz="2200" b="1" dirty="0">
                <a:solidFill>
                  <a:schemeClr val="tx1"/>
                </a:solidFill>
              </a:rPr>
              <a:t>New babe in Christ</a:t>
            </a:r>
          </a:p>
          <a:p>
            <a:r>
              <a:rPr lang="en-US" sz="2200" b="1" dirty="0">
                <a:solidFill>
                  <a:schemeClr val="tx1"/>
                </a:solidFill>
              </a:rPr>
              <a:t>Change of mind</a:t>
            </a:r>
          </a:p>
          <a:p>
            <a:r>
              <a:rPr lang="en-US" sz="2200" b="1" dirty="0">
                <a:solidFill>
                  <a:schemeClr val="tx1"/>
                </a:solidFill>
              </a:rPr>
              <a:t>Change of attitude</a:t>
            </a:r>
          </a:p>
          <a:p>
            <a:r>
              <a:rPr lang="en-US" sz="2200" b="1" dirty="0">
                <a:solidFill>
                  <a:schemeClr val="tx1"/>
                </a:solidFill>
              </a:rPr>
              <a:t>Change of habits</a:t>
            </a:r>
          </a:p>
          <a:p>
            <a:r>
              <a:rPr lang="en-US" sz="2200" b="1" dirty="0">
                <a:solidFill>
                  <a:schemeClr val="tx1"/>
                </a:solidFill>
              </a:rPr>
              <a:t>Righteous counsel</a:t>
            </a:r>
          </a:p>
          <a:p>
            <a:r>
              <a:rPr lang="en-US" sz="2200" b="1" dirty="0">
                <a:solidFill>
                  <a:schemeClr val="tx1"/>
                </a:solidFill>
              </a:rPr>
              <a:t>Understanding wisdom</a:t>
            </a:r>
          </a:p>
          <a:p>
            <a:r>
              <a:rPr lang="en-US" sz="2200" b="1" dirty="0">
                <a:solidFill>
                  <a:schemeClr val="tx1"/>
                </a:solidFill>
              </a:rPr>
              <a:t>Take off the disguise or camouflage</a:t>
            </a:r>
          </a:p>
          <a:p>
            <a:r>
              <a:rPr lang="en-US" sz="2200" b="1" dirty="0">
                <a:solidFill>
                  <a:schemeClr val="tx1"/>
                </a:solidFill>
              </a:rPr>
              <a:t>Infirmities that might be holding you back</a:t>
            </a:r>
          </a:p>
          <a:p>
            <a:r>
              <a:rPr lang="en-US" sz="2200" b="1" dirty="0">
                <a:solidFill>
                  <a:schemeClr val="tx1"/>
                </a:solidFill>
              </a:rPr>
              <a:t>Loving not the world </a:t>
            </a:r>
          </a:p>
          <a:p>
            <a:r>
              <a:rPr lang="en-US" sz="2200" b="1" dirty="0">
                <a:solidFill>
                  <a:schemeClr val="tx1"/>
                </a:solidFill>
              </a:rPr>
              <a:t>Finally, your body must be presented as a living sacrifice</a:t>
            </a:r>
            <a:endParaRPr lang="en-US" sz="2200" dirty="0"/>
          </a:p>
        </p:txBody>
      </p:sp>
    </p:spTree>
    <p:extLst>
      <p:ext uri="{BB962C8B-B14F-4D97-AF65-F5344CB8AC3E}">
        <p14:creationId xmlns:p14="http://schemas.microsoft.com/office/powerpoint/2010/main" val="2101535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4855" y="1963006"/>
            <a:ext cx="3497565" cy="3002662"/>
          </a:xfrm>
        </p:spPr>
        <p:txBody>
          <a:bodyPr>
            <a:normAutofit/>
          </a:bodyPr>
          <a:lstStyle/>
          <a:p>
            <a:pPr algn="l"/>
            <a:r>
              <a:rPr lang="en-US" sz="4400" dirty="0"/>
              <a:t>Thank You for Your Attendance Today!</a:t>
            </a:r>
          </a:p>
        </p:txBody>
      </p:sp>
      <p:sp>
        <p:nvSpPr>
          <p:cNvPr id="3" name="Subtitle 2"/>
          <p:cNvSpPr>
            <a:spLocks noGrp="1"/>
          </p:cNvSpPr>
          <p:nvPr>
            <p:ph type="subTitle" idx="1"/>
          </p:nvPr>
        </p:nvSpPr>
        <p:spPr>
          <a:xfrm>
            <a:off x="6094375" y="4965667"/>
            <a:ext cx="3179628" cy="901733"/>
          </a:xfrm>
        </p:spPr>
        <p:txBody>
          <a:bodyPr>
            <a:normAutofit/>
          </a:bodyPr>
          <a:lstStyle/>
          <a:p>
            <a:pPr algn="l"/>
            <a:r>
              <a:rPr lang="en-US" sz="2400" b="1" dirty="0"/>
              <a:t>Continue to Pray for our Church Family</a:t>
            </a:r>
          </a:p>
        </p:txBody>
      </p:sp>
      <p:sp>
        <p:nvSpPr>
          <p:cNvPr id="10" name="Isosceles Triangle 9">
            <a:extLst>
              <a:ext uri="{FF2B5EF4-FFF2-40B4-BE49-F238E27FC236}">
                <a16:creationId xmlns="" xmlns:a16="http://schemas.microsoft.com/office/drawing/2014/main" id="{F6E918B1-FA59-42EF-8A8E-B0F3D1E540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p:cNvPicPr>
            <a:picLocks noChangeAspect="1"/>
          </p:cNvPicPr>
          <p:nvPr/>
        </p:nvPicPr>
        <p:blipFill>
          <a:blip r:embed="rId2"/>
          <a:stretch>
            <a:fillRect/>
          </a:stretch>
        </p:blipFill>
        <p:spPr>
          <a:xfrm>
            <a:off x="888603" y="2237707"/>
            <a:ext cx="4887354" cy="2382585"/>
          </a:xfrm>
          <a:prstGeom prst="rect">
            <a:avLst/>
          </a:prstGeom>
        </p:spPr>
      </p:pic>
      <p:sp>
        <p:nvSpPr>
          <p:cNvPr id="4" name="Slide Number Placeholder 3"/>
          <p:cNvSpPr>
            <a:spLocks noGrp="1"/>
          </p:cNvSpPr>
          <p:nvPr>
            <p:ph type="sldNum" sz="quarter" idx="12"/>
          </p:nvPr>
        </p:nvSpPr>
        <p:spPr>
          <a:xfrm>
            <a:off x="12496800" y="4800600"/>
            <a:ext cx="683339" cy="365125"/>
          </a:xfrm>
        </p:spPr>
        <p:txBody>
          <a:bodyPr>
            <a:normAutofit/>
          </a:bodyPr>
          <a:lstStyle/>
          <a:p>
            <a:pPr>
              <a:spcAft>
                <a:spcPts val="600"/>
              </a:spcAft>
            </a:pPr>
            <a:fld id="{B568BF6D-1875-48DC-89CB-E322EF9305A0}" type="slidenum">
              <a:rPr lang="en-US" smtClean="0"/>
              <a:pPr>
                <a:spcAft>
                  <a:spcPts val="600"/>
                </a:spcAft>
              </a:pPr>
              <a:t>25</a:t>
            </a:fld>
            <a:endParaRPr lang="en-US"/>
          </a:p>
        </p:txBody>
      </p:sp>
    </p:spTree>
    <p:extLst>
      <p:ext uri="{BB962C8B-B14F-4D97-AF65-F5344CB8AC3E}">
        <p14:creationId xmlns:p14="http://schemas.microsoft.com/office/powerpoint/2010/main" val="3559966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 xmlns:a16="http://schemas.microsoft.com/office/drawing/2014/main" id="{86C16C40-7C29-4ACC-B851-7E08E459B5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 xmlns:a16="http://schemas.microsoft.com/office/drawing/2014/main" id="{648049AD-9827-49E8-8BF5-32E175C8EA8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8467"/>
            <a:ext cx="12192000" cy="6866467"/>
            <a:chOff x="0" y="-8467"/>
            <a:chExt cx="12192000" cy="6866467"/>
          </a:xfrm>
        </p:grpSpPr>
        <p:cxnSp>
          <p:nvCxnSpPr>
            <p:cNvPr id="17" name="Straight Connector 16">
              <a:extLst>
                <a:ext uri="{FF2B5EF4-FFF2-40B4-BE49-F238E27FC236}">
                  <a16:creationId xmlns="" xmlns:a16="http://schemas.microsoft.com/office/drawing/2014/main" id="{3AA99CFD-13BA-4D43-8274-E720ACDBED4B}"/>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 xmlns:a16="http://schemas.microsoft.com/office/drawing/2014/main" id="{946D58D6-64B0-4752-8159-24114F47A5F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 xmlns:a16="http://schemas.microsoft.com/office/drawing/2014/main" id="{C16801F7-F15E-4355-8767-26487BA8B6C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 xmlns:a16="http://schemas.microsoft.com/office/drawing/2014/main" id="{14FF0578-E224-4225-8396-B99D4881FF8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 xmlns:a16="http://schemas.microsoft.com/office/drawing/2014/main" id="{4642C0E0-9644-41F1-8CF3-33779AA8A3F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 xmlns:a16="http://schemas.microsoft.com/office/drawing/2014/main" id="{5F77D9D3-628A-4607-B307-91AAA560345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8">
              <a:extLst>
                <a:ext uri="{FF2B5EF4-FFF2-40B4-BE49-F238E27FC236}">
                  <a16:creationId xmlns="" xmlns:a16="http://schemas.microsoft.com/office/drawing/2014/main" id="{0600759E-C22E-4F3D-8569-0DE8F1D4934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 xmlns:a16="http://schemas.microsoft.com/office/drawing/2014/main" id="{9A4E951D-EAB0-4F6B-84AE-B5B25684FD6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 xmlns:a16="http://schemas.microsoft.com/office/drawing/2014/main" id="{B953BEA8-1B45-419E-BACD-49DB8888B1D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 xmlns:a16="http://schemas.microsoft.com/office/drawing/2014/main" id="{72B7FA08-1FF3-4AED-B4E9-587D81D6B1B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 xmlns:a16="http://schemas.microsoft.com/office/drawing/2014/main" id="{68C2DA87-1786-468E-9DD1-6EB66773AAC5}"/>
              </a:ext>
            </a:extLst>
          </p:cNvPr>
          <p:cNvSpPr>
            <a:spLocks noGrp="1"/>
          </p:cNvSpPr>
          <p:nvPr>
            <p:ph type="title"/>
          </p:nvPr>
        </p:nvSpPr>
        <p:spPr>
          <a:xfrm>
            <a:off x="677334" y="609600"/>
            <a:ext cx="8596668" cy="1320800"/>
          </a:xfrm>
        </p:spPr>
        <p:txBody>
          <a:bodyPr>
            <a:normAutofit/>
          </a:bodyPr>
          <a:lstStyle/>
          <a:p>
            <a:r>
              <a:rPr lang="en-US" sz="4000" dirty="0">
                <a:solidFill>
                  <a:srgbClr val="F4AED4"/>
                </a:solidFill>
              </a:rPr>
              <a:t>The Beginning of Time/Creation</a:t>
            </a:r>
          </a:p>
        </p:txBody>
      </p:sp>
      <p:sp>
        <p:nvSpPr>
          <p:cNvPr id="3" name="Content Placeholder 2">
            <a:extLst>
              <a:ext uri="{FF2B5EF4-FFF2-40B4-BE49-F238E27FC236}">
                <a16:creationId xmlns="" xmlns:a16="http://schemas.microsoft.com/office/drawing/2014/main" id="{057C7CF3-389A-4B66-B4B8-42CD7B9808CB}"/>
              </a:ext>
            </a:extLst>
          </p:cNvPr>
          <p:cNvSpPr>
            <a:spLocks noGrp="1"/>
          </p:cNvSpPr>
          <p:nvPr>
            <p:ph idx="1"/>
          </p:nvPr>
        </p:nvSpPr>
        <p:spPr>
          <a:xfrm>
            <a:off x="677334" y="1752601"/>
            <a:ext cx="9533466" cy="4288762"/>
          </a:xfrm>
        </p:spPr>
        <p:txBody>
          <a:bodyPr>
            <a:normAutofit/>
          </a:bodyPr>
          <a:lstStyle/>
          <a:p>
            <a:r>
              <a:rPr lang="en-US" sz="2800" dirty="0"/>
              <a:t>Genesis 1:1</a:t>
            </a:r>
            <a:r>
              <a:rPr lang="en-US" sz="2800" dirty="0">
                <a:latin typeface="Biome" panose="020B0503030204020804" pitchFamily="34" charset="0"/>
                <a:cs typeface="Biome" panose="020B0503030204020804" pitchFamily="34" charset="0"/>
              </a:rPr>
              <a:t>―</a:t>
            </a:r>
            <a:r>
              <a:rPr lang="en-US" sz="2800" dirty="0"/>
              <a:t>In the beginning God created the heavens and the earth. </a:t>
            </a:r>
            <a:r>
              <a:rPr lang="en-US" sz="2800" baseline="30000" dirty="0"/>
              <a:t>2 </a:t>
            </a:r>
            <a:r>
              <a:rPr lang="en-US" sz="2800" dirty="0"/>
              <a:t>Now the earth was formless and empty, darkness was over the surface of the deep, and the Spirit of God was hovering over the waters.</a:t>
            </a:r>
          </a:p>
          <a:p>
            <a:pPr lvl="1">
              <a:buFont typeface="Wingdings" panose="05000000000000000000" pitchFamily="2" charset="2"/>
              <a:buChar char="§"/>
            </a:pPr>
            <a:r>
              <a:rPr lang="en-US" sz="2800" dirty="0"/>
              <a:t>The earth was without form</a:t>
            </a:r>
          </a:p>
          <a:p>
            <a:pPr lvl="1">
              <a:buFont typeface="Wingdings" panose="05000000000000000000" pitchFamily="2" charset="2"/>
              <a:buChar char="§"/>
            </a:pPr>
            <a:r>
              <a:rPr lang="en-US" sz="2800" dirty="0"/>
              <a:t>The earth was empty</a:t>
            </a:r>
          </a:p>
          <a:p>
            <a:pPr lvl="1">
              <a:buFont typeface="Wingdings" panose="05000000000000000000" pitchFamily="2" charset="2"/>
              <a:buChar char="§"/>
            </a:pPr>
            <a:r>
              <a:rPr lang="en-US" sz="2800" dirty="0"/>
              <a:t>Darkness was over the surface of the deep</a:t>
            </a:r>
          </a:p>
          <a:p>
            <a:pPr lvl="1">
              <a:buFont typeface="Wingdings" panose="05000000000000000000" pitchFamily="2" charset="2"/>
              <a:buChar char="§"/>
            </a:pPr>
            <a:r>
              <a:rPr lang="en-US" sz="2800" dirty="0"/>
              <a:t>The Spirit of God was hovering over the waters.</a:t>
            </a:r>
          </a:p>
        </p:txBody>
      </p:sp>
    </p:spTree>
    <p:extLst>
      <p:ext uri="{BB962C8B-B14F-4D97-AF65-F5344CB8AC3E}">
        <p14:creationId xmlns:p14="http://schemas.microsoft.com/office/powerpoint/2010/main" val="66345832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A65AC7D1-EAA9-48F5-B509-60A7F50BF7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 xmlns:a16="http://schemas.microsoft.com/office/drawing/2014/main" id="{D6320AF9-619A-4175-865B-5663E1AEF4C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 xmlns:a16="http://schemas.microsoft.com/office/drawing/2014/main" id="{063B6EC6-D752-4EE7-908B-F8F19E8C7FE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 xmlns:a16="http://schemas.microsoft.com/office/drawing/2014/main" id="{EFECD4E8-AD3E-4228-82A2-9461958EA94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 xmlns:a16="http://schemas.microsoft.com/office/drawing/2014/main" id="{7E018740-5C2B-4A41-AC1A-7E68D1EC19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 xmlns:a16="http://schemas.microsoft.com/office/drawing/2014/main" id="{166F75A4-C475-4941-8EE2-B80A06A2C1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 xmlns:a16="http://schemas.microsoft.com/office/drawing/2014/main" id="{A032553A-72E8-4B0D-8405-FF9771C9AF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 xmlns:a16="http://schemas.microsoft.com/office/drawing/2014/main" id="{765800AC-C3B9-498E-87BC-29FAE4C76B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 xmlns:a16="http://schemas.microsoft.com/office/drawing/2014/main" id="{1F9D6ACB-2FF4-49F9-978A-E0D5327FC6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Freeform: Shape 26">
            <a:extLst>
              <a:ext uri="{FF2B5EF4-FFF2-40B4-BE49-F238E27FC236}">
                <a16:creationId xmlns="" xmlns:a16="http://schemas.microsoft.com/office/drawing/2014/main" id="{142BFA2A-77A0-4F60-A32A-685681C848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 xmlns:a16="http://schemas.microsoft.com/office/drawing/2014/main" id="{216F5A40-606A-4AB0-8F34-6DA343B57361}"/>
              </a:ext>
            </a:extLst>
          </p:cNvPr>
          <p:cNvSpPr>
            <a:spLocks noGrp="1"/>
          </p:cNvSpPr>
          <p:nvPr>
            <p:ph type="title"/>
          </p:nvPr>
        </p:nvSpPr>
        <p:spPr>
          <a:xfrm>
            <a:off x="677334" y="609599"/>
            <a:ext cx="3843375" cy="5545667"/>
          </a:xfrm>
        </p:spPr>
        <p:txBody>
          <a:bodyPr anchor="ctr">
            <a:normAutofit/>
          </a:bodyPr>
          <a:lstStyle/>
          <a:p>
            <a:r>
              <a:rPr lang="en-US" dirty="0">
                <a:solidFill>
                  <a:schemeClr val="tx1">
                    <a:lumMod val="85000"/>
                    <a:lumOff val="15000"/>
                  </a:schemeClr>
                </a:solidFill>
              </a:rPr>
              <a:t>Transformation Is Eminent at This Time in History</a:t>
            </a:r>
          </a:p>
        </p:txBody>
      </p:sp>
      <p:sp>
        <p:nvSpPr>
          <p:cNvPr id="3" name="Content Placeholder 2">
            <a:extLst>
              <a:ext uri="{FF2B5EF4-FFF2-40B4-BE49-F238E27FC236}">
                <a16:creationId xmlns="" xmlns:a16="http://schemas.microsoft.com/office/drawing/2014/main" id="{4BE8C456-FAC6-4876-8F95-2574AA1FABAB}"/>
              </a:ext>
            </a:extLst>
          </p:cNvPr>
          <p:cNvSpPr>
            <a:spLocks noGrp="1"/>
          </p:cNvSpPr>
          <p:nvPr>
            <p:ph idx="1"/>
          </p:nvPr>
        </p:nvSpPr>
        <p:spPr>
          <a:xfrm>
            <a:off x="5198043" y="609600"/>
            <a:ext cx="6429337" cy="5545667"/>
          </a:xfrm>
        </p:spPr>
        <p:txBody>
          <a:bodyPr anchor="ctr">
            <a:normAutofit fontScale="92500" lnSpcReduction="20000"/>
          </a:bodyPr>
          <a:lstStyle/>
          <a:p>
            <a:r>
              <a:rPr lang="en-US" sz="2800" dirty="0">
                <a:solidFill>
                  <a:srgbClr val="FFFFFF"/>
                </a:solidFill>
              </a:rPr>
              <a:t>The creation begins</a:t>
            </a:r>
          </a:p>
          <a:p>
            <a:r>
              <a:rPr lang="en-US" sz="2800" dirty="0">
                <a:solidFill>
                  <a:srgbClr val="FFFFFF"/>
                </a:solidFill>
              </a:rPr>
              <a:t>In six days God transforms the earth</a:t>
            </a:r>
          </a:p>
          <a:p>
            <a:r>
              <a:rPr lang="en-US" sz="2800" dirty="0">
                <a:solidFill>
                  <a:srgbClr val="FFFFFF"/>
                </a:solidFill>
              </a:rPr>
              <a:t>The 7</a:t>
            </a:r>
            <a:r>
              <a:rPr lang="en-US" sz="2800" baseline="30000" dirty="0">
                <a:solidFill>
                  <a:srgbClr val="FFFFFF"/>
                </a:solidFill>
              </a:rPr>
              <a:t>th</a:t>
            </a:r>
            <a:r>
              <a:rPr lang="en-US" sz="2800" dirty="0">
                <a:solidFill>
                  <a:srgbClr val="FFFFFF"/>
                </a:solidFill>
              </a:rPr>
              <a:t> day God rested</a:t>
            </a:r>
          </a:p>
          <a:p>
            <a:r>
              <a:rPr lang="en-US" sz="2800" dirty="0">
                <a:solidFill>
                  <a:srgbClr val="FFFFFF"/>
                </a:solidFill>
              </a:rPr>
              <a:t>The Heavens and the Earth were created for the reason He created them for. The Transformation of all time is taking place</a:t>
            </a:r>
          </a:p>
          <a:p>
            <a:r>
              <a:rPr lang="en-US" sz="2800" dirty="0">
                <a:solidFill>
                  <a:srgbClr val="FFFFFF"/>
                </a:solidFill>
              </a:rPr>
              <a:t>Genesis 1:26</a:t>
            </a:r>
            <a:r>
              <a:rPr lang="en-US" sz="2800" dirty="0">
                <a:solidFill>
                  <a:srgbClr val="FFFFFF"/>
                </a:solidFill>
                <a:latin typeface="Biome" panose="020B0503030204020804" pitchFamily="34" charset="0"/>
                <a:cs typeface="Biome" panose="020B0503030204020804" pitchFamily="34" charset="0"/>
              </a:rPr>
              <a:t>―</a:t>
            </a:r>
            <a:r>
              <a:rPr lang="en-US" sz="2800" b="1" baseline="30000" dirty="0">
                <a:solidFill>
                  <a:srgbClr val="FFFFFF"/>
                </a:solidFill>
              </a:rPr>
              <a:t> </a:t>
            </a:r>
            <a:r>
              <a:rPr lang="en-US" sz="2800" dirty="0">
                <a:solidFill>
                  <a:srgbClr val="FFFFFF"/>
                </a:solidFill>
              </a:rPr>
              <a:t>And God said, Let us make man in our image, after our likeness: and let them have dominion over the fish of the sea, and over the fowl of the air, and over the cattle, and over all the earth, and over every creeping thing that </a:t>
            </a:r>
            <a:r>
              <a:rPr lang="en-US" sz="2800" dirty="0" err="1">
                <a:solidFill>
                  <a:srgbClr val="FFFFFF"/>
                </a:solidFill>
              </a:rPr>
              <a:t>creepeth</a:t>
            </a:r>
            <a:r>
              <a:rPr lang="en-US" sz="2800" dirty="0">
                <a:solidFill>
                  <a:srgbClr val="FFFFFF"/>
                </a:solidFill>
              </a:rPr>
              <a:t> upon the earth.</a:t>
            </a:r>
          </a:p>
        </p:txBody>
      </p:sp>
    </p:spTree>
    <p:extLst>
      <p:ext uri="{BB962C8B-B14F-4D97-AF65-F5344CB8AC3E}">
        <p14:creationId xmlns:p14="http://schemas.microsoft.com/office/powerpoint/2010/main" val="183209215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 xmlns:a16="http://schemas.microsoft.com/office/drawing/2014/main" id="{0B5F7E3B-C5F1-40E0-A491-558BAFBC112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C4D1128C-8B5A-4354-A18A-3AB43CC2B80B}"/>
              </a:ext>
            </a:extLst>
          </p:cNvPr>
          <p:cNvSpPr>
            <a:spLocks noGrp="1"/>
          </p:cNvSpPr>
          <p:nvPr>
            <p:ph type="title"/>
          </p:nvPr>
        </p:nvSpPr>
        <p:spPr>
          <a:xfrm>
            <a:off x="643467" y="816638"/>
            <a:ext cx="3367359" cy="5224724"/>
          </a:xfrm>
        </p:spPr>
        <p:txBody>
          <a:bodyPr anchor="ctr">
            <a:normAutofit/>
          </a:bodyPr>
          <a:lstStyle/>
          <a:p>
            <a:r>
              <a:rPr lang="en-US" dirty="0">
                <a:solidFill>
                  <a:schemeClr val="tx1"/>
                </a:solidFill>
              </a:rPr>
              <a:t>Historical Periods</a:t>
            </a:r>
            <a:r>
              <a:rPr lang="en-US" sz="3600" dirty="0">
                <a:solidFill>
                  <a:srgbClr val="FFFFFF"/>
                </a:solidFill>
                <a:latin typeface="Biome" panose="020B0503030204020804" pitchFamily="34" charset="0"/>
                <a:cs typeface="Biome" panose="020B0503030204020804" pitchFamily="34" charset="0"/>
              </a:rPr>
              <a:t> </a:t>
            </a:r>
            <a:r>
              <a:rPr lang="en-US" sz="3600" dirty="0">
                <a:solidFill>
                  <a:schemeClr val="tx1"/>
                </a:solidFill>
                <a:latin typeface="Biome" panose="020B0503030204020804" pitchFamily="34" charset="0"/>
                <a:cs typeface="Biome" panose="020B0503030204020804" pitchFamily="34" charset="0"/>
              </a:rPr>
              <a:t>―</a:t>
            </a:r>
            <a:r>
              <a:rPr lang="en-US" dirty="0">
                <a:solidFill>
                  <a:schemeClr val="tx1"/>
                </a:solidFill>
              </a:rPr>
              <a:t/>
            </a:r>
            <a:br>
              <a:rPr lang="en-US" dirty="0">
                <a:solidFill>
                  <a:schemeClr val="tx1"/>
                </a:solidFill>
              </a:rPr>
            </a:br>
            <a:r>
              <a:rPr lang="en-US" dirty="0">
                <a:solidFill>
                  <a:schemeClr val="tx1"/>
                </a:solidFill>
              </a:rPr>
              <a:t>Transformation over Time</a:t>
            </a:r>
          </a:p>
        </p:txBody>
      </p:sp>
      <p:sp>
        <p:nvSpPr>
          <p:cNvPr id="3" name="Content Placeholder 2">
            <a:extLst>
              <a:ext uri="{FF2B5EF4-FFF2-40B4-BE49-F238E27FC236}">
                <a16:creationId xmlns="" xmlns:a16="http://schemas.microsoft.com/office/drawing/2014/main" id="{A5AC20C1-83B5-4DE7-95B4-6CE192DEA2F0}"/>
              </a:ext>
            </a:extLst>
          </p:cNvPr>
          <p:cNvSpPr>
            <a:spLocks noGrp="1"/>
          </p:cNvSpPr>
          <p:nvPr>
            <p:ph idx="1"/>
          </p:nvPr>
        </p:nvSpPr>
        <p:spPr>
          <a:xfrm>
            <a:off x="4654294" y="816638"/>
            <a:ext cx="5175497" cy="5224724"/>
          </a:xfrm>
        </p:spPr>
        <p:txBody>
          <a:bodyPr anchor="ctr">
            <a:normAutofit/>
          </a:bodyPr>
          <a:lstStyle/>
          <a:p>
            <a:pPr marL="0" indent="0">
              <a:buNone/>
            </a:pPr>
            <a:r>
              <a:rPr lang="en-US" sz="2800" dirty="0"/>
              <a:t>The Patriarchal Dispensation Period known as the family religion. </a:t>
            </a:r>
            <a:r>
              <a:rPr lang="en-US" sz="2800" dirty="0">
                <a:solidFill>
                  <a:srgbClr val="A129A0"/>
                </a:solidFill>
              </a:rPr>
              <a:t>Genesis 1-Exodus 20</a:t>
            </a:r>
          </a:p>
          <a:p>
            <a:pPr marL="0" indent="0">
              <a:buNone/>
            </a:pPr>
            <a:r>
              <a:rPr lang="en-US" sz="2800" dirty="0"/>
              <a:t>The Mosaic Dispensation Period known as the national religion. </a:t>
            </a:r>
            <a:r>
              <a:rPr lang="en-US" sz="2800" dirty="0">
                <a:solidFill>
                  <a:srgbClr val="A129A0"/>
                </a:solidFill>
              </a:rPr>
              <a:t>Exodus 20-Acts 1</a:t>
            </a:r>
          </a:p>
          <a:p>
            <a:pPr marL="0" indent="0">
              <a:buNone/>
            </a:pPr>
            <a:r>
              <a:rPr lang="en-US" sz="2800" dirty="0"/>
              <a:t>The Christian Dispensation Period known as the universal religion. </a:t>
            </a:r>
            <a:r>
              <a:rPr lang="en-US" sz="2800" dirty="0">
                <a:solidFill>
                  <a:srgbClr val="A129A0"/>
                </a:solidFill>
              </a:rPr>
              <a:t>Acts 2-Revelation</a:t>
            </a:r>
          </a:p>
        </p:txBody>
      </p:sp>
    </p:spTree>
    <p:extLst>
      <p:ext uri="{BB962C8B-B14F-4D97-AF65-F5344CB8AC3E}">
        <p14:creationId xmlns:p14="http://schemas.microsoft.com/office/powerpoint/2010/main" val="994390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 xmlns:a16="http://schemas.microsoft.com/office/drawing/2014/main" id="{0B5F7E3B-C5F1-40E0-A491-558BAFBC112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643467" y="816638"/>
            <a:ext cx="3367359" cy="5224724"/>
          </a:xfrm>
        </p:spPr>
        <p:txBody>
          <a:bodyPr anchor="ctr">
            <a:normAutofit/>
          </a:bodyPr>
          <a:lstStyle/>
          <a:p>
            <a:r>
              <a:rPr lang="en-US" dirty="0">
                <a:solidFill>
                  <a:schemeClr val="tx1"/>
                </a:solidFill>
              </a:rPr>
              <a:t>Transformation through a Metamorphosis</a:t>
            </a:r>
          </a:p>
        </p:txBody>
      </p:sp>
      <p:sp>
        <p:nvSpPr>
          <p:cNvPr id="2" name="Content Placeholder 1"/>
          <p:cNvSpPr>
            <a:spLocks noGrp="1"/>
          </p:cNvSpPr>
          <p:nvPr>
            <p:ph idx="1"/>
          </p:nvPr>
        </p:nvSpPr>
        <p:spPr>
          <a:xfrm>
            <a:off x="4654294" y="816638"/>
            <a:ext cx="5251687" cy="5224724"/>
          </a:xfrm>
        </p:spPr>
        <p:txBody>
          <a:bodyPr anchor="ctr">
            <a:normAutofit lnSpcReduction="10000"/>
          </a:bodyPr>
          <a:lstStyle/>
          <a:p>
            <a:pPr marL="0" indent="0">
              <a:buNone/>
            </a:pPr>
            <a:r>
              <a:rPr lang="en-US" sz="2500" b="1" dirty="0">
                <a:solidFill>
                  <a:srgbClr val="A129A0"/>
                </a:solidFill>
                <a:effectLst>
                  <a:outerShdw blurRad="38100" dist="38100" dir="2700000" algn="tl">
                    <a:srgbClr val="000000">
                      <a:alpha val="43137"/>
                    </a:srgbClr>
                  </a:outerShdw>
                </a:effectLst>
              </a:rPr>
              <a:t>The Life Cycle of a Frog</a:t>
            </a:r>
          </a:p>
          <a:p>
            <a:r>
              <a:rPr lang="en-US" sz="2400" dirty="0"/>
              <a:t>After a frog lays eggs, it goes through a series of changes and development in the process of metamorphosis. </a:t>
            </a:r>
          </a:p>
          <a:p>
            <a:r>
              <a:rPr lang="en-US" sz="2400" dirty="0"/>
              <a:t>There are five stages in the life cycle</a:t>
            </a:r>
          </a:p>
          <a:p>
            <a:r>
              <a:rPr lang="en-US" sz="2400" b="1" dirty="0"/>
              <a:t>Breeding (not a stage in the life cycle)</a:t>
            </a:r>
          </a:p>
          <a:p>
            <a:r>
              <a:rPr lang="en-US" sz="2400" dirty="0"/>
              <a:t>Before we get into the steps of the metamorphosis, the male and female frogs have to breed first. It is one romantic sight!</a:t>
            </a:r>
            <a:endParaRPr lang="en-US" sz="2400" b="1" dirty="0"/>
          </a:p>
        </p:txBody>
      </p:sp>
    </p:spTree>
    <p:extLst>
      <p:ext uri="{BB962C8B-B14F-4D97-AF65-F5344CB8AC3E}">
        <p14:creationId xmlns:p14="http://schemas.microsoft.com/office/powerpoint/2010/main" val="4294573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91872AF1-59D6-463E-B669-9B63F9E823D9}"/>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rcRect l="17759" r="5133"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3" name="Title 2"/>
          <p:cNvSpPr>
            <a:spLocks noGrp="1"/>
          </p:cNvSpPr>
          <p:nvPr>
            <p:ph type="title"/>
          </p:nvPr>
        </p:nvSpPr>
        <p:spPr>
          <a:xfrm>
            <a:off x="677333" y="609600"/>
            <a:ext cx="3851123" cy="1143000"/>
          </a:xfrm>
        </p:spPr>
        <p:txBody>
          <a:bodyPr>
            <a:normAutofit/>
          </a:bodyPr>
          <a:lstStyle/>
          <a:p>
            <a:pPr algn="ctr">
              <a:lnSpc>
                <a:spcPts val="4000"/>
              </a:lnSpc>
            </a:pPr>
            <a:r>
              <a:rPr lang="en-US" dirty="0">
                <a:solidFill>
                  <a:srgbClr val="A129A0"/>
                </a:solidFill>
                <a:effectLst>
                  <a:outerShdw blurRad="38100" dist="38100" dir="2700000" algn="tl">
                    <a:srgbClr val="000000">
                      <a:alpha val="43137"/>
                    </a:srgbClr>
                  </a:outerShdw>
                </a:effectLst>
              </a:rPr>
              <a:t>A Transformation Cycle</a:t>
            </a:r>
          </a:p>
        </p:txBody>
      </p:sp>
      <p:sp>
        <p:nvSpPr>
          <p:cNvPr id="2" name="Content Placeholder 1"/>
          <p:cNvSpPr>
            <a:spLocks noGrp="1"/>
          </p:cNvSpPr>
          <p:nvPr>
            <p:ph idx="1"/>
          </p:nvPr>
        </p:nvSpPr>
        <p:spPr>
          <a:xfrm>
            <a:off x="677334" y="1752601"/>
            <a:ext cx="4732866" cy="3429000"/>
          </a:xfrm>
        </p:spPr>
        <p:txBody>
          <a:bodyPr>
            <a:normAutofit/>
          </a:bodyPr>
          <a:lstStyle/>
          <a:p>
            <a:pPr marL="0" indent="0">
              <a:spcBef>
                <a:spcPts val="0"/>
              </a:spcBef>
              <a:spcAft>
                <a:spcPts val="600"/>
              </a:spcAft>
              <a:buNone/>
            </a:pPr>
            <a:r>
              <a:rPr lang="en-US" sz="2500" b="1" dirty="0"/>
              <a:t>Egg Stage</a:t>
            </a:r>
          </a:p>
          <a:p>
            <a:pPr>
              <a:spcBef>
                <a:spcPts val="0"/>
              </a:spcBef>
              <a:spcAft>
                <a:spcPts val="600"/>
              </a:spcAft>
            </a:pPr>
            <a:r>
              <a:rPr lang="en-US" sz="2400" dirty="0"/>
              <a:t>Just before breeding, the females lay their fertilized eggs into the still water. The male fertilizes the eggs as the female releases them. There are a lot of eggs! </a:t>
            </a:r>
            <a:endParaRPr lang="en-US" sz="2400" b="1" dirty="0"/>
          </a:p>
          <a:p>
            <a:pPr>
              <a:spcBef>
                <a:spcPts val="0"/>
              </a:spcBef>
              <a:spcAft>
                <a:spcPts val="600"/>
              </a:spcAft>
              <a:buNone/>
            </a:pPr>
            <a:endParaRPr lang="en-US"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 xmlns:a16="http://schemas.microsoft.com/office/drawing/2014/main" id="{D6BCB9EE-10EE-42F5-8AD3-58F91B466480}"/>
              </a:ext>
            </a:extLst>
          </p:cNvPr>
          <p:cNvSpPr txBox="1"/>
          <p:nvPr/>
        </p:nvSpPr>
        <p:spPr>
          <a:xfrm>
            <a:off x="9665347" y="6657945"/>
            <a:ext cx="252665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commons.wikimedia.org/wiki/File:Frog_eggs.jpg">
                  <a:extLst>
                    <a:ext uri="{A12FA001-AC4F-418D-AE19-62706E023703}">
                      <ahyp:hlinkClr xmlns=""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656283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914400"/>
            <a:ext cx="7750002" cy="691227"/>
          </a:xfrm>
        </p:spPr>
        <p:txBody>
          <a:bodyPr/>
          <a:lstStyle/>
          <a:p>
            <a:pPr algn="ctr"/>
            <a:r>
              <a:rPr lang="en-US" dirty="0">
                <a:solidFill>
                  <a:srgbClr val="A129A0"/>
                </a:solidFill>
                <a:effectLst>
                  <a:outerShdw blurRad="38100" dist="38100" dir="2700000" algn="tl">
                    <a:srgbClr val="000000">
                      <a:alpha val="43137"/>
                    </a:srgbClr>
                  </a:outerShdw>
                </a:effectLst>
              </a:rPr>
              <a:t>A Transformation Cycle</a:t>
            </a:r>
          </a:p>
        </p:txBody>
      </p:sp>
      <p:sp>
        <p:nvSpPr>
          <p:cNvPr id="2" name="Content Placeholder 1"/>
          <p:cNvSpPr>
            <a:spLocks noGrp="1"/>
          </p:cNvSpPr>
          <p:nvPr>
            <p:ph idx="1"/>
          </p:nvPr>
        </p:nvSpPr>
        <p:spPr>
          <a:xfrm>
            <a:off x="762000" y="1371600"/>
            <a:ext cx="8596668" cy="4328160"/>
          </a:xfrm>
        </p:spPr>
        <p:txBody>
          <a:bodyPr>
            <a:normAutofit/>
          </a:bodyPr>
          <a:lstStyle/>
          <a:p>
            <a:pPr marL="0" indent="0">
              <a:spcBef>
                <a:spcPts val="0"/>
              </a:spcBef>
              <a:buNone/>
            </a:pPr>
            <a:endParaRPr lang="en-US" sz="2400" b="1" i="1" dirty="0">
              <a:latin typeface="Calibri" panose="020F0502020204030204" pitchFamily="34" charset="0"/>
              <a:cs typeface="Calibri" panose="020F0502020204030204" pitchFamily="34" charset="0"/>
            </a:endParaRPr>
          </a:p>
          <a:p>
            <a:pPr marL="0" indent="0">
              <a:spcBef>
                <a:spcPts val="0"/>
              </a:spcBef>
              <a:buNone/>
            </a:pPr>
            <a:r>
              <a:rPr lang="en-US" sz="2800" b="1" dirty="0"/>
              <a:t>Tadpole Stage</a:t>
            </a:r>
            <a:endParaRPr lang="en-US" dirty="0"/>
          </a:p>
          <a:p>
            <a:pPr>
              <a:spcBef>
                <a:spcPts val="0"/>
              </a:spcBef>
            </a:pPr>
            <a:r>
              <a:rPr lang="en-US" sz="2800" dirty="0"/>
              <a:t>Tadpoles resemble small fish. They are tiny and have a head, a tail, and gills for breathing. Until now, they had the luxury of getting their nutrients in the eggs. </a:t>
            </a:r>
          </a:p>
        </p:txBody>
      </p:sp>
      <p:pic>
        <p:nvPicPr>
          <p:cNvPr id="6" name="Picture 5">
            <a:extLst>
              <a:ext uri="{FF2B5EF4-FFF2-40B4-BE49-F238E27FC236}">
                <a16:creationId xmlns="" xmlns:a16="http://schemas.microsoft.com/office/drawing/2014/main" id="{5A86C897-7E76-4AFF-AC04-9EED2C5128B0}"/>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990600" y="4280208"/>
            <a:ext cx="5791200" cy="2042160"/>
          </a:xfrm>
          <a:prstGeom prst="rect">
            <a:avLst/>
          </a:prstGeom>
        </p:spPr>
      </p:pic>
      <p:sp>
        <p:nvSpPr>
          <p:cNvPr id="7" name="TextBox 6">
            <a:extLst>
              <a:ext uri="{FF2B5EF4-FFF2-40B4-BE49-F238E27FC236}">
                <a16:creationId xmlns="" xmlns:a16="http://schemas.microsoft.com/office/drawing/2014/main" id="{67019BC6-5169-42AE-AAEC-21B9DFF1123C}"/>
              </a:ext>
            </a:extLst>
          </p:cNvPr>
          <p:cNvSpPr txBox="1"/>
          <p:nvPr/>
        </p:nvSpPr>
        <p:spPr>
          <a:xfrm>
            <a:off x="990600" y="6322368"/>
            <a:ext cx="8153400" cy="230832"/>
          </a:xfrm>
          <a:prstGeom prst="rect">
            <a:avLst/>
          </a:prstGeom>
          <a:noFill/>
        </p:spPr>
        <p:txBody>
          <a:bodyPr wrap="square" rtlCol="0">
            <a:spAutoFit/>
          </a:bodyPr>
          <a:lstStyle/>
          <a:p>
            <a:r>
              <a:rPr lang="en-US" sz="900">
                <a:hlinkClick r:id="rId4" tooltip="http://commons.wikimedia.org/wiki/File:Mixophyes_fleayi_tadpole.JPG"/>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436643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166" y="2160589"/>
            <a:ext cx="4039233" cy="3560733"/>
          </a:xfrm>
        </p:spPr>
        <p:txBody>
          <a:bodyPr>
            <a:normAutofit fontScale="92500" lnSpcReduction="10000"/>
          </a:bodyPr>
          <a:lstStyle/>
          <a:p>
            <a:pPr marL="0" indent="0">
              <a:buNone/>
            </a:pPr>
            <a:r>
              <a:rPr lang="en-US" sz="2600" b="1" dirty="0"/>
              <a:t>Tadpole with Limbs Stage</a:t>
            </a:r>
          </a:p>
          <a:p>
            <a:r>
              <a:rPr lang="en-US" sz="2600" dirty="0"/>
              <a:t>As the tadpoles continue to eat, they grow in size. Also, they start to develop their fore and hind limbs. As the legs grow, the tail begins to diminish, and the tadpole turns into a froglet.</a:t>
            </a:r>
            <a:r>
              <a:rPr lang="en-US" sz="2000" dirty="0"/>
              <a:t>			</a:t>
            </a:r>
          </a:p>
        </p:txBody>
      </p:sp>
      <p:pic>
        <p:nvPicPr>
          <p:cNvPr id="6" name="Picture 5">
            <a:extLst>
              <a:ext uri="{FF2B5EF4-FFF2-40B4-BE49-F238E27FC236}">
                <a16:creationId xmlns="" xmlns:a16="http://schemas.microsoft.com/office/drawing/2014/main" id="{E0A00CF6-31B7-49DC-9CA0-171901E4D666}"/>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4954468" y="1930399"/>
            <a:ext cx="4951532" cy="4074323"/>
          </a:xfrm>
          <a:prstGeom prst="rect">
            <a:avLst/>
          </a:prstGeom>
        </p:spPr>
      </p:pic>
      <p:sp>
        <p:nvSpPr>
          <p:cNvPr id="8" name="Title 2">
            <a:extLst>
              <a:ext uri="{FF2B5EF4-FFF2-40B4-BE49-F238E27FC236}">
                <a16:creationId xmlns="" xmlns:a16="http://schemas.microsoft.com/office/drawing/2014/main" id="{4C59787E-27DD-43F7-9AEF-555BD6A62006}"/>
              </a:ext>
            </a:extLst>
          </p:cNvPr>
          <p:cNvSpPr>
            <a:spLocks noGrp="1"/>
          </p:cNvSpPr>
          <p:nvPr>
            <p:ph type="title"/>
          </p:nvPr>
        </p:nvSpPr>
        <p:spPr>
          <a:xfrm>
            <a:off x="1524000" y="914400"/>
            <a:ext cx="7750002" cy="691227"/>
          </a:xfrm>
        </p:spPr>
        <p:txBody>
          <a:bodyPr/>
          <a:lstStyle/>
          <a:p>
            <a:pPr algn="ctr"/>
            <a:r>
              <a:rPr lang="en-US" dirty="0">
                <a:solidFill>
                  <a:srgbClr val="A129A0"/>
                </a:solidFill>
                <a:effectLst>
                  <a:outerShdw blurRad="38100" dist="38100" dir="2700000" algn="tl">
                    <a:srgbClr val="000000">
                      <a:alpha val="43137"/>
                    </a:srgbClr>
                  </a:outerShdw>
                </a:effectLst>
              </a:rPr>
              <a:t>A Transformation Cycle</a:t>
            </a:r>
          </a:p>
        </p:txBody>
      </p:sp>
    </p:spTree>
    <p:extLst>
      <p:ext uri="{BB962C8B-B14F-4D97-AF65-F5344CB8AC3E}">
        <p14:creationId xmlns:p14="http://schemas.microsoft.com/office/powerpoint/2010/main" val="518593000"/>
      </p:ext>
    </p:extLst>
  </p:cSld>
  <p:clrMapOvr>
    <a:masterClrMapping/>
  </p:clrMapOvr>
</p:sld>
</file>

<file path=ppt/theme/theme1.xml><?xml version="1.0" encoding="utf-8"?>
<a:theme xmlns:a="http://schemas.openxmlformats.org/drawingml/2006/main" name="Facet">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3790</TotalTime>
  <Words>1523</Words>
  <Application>Microsoft Office PowerPoint</Application>
  <PresentationFormat>Custom</PresentationFormat>
  <Paragraphs>150</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Lissen</vt:lpstr>
      <vt:lpstr>Calibri</vt:lpstr>
      <vt:lpstr>Wingdings 3</vt:lpstr>
      <vt:lpstr>Biome</vt:lpstr>
      <vt:lpstr>Wingdings</vt:lpstr>
      <vt:lpstr>Trebuchet MS</vt:lpstr>
      <vt:lpstr>Facet</vt:lpstr>
      <vt:lpstr>PowerPoint Presentation</vt:lpstr>
      <vt:lpstr>The SHARE Lectures</vt:lpstr>
      <vt:lpstr>The Beginning of Time/Creation</vt:lpstr>
      <vt:lpstr>Transformation Is Eminent at This Time in History</vt:lpstr>
      <vt:lpstr>Historical Periods ― Transformation over Time</vt:lpstr>
      <vt:lpstr>Transformation through a Metamorphosis</vt:lpstr>
      <vt:lpstr>A Transformation Cycle</vt:lpstr>
      <vt:lpstr>A Transformation Cycle</vt:lpstr>
      <vt:lpstr>A Transformation Cycle</vt:lpstr>
      <vt:lpstr>A Transformation Cycle</vt:lpstr>
      <vt:lpstr>A Transformation Cycle</vt:lpstr>
      <vt:lpstr>Transform Your Mind</vt:lpstr>
      <vt:lpstr>God’s Love for His chosen nation, Israel, in the midst of their rejection of Him Romans 10:21</vt:lpstr>
      <vt:lpstr>Mindset of Rejection</vt:lpstr>
      <vt:lpstr>Mindset of Rejection-Romans 11:1</vt:lpstr>
      <vt:lpstr>Mindset of Rejection― Romans 11:8 </vt:lpstr>
      <vt:lpstr>Mindset of Rejection-Romans 11:8</vt:lpstr>
      <vt:lpstr>Transform Your Minds Romans 12:1-2 </vt:lpstr>
      <vt:lpstr>Transform Your Minds Romans 12:1-2 </vt:lpstr>
      <vt:lpstr>Transform Your Minds Romans 12:1-2 </vt:lpstr>
      <vt:lpstr>Transform Your Minds―Romans 12:1 Now that you are a Christian . . .</vt:lpstr>
      <vt:lpstr>Transform Your Minds―Romans 12:1 Now that you are a Christian . . .</vt:lpstr>
      <vt:lpstr>Romans 11:36-For of him, and through him, and unto him, are all things. To him be the glory forever, Amen</vt:lpstr>
      <vt:lpstr>Transform Your Mind A Perpetual Renewing of the Mind</vt:lpstr>
      <vt:lpstr>Thank You for Your Attendance Today!</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Congregational Emphasis 2018</dc:title>
  <dc:creator>SCLARK;Tyrone Jones, Sandra Huston</dc:creator>
  <cp:keywords>2020 The SHARE, Ep 11;P E</cp:keywords>
  <cp:lastModifiedBy>mayfield</cp:lastModifiedBy>
  <cp:revision>166</cp:revision>
  <cp:lastPrinted>2018-01-05T20:55:31Z</cp:lastPrinted>
  <dcterms:created xsi:type="dcterms:W3CDTF">2018-01-03T20:11:25Z</dcterms:created>
  <dcterms:modified xsi:type="dcterms:W3CDTF">2020-09-27T20:44:54Z</dcterms:modified>
</cp:coreProperties>
</file>