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2" r:id="rId2"/>
    <p:sldId id="278" r:id="rId3"/>
    <p:sldId id="279" r:id="rId4"/>
    <p:sldId id="257" r:id="rId5"/>
    <p:sldId id="280" r:id="rId6"/>
    <p:sldId id="264" r:id="rId7"/>
    <p:sldId id="281" r:id="rId8"/>
    <p:sldId id="273" r:id="rId9"/>
    <p:sldId id="282" r:id="rId10"/>
    <p:sldId id="277" r:id="rId11"/>
    <p:sldId id="275" r:id="rId12"/>
    <p:sldId id="259" r:id="rId13"/>
    <p:sldId id="276" r:id="rId14"/>
    <p:sldId id="269" r:id="rId15"/>
  </p:sldIdLst>
  <p:sldSz cx="12192000" cy="6858000"/>
  <p:notesSz cx="6858000" cy="9144000"/>
  <p:defaultTextStyle>
    <a:defPPr>
      <a:defRPr lang="en-US"/>
    </a:defPPr>
    <a:lvl1pPr marL="0" indent="0" algn="l" defTabSz="914400" rtl="0" eaLnBrk="1" latinLnBrk="0" hangingPunct="1">
      <a:lnSpc>
        <a:spcPct val="100000"/>
      </a:lnSpc>
      <a:defRPr lang="en-US" sz="1800" b="0" i="0" u="none" strike="noStrike" kern="1200" smtClean="0">
        <a:solidFill>
          <a:schemeClr val="tx1"/>
        </a:solidFill>
        <a:latin typeface="+mn-lt"/>
        <a:ea typeface="+mn-ea"/>
        <a:cs typeface="+mn-cs"/>
      </a:defRPr>
    </a:lvl1pPr>
    <a:lvl2pPr marL="457200" lvl="1" indent="0" algn="l" defTabSz="914400" rtl="0" eaLnBrk="1" latinLnBrk="0" hangingPunct="1">
      <a:lnSpc>
        <a:spcPct val="100000"/>
      </a:lnSpc>
      <a:defRPr lang="en-US" sz="1800" b="0" i="0" u="none" strike="noStrike" kern="1200" smtClean="0">
        <a:solidFill>
          <a:schemeClr val="tx1"/>
        </a:solidFill>
        <a:latin typeface="+mn-lt"/>
        <a:ea typeface="+mn-ea"/>
        <a:cs typeface="+mn-cs"/>
      </a:defRPr>
    </a:lvl2pPr>
    <a:lvl3pPr marL="914400" lvl="2" indent="0" algn="l" defTabSz="914400" rtl="0" eaLnBrk="1" latinLnBrk="0" hangingPunct="1">
      <a:lnSpc>
        <a:spcPct val="100000"/>
      </a:lnSpc>
      <a:defRPr lang="en-US" sz="1800" b="0" i="0" u="none" strike="noStrike" kern="1200" smtClean="0">
        <a:solidFill>
          <a:schemeClr val="tx1"/>
        </a:solidFill>
        <a:latin typeface="+mn-lt"/>
        <a:ea typeface="+mn-ea"/>
        <a:cs typeface="+mn-cs"/>
      </a:defRPr>
    </a:lvl3pPr>
    <a:lvl4pPr marL="1371600" lvl="3" indent="0" algn="l" defTabSz="914400" rtl="0" eaLnBrk="1" latinLnBrk="0" hangingPunct="1">
      <a:lnSpc>
        <a:spcPct val="100000"/>
      </a:lnSpc>
      <a:defRPr lang="en-US" sz="1800" b="0" i="0" u="none" strike="noStrike" kern="1200" smtClean="0">
        <a:solidFill>
          <a:schemeClr val="tx1"/>
        </a:solidFill>
        <a:latin typeface="+mn-lt"/>
        <a:ea typeface="+mn-ea"/>
        <a:cs typeface="+mn-cs"/>
      </a:defRPr>
    </a:lvl4pPr>
    <a:lvl5pPr marL="1828800" lvl="4" indent="0" algn="l" defTabSz="914400" rtl="0" eaLnBrk="1" latinLnBrk="0" hangingPunct="1">
      <a:lnSpc>
        <a:spcPct val="100000"/>
      </a:lnSpc>
      <a:defRPr lang="en-US" sz="1800" b="0" i="0" u="none" strike="noStrike" kern="1200" smtClean="0">
        <a:solidFill>
          <a:schemeClr val="tx1"/>
        </a:solidFill>
        <a:latin typeface="+mn-lt"/>
        <a:ea typeface="+mn-ea"/>
        <a:cs typeface="+mn-cs"/>
      </a:defRPr>
    </a:lvl5pPr>
    <a:lvl6pPr marL="2286000" lvl="5" indent="0" algn="l" defTabSz="914400" rtl="0" eaLnBrk="1" latinLnBrk="0" hangingPunct="1">
      <a:lnSpc>
        <a:spcPct val="100000"/>
      </a:lnSpc>
      <a:defRPr lang="en-US" sz="1800" b="0" i="0" u="none" strike="noStrike" kern="1200" smtClean="0">
        <a:solidFill>
          <a:schemeClr val="tx1"/>
        </a:solidFill>
        <a:latin typeface="+mn-lt"/>
        <a:ea typeface="+mn-ea"/>
        <a:cs typeface="+mn-cs"/>
      </a:defRPr>
    </a:lvl6pPr>
    <a:lvl7pPr marL="2743200" lvl="6" indent="0" algn="l" defTabSz="914400" rtl="0" eaLnBrk="1" latinLnBrk="0" hangingPunct="1">
      <a:lnSpc>
        <a:spcPct val="100000"/>
      </a:lnSpc>
      <a:defRPr lang="en-US" sz="1800" b="0" i="0" u="none" strike="noStrike" kern="1200" smtClean="0">
        <a:solidFill>
          <a:schemeClr val="tx1"/>
        </a:solidFill>
        <a:latin typeface="+mn-lt"/>
        <a:ea typeface="+mn-ea"/>
        <a:cs typeface="+mn-cs"/>
      </a:defRPr>
    </a:lvl7pPr>
    <a:lvl8pPr marL="3200400" lvl="7" indent="0" algn="l" defTabSz="914400" rtl="0" eaLnBrk="1" latinLnBrk="0" hangingPunct="1">
      <a:lnSpc>
        <a:spcPct val="100000"/>
      </a:lnSpc>
      <a:defRPr lang="en-US" sz="1800" b="0" i="0" u="none" strike="noStrike" kern="1200" smtClean="0">
        <a:solidFill>
          <a:schemeClr val="tx1"/>
        </a:solidFill>
        <a:latin typeface="+mn-lt"/>
        <a:ea typeface="+mn-ea"/>
        <a:cs typeface="+mn-cs"/>
      </a:defRPr>
    </a:lvl8pPr>
    <a:lvl9pPr marL="3657600" lvl="8" indent="0" algn="l" defTabSz="914400" rtl="0" eaLnBrk="1" latinLnBrk="0" hangingPunct="1">
      <a:lnSpc>
        <a:spcPct val="100000"/>
      </a:lnSpc>
      <a:defRPr lang="en-US" sz="1800" b="0" i="0" u="none" strike="noStrike" kern="1200" smtClean="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4684"/>
  </p:normalViewPr>
  <p:slideViewPr>
    <p:cSldViewPr>
      <p:cViewPr>
        <p:scale>
          <a:sx n="52" d="100"/>
          <a:sy n="52" d="100"/>
        </p:scale>
        <p:origin x="-667" y="2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BE53C0-CA23-4CB1-A6C7-2EE177593170}"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50718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16562525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431245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2703406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513123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46133-A143-4F5C-93AE-4B3B62C7F398}"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21779795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BEF54-D2A6-4D15-ADDE-8F6946E3A805}"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2304783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75544-C166-46B5-8313-79EE244F9527}"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342592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A8F8B7-9845-4E26-9AEA-7D3B6897E8FE}"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404955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99382-946E-4E49-9679-A7B216249042}" type="datetime1">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214804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761AD2-BA78-4D74-95DF-11C19257648C}" type="datetime1">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328780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263929-F02A-42C9-8141-279FE958AAA4}" type="datetime1">
              <a:rPr lang="en-US" smtClean="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256316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E54AF3-83B9-45A1-92CE-B52F692E1DEE}" type="datetime1">
              <a:rPr lang="en-US" smtClean="0"/>
              <a:t>9/26/2020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68BF6D-1875-48DC-89CB-E322EF9305A0}"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74271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6DE87-9A4E-4E9C-BAD1-074C7A112C27}" type="datetime1">
              <a:rPr lang="en-US" smtClean="0"/>
              <a:t>9/26/2020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68BF6D-1875-48DC-89CB-E322EF9305A0}"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200" y="5748252"/>
            <a:ext cx="963386" cy="951344"/>
          </a:xfrm>
          <a:prstGeom prst="rect">
            <a:avLst/>
          </a:prstGeom>
        </p:spPr>
      </p:pic>
    </p:spTree>
    <p:extLst>
      <p:ext uri="{BB962C8B-B14F-4D97-AF65-F5344CB8AC3E}">
        <p14:creationId xmlns:p14="http://schemas.microsoft.com/office/powerpoint/2010/main" val="129817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394F78-C3E6-4D48-BBB3-4B9A50533677}" type="datetime1">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143520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CFED4-1ECD-4413-A6F2-A0362C0F6262}" type="datetime1">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68BF6D-1875-48DC-89CB-E322EF9305A0}" type="slidenum">
              <a:rPr lang="en-US" smtClean="0"/>
              <a:t>‹#›</a:t>
            </a:fld>
            <a:endParaRPr lang="en-US" dirty="0"/>
          </a:p>
        </p:txBody>
      </p:sp>
    </p:spTree>
    <p:extLst>
      <p:ext uri="{BB962C8B-B14F-4D97-AF65-F5344CB8AC3E}">
        <p14:creationId xmlns:p14="http://schemas.microsoft.com/office/powerpoint/2010/main" val="43553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746133-A143-4F5C-93AE-4B3B62C7F398}" type="datetime1">
              <a:rPr lang="en-US" smtClean="0"/>
              <a:t>9/26/2020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68BF6D-1875-48DC-89CB-E322EF9305A0}" type="slidenum">
              <a:rPr lang="en-US" smtClean="0"/>
              <a:t>‹#›</a:t>
            </a:fld>
            <a:endParaRPr lang="en-US" dirty="0"/>
          </a:p>
        </p:txBody>
      </p:sp>
    </p:spTree>
    <p:extLst>
      <p:ext uri="{BB962C8B-B14F-4D97-AF65-F5344CB8AC3E}">
        <p14:creationId xmlns:p14="http://schemas.microsoft.com/office/powerpoint/2010/main" val="15181788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nio.com/people/children-kids/children-walking-fores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dadfirst.com/2012/06/how-to-get-in-trouble-at-home-using-the-bibl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jesusunboxed.wordpress.com/2019/02/24/loving-our-enemies-101-lk-627-38/"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informationliberation.com/?id=6078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formationliberation.com/?id=6078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62" name="Group 72">
            <a:extLst>
              <a:ext uri="{FF2B5EF4-FFF2-40B4-BE49-F238E27FC236}">
                <a16:creationId xmlns:a16="http://schemas.microsoft.com/office/drawing/2014/main" xmlns="" id="{88C9B83F-64CD-41C1-925F-A08801FFD0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xmlns="" id="{E1655065-0BD7-4422-BEC0-4401E99809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4DDD90AC-ABEC-4A76-9C9C-AD0A5F8FC7F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21A8AFEF-EC50-4C0B-9C64-814B76C820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CAFAA800-E117-4357-84E4-56B63EA03E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8DDFC9F4-3B45-402D-8AD7-60B3F08ED7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F26A0854-FBE4-4587-B349-06BE192BD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54A9C4C6-FF7D-470E-BFCA-CE4F60A1F0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B1721EA8-4871-45D4-B78F-AE805A3004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E5763971-E3A3-45C6-9BA8-2E032C7A55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xmlns="" id="{32752E94-0E01-4AF5-A43A-F2FAD8737C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46" name="Shape"/>
          <p:cNvSpPr>
            <a:spLocks noGrp="1"/>
          </p:cNvSpPr>
          <p:nvPr>
            <p:ph type="title"/>
          </p:nvPr>
        </p:nvSpPr>
        <p:spPr>
          <a:xfrm>
            <a:off x="4863951" y="1572125"/>
            <a:ext cx="4410051" cy="2475635"/>
          </a:xfrm>
          <a:prstGeom prst="rect">
            <a:avLst/>
          </a:prstGeom>
        </p:spPr>
        <p:txBody>
          <a:bodyPr vert="horz" lIns="91440" tIns="45720" rIns="91440" bIns="45720" rtlCol="0" anchor="b">
            <a:normAutofit/>
          </a:bodyPr>
          <a:lstStyle/>
          <a:p>
            <a:pPr algn="r"/>
            <a:r>
              <a:rPr lang="en-US" sz="5400" dirty="0">
                <a:effectLst>
                  <a:outerShdw blurRad="38100" dist="38100" dir="2700000" algn="tl">
                    <a:srgbClr val="000000">
                      <a:alpha val="43137"/>
                    </a:srgbClr>
                  </a:outerShdw>
                </a:effectLst>
              </a:rPr>
              <a:t> </a:t>
            </a:r>
          </a:p>
        </p:txBody>
      </p:sp>
      <p:sp>
        <p:nvSpPr>
          <p:cNvPr id="6148" name="Shape"/>
          <p:cNvSpPr>
            <a:spLocks noGrp="1"/>
          </p:cNvSpPr>
          <p:nvPr>
            <p:ph type="sldNum" sz="quarter" idx="12"/>
          </p:nvPr>
        </p:nvSpPr>
        <p:spPr>
          <a:xfrm>
            <a:off x="8590663" y="6041362"/>
            <a:ext cx="683339" cy="365125"/>
          </a:xfrm>
          <a:prstGeom prst="rect">
            <a:avLst/>
          </a:prstGeom>
        </p:spPr>
        <p:txBody>
          <a:bodyPr vert="horz" lIns="91440" tIns="45720" rIns="91440" bIns="45720" rtlCol="0" anchor="ctr">
            <a:normAutofit/>
          </a:bodyPr>
          <a:lstStyle/>
          <a:p>
            <a:pPr>
              <a:spcAft>
                <a:spcPts val="600"/>
              </a:spcAft>
            </a:pPr>
            <a:fld id="{17A673FC-1FA2-626C-6B3A-D93C0D2799CC}" type="slidenum">
              <a:rPr lang="en-US" smtClean="0"/>
              <a:pPr>
                <a:spcAft>
                  <a:spcPts val="600"/>
                </a:spcAft>
              </a:pPr>
              <a:t>1</a:t>
            </a:fld>
            <a:endParaRPr lang="en-US" dirty="0"/>
          </a:p>
        </p:txBody>
      </p:sp>
      <p:grpSp>
        <p:nvGrpSpPr>
          <p:cNvPr id="11" name="Group 10">
            <a:extLst>
              <a:ext uri="{FF2B5EF4-FFF2-40B4-BE49-F238E27FC236}">
                <a16:creationId xmlns:a16="http://schemas.microsoft.com/office/drawing/2014/main" xmlns="" id="{438E38A1-C395-48B0-AA47-114E4464C1D1}"/>
              </a:ext>
            </a:extLst>
          </p:cNvPr>
          <p:cNvGrpSpPr/>
          <p:nvPr/>
        </p:nvGrpSpPr>
        <p:grpSpPr>
          <a:xfrm>
            <a:off x="12379411" y="4343400"/>
            <a:ext cx="2155942" cy="1868234"/>
            <a:chOff x="20" y="10"/>
            <a:chExt cx="12191980" cy="6878701"/>
          </a:xfrm>
        </p:grpSpPr>
        <p:pic>
          <p:nvPicPr>
            <p:cNvPr id="3" name="Picture 2" descr="A canyon with a mountain in the background&#10;&#10;Description automatically generated">
              <a:extLst>
                <a:ext uri="{FF2B5EF4-FFF2-40B4-BE49-F238E27FC236}">
                  <a16:creationId xmlns:a16="http://schemas.microsoft.com/office/drawing/2014/main" xmlns="" id="{A2F04D09-5DC7-4ABF-A064-93D1DBFCCD47}"/>
                </a:ext>
              </a:extLst>
            </p:cNvPr>
            <p:cNvPicPr>
              <a:picLocks noChangeAspect="1"/>
            </p:cNvPicPr>
            <p:nvPr/>
          </p:nvPicPr>
          <p:blipFill rotWithShape="1">
            <a:blip r:embed="rId2">
              <a:alphaModFix amt="94000"/>
              <a:extLst>
                <a:ext uri="{BEBA8EAE-BF5A-486C-A8C5-ECC9F3942E4B}">
                  <a14:imgProps xmlns:a14="http://schemas.microsoft.com/office/drawing/2010/main">
                    <a14:imgLayer r:embed="rId3">
                      <a14:imgEffect>
                        <a14:colorTemperature colorTemp="7570"/>
                      </a14:imgEffect>
                    </a14:imgLayer>
                  </a14:imgProps>
                </a:ext>
              </a:extLst>
            </a:blip>
            <a:srcRect t="6714" b="24055"/>
            <a:stretch/>
          </p:blipFill>
          <p:spPr>
            <a:xfrm>
              <a:off x="20" y="10"/>
              <a:ext cx="12191980" cy="6857990"/>
            </a:xfrm>
            <a:prstGeom prst="rect">
              <a:avLst/>
            </a:prstGeom>
          </p:spPr>
        </p:pic>
        <p:pic>
          <p:nvPicPr>
            <p:cNvPr id="7" name="Picture 6" descr="A person riding a horse&#10;&#10;Description automatically generated">
              <a:extLst>
                <a:ext uri="{FF2B5EF4-FFF2-40B4-BE49-F238E27FC236}">
                  <a16:creationId xmlns:a16="http://schemas.microsoft.com/office/drawing/2014/main" xmlns="" id="{D6FABBA1-3F71-4468-9DE7-5C909B61F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1980" y="2539990"/>
              <a:ext cx="3810000" cy="4338721"/>
            </a:xfrm>
            <a:prstGeom prst="rect">
              <a:avLst/>
            </a:prstGeom>
          </p:spPr>
        </p:pic>
      </p:grpSp>
      <p:grpSp>
        <p:nvGrpSpPr>
          <p:cNvPr id="10" name="Group 9">
            <a:extLst>
              <a:ext uri="{FF2B5EF4-FFF2-40B4-BE49-F238E27FC236}">
                <a16:creationId xmlns:a16="http://schemas.microsoft.com/office/drawing/2014/main" xmlns="" id="{22F9B802-C746-4A99-BF8A-4038D1151B02}"/>
              </a:ext>
            </a:extLst>
          </p:cNvPr>
          <p:cNvGrpSpPr/>
          <p:nvPr/>
        </p:nvGrpSpPr>
        <p:grpSpPr>
          <a:xfrm>
            <a:off x="12379411" y="1414327"/>
            <a:ext cx="1271587" cy="365125"/>
            <a:chOff x="11113" y="17463"/>
            <a:chExt cx="1271587" cy="365125"/>
          </a:xfrm>
        </p:grpSpPr>
        <p:sp>
          <p:nvSpPr>
            <p:cNvPr id="4" name="Rectangle 2">
              <a:extLst>
                <a:ext uri="{FF2B5EF4-FFF2-40B4-BE49-F238E27FC236}">
                  <a16:creationId xmlns:a16="http://schemas.microsoft.com/office/drawing/2014/main" xmlns="" id="{A4B03A2B-DC32-4510-9831-36123B4ADE68}"/>
                </a:ext>
              </a:extLst>
            </p:cNvPr>
            <p:cNvSpPr>
              <a:spLocks noChangeArrowheads="1"/>
            </p:cNvSpPr>
            <p:nvPr/>
          </p:nvSpPr>
          <p:spPr bwMode="auto">
            <a:xfrm>
              <a:off x="11113" y="17463"/>
              <a:ext cx="366712" cy="365125"/>
            </a:xfrm>
            <a:prstGeom prst="rect">
              <a:avLst/>
            </a:prstGeom>
            <a:solidFill>
              <a:srgbClr val="823C47"/>
            </a:solidFill>
            <a:ln w="25400" algn="ctr">
              <a:solidFill>
                <a:srgbClr val="823C47"/>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700" b="0" i="0" u="none" strike="noStrike" cap="none" normalizeH="0" baseline="0" dirty="0">
                  <a:ln>
                    <a:noFill/>
                  </a:ln>
                  <a:solidFill>
                    <a:srgbClr val="FFFFFF"/>
                  </a:solidFill>
                  <a:effectLst/>
                  <a:latin typeface="Calibri" panose="020F0502020204030204" pitchFamily="34" charset="0"/>
                </a:rPr>
                <a:t>130 60 71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86F9D88F-2C0D-40EE-BFCE-323EDC54A975}"/>
                </a:ext>
              </a:extLst>
            </p:cNvPr>
            <p:cNvSpPr>
              <a:spLocks noChangeArrowheads="1"/>
            </p:cNvSpPr>
            <p:nvPr/>
          </p:nvSpPr>
          <p:spPr bwMode="auto">
            <a:xfrm>
              <a:off x="465138" y="17463"/>
              <a:ext cx="365125" cy="365125"/>
            </a:xfrm>
            <a:prstGeom prst="rect">
              <a:avLst/>
            </a:prstGeom>
            <a:solidFill>
              <a:srgbClr val="8A4851"/>
            </a:solidFill>
            <a:ln w="25400" algn="ctr">
              <a:solidFill>
                <a:srgbClr val="8A485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600" b="0" i="0" u="none" strike="noStrike" cap="none" normalizeH="0" baseline="0" dirty="0">
                  <a:ln>
                    <a:noFill/>
                  </a:ln>
                  <a:solidFill>
                    <a:srgbClr val="FFFFFF"/>
                  </a:solidFill>
                  <a:effectLst/>
                  <a:latin typeface="Calibri" panose="020F0502020204030204" pitchFamily="34" charset="0"/>
                </a:rPr>
                <a:t>138 72 81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xmlns="" id="{EED88709-24D3-4363-8A33-A42C9686B1A2}"/>
                </a:ext>
              </a:extLst>
            </p:cNvPr>
            <p:cNvSpPr>
              <a:spLocks noChangeArrowheads="1"/>
            </p:cNvSpPr>
            <p:nvPr/>
          </p:nvSpPr>
          <p:spPr bwMode="auto">
            <a:xfrm>
              <a:off x="917575" y="17463"/>
              <a:ext cx="365125" cy="365125"/>
            </a:xfrm>
            <a:prstGeom prst="rect">
              <a:avLst/>
            </a:prstGeom>
            <a:solidFill>
              <a:srgbClr val="84793F"/>
            </a:solidFill>
            <a:ln w="25400" algn="ctr">
              <a:solidFill>
                <a:srgbClr val="84793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600" b="0" i="0" u="none" strike="noStrike" cap="none" normalizeH="0" baseline="0" dirty="0">
                  <a:ln>
                    <a:noFill/>
                  </a:ln>
                  <a:solidFill>
                    <a:srgbClr val="FFFFFF"/>
                  </a:solidFill>
                  <a:effectLst/>
                  <a:latin typeface="Calibri" panose="020F0502020204030204" pitchFamily="34" charset="0"/>
                </a:rPr>
                <a:t>132 121 63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5" name="Picture 14" descr="A car with a mountain in the background&#10;&#10;Description automatically generated">
            <a:extLst>
              <a:ext uri="{FF2B5EF4-FFF2-40B4-BE49-F238E27FC236}">
                <a16:creationId xmlns:a16="http://schemas.microsoft.com/office/drawing/2014/main" xmlns="" id="{D7E789A3-D8E9-489B-A9ED-ACB506115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 y="-64293"/>
            <a:ext cx="12192000" cy="6858000"/>
          </a:xfrm>
          <a:prstGeom prst="rect">
            <a:avLst/>
          </a:prstGeom>
        </p:spPr>
      </p:pic>
      <p:pic>
        <p:nvPicPr>
          <p:cNvPr id="16" name="Picture 15">
            <a:extLst>
              <a:ext uri="{FF2B5EF4-FFF2-40B4-BE49-F238E27FC236}">
                <a16:creationId xmlns:a16="http://schemas.microsoft.com/office/drawing/2014/main" xmlns="" id="{8C3D9A79-212D-4700-9CE4-4E3B11E8A95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058" y="64293"/>
            <a:ext cx="3349756" cy="33004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standing around a fire&#10;&#10;Description automatically generated">
            <a:extLst>
              <a:ext uri="{FF2B5EF4-FFF2-40B4-BE49-F238E27FC236}">
                <a16:creationId xmlns:a16="http://schemas.microsoft.com/office/drawing/2014/main" xmlns="" id="{6CDE7B4F-D690-4BFE-8EA3-84DF3199A126}"/>
              </a:ext>
            </a:extLst>
          </p:cNvPr>
          <p:cNvPicPr>
            <a:picLocks noChangeAspect="1"/>
          </p:cNvPicPr>
          <p:nvPr/>
        </p:nvPicPr>
        <p:blipFill rotWithShape="1">
          <a:blip r:embed="rId2">
            <a:alphaModFix amt="40000"/>
          </a:blip>
          <a:srcRect t="12957" b="1204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CE11DD76-2B36-4FB0-9ACB-8861FE898983}"/>
              </a:ext>
            </a:extLst>
          </p:cNvPr>
          <p:cNvSpPr>
            <a:spLocks noGrp="1"/>
          </p:cNvSpPr>
          <p:nvPr>
            <p:ph type="title"/>
          </p:nvPr>
        </p:nvSpPr>
        <p:spPr>
          <a:xfrm>
            <a:off x="677334" y="609600"/>
            <a:ext cx="10905066" cy="1320800"/>
          </a:xfrm>
        </p:spPr>
        <p:txBody>
          <a:bodyPr>
            <a:normAutofit/>
          </a:bodyPr>
          <a:lstStyle/>
          <a:p>
            <a:r>
              <a:rPr lang="en-US" b="1" dirty="0">
                <a:effectLst>
                  <a:outerShdw blurRad="38100" dist="38100" dir="2700000" algn="tl">
                    <a:srgbClr val="000000">
                      <a:alpha val="43137"/>
                    </a:srgbClr>
                  </a:outerShdw>
                </a:effectLst>
              </a:rPr>
              <a:t>IF NOT CAREFUL IN THIS AREA, WE CAN FALL VICTIM TO A “HERD MENTALITY”</a:t>
            </a:r>
          </a:p>
        </p:txBody>
      </p:sp>
      <p:sp>
        <p:nvSpPr>
          <p:cNvPr id="3" name="Content Placeholder 2">
            <a:extLst>
              <a:ext uri="{FF2B5EF4-FFF2-40B4-BE49-F238E27FC236}">
                <a16:creationId xmlns:a16="http://schemas.microsoft.com/office/drawing/2014/main" xmlns="" id="{A8380F90-C3DA-465A-BAA1-5D826D438F9E}"/>
              </a:ext>
            </a:extLst>
          </p:cNvPr>
          <p:cNvSpPr>
            <a:spLocks noGrp="1"/>
          </p:cNvSpPr>
          <p:nvPr>
            <p:ph idx="1"/>
          </p:nvPr>
        </p:nvSpPr>
        <p:spPr>
          <a:xfrm>
            <a:off x="677334" y="1828801"/>
            <a:ext cx="10981266" cy="4577686"/>
          </a:xfrm>
        </p:spPr>
        <p:txBody>
          <a:bodyPr>
            <a:normAutofit/>
          </a:bodyPr>
          <a:lstStyle/>
          <a:p>
            <a:pPr>
              <a:lnSpc>
                <a:spcPct val="90000"/>
              </a:lnSpc>
            </a:pPr>
            <a:r>
              <a:rPr lang="en-US" sz="2400" dirty="0">
                <a:solidFill>
                  <a:srgbClr val="FFFFFF"/>
                </a:solidFill>
              </a:rPr>
              <a:t>A herd mentality defined, is the phenomenon of individuals deciding to follow others and </a:t>
            </a:r>
            <a:r>
              <a:rPr lang="en-US" sz="2400" b="1" u="sng" dirty="0">
                <a:solidFill>
                  <a:srgbClr val="FFFFFF"/>
                </a:solidFill>
              </a:rPr>
              <a:t>imitating</a:t>
            </a:r>
            <a:r>
              <a:rPr lang="en-US" sz="2400" dirty="0">
                <a:solidFill>
                  <a:srgbClr val="FFFFFF"/>
                </a:solidFill>
              </a:rPr>
              <a:t> group behaviors, rather than deciding </a:t>
            </a:r>
            <a:r>
              <a:rPr lang="en-US" sz="2400" b="1" u="sng" dirty="0">
                <a:solidFill>
                  <a:srgbClr val="FFFFFF"/>
                </a:solidFill>
              </a:rPr>
              <a:t>independently</a:t>
            </a:r>
            <a:r>
              <a:rPr lang="en-US" sz="2400" dirty="0">
                <a:solidFill>
                  <a:srgbClr val="FFFFFF"/>
                </a:solidFill>
              </a:rPr>
              <a:t> on the basis of their own private information</a:t>
            </a:r>
          </a:p>
          <a:p>
            <a:pPr>
              <a:lnSpc>
                <a:spcPct val="90000"/>
              </a:lnSpc>
            </a:pPr>
            <a:r>
              <a:rPr lang="en-US" sz="2600" dirty="0">
                <a:solidFill>
                  <a:srgbClr val="FFFFFF"/>
                </a:solidFill>
                <a:latin typeface="+mj-lt"/>
              </a:rPr>
              <a:t>Romans 8:6 (</a:t>
            </a:r>
            <a:r>
              <a:rPr lang="en-US" sz="2600" dirty="0">
                <a:solidFill>
                  <a:srgbClr val="FFFFFF"/>
                </a:solidFill>
                <a:effectLst>
                  <a:outerShdw blurRad="38100" dist="38100" dir="2700000" algn="tl">
                    <a:srgbClr val="000000">
                      <a:alpha val="43137"/>
                    </a:srgbClr>
                  </a:outerShdw>
                </a:effectLst>
                <a:latin typeface="+mj-lt"/>
              </a:rPr>
              <a:t>New Living Translation)</a:t>
            </a:r>
          </a:p>
          <a:p>
            <a:pPr marL="344488" indent="0">
              <a:lnSpc>
                <a:spcPct val="90000"/>
              </a:lnSpc>
              <a:buNone/>
            </a:pPr>
            <a:r>
              <a:rPr lang="en-US" sz="2400" dirty="0">
                <a:solidFill>
                  <a:srgbClr val="FFFFFF"/>
                </a:solidFill>
              </a:rPr>
              <a:t>“So letting your sinful nature control your mind leads to death. But letting the spirit control your mind leads to life and peace”.</a:t>
            </a:r>
          </a:p>
          <a:p>
            <a:pPr>
              <a:lnSpc>
                <a:spcPct val="90000"/>
              </a:lnSpc>
            </a:pPr>
            <a:r>
              <a:rPr lang="en-US" sz="2400" dirty="0">
                <a:solidFill>
                  <a:srgbClr val="FFFFFF"/>
                </a:solidFill>
              </a:rPr>
              <a:t>A psychological theory by Dr. Wendy James called “The Contagion Theory”, proposed that crowds exert a </a:t>
            </a:r>
            <a:r>
              <a:rPr lang="en-US" sz="2400" b="1" u="sng" dirty="0">
                <a:solidFill>
                  <a:srgbClr val="FFFFFF"/>
                </a:solidFill>
              </a:rPr>
              <a:t>hypnotic influence </a:t>
            </a:r>
            <a:r>
              <a:rPr lang="en-US" sz="2400" dirty="0">
                <a:solidFill>
                  <a:srgbClr val="FFFFFF"/>
                </a:solidFill>
              </a:rPr>
              <a:t>on their members that result in </a:t>
            </a:r>
            <a:r>
              <a:rPr lang="en-US" sz="2400" b="1" u="sng" dirty="0">
                <a:solidFill>
                  <a:srgbClr val="FFFFFF"/>
                </a:solidFill>
              </a:rPr>
              <a:t>irrational and emotionally-charged behavior </a:t>
            </a:r>
            <a:r>
              <a:rPr lang="en-US" sz="2400" dirty="0">
                <a:solidFill>
                  <a:srgbClr val="FFFFFF"/>
                </a:solidFill>
              </a:rPr>
              <a:t>often referred to as a crowd frenzy.</a:t>
            </a:r>
          </a:p>
          <a:p>
            <a:pPr>
              <a:lnSpc>
                <a:spcPct val="90000"/>
              </a:lnSpc>
            </a:pPr>
            <a:r>
              <a:rPr lang="en-US" sz="2400" dirty="0">
                <a:solidFill>
                  <a:srgbClr val="FFFFFF"/>
                </a:solidFill>
              </a:rPr>
              <a:t>Paul dealt with this in Ephesus in Acts 19:24-32 (New Living Translation)</a:t>
            </a:r>
          </a:p>
        </p:txBody>
      </p:sp>
      <p:sp>
        <p:nvSpPr>
          <p:cNvPr id="4" name="Slide Number Placeholder 3">
            <a:extLst>
              <a:ext uri="{FF2B5EF4-FFF2-40B4-BE49-F238E27FC236}">
                <a16:creationId xmlns:a16="http://schemas.microsoft.com/office/drawing/2014/main" xmlns="" id="{A741C277-63F7-4699-9028-0AE5D10E5D83}"/>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10</a:t>
            </a:fld>
            <a:endParaRPr lang="en-US" dirty="0"/>
          </a:p>
        </p:txBody>
      </p:sp>
    </p:spTree>
    <p:extLst>
      <p:ext uri="{BB962C8B-B14F-4D97-AF65-F5344CB8AC3E}">
        <p14:creationId xmlns:p14="http://schemas.microsoft.com/office/powerpoint/2010/main" val="28260811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group of people standing next to a tree&#10;&#10;Description automatically generated">
            <a:extLst>
              <a:ext uri="{FF2B5EF4-FFF2-40B4-BE49-F238E27FC236}">
                <a16:creationId xmlns:a16="http://schemas.microsoft.com/office/drawing/2014/main" xmlns="" id="{F859587A-CDCB-4711-8CD6-6C288D1F09C3}"/>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6639"/>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0749234-7604-4C63-BA44-2DF60BDBABBD}"/>
              </a:ext>
            </a:extLst>
          </p:cNvPr>
          <p:cNvSpPr>
            <a:spLocks noGrp="1"/>
          </p:cNvSpPr>
          <p:nvPr>
            <p:ph type="title"/>
          </p:nvPr>
        </p:nvSpPr>
        <p:spPr>
          <a:xfrm>
            <a:off x="609600" y="609600"/>
            <a:ext cx="10905066" cy="1320800"/>
          </a:xfrm>
        </p:spPr>
        <p:txBody>
          <a:bodyPr>
            <a:normAutofit/>
          </a:bodyPr>
          <a:lstStyle/>
          <a:p>
            <a:pPr>
              <a:lnSpc>
                <a:spcPct val="90000"/>
              </a:lnSpc>
            </a:pPr>
            <a:r>
              <a:rPr lang="en-US" sz="3200" b="1" dirty="0">
                <a:effectLst>
                  <a:outerShdw blurRad="38100" dist="38100" dir="2700000" algn="tl">
                    <a:srgbClr val="000000">
                      <a:alpha val="43137"/>
                    </a:srgbClr>
                  </a:outerShdw>
                </a:effectLst>
              </a:rPr>
              <a:t>STUDIES WORK “IN CONCERT” WITH WHAT THE BIBLE TEACHES US ABOUT FOLLOWING THE MAJORITY</a:t>
            </a:r>
          </a:p>
        </p:txBody>
      </p:sp>
      <p:sp>
        <p:nvSpPr>
          <p:cNvPr id="3" name="Content Placeholder 2">
            <a:extLst>
              <a:ext uri="{FF2B5EF4-FFF2-40B4-BE49-F238E27FC236}">
                <a16:creationId xmlns:a16="http://schemas.microsoft.com/office/drawing/2014/main" xmlns="" id="{389BF229-18BB-4CC5-A95A-BFB1EBD4EEBB}"/>
              </a:ext>
            </a:extLst>
          </p:cNvPr>
          <p:cNvSpPr>
            <a:spLocks noGrp="1"/>
          </p:cNvSpPr>
          <p:nvPr>
            <p:ph idx="1"/>
          </p:nvPr>
        </p:nvSpPr>
        <p:spPr>
          <a:xfrm>
            <a:off x="677334" y="1600201"/>
            <a:ext cx="10828866" cy="4806286"/>
          </a:xfrm>
        </p:spPr>
        <p:txBody>
          <a:bodyPr>
            <a:normAutofit/>
          </a:bodyPr>
          <a:lstStyle/>
          <a:p>
            <a:r>
              <a:rPr lang="en-US" sz="2400" dirty="0">
                <a:solidFill>
                  <a:srgbClr val="FFFFFF"/>
                </a:solidFill>
              </a:rPr>
              <a:t>Sociologists at Leeds University, a public research university in West Yorkshire, England, performed a group experiment where </a:t>
            </a:r>
            <a:r>
              <a:rPr lang="en-US" sz="2400" b="1" u="sng" dirty="0">
                <a:solidFill>
                  <a:srgbClr val="FFFFFF"/>
                </a:solidFill>
              </a:rPr>
              <a:t>volunteers were told to randomly walk around a large hall without talking to each other </a:t>
            </a:r>
          </a:p>
          <a:p>
            <a:r>
              <a:rPr lang="en-US" sz="2400" b="1" u="sng" dirty="0">
                <a:solidFill>
                  <a:srgbClr val="FFFFFF"/>
                </a:solidFill>
              </a:rPr>
              <a:t>A select few were then given more detailed instructions on where to walk</a:t>
            </a:r>
          </a:p>
          <a:p>
            <a:r>
              <a:rPr lang="en-US" sz="2400" dirty="0">
                <a:solidFill>
                  <a:srgbClr val="FFFFFF"/>
                </a:solidFill>
              </a:rPr>
              <a:t>The scientists discovered that </a:t>
            </a:r>
            <a:r>
              <a:rPr lang="en-US" sz="2400" b="1" u="sng" dirty="0">
                <a:solidFill>
                  <a:srgbClr val="FFFFFF"/>
                </a:solidFill>
              </a:rPr>
              <a:t>people end up blindly following one or two instructed people who appear to know where they’re going</a:t>
            </a:r>
            <a:endParaRPr lang="en-US" sz="2400" b="1" dirty="0">
              <a:solidFill>
                <a:srgbClr val="FFFFFF"/>
              </a:solidFill>
            </a:endParaRPr>
          </a:p>
          <a:p>
            <a:r>
              <a:rPr lang="en-US" sz="2400" dirty="0">
                <a:solidFill>
                  <a:srgbClr val="FFFFFF"/>
                </a:solidFill>
              </a:rPr>
              <a:t>The results of these experiments showed that </a:t>
            </a:r>
            <a:r>
              <a:rPr lang="en-US" sz="2400" b="1" u="sng" dirty="0">
                <a:solidFill>
                  <a:srgbClr val="FFFFFF"/>
                </a:solidFill>
              </a:rPr>
              <a:t>it only takes 5% of confident looking and instructed people to influence  the direction of the 95% of people in the crowd, and the 200 volunteers did this without even realizing it!</a:t>
            </a:r>
          </a:p>
        </p:txBody>
      </p:sp>
      <p:sp>
        <p:nvSpPr>
          <p:cNvPr id="4" name="Slide Number Placeholder 3">
            <a:extLst>
              <a:ext uri="{FF2B5EF4-FFF2-40B4-BE49-F238E27FC236}">
                <a16:creationId xmlns:a16="http://schemas.microsoft.com/office/drawing/2014/main" xmlns="" id="{E8C0D821-00A1-47BF-9084-355D412FCE6F}"/>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11</a:t>
            </a:fld>
            <a:endParaRPr lang="en-US" dirty="0"/>
          </a:p>
        </p:txBody>
      </p:sp>
    </p:spTree>
    <p:extLst>
      <p:ext uri="{BB962C8B-B14F-4D97-AF65-F5344CB8AC3E}">
        <p14:creationId xmlns:p14="http://schemas.microsoft.com/office/powerpoint/2010/main" val="408366390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itle 2"/>
          <p:cNvSpPr>
            <a:spLocks noGrp="1"/>
          </p:cNvSpPr>
          <p:nvPr>
            <p:ph type="title"/>
          </p:nvPr>
        </p:nvSpPr>
        <p:spPr>
          <a:xfrm>
            <a:off x="677334" y="609600"/>
            <a:ext cx="3843375" cy="5175624"/>
          </a:xfrm>
        </p:spPr>
        <p:txBody>
          <a:bodyPr anchor="ctr">
            <a:normAutofit/>
          </a:bodyPr>
          <a:lstStyle/>
          <a:p>
            <a:r>
              <a:rPr lang="en-US" dirty="0">
                <a:solidFill>
                  <a:schemeClr val="tx1">
                    <a:lumMod val="85000"/>
                    <a:lumOff val="15000"/>
                  </a:schemeClr>
                </a:solidFill>
              </a:rPr>
              <a:t>THE WORLD DOES NOT FOLLOW THE PROFOUND TEACHINGS OF JESUS</a:t>
            </a:r>
            <a:br>
              <a:rPr lang="en-US" dirty="0">
                <a:solidFill>
                  <a:schemeClr val="tx1">
                    <a:lumMod val="85000"/>
                    <a:lumOff val="15000"/>
                  </a:schemeClr>
                </a:solidFill>
              </a:rPr>
            </a:br>
            <a:r>
              <a:rPr lang="en-US" dirty="0">
                <a:solidFill>
                  <a:schemeClr val="tx1">
                    <a:lumMod val="85000"/>
                    <a:lumOff val="15000"/>
                  </a:schemeClr>
                </a:solidFill>
              </a:rPr>
              <a:t/>
            </a:r>
            <a:br>
              <a:rPr lang="en-US" dirty="0">
                <a:solidFill>
                  <a:schemeClr val="tx1">
                    <a:lumMod val="85000"/>
                    <a:lumOff val="15000"/>
                  </a:schemeClr>
                </a:solidFill>
              </a:rPr>
            </a:br>
            <a:endParaRPr lang="en-US" dirty="0">
              <a:solidFill>
                <a:schemeClr val="tx1">
                  <a:lumMod val="85000"/>
                  <a:lumOff val="15000"/>
                </a:schemeClr>
              </a:solidFill>
            </a:endParaRPr>
          </a:p>
        </p:txBody>
      </p:sp>
      <p:sp>
        <p:nvSpPr>
          <p:cNvPr id="27" name="Freeform: Shape 26">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a:solidFill>
                  <a:srgbClr val="FFFFFF"/>
                </a:solidFill>
              </a:rPr>
              <a:pPr>
                <a:spcAft>
                  <a:spcPts val="600"/>
                </a:spcAft>
              </a:pPr>
              <a:t>12</a:t>
            </a:fld>
            <a:endParaRPr lang="en-US" dirty="0">
              <a:solidFill>
                <a:srgbClr val="FFFFFF"/>
              </a:solidFill>
            </a:endParaRPr>
          </a:p>
        </p:txBody>
      </p:sp>
      <p:sp>
        <p:nvSpPr>
          <p:cNvPr id="2" name="Content Placeholder 1"/>
          <p:cNvSpPr>
            <a:spLocks noGrp="1"/>
          </p:cNvSpPr>
          <p:nvPr>
            <p:ph idx="1"/>
          </p:nvPr>
        </p:nvSpPr>
        <p:spPr>
          <a:xfrm>
            <a:off x="4789651" y="609601"/>
            <a:ext cx="6837729" cy="5175624"/>
          </a:xfrm>
        </p:spPr>
        <p:txBody>
          <a:bodyPr anchor="ctr">
            <a:noAutofit/>
          </a:bodyPr>
          <a:lstStyle/>
          <a:p>
            <a:pPr marL="0" indent="0">
              <a:buNone/>
            </a:pPr>
            <a:r>
              <a:rPr lang="en-US" sz="2500" dirty="0">
                <a:solidFill>
                  <a:srgbClr val="FFFFFF"/>
                </a:solidFill>
                <a:effectLst>
                  <a:outerShdw blurRad="38100" dist="38100" dir="2700000" algn="tl">
                    <a:srgbClr val="000000">
                      <a:alpha val="43137"/>
                    </a:srgbClr>
                  </a:outerShdw>
                </a:effectLst>
              </a:rPr>
              <a:t>Jesus was a carpenter. He wasn’t a theologian or doctor of the law . . . but was the law itself and the creator of it</a:t>
            </a:r>
          </a:p>
          <a:p>
            <a:pPr marL="0" indent="0">
              <a:buNone/>
            </a:pPr>
            <a:r>
              <a:rPr lang="en-US" sz="2500" dirty="0">
                <a:solidFill>
                  <a:srgbClr val="FFFFFF"/>
                </a:solidFill>
                <a:effectLst>
                  <a:outerShdw blurRad="38100" dist="38100" dir="2700000" algn="tl">
                    <a:srgbClr val="000000">
                      <a:alpha val="43137"/>
                    </a:srgbClr>
                  </a:outerShdw>
                </a:effectLst>
              </a:rPr>
              <a:t>2 Timothy 3:16 (The Message Bible) “every part of scripture is God-breathed and useful one way or another – showing us truth, exposing our rebellion, correcting our mistakes . . . training us to live God’s way.</a:t>
            </a:r>
          </a:p>
          <a:p>
            <a:pPr marL="0" indent="0">
              <a:buNone/>
            </a:pPr>
            <a:r>
              <a:rPr lang="en-US" sz="2500" dirty="0">
                <a:solidFill>
                  <a:srgbClr val="FFFFFF"/>
                </a:solidFill>
                <a:effectLst>
                  <a:outerShdw blurRad="38100" dist="38100" dir="2700000" algn="tl">
                    <a:srgbClr val="000000">
                      <a:alpha val="43137"/>
                    </a:srgbClr>
                  </a:outerShdw>
                </a:effectLst>
              </a:rPr>
              <a:t>Matthew 7:28-29 (KJV) “and it came to pass, when Jesus had ended these sayings, the people were astonished at his doctrine: for he taught them as one having authority, and not as the scribes”.</a:t>
            </a:r>
          </a:p>
        </p:txBody>
      </p:sp>
    </p:spTree>
    <p:extLst>
      <p:ext uri="{BB962C8B-B14F-4D97-AF65-F5344CB8AC3E}">
        <p14:creationId xmlns:p14="http://schemas.microsoft.com/office/powerpoint/2010/main" val="4366431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8AF7C5CE-22F3-43D9-8BCA-22686DA6314B}"/>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2206E083-63D9-41FC-BAE9-7F3A4309E9F7}"/>
              </a:ext>
            </a:extLst>
          </p:cNvPr>
          <p:cNvSpPr>
            <a:spLocks noGrp="1"/>
          </p:cNvSpPr>
          <p:nvPr>
            <p:ph type="title"/>
          </p:nvPr>
        </p:nvSpPr>
        <p:spPr>
          <a:xfrm>
            <a:off x="609600" y="304800"/>
            <a:ext cx="8596668" cy="1320800"/>
          </a:xfrm>
        </p:spPr>
        <p:txBody>
          <a:bodyPr>
            <a:normAutofit/>
          </a:bodyPr>
          <a:lstStyle/>
          <a:p>
            <a:r>
              <a:rPr lang="en-US" b="1" dirty="0">
                <a:effectLst>
                  <a:outerShdw blurRad="38100" dist="38100" dir="2700000" algn="tl">
                    <a:srgbClr val="000000">
                      <a:alpha val="43137"/>
                    </a:srgbClr>
                  </a:outerShdw>
                </a:effectLst>
              </a:rPr>
              <a:t>WE LOOK TO GOD FOR GUIDANCE, NOT TO THE WORLD </a:t>
            </a:r>
          </a:p>
        </p:txBody>
      </p:sp>
      <p:sp>
        <p:nvSpPr>
          <p:cNvPr id="3" name="Content Placeholder 2">
            <a:extLst>
              <a:ext uri="{FF2B5EF4-FFF2-40B4-BE49-F238E27FC236}">
                <a16:creationId xmlns:a16="http://schemas.microsoft.com/office/drawing/2014/main" xmlns="" id="{894F3CB6-EFFF-4D7A-AB9E-03365E0C7330}"/>
              </a:ext>
            </a:extLst>
          </p:cNvPr>
          <p:cNvSpPr>
            <a:spLocks noGrp="1"/>
          </p:cNvSpPr>
          <p:nvPr>
            <p:ph idx="1"/>
          </p:nvPr>
        </p:nvSpPr>
        <p:spPr>
          <a:xfrm>
            <a:off x="677334" y="1524000"/>
            <a:ext cx="10981266" cy="4882487"/>
          </a:xfrm>
        </p:spPr>
        <p:txBody>
          <a:bodyPr>
            <a:normAutofit/>
          </a:bodyPr>
          <a:lstStyle/>
          <a:p>
            <a:pPr>
              <a:lnSpc>
                <a:spcPct val="90000"/>
              </a:lnSpc>
            </a:pPr>
            <a:r>
              <a:rPr lang="en-US" sz="2400" dirty="0">
                <a:solidFill>
                  <a:srgbClr val="FFFFFF"/>
                </a:solidFill>
              </a:rPr>
              <a:t>We’ve often heard the phrase that the BIBLE is “(B)asic (I)nstruction (B)efore (L)ife (E)nds”</a:t>
            </a:r>
          </a:p>
          <a:p>
            <a:pPr>
              <a:lnSpc>
                <a:spcPct val="90000"/>
              </a:lnSpc>
            </a:pPr>
            <a:r>
              <a:rPr lang="en-US" sz="2400" dirty="0">
                <a:solidFill>
                  <a:srgbClr val="FFFFFF"/>
                </a:solidFill>
              </a:rPr>
              <a:t>This phrase is true for the Christian and for those who are seeking the truth</a:t>
            </a:r>
          </a:p>
          <a:p>
            <a:pPr>
              <a:lnSpc>
                <a:spcPct val="90000"/>
              </a:lnSpc>
            </a:pPr>
            <a:r>
              <a:rPr lang="en-US" sz="2400" dirty="0">
                <a:solidFill>
                  <a:srgbClr val="FFFFFF"/>
                </a:solidFill>
              </a:rPr>
              <a:t>Proverbs 1:5 (ESV)</a:t>
            </a:r>
          </a:p>
          <a:p>
            <a:pPr marL="403225" indent="0">
              <a:lnSpc>
                <a:spcPct val="90000"/>
              </a:lnSpc>
              <a:buNone/>
            </a:pPr>
            <a:r>
              <a:rPr lang="en-US" sz="2400" dirty="0">
                <a:solidFill>
                  <a:srgbClr val="FFFFFF"/>
                </a:solidFill>
              </a:rPr>
              <a:t>“Let the wise hear and increase in learning, and the one who understands obtain guidance . . .</a:t>
            </a:r>
          </a:p>
          <a:p>
            <a:pPr>
              <a:lnSpc>
                <a:spcPct val="90000"/>
              </a:lnSpc>
            </a:pPr>
            <a:r>
              <a:rPr lang="en-US" sz="2400" dirty="0">
                <a:solidFill>
                  <a:srgbClr val="FFFFFF"/>
                </a:solidFill>
              </a:rPr>
              <a:t>Psalms 32:8 (ESV)</a:t>
            </a:r>
          </a:p>
          <a:p>
            <a:pPr marL="461963" indent="0">
              <a:lnSpc>
                <a:spcPct val="90000"/>
              </a:lnSpc>
              <a:buNone/>
            </a:pPr>
            <a:r>
              <a:rPr lang="en-US" sz="2400" dirty="0">
                <a:solidFill>
                  <a:srgbClr val="FFFFFF"/>
                </a:solidFill>
              </a:rPr>
              <a:t>“The Lord says, I will guide you along the best pathway for your life. I will advise you and watch over you”</a:t>
            </a:r>
          </a:p>
          <a:p>
            <a:pPr>
              <a:lnSpc>
                <a:spcPct val="90000"/>
              </a:lnSpc>
            </a:pPr>
            <a:r>
              <a:rPr lang="en-US" sz="2400" dirty="0">
                <a:solidFill>
                  <a:srgbClr val="FFFFFF"/>
                </a:solidFill>
              </a:rPr>
              <a:t>Psalms 16:7 (ESV) “I will bless the Lord who guides me; even at night my heart instructs me”.</a:t>
            </a:r>
          </a:p>
        </p:txBody>
      </p:sp>
    </p:spTree>
    <p:extLst>
      <p:ext uri="{BB962C8B-B14F-4D97-AF65-F5344CB8AC3E}">
        <p14:creationId xmlns:p14="http://schemas.microsoft.com/office/powerpoint/2010/main" val="180779975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p:cNvSpPr>
            <a:spLocks noGrp="1"/>
          </p:cNvSpPr>
          <p:nvPr>
            <p:ph type="title"/>
          </p:nvPr>
        </p:nvSpPr>
        <p:spPr>
          <a:xfrm>
            <a:off x="2590800" y="457200"/>
            <a:ext cx="6096000" cy="653026"/>
          </a:xfrm>
          <a:prstGeom prst="rect">
            <a:avLst/>
          </a:prstGeom>
        </p:spPr>
        <p:txBody>
          <a:bodyPr/>
          <a:lstStyle/>
          <a:p>
            <a:pPr algn="ctr"/>
            <a:r>
              <a:rPr lang="en-US" b="1" dirty="0">
                <a:effectLst>
                  <a:outerShdw blurRad="38100" dist="38100" dir="2700000" algn="tl">
                    <a:srgbClr val="000000">
                      <a:alpha val="43137"/>
                    </a:srgbClr>
                  </a:outerShdw>
                </a:effectLst>
              </a:rPr>
              <a:t>CONCLUSION</a:t>
            </a:r>
          </a:p>
        </p:txBody>
      </p:sp>
      <p:sp>
        <p:nvSpPr>
          <p:cNvPr id="5123" name="Shape"/>
          <p:cNvSpPr>
            <a:spLocks noGrp="1"/>
          </p:cNvSpPr>
          <p:nvPr>
            <p:ph idx="1"/>
          </p:nvPr>
        </p:nvSpPr>
        <p:spPr>
          <a:xfrm>
            <a:off x="1219200" y="1186426"/>
            <a:ext cx="8839200" cy="3881120"/>
          </a:xfrm>
          <a:prstGeom prst="rect">
            <a:avLst/>
          </a:prstGeom>
        </p:spPr>
        <p:txBody>
          <a:bodyPr>
            <a:normAutofit/>
          </a:bodyPr>
          <a:lstStyle/>
          <a:p>
            <a:r>
              <a:rPr lang="en-US" sz="2400" dirty="0"/>
              <a:t>In closing, we’ve learned that a) judging and being critical of others before taking introspection of ourselves, b) not treating people the way we want to be treated, c) following the majority, and d) not following the principles of the Scriptures, is a “recipe for disaster”.</a:t>
            </a:r>
          </a:p>
          <a:p>
            <a:r>
              <a:rPr lang="en-US" sz="2400" dirty="0"/>
              <a:t>I believe it’s painfully obvious that the safest guide for our lives is following the </a:t>
            </a:r>
            <a:r>
              <a:rPr lang="en-US" sz="2600" b="1" u="sng" dirty="0">
                <a:solidFill>
                  <a:schemeClr val="tx2">
                    <a:lumMod val="60000"/>
                    <a:lumOff val="40000"/>
                  </a:schemeClr>
                </a:solidFill>
              </a:rPr>
              <a:t>profound</a:t>
            </a:r>
            <a:r>
              <a:rPr lang="en-US" dirty="0"/>
              <a:t> </a:t>
            </a:r>
            <a:r>
              <a:rPr lang="en-US" sz="2400" dirty="0"/>
              <a:t>teachings of our Lord and Savior Jesus Christ.</a:t>
            </a:r>
          </a:p>
          <a:p>
            <a:pPr marL="0" indent="0" algn="ctr">
              <a:buNone/>
            </a:pPr>
            <a:r>
              <a:rPr lang="en-US" sz="3200" dirty="0"/>
              <a:t>THANK YOU FOR YOUR ATTENTION</a:t>
            </a:r>
            <a:r>
              <a:rPr lang="en-US" sz="2800" dirty="0"/>
              <a:t>		</a:t>
            </a:r>
          </a:p>
        </p:txBody>
      </p:sp>
      <p:pic>
        <p:nvPicPr>
          <p:cNvPr id="3" name="Picture 2">
            <a:extLst>
              <a:ext uri="{FF2B5EF4-FFF2-40B4-BE49-F238E27FC236}">
                <a16:creationId xmlns:a16="http://schemas.microsoft.com/office/drawing/2014/main" xmlns="" id="{1F33E845-53D2-446D-A324-E7327F5154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p:blipFill>
        <p:spPr>
          <a:xfrm>
            <a:off x="3429000" y="5067546"/>
            <a:ext cx="4419600" cy="1830667"/>
          </a:xfrm>
          <a:prstGeom prst="rect">
            <a:avLst/>
          </a:prstGeom>
        </p:spPr>
      </p:pic>
    </p:spTree>
    <p:extLst>
      <p:ext uri="{BB962C8B-B14F-4D97-AF65-F5344CB8AC3E}">
        <p14:creationId xmlns:p14="http://schemas.microsoft.com/office/powerpoint/2010/main" val="249905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3A78D4-F1E6-4764-81BB-41D9B043A940}"/>
              </a:ext>
            </a:extLst>
          </p:cNvPr>
          <p:cNvSpPr>
            <a:spLocks noGrp="1"/>
          </p:cNvSpPr>
          <p:nvPr>
            <p:ph type="ctrTitle"/>
          </p:nvPr>
        </p:nvSpPr>
        <p:spPr>
          <a:xfrm>
            <a:off x="1600200" y="3429000"/>
            <a:ext cx="7766936" cy="1646302"/>
          </a:xfrm>
        </p:spPr>
        <p:txBody>
          <a:bodyPr/>
          <a:lstStyle/>
          <a:p>
            <a:pPr>
              <a:lnSpc>
                <a:spcPct val="90000"/>
              </a:lnSpc>
            </a:pPr>
            <a:r>
              <a:rPr lang="en-US" sz="4800" dirty="0">
                <a:solidFill>
                  <a:schemeClr val="tx1"/>
                </a:solidFill>
                <a:latin typeface="+mn-lt"/>
                <a:ea typeface="+mn-ea"/>
                <a:cs typeface="+mn-cs"/>
              </a:rPr>
              <a:t>“The World Is Not a Safe Guide for Your Life”</a:t>
            </a:r>
            <a:br>
              <a:rPr lang="en-US" sz="4800" dirty="0">
                <a:solidFill>
                  <a:schemeClr val="tx1"/>
                </a:solidFill>
                <a:latin typeface="+mn-lt"/>
                <a:ea typeface="+mn-ea"/>
                <a:cs typeface="+mn-cs"/>
              </a:rPr>
            </a:br>
            <a:r>
              <a:rPr lang="en-US" sz="3200" dirty="0">
                <a:solidFill>
                  <a:schemeClr val="tx1"/>
                </a:solidFill>
                <a:latin typeface="+mn-lt"/>
                <a:ea typeface="+mn-ea"/>
                <a:cs typeface="+mn-cs"/>
              </a:rPr>
              <a:t>Matthew 7</a:t>
            </a:r>
          </a:p>
        </p:txBody>
      </p:sp>
      <p:sp>
        <p:nvSpPr>
          <p:cNvPr id="6" name="Subtitle 5">
            <a:extLst>
              <a:ext uri="{FF2B5EF4-FFF2-40B4-BE49-F238E27FC236}">
                <a16:creationId xmlns:a16="http://schemas.microsoft.com/office/drawing/2014/main" xmlns="" id="{1C5055FA-A3FC-48B1-B734-A78D1569636E}"/>
              </a:ext>
            </a:extLst>
          </p:cNvPr>
          <p:cNvSpPr>
            <a:spLocks noGrp="1"/>
          </p:cNvSpPr>
          <p:nvPr>
            <p:ph type="subTitle" idx="1"/>
          </p:nvPr>
        </p:nvSpPr>
        <p:spPr>
          <a:xfrm>
            <a:off x="1600200" y="5075299"/>
            <a:ext cx="7766936" cy="1096899"/>
          </a:xfrm>
        </p:spPr>
        <p:txBody>
          <a:bodyPr>
            <a:normAutofit lnSpcReduction="10000"/>
          </a:bodyPr>
          <a:lstStyle/>
          <a:p>
            <a:pPr algn="ctr"/>
            <a:r>
              <a:rPr lang="en-US" sz="3200" dirty="0">
                <a:solidFill>
                  <a:schemeClr val="tx1"/>
                </a:solidFill>
              </a:rPr>
              <a:t>Presenter: François Ransom</a:t>
            </a:r>
          </a:p>
          <a:p>
            <a:pPr algn="ctr"/>
            <a:r>
              <a:rPr lang="en-US" sz="2800" dirty="0">
                <a:solidFill>
                  <a:schemeClr val="tx1"/>
                </a:solidFill>
              </a:rPr>
              <a:t>Saturday, September 26, 2020</a:t>
            </a:r>
          </a:p>
        </p:txBody>
      </p:sp>
      <p:sp>
        <p:nvSpPr>
          <p:cNvPr id="4" name="Slide Number Placeholder 3">
            <a:extLst>
              <a:ext uri="{FF2B5EF4-FFF2-40B4-BE49-F238E27FC236}">
                <a16:creationId xmlns:a16="http://schemas.microsoft.com/office/drawing/2014/main" xmlns="" id="{27CB71CE-F995-408D-9FC1-E6749684E7E4}"/>
              </a:ext>
            </a:extLst>
          </p:cNvPr>
          <p:cNvSpPr>
            <a:spLocks noGrp="1"/>
          </p:cNvSpPr>
          <p:nvPr>
            <p:ph type="sldNum" sz="quarter" idx="12"/>
          </p:nvPr>
        </p:nvSpPr>
        <p:spPr/>
        <p:txBody>
          <a:bodyPr/>
          <a:lstStyle/>
          <a:p>
            <a:fld id="{B568BF6D-1875-48DC-89CB-E322EF9305A0}" type="slidenum">
              <a:rPr lang="en-US" smtClean="0"/>
              <a:t>2</a:t>
            </a:fld>
            <a:endParaRPr lang="en-US" dirty="0"/>
          </a:p>
        </p:txBody>
      </p:sp>
      <p:pic>
        <p:nvPicPr>
          <p:cNvPr id="8" name="Picture 7">
            <a:extLst>
              <a:ext uri="{FF2B5EF4-FFF2-40B4-BE49-F238E27FC236}">
                <a16:creationId xmlns:a16="http://schemas.microsoft.com/office/drawing/2014/main" xmlns="" id="{295CDDB8-4067-41CA-810A-49A77F718370}"/>
              </a:ext>
            </a:extLst>
          </p:cNvPr>
          <p:cNvPicPr>
            <a:picLocks noChangeAspect="1"/>
          </p:cNvPicPr>
          <p:nvPr/>
        </p:nvPicPr>
        <p:blipFill rotWithShape="1">
          <a:blip r:embed="rId2">
            <a:extLst>
              <a:ext uri="{28A0092B-C50C-407E-A947-70E740481C1C}">
                <a14:useLocalDpi xmlns:a14="http://schemas.microsoft.com/office/drawing/2010/main" val="0"/>
              </a:ext>
            </a:extLst>
          </a:blip>
          <a:srcRect l="-417" t="7965" r="417" b="17688"/>
          <a:stretch/>
        </p:blipFill>
        <p:spPr>
          <a:xfrm>
            <a:off x="2667000" y="533400"/>
            <a:ext cx="6454602" cy="2133600"/>
          </a:xfrm>
          <a:prstGeom prst="rect">
            <a:avLst/>
          </a:prstGeom>
        </p:spPr>
      </p:pic>
    </p:spTree>
    <p:extLst>
      <p:ext uri="{BB962C8B-B14F-4D97-AF65-F5344CB8AC3E}">
        <p14:creationId xmlns:p14="http://schemas.microsoft.com/office/powerpoint/2010/main" val="413811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86C16C40-7C29-4ACC-B851-7E08E459B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xmlns="" id="{CDD733AE-DD5E-4C77-8BCD-72BF12A06B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xmlns="" id="{51DE90A4-932E-4370-BA07-30F43254C0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6A19CA4A-B208-452A-8BE4-BC6940D33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xmlns="" id="{B74F8D3E-E618-4DE3-A0CC-B4904BB5D5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xmlns="" id="{299DA406-C54B-4E31-867D-FAF8DCE70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65">
              <a:extLst>
                <a:ext uri="{FF2B5EF4-FFF2-40B4-BE49-F238E27FC236}">
                  <a16:creationId xmlns:a16="http://schemas.microsoft.com/office/drawing/2014/main" xmlns="" id="{A1E16883-5140-47C4-A9AD-AD6598AC3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xmlns="" id="{4CD848DC-8A2A-4093-9BDD-7AF4B6A27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xmlns="" id="{34635A4D-E9CE-4B78-912A-479EA451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xmlns="" id="{D663A5EE-5581-44F3-8F98-688755F63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xmlns="" id="{B1E84E6A-F5AE-4F4D-98F2-82FE4FCC26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xmlns="" id="{DDE7DDC9-17D4-4686-833D-48F8733B4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p:cNvSpPr>
            <a:spLocks noGrp="1"/>
          </p:cNvSpPr>
          <p:nvPr>
            <p:ph type="title"/>
          </p:nvPr>
        </p:nvSpPr>
        <p:spPr>
          <a:xfrm>
            <a:off x="677334" y="451513"/>
            <a:ext cx="8596668" cy="691487"/>
          </a:xfrm>
        </p:spPr>
        <p:txBody>
          <a:bodyPr>
            <a:normAutofit/>
          </a:bodyPr>
          <a:lstStyle/>
          <a:p>
            <a:pPr>
              <a:lnSpc>
                <a:spcPct val="90000"/>
              </a:lnSpc>
            </a:pPr>
            <a:r>
              <a:rPr lang="en-US" sz="3200" b="1" dirty="0">
                <a:effectLst>
                  <a:outerShdw blurRad="38100" dist="38100" dir="2700000" algn="tl">
                    <a:srgbClr val="000000">
                      <a:alpha val="43137"/>
                    </a:srgbClr>
                  </a:outerShdw>
                </a:effectLst>
              </a:rPr>
              <a:t>INTRODUCTION</a:t>
            </a:r>
            <a:endParaRPr lang="en-US" sz="2800"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a:pPr>
                <a:spcAft>
                  <a:spcPts val="600"/>
                </a:spcAft>
              </a:pPr>
              <a:t>3</a:t>
            </a:fld>
            <a:endParaRPr lang="en-US" dirty="0"/>
          </a:p>
        </p:txBody>
      </p:sp>
      <p:sp>
        <p:nvSpPr>
          <p:cNvPr id="2" name="Content Placeholder 1"/>
          <p:cNvSpPr>
            <a:spLocks noGrp="1"/>
          </p:cNvSpPr>
          <p:nvPr>
            <p:ph idx="1"/>
          </p:nvPr>
        </p:nvSpPr>
        <p:spPr>
          <a:xfrm>
            <a:off x="677334" y="1219200"/>
            <a:ext cx="8926108" cy="5410199"/>
          </a:xfrm>
        </p:spPr>
        <p:txBody>
          <a:bodyPr>
            <a:normAutofit/>
          </a:bodyPr>
          <a:lstStyle/>
          <a:p>
            <a:pPr>
              <a:lnSpc>
                <a:spcPct val="90000"/>
              </a:lnSpc>
            </a:pPr>
            <a:r>
              <a:rPr lang="en-US" sz="2600" dirty="0"/>
              <a:t>There has always been a lot of criticism and judgement in the world</a:t>
            </a:r>
          </a:p>
          <a:p>
            <a:pPr>
              <a:lnSpc>
                <a:spcPct val="90000"/>
              </a:lnSpc>
            </a:pPr>
            <a:r>
              <a:rPr lang="en-US" sz="2600" dirty="0"/>
              <a:t>However, this has increased exponentially because of the pandemic, job loss, death, business closings, racial unrest, and the pandemonium going on in Washington DC</a:t>
            </a:r>
          </a:p>
          <a:p>
            <a:pPr>
              <a:lnSpc>
                <a:spcPct val="90000"/>
              </a:lnSpc>
            </a:pPr>
            <a:r>
              <a:rPr lang="en-US" sz="2600" dirty="0"/>
              <a:t>Matthew 7:1-5 / 1 John 4:1a and verses 5-6</a:t>
            </a:r>
          </a:p>
          <a:p>
            <a:pPr>
              <a:lnSpc>
                <a:spcPct val="90000"/>
              </a:lnSpc>
            </a:pPr>
            <a:r>
              <a:rPr lang="en-US" sz="2600" dirty="0"/>
              <a:t>We are constantly “chewing” on each other and, as humans, tend to judge each other</a:t>
            </a:r>
          </a:p>
          <a:p>
            <a:pPr>
              <a:lnSpc>
                <a:spcPct val="90000"/>
              </a:lnSpc>
            </a:pPr>
            <a:endParaRPr lang="en-US" sz="1300" dirty="0"/>
          </a:p>
        </p:txBody>
      </p:sp>
    </p:spTree>
    <p:extLst>
      <p:ext uri="{BB962C8B-B14F-4D97-AF65-F5344CB8AC3E}">
        <p14:creationId xmlns:p14="http://schemas.microsoft.com/office/powerpoint/2010/main" val="12814150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xmlns="" id="{86C16C40-7C29-4ACC-B851-7E08E459B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xmlns="" id="{CDD733AE-DD5E-4C77-8BCD-72BF12A06B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xmlns="" id="{51DE90A4-932E-4370-BA07-30F43254C0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6A19CA4A-B208-452A-8BE4-BC6940D33D4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xmlns="" id="{B74F8D3E-E618-4DE3-A0CC-B4904BB5D5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xmlns="" id="{299DA406-C54B-4E31-867D-FAF8DCE70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65">
              <a:extLst>
                <a:ext uri="{FF2B5EF4-FFF2-40B4-BE49-F238E27FC236}">
                  <a16:creationId xmlns:a16="http://schemas.microsoft.com/office/drawing/2014/main" xmlns="" id="{A1E16883-5140-47C4-A9AD-AD6598AC3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xmlns="" id="{4CD848DC-8A2A-4093-9BDD-7AF4B6A278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8">
              <a:extLst>
                <a:ext uri="{FF2B5EF4-FFF2-40B4-BE49-F238E27FC236}">
                  <a16:creationId xmlns:a16="http://schemas.microsoft.com/office/drawing/2014/main" xmlns="" id="{34635A4D-E9CE-4B78-912A-479EA4512B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9">
              <a:extLst>
                <a:ext uri="{FF2B5EF4-FFF2-40B4-BE49-F238E27FC236}">
                  <a16:creationId xmlns:a16="http://schemas.microsoft.com/office/drawing/2014/main" xmlns="" id="{D663A5EE-5581-44F3-8F98-688755F63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xmlns="" id="{B1E84E6A-F5AE-4F4D-98F2-82FE4FCC26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xmlns="" id="{DDE7DDC9-17D4-4686-833D-48F8733B49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p:cNvSpPr>
            <a:spLocks noGrp="1"/>
          </p:cNvSpPr>
          <p:nvPr>
            <p:ph type="title"/>
          </p:nvPr>
        </p:nvSpPr>
        <p:spPr>
          <a:xfrm>
            <a:off x="677334" y="609600"/>
            <a:ext cx="8596668" cy="1320800"/>
          </a:xfrm>
        </p:spPr>
        <p:txBody>
          <a:bodyPr>
            <a:normAutofit/>
          </a:bodyPr>
          <a:lstStyle/>
          <a:p>
            <a:pPr>
              <a:lnSpc>
                <a:spcPct val="90000"/>
              </a:lnSpc>
            </a:pPr>
            <a:r>
              <a:rPr lang="en-US" sz="2800" dirty="0"/>
              <a:t>INTRODUCTION</a:t>
            </a:r>
            <a:br>
              <a:rPr lang="en-US" sz="2800" dirty="0"/>
            </a:br>
            <a:r>
              <a:rPr lang="en-US" sz="2800" dirty="0"/>
              <a:t/>
            </a:r>
            <a:br>
              <a:rPr lang="en-US" sz="2800" dirty="0"/>
            </a:br>
            <a:endParaRPr lang="en-US" sz="2800" dirty="0"/>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a:pPr>
                <a:spcAft>
                  <a:spcPts val="600"/>
                </a:spcAft>
              </a:pPr>
              <a:t>4</a:t>
            </a:fld>
            <a:endParaRPr lang="en-US" dirty="0"/>
          </a:p>
        </p:txBody>
      </p:sp>
      <p:sp>
        <p:nvSpPr>
          <p:cNvPr id="2" name="Content Placeholder 1"/>
          <p:cNvSpPr>
            <a:spLocks noGrp="1"/>
          </p:cNvSpPr>
          <p:nvPr>
            <p:ph idx="1"/>
          </p:nvPr>
        </p:nvSpPr>
        <p:spPr>
          <a:xfrm>
            <a:off x="677334" y="1219200"/>
            <a:ext cx="8690504" cy="5410199"/>
          </a:xfrm>
        </p:spPr>
        <p:txBody>
          <a:bodyPr>
            <a:normAutofit/>
          </a:bodyPr>
          <a:lstStyle/>
          <a:p>
            <a:pPr>
              <a:lnSpc>
                <a:spcPct val="90000"/>
              </a:lnSpc>
            </a:pPr>
            <a:r>
              <a:rPr lang="en-US" sz="2600" dirty="0"/>
              <a:t>This behavior is </a:t>
            </a:r>
            <a:r>
              <a:rPr lang="en-US" sz="2600" b="1" u="sng" dirty="0"/>
              <a:t>not a safe guide for our lives</a:t>
            </a:r>
            <a:r>
              <a:rPr lang="en-US" sz="2600" b="1" dirty="0"/>
              <a:t> </a:t>
            </a:r>
            <a:r>
              <a:rPr lang="en-US" sz="2600" dirty="0"/>
              <a:t>because of the following:</a:t>
            </a:r>
          </a:p>
          <a:p>
            <a:pPr marL="344488" indent="0">
              <a:lnSpc>
                <a:spcPct val="90000"/>
              </a:lnSpc>
              <a:buNone/>
            </a:pPr>
            <a:r>
              <a:rPr lang="en-US" sz="2600" dirty="0"/>
              <a:t>1) We don’t have all the facts</a:t>
            </a:r>
          </a:p>
          <a:p>
            <a:pPr marL="344488" indent="0">
              <a:lnSpc>
                <a:spcPct val="90000"/>
              </a:lnSpc>
              <a:buNone/>
            </a:pPr>
            <a:r>
              <a:rPr lang="en-US" sz="2600" dirty="0"/>
              <a:t>2) Because we don’t know the heart (mind) we cannot legislate the heart/mind</a:t>
            </a:r>
          </a:p>
          <a:p>
            <a:pPr marL="344488" indent="0">
              <a:lnSpc>
                <a:spcPct val="90000"/>
              </a:lnSpc>
              <a:buNone/>
            </a:pPr>
            <a:r>
              <a:rPr lang="en-US" sz="2600" dirty="0"/>
              <a:t>3) It’s hard for us to be impartial</a:t>
            </a:r>
          </a:p>
        </p:txBody>
      </p:sp>
    </p:spTree>
    <p:extLst>
      <p:ext uri="{BB962C8B-B14F-4D97-AF65-F5344CB8AC3E}">
        <p14:creationId xmlns:p14="http://schemas.microsoft.com/office/powerpoint/2010/main" val="42945731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xmlns=""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xmlns=""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xmlns=""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xmlns=""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xmlns=""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xmlns=""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xmlns=""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xmlns=""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xmlns="" id="{6CD900B9-0050-438D-93B8-7B63210F5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81" y="549824"/>
            <a:ext cx="7965020" cy="5754726"/>
          </a:xfrm>
          <a:prstGeom prst="rect">
            <a:avLst/>
          </a:prstGeom>
        </p:spPr>
      </p:pic>
      <p:sp>
        <p:nvSpPr>
          <p:cNvPr id="2" name="Slide Number Placeholder 1">
            <a:extLst>
              <a:ext uri="{FF2B5EF4-FFF2-40B4-BE49-F238E27FC236}">
                <a16:creationId xmlns:a16="http://schemas.microsoft.com/office/drawing/2014/main" xmlns="" id="{A735A45C-686A-4F56-9874-EC040FDB981B}"/>
              </a:ext>
            </a:extLst>
          </p:cNvPr>
          <p:cNvSpPr>
            <a:spLocks noGrp="1"/>
          </p:cNvSpPr>
          <p:nvPr>
            <p:ph type="sldNum" sz="quarter" idx="12"/>
          </p:nvPr>
        </p:nvSpPr>
        <p:spPr>
          <a:xfrm>
            <a:off x="10865194" y="6411619"/>
            <a:ext cx="683339" cy="365125"/>
          </a:xfrm>
        </p:spPr>
        <p:txBody>
          <a:bodyPr>
            <a:normAutofit/>
          </a:bodyPr>
          <a:lstStyle/>
          <a:p>
            <a:pPr>
              <a:spcAft>
                <a:spcPts val="600"/>
              </a:spcAft>
            </a:pPr>
            <a:fld id="{B568BF6D-1875-48DC-89CB-E322EF9305A0}" type="slidenum">
              <a:rPr lang="en-US">
                <a:solidFill>
                  <a:srgbClr val="FFFFFF"/>
                </a:solidFill>
              </a:rPr>
              <a:pPr>
                <a:spcAft>
                  <a:spcPts val="600"/>
                </a:spcAft>
              </a:pPr>
              <a:t>5</a:t>
            </a:fld>
            <a:endParaRPr lang="en-US" dirty="0">
              <a:solidFill>
                <a:srgbClr val="FFFFFF"/>
              </a:solidFill>
            </a:endParaRPr>
          </a:p>
        </p:txBody>
      </p:sp>
    </p:spTree>
    <p:extLst>
      <p:ext uri="{BB962C8B-B14F-4D97-AF65-F5344CB8AC3E}">
        <p14:creationId xmlns:p14="http://schemas.microsoft.com/office/powerpoint/2010/main" val="335867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E52F9229-3BA2-4A7C-AB8D-15181355D73D}"/>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 r="10220" b="-1"/>
          <a:stretch/>
        </p:blipFill>
        <p:spPr>
          <a:xfrm>
            <a:off x="20" y="10"/>
            <a:ext cx="12191980" cy="6857990"/>
          </a:xfrm>
          <a:prstGeom prst="rect">
            <a:avLst/>
          </a:prstGeom>
        </p:spPr>
      </p:pic>
      <p:sp>
        <p:nvSpPr>
          <p:cNvPr id="3" name="Title 2"/>
          <p:cNvSpPr>
            <a:spLocks noGrp="1"/>
          </p:cNvSpPr>
          <p:nvPr>
            <p:ph type="title"/>
          </p:nvPr>
        </p:nvSpPr>
        <p:spPr>
          <a:xfrm>
            <a:off x="677334" y="609600"/>
            <a:ext cx="8596668" cy="1320800"/>
          </a:xfrm>
        </p:spPr>
        <p:txBody>
          <a:bodyPr>
            <a:normAutofit fontScale="90000"/>
          </a:bodyPr>
          <a:lstStyle/>
          <a:p>
            <a:r>
              <a:rPr lang="en-US" sz="44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DOES NOT FOLLOW THE “GOLDEN RULE”</a:t>
            </a:r>
            <a:endParaRPr lang="en-US" sz="4400" b="1" dirty="0">
              <a:solidFill>
                <a:schemeClr val="accent1">
                  <a:lumMod val="60000"/>
                  <a:lumOff val="40000"/>
                </a:schemeClr>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77334" y="2188238"/>
            <a:ext cx="10295466" cy="4288762"/>
          </a:xfrm>
        </p:spPr>
        <p:txBody>
          <a:bodyPr>
            <a:normAutofit/>
          </a:bodyPr>
          <a:lstStyle/>
          <a:p>
            <a:pPr marL="0" indent="0">
              <a:lnSpc>
                <a:spcPct val="90000"/>
              </a:lnSpc>
              <a:spcBef>
                <a:spcPct val="0"/>
              </a:spcBef>
              <a:buNone/>
            </a:pPr>
            <a:r>
              <a:rPr lang="en-US" sz="3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WORLD SAYS “Do unto others </a:t>
            </a:r>
            <a:r>
              <a:rPr lang="en-US" sz="3600" b="1" i="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before</a:t>
            </a:r>
            <a:r>
              <a:rPr lang="en-US" sz="3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they do unto you”</a:t>
            </a:r>
          </a:p>
          <a:p>
            <a:pPr marL="0" indent="0">
              <a:lnSpc>
                <a:spcPct val="90000"/>
              </a:lnSpc>
              <a:spcBef>
                <a:spcPct val="0"/>
              </a:spcBef>
              <a:buNone/>
            </a:pPr>
            <a:endParaRPr lang="en-US" sz="3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marL="0" indent="0">
              <a:lnSpc>
                <a:spcPct val="90000"/>
              </a:lnSpc>
              <a:spcBef>
                <a:spcPct val="0"/>
              </a:spcBef>
              <a:buNone/>
            </a:pPr>
            <a:r>
              <a:rPr lang="en-US" sz="3600"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But what does Jesus teach? Matthew 7:12</a:t>
            </a: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a:pPr>
                <a:spcAft>
                  <a:spcPts val="600"/>
                </a:spcAft>
              </a:pPr>
              <a:t>6</a:t>
            </a:fld>
            <a:endParaRPr lang="en-US" dirty="0"/>
          </a:p>
        </p:txBody>
      </p:sp>
    </p:spTree>
    <p:extLst>
      <p:ext uri="{BB962C8B-B14F-4D97-AF65-F5344CB8AC3E}">
        <p14:creationId xmlns:p14="http://schemas.microsoft.com/office/powerpoint/2010/main" val="7437272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xmlns="" id="{E52F9229-3BA2-4A7C-AB8D-15181355D73D}"/>
              </a:ext>
            </a:extLst>
          </p:cNvPr>
          <p:cNvPicPr>
            <a:picLocks noChangeAspect="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 r="10220" b="-1"/>
          <a:stretch/>
        </p:blipFill>
        <p:spPr>
          <a:xfrm>
            <a:off x="20" y="10"/>
            <a:ext cx="12191980" cy="6857990"/>
          </a:xfrm>
          <a:prstGeom prst="rect">
            <a:avLst/>
          </a:prstGeom>
        </p:spPr>
      </p:pic>
      <p:sp>
        <p:nvSpPr>
          <p:cNvPr id="3" name="Title 2"/>
          <p:cNvSpPr>
            <a:spLocks noGrp="1"/>
          </p:cNvSpPr>
          <p:nvPr>
            <p:ph type="title"/>
          </p:nvPr>
        </p:nvSpPr>
        <p:spPr>
          <a:xfrm>
            <a:off x="677334" y="609600"/>
            <a:ext cx="8596668" cy="1320800"/>
          </a:xfrm>
        </p:spPr>
        <p:txBody>
          <a:bodyPr>
            <a:normAutofit/>
          </a:bodyPr>
          <a:lstStyle/>
          <a:p>
            <a:r>
              <a:rPr lang="en-US" b="1" dirty="0">
                <a:solidFill>
                  <a:schemeClr val="accent1">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DOES NOT FOLLOW THE “GOLDEN RULE”</a:t>
            </a:r>
            <a:endParaRPr lang="en-US" b="1" dirty="0">
              <a:solidFill>
                <a:schemeClr val="accent1">
                  <a:lumMod val="60000"/>
                  <a:lumOff val="40000"/>
                </a:schemeClr>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677334" y="2112038"/>
            <a:ext cx="10600266" cy="4288762"/>
          </a:xfrm>
        </p:spPr>
        <p:txBody>
          <a:bodyPr>
            <a:normAutofit lnSpcReduction="10000"/>
          </a:bodyPr>
          <a:lstStyle/>
          <a:p>
            <a:pPr>
              <a:lnSpc>
                <a:spcPct val="90000"/>
              </a:lnSpc>
            </a:pPr>
            <a:r>
              <a:rPr lang="en-US" sz="2800" b="0" i="0" dirty="0">
                <a:solidFill>
                  <a:srgbClr val="FFFFFF"/>
                </a:solidFill>
                <a:effectLst/>
                <a:latin typeface="+mj-lt"/>
              </a:rPr>
              <a:t>Luke 6:31-35 (</a:t>
            </a:r>
            <a:r>
              <a:rPr lang="en-US" sz="2800" b="1" i="0" dirty="0">
                <a:solidFill>
                  <a:srgbClr val="FFFFFF"/>
                </a:solidFill>
                <a:effectLst/>
                <a:latin typeface="+mj-lt"/>
              </a:rPr>
              <a:t>New Living Translation)</a:t>
            </a:r>
          </a:p>
          <a:p>
            <a:pPr marL="0" indent="0">
              <a:lnSpc>
                <a:spcPct val="90000"/>
              </a:lnSpc>
              <a:buNone/>
            </a:pPr>
            <a:r>
              <a:rPr lang="en-US" sz="2400" b="1" i="0" baseline="30000" dirty="0">
                <a:solidFill>
                  <a:srgbClr val="FFFFFF"/>
                </a:solidFill>
                <a:effectLst/>
                <a:latin typeface="+mj-lt"/>
              </a:rPr>
              <a:t>31 </a:t>
            </a:r>
            <a:r>
              <a:rPr lang="en-US" sz="2400" b="0" i="0" dirty="0">
                <a:solidFill>
                  <a:srgbClr val="FFFFFF"/>
                </a:solidFill>
                <a:effectLst/>
                <a:latin typeface="+mj-lt"/>
              </a:rPr>
              <a:t>Do to others as you would like them to do to you.</a:t>
            </a:r>
          </a:p>
          <a:p>
            <a:pPr marL="0" indent="0">
              <a:lnSpc>
                <a:spcPct val="90000"/>
              </a:lnSpc>
              <a:buNone/>
            </a:pPr>
            <a:r>
              <a:rPr lang="en-US" sz="2400" b="1" i="0" baseline="30000" dirty="0">
                <a:solidFill>
                  <a:srgbClr val="FFFFFF"/>
                </a:solidFill>
                <a:effectLst/>
                <a:latin typeface="+mj-lt"/>
              </a:rPr>
              <a:t>32 </a:t>
            </a:r>
            <a:r>
              <a:rPr lang="en-US" sz="2400" b="0" i="0" dirty="0">
                <a:solidFill>
                  <a:srgbClr val="FFFFFF"/>
                </a:solidFill>
                <a:effectLst/>
                <a:latin typeface="+mj-lt"/>
              </a:rPr>
              <a:t>“If you love only those who love you, why should you get credit for that? Even sinners love those who love them! </a:t>
            </a:r>
            <a:r>
              <a:rPr lang="en-US" sz="2400" b="1" i="0" baseline="30000" dirty="0">
                <a:solidFill>
                  <a:srgbClr val="FFFFFF"/>
                </a:solidFill>
                <a:effectLst/>
                <a:latin typeface="+mj-lt"/>
              </a:rPr>
              <a:t>33 </a:t>
            </a:r>
            <a:r>
              <a:rPr lang="en-US" sz="2400" b="0" i="0" dirty="0">
                <a:solidFill>
                  <a:srgbClr val="FFFFFF"/>
                </a:solidFill>
                <a:effectLst/>
                <a:latin typeface="+mj-lt"/>
              </a:rPr>
              <a:t>And if you do good only to those who do good to you, why should you get credit? Even sinners do that much! </a:t>
            </a:r>
            <a:r>
              <a:rPr lang="en-US" sz="2400" b="1" i="0" baseline="30000" dirty="0">
                <a:solidFill>
                  <a:srgbClr val="FFFFFF"/>
                </a:solidFill>
                <a:effectLst/>
                <a:latin typeface="+mj-lt"/>
              </a:rPr>
              <a:t>34 </a:t>
            </a:r>
            <a:r>
              <a:rPr lang="en-US" sz="2400" b="0" i="0" dirty="0">
                <a:solidFill>
                  <a:srgbClr val="FFFFFF"/>
                </a:solidFill>
                <a:effectLst/>
                <a:latin typeface="+mj-lt"/>
              </a:rPr>
              <a:t>And if you lend money only to those who can repay you, why should you get credit? Even sinners will lend to other sinners for a full return.</a:t>
            </a:r>
          </a:p>
          <a:p>
            <a:pPr marL="0" indent="0">
              <a:lnSpc>
                <a:spcPct val="90000"/>
              </a:lnSpc>
              <a:buNone/>
            </a:pPr>
            <a:r>
              <a:rPr lang="en-US" sz="2400" b="1" i="0" baseline="30000" dirty="0">
                <a:solidFill>
                  <a:srgbClr val="FFFFFF"/>
                </a:solidFill>
                <a:effectLst/>
                <a:latin typeface="+mj-lt"/>
              </a:rPr>
              <a:t>35 </a:t>
            </a:r>
            <a:r>
              <a:rPr lang="en-US" sz="2400" b="0" i="0" dirty="0">
                <a:solidFill>
                  <a:srgbClr val="FFFFFF"/>
                </a:solidFill>
                <a:effectLst/>
                <a:latin typeface="+mj-lt"/>
              </a:rPr>
              <a:t>“Love your enemies! Do good to them. Lend to them without expecting to be repaid. Then your reward from heaven will be very great, and you will truly be acting as children of the Most High, for He is kind to those who are unthankful and wicked.</a:t>
            </a:r>
          </a:p>
        </p:txBody>
      </p:sp>
      <p:sp>
        <p:nvSpPr>
          <p:cNvPr id="4" name="Slide Number Placeholder 3"/>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a:pPr>
                <a:spcAft>
                  <a:spcPts val="600"/>
                </a:spcAft>
              </a:pPr>
              <a:t>7</a:t>
            </a:fld>
            <a:endParaRPr lang="en-US" dirty="0"/>
          </a:p>
        </p:txBody>
      </p:sp>
    </p:spTree>
    <p:extLst>
      <p:ext uri="{BB962C8B-B14F-4D97-AF65-F5344CB8AC3E}">
        <p14:creationId xmlns:p14="http://schemas.microsoft.com/office/powerpoint/2010/main" val="35833569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2B9DB9C-ED54-4EB4-BF1C-2A59AAFB29DC}"/>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20" y="3383"/>
            <a:ext cx="12191980" cy="6851244"/>
          </a:xfrm>
          <a:prstGeom prst="rect">
            <a:avLst/>
          </a:prstGeom>
        </p:spPr>
      </p:pic>
      <p:sp>
        <p:nvSpPr>
          <p:cNvPr id="2" name="Title 1">
            <a:extLst>
              <a:ext uri="{FF2B5EF4-FFF2-40B4-BE49-F238E27FC236}">
                <a16:creationId xmlns:a16="http://schemas.microsoft.com/office/drawing/2014/main" xmlns="" id="{2F1CD27E-3D26-4757-8889-89726F248392}"/>
              </a:ext>
            </a:extLst>
          </p:cNvPr>
          <p:cNvSpPr>
            <a:spLocks noGrp="1"/>
          </p:cNvSpPr>
          <p:nvPr>
            <p:ph type="title"/>
          </p:nvPr>
        </p:nvSpPr>
        <p:spPr>
          <a:xfrm>
            <a:off x="677334" y="533400"/>
            <a:ext cx="10981266" cy="1320800"/>
          </a:xfrm>
        </p:spPr>
        <p:txBody>
          <a:bodyPr>
            <a:normAutofit/>
          </a:bodyPr>
          <a:lstStyle/>
          <a:p>
            <a:r>
              <a:rPr lang="en-US" b="1" dirty="0">
                <a:effectLst>
                  <a:outerShdw blurRad="38100" dist="38100" dir="2700000" algn="tl">
                    <a:srgbClr val="000000">
                      <a:alpha val="43137"/>
                    </a:srgbClr>
                  </a:outerShdw>
                </a:effectLst>
              </a:rPr>
              <a:t>FOLLOWING THE MAJORITY IS NOT A SAFE GUIDE FOR OUR LIVES</a:t>
            </a:r>
          </a:p>
        </p:txBody>
      </p:sp>
      <p:sp>
        <p:nvSpPr>
          <p:cNvPr id="3" name="Content Placeholder 2">
            <a:extLst>
              <a:ext uri="{FF2B5EF4-FFF2-40B4-BE49-F238E27FC236}">
                <a16:creationId xmlns:a16="http://schemas.microsoft.com/office/drawing/2014/main" xmlns="" id="{4FC9F38C-78F6-4244-B6FF-DD910EF20790}"/>
              </a:ext>
            </a:extLst>
          </p:cNvPr>
          <p:cNvSpPr>
            <a:spLocks noGrp="1"/>
          </p:cNvSpPr>
          <p:nvPr>
            <p:ph idx="1"/>
          </p:nvPr>
        </p:nvSpPr>
        <p:spPr>
          <a:xfrm>
            <a:off x="677334" y="2160589"/>
            <a:ext cx="9990666" cy="3880773"/>
          </a:xfrm>
        </p:spPr>
        <p:txBody>
          <a:bodyPr>
            <a:normAutofit/>
          </a:bodyPr>
          <a:lstStyle/>
          <a:p>
            <a:pPr>
              <a:lnSpc>
                <a:spcPct val="90000"/>
              </a:lnSpc>
            </a:pPr>
            <a:r>
              <a:rPr lang="en-US" sz="3300" dirty="0">
                <a:solidFill>
                  <a:srgbClr val="FFFFFF"/>
                </a:solidFill>
                <a:latin typeface="+mj-lt"/>
              </a:rPr>
              <a:t>Nowadays the world says </a:t>
            </a:r>
            <a:r>
              <a:rPr lang="en-US" sz="3300" u="sng" dirty="0">
                <a:solidFill>
                  <a:srgbClr val="FFFFFF"/>
                </a:solidFill>
                <a:latin typeface="+mj-lt"/>
              </a:rPr>
              <a:t>the wrong thing</a:t>
            </a:r>
            <a:r>
              <a:rPr lang="en-US" sz="3300" dirty="0">
                <a:solidFill>
                  <a:srgbClr val="FFFFFF"/>
                </a:solidFill>
                <a:latin typeface="+mj-lt"/>
              </a:rPr>
              <a:t> to do </a:t>
            </a:r>
            <a:r>
              <a:rPr lang="en-US" sz="3300" u="sng" dirty="0">
                <a:solidFill>
                  <a:srgbClr val="FFFFFF"/>
                </a:solidFill>
                <a:latin typeface="+mj-lt"/>
              </a:rPr>
              <a:t>is the right thing</a:t>
            </a:r>
            <a:r>
              <a:rPr lang="en-US" sz="3300" dirty="0">
                <a:solidFill>
                  <a:srgbClr val="FFFFFF"/>
                </a:solidFill>
                <a:latin typeface="+mj-lt"/>
              </a:rPr>
              <a:t> to do, </a:t>
            </a:r>
            <a:r>
              <a:rPr lang="en-US" sz="3300" b="1" dirty="0">
                <a:solidFill>
                  <a:schemeClr val="accent1">
                    <a:lumMod val="60000"/>
                    <a:lumOff val="40000"/>
                  </a:schemeClr>
                </a:solidFill>
                <a:effectLst>
                  <a:outerShdw blurRad="38100" dist="38100" dir="2700000" algn="tl">
                    <a:srgbClr val="000000">
                      <a:alpha val="43137"/>
                    </a:srgbClr>
                  </a:outerShdw>
                </a:effectLst>
                <a:latin typeface="+mj-lt"/>
              </a:rPr>
              <a:t>and</a:t>
            </a:r>
            <a:r>
              <a:rPr lang="en-US" sz="3300" dirty="0">
                <a:solidFill>
                  <a:srgbClr val="FFFFFF"/>
                </a:solidFill>
                <a:latin typeface="+mj-lt"/>
              </a:rPr>
              <a:t> that </a:t>
            </a:r>
            <a:r>
              <a:rPr lang="en-US" sz="3300" u="sng" dirty="0">
                <a:solidFill>
                  <a:srgbClr val="FFFFFF"/>
                </a:solidFill>
                <a:latin typeface="+mj-lt"/>
              </a:rPr>
              <a:t>the right thing</a:t>
            </a:r>
            <a:r>
              <a:rPr lang="en-US" sz="3300" dirty="0">
                <a:solidFill>
                  <a:srgbClr val="FFFFFF"/>
                </a:solidFill>
                <a:latin typeface="+mj-lt"/>
              </a:rPr>
              <a:t> to do </a:t>
            </a:r>
            <a:r>
              <a:rPr lang="en-US" sz="3300" u="sng" dirty="0">
                <a:solidFill>
                  <a:srgbClr val="FFFFFF"/>
                </a:solidFill>
                <a:latin typeface="+mj-lt"/>
              </a:rPr>
              <a:t>is the wrong thing</a:t>
            </a:r>
            <a:r>
              <a:rPr lang="en-US" sz="3300" dirty="0">
                <a:solidFill>
                  <a:srgbClr val="FFFFFF"/>
                </a:solidFill>
                <a:latin typeface="+mj-lt"/>
              </a:rPr>
              <a:t> to do</a:t>
            </a:r>
          </a:p>
        </p:txBody>
      </p:sp>
      <p:sp>
        <p:nvSpPr>
          <p:cNvPr id="4" name="Slide Number Placeholder 3">
            <a:extLst>
              <a:ext uri="{FF2B5EF4-FFF2-40B4-BE49-F238E27FC236}">
                <a16:creationId xmlns:a16="http://schemas.microsoft.com/office/drawing/2014/main" xmlns="" id="{9F08E309-0E18-4D7E-8F37-C3EA13D24ED4}"/>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8</a:t>
            </a:fld>
            <a:endParaRPr lang="en-US" dirty="0"/>
          </a:p>
        </p:txBody>
      </p:sp>
    </p:spTree>
    <p:extLst>
      <p:ext uri="{BB962C8B-B14F-4D97-AF65-F5344CB8AC3E}">
        <p14:creationId xmlns:p14="http://schemas.microsoft.com/office/powerpoint/2010/main" val="308520759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F2B9DB9C-ED54-4EB4-BF1C-2A59AAFB29DC}"/>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20" y="3383"/>
            <a:ext cx="12191980" cy="6851244"/>
          </a:xfrm>
          <a:prstGeom prst="rect">
            <a:avLst/>
          </a:prstGeom>
        </p:spPr>
      </p:pic>
      <p:sp>
        <p:nvSpPr>
          <p:cNvPr id="2" name="Title 1">
            <a:extLst>
              <a:ext uri="{FF2B5EF4-FFF2-40B4-BE49-F238E27FC236}">
                <a16:creationId xmlns:a16="http://schemas.microsoft.com/office/drawing/2014/main" xmlns="" id="{2F1CD27E-3D26-4757-8889-89726F248392}"/>
              </a:ext>
            </a:extLst>
          </p:cNvPr>
          <p:cNvSpPr>
            <a:spLocks noGrp="1"/>
          </p:cNvSpPr>
          <p:nvPr>
            <p:ph type="title"/>
          </p:nvPr>
        </p:nvSpPr>
        <p:spPr>
          <a:xfrm>
            <a:off x="677334" y="533400"/>
            <a:ext cx="10981266" cy="1320800"/>
          </a:xfrm>
        </p:spPr>
        <p:txBody>
          <a:bodyPr>
            <a:normAutofit/>
          </a:bodyPr>
          <a:lstStyle/>
          <a:p>
            <a:r>
              <a:rPr lang="en-US" b="1" dirty="0">
                <a:effectLst>
                  <a:outerShdw blurRad="38100" dist="38100" dir="2700000" algn="tl">
                    <a:srgbClr val="000000">
                      <a:alpha val="43137"/>
                    </a:srgbClr>
                  </a:outerShdw>
                </a:effectLst>
              </a:rPr>
              <a:t>FOLLOWING THE MAJORITY IS NOT A SAFE GUIDE FOR OUR LIVES</a:t>
            </a:r>
          </a:p>
        </p:txBody>
      </p:sp>
      <p:sp>
        <p:nvSpPr>
          <p:cNvPr id="3" name="Content Placeholder 2">
            <a:extLst>
              <a:ext uri="{FF2B5EF4-FFF2-40B4-BE49-F238E27FC236}">
                <a16:creationId xmlns:a16="http://schemas.microsoft.com/office/drawing/2014/main" xmlns="" id="{4FC9F38C-78F6-4244-B6FF-DD910EF20790}"/>
              </a:ext>
            </a:extLst>
          </p:cNvPr>
          <p:cNvSpPr>
            <a:spLocks noGrp="1"/>
          </p:cNvSpPr>
          <p:nvPr>
            <p:ph idx="1"/>
          </p:nvPr>
        </p:nvSpPr>
        <p:spPr>
          <a:xfrm>
            <a:off x="677334" y="2160589"/>
            <a:ext cx="10066866" cy="3880773"/>
          </a:xfrm>
          <a:solidFill>
            <a:srgbClr val="FFFFFF">
              <a:alpha val="14118"/>
            </a:srgbClr>
          </a:solidFill>
        </p:spPr>
        <p:txBody>
          <a:bodyPr>
            <a:normAutofit/>
          </a:bodyPr>
          <a:lstStyle/>
          <a:p>
            <a:pPr>
              <a:lnSpc>
                <a:spcPct val="90000"/>
              </a:lnSpc>
            </a:pPr>
            <a:r>
              <a:rPr lang="en-US" sz="2800" dirty="0">
                <a:solidFill>
                  <a:srgbClr val="FFFFFF"/>
                </a:solidFill>
                <a:latin typeface="+mj-lt"/>
              </a:rPr>
              <a:t>Isaiah 5:20 (</a:t>
            </a:r>
            <a:r>
              <a:rPr lang="en-US" sz="2800" dirty="0">
                <a:solidFill>
                  <a:srgbClr val="FFFFFF"/>
                </a:solidFill>
                <a:effectLst>
                  <a:outerShdw blurRad="38100" dist="38100" dir="2700000" algn="tl">
                    <a:srgbClr val="000000">
                      <a:alpha val="43137"/>
                    </a:srgbClr>
                  </a:outerShdw>
                </a:effectLst>
                <a:latin typeface="+mj-lt"/>
              </a:rPr>
              <a:t>New Living Translation)</a:t>
            </a:r>
          </a:p>
          <a:p>
            <a:pPr marL="0" indent="0">
              <a:lnSpc>
                <a:spcPct val="90000"/>
              </a:lnSpc>
              <a:buNone/>
            </a:pPr>
            <a:r>
              <a:rPr lang="en-US" sz="2400" dirty="0">
                <a:solidFill>
                  <a:srgbClr val="FFFFFF"/>
                </a:solidFill>
              </a:rPr>
              <a:t>“What sorrow for those who say that evil is good and good is evil, that dark is light and light is dark, that bitter is sweet, and sweet is bitter”.</a:t>
            </a:r>
          </a:p>
          <a:p>
            <a:pPr marL="0" indent="0">
              <a:lnSpc>
                <a:spcPct val="90000"/>
              </a:lnSpc>
              <a:buNone/>
            </a:pPr>
            <a:r>
              <a:rPr lang="en-US" sz="2400" baseline="30000" dirty="0">
                <a:solidFill>
                  <a:srgbClr val="FFFFFF"/>
                </a:solidFill>
              </a:rPr>
              <a:t>21 </a:t>
            </a:r>
            <a:r>
              <a:rPr lang="en-US" sz="2400" dirty="0">
                <a:solidFill>
                  <a:srgbClr val="FFFFFF"/>
                </a:solidFill>
              </a:rPr>
              <a:t>“what sorrow for those who are wise in their own eyes and think themselves so clever”.</a:t>
            </a:r>
          </a:p>
          <a:p>
            <a:pPr marL="0" indent="0">
              <a:lnSpc>
                <a:spcPct val="90000"/>
              </a:lnSpc>
              <a:buNone/>
            </a:pPr>
            <a:r>
              <a:rPr lang="en-US" sz="2400" dirty="0">
                <a:solidFill>
                  <a:srgbClr val="FFFFFF"/>
                </a:solidFill>
              </a:rPr>
              <a:t>Jesus said people like this cannot see . . .</a:t>
            </a:r>
          </a:p>
          <a:p>
            <a:pPr>
              <a:lnSpc>
                <a:spcPct val="90000"/>
              </a:lnSpc>
            </a:pPr>
            <a:r>
              <a:rPr lang="en-US" sz="2800" dirty="0">
                <a:solidFill>
                  <a:srgbClr val="FFFFFF"/>
                </a:solidFill>
                <a:latin typeface="+mj-lt"/>
              </a:rPr>
              <a:t>Matthew 15:14 (</a:t>
            </a:r>
            <a:r>
              <a:rPr lang="en-US" sz="2800" dirty="0">
                <a:solidFill>
                  <a:srgbClr val="FFFFFF"/>
                </a:solidFill>
                <a:effectLst>
                  <a:outerShdw blurRad="38100" dist="38100" dir="2700000" algn="tl">
                    <a:srgbClr val="000000">
                      <a:alpha val="43137"/>
                    </a:srgbClr>
                  </a:outerShdw>
                </a:effectLst>
                <a:latin typeface="+mj-lt"/>
              </a:rPr>
              <a:t>New Living Translation)</a:t>
            </a:r>
          </a:p>
          <a:p>
            <a:pPr marL="0" indent="0">
              <a:lnSpc>
                <a:spcPct val="90000"/>
              </a:lnSpc>
              <a:buNone/>
            </a:pPr>
            <a:r>
              <a:rPr lang="en-US" sz="2400" dirty="0">
                <a:solidFill>
                  <a:srgbClr val="FFFFFF"/>
                </a:solidFill>
              </a:rPr>
              <a:t>“So ignore them. They are blind guides leading the blind, and if one blind person guides another, they will both fall into a ditch”.</a:t>
            </a:r>
          </a:p>
        </p:txBody>
      </p:sp>
      <p:sp>
        <p:nvSpPr>
          <p:cNvPr id="4" name="Slide Number Placeholder 3">
            <a:extLst>
              <a:ext uri="{FF2B5EF4-FFF2-40B4-BE49-F238E27FC236}">
                <a16:creationId xmlns:a16="http://schemas.microsoft.com/office/drawing/2014/main" xmlns="" id="{9F08E309-0E18-4D7E-8F37-C3EA13D24ED4}"/>
              </a:ext>
            </a:extLst>
          </p:cNvPr>
          <p:cNvSpPr>
            <a:spLocks noGrp="1"/>
          </p:cNvSpPr>
          <p:nvPr>
            <p:ph type="sldNum" sz="quarter" idx="12"/>
          </p:nvPr>
        </p:nvSpPr>
        <p:spPr>
          <a:xfrm>
            <a:off x="8590663" y="6041362"/>
            <a:ext cx="683339" cy="365125"/>
          </a:xfrm>
        </p:spPr>
        <p:txBody>
          <a:bodyPr>
            <a:normAutofit/>
          </a:bodyPr>
          <a:lstStyle/>
          <a:p>
            <a:pPr>
              <a:spcAft>
                <a:spcPts val="600"/>
              </a:spcAft>
            </a:pPr>
            <a:fld id="{B568BF6D-1875-48DC-89CB-E322EF9305A0}" type="slidenum">
              <a:rPr lang="en-US" smtClean="0"/>
              <a:pPr>
                <a:spcAft>
                  <a:spcPts val="600"/>
                </a:spcAft>
              </a:pPr>
              <a:t>9</a:t>
            </a:fld>
            <a:endParaRPr lang="en-US" dirty="0"/>
          </a:p>
        </p:txBody>
      </p:sp>
    </p:spTree>
    <p:extLst>
      <p:ext uri="{BB962C8B-B14F-4D97-AF65-F5344CB8AC3E}">
        <p14:creationId xmlns:p14="http://schemas.microsoft.com/office/powerpoint/2010/main" val="426027327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52</TotalTime>
  <Words>969</Words>
  <Application>Microsoft Office PowerPoint</Application>
  <PresentationFormat>Custom</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 </vt:lpstr>
      <vt:lpstr>“The World Is Not a Safe Guide for Your Life” Matthew 7</vt:lpstr>
      <vt:lpstr>INTRODUCTION</vt:lpstr>
      <vt:lpstr>INTRODUCTION  </vt:lpstr>
      <vt:lpstr>PowerPoint Presentation</vt:lpstr>
      <vt:lpstr>THE WORLD DOES NOT FOLLOW THE “GOLDEN RULE”</vt:lpstr>
      <vt:lpstr>THE WORLD DOES NOT FOLLOW THE “GOLDEN RULE”</vt:lpstr>
      <vt:lpstr>FOLLOWING THE MAJORITY IS NOT A SAFE GUIDE FOR OUR LIVES</vt:lpstr>
      <vt:lpstr>FOLLOWING THE MAJORITY IS NOT A SAFE GUIDE FOR OUR LIVES</vt:lpstr>
      <vt:lpstr>IF NOT CAREFUL IN THIS AREA, WE CAN FALL VICTIM TO A “HERD MENTALITY”</vt:lpstr>
      <vt:lpstr>STUDIES WORK “IN CONCERT” WITH WHAT THE BIBLE TEACHES US ABOUT FOLLOWING THE MAJORITY</vt:lpstr>
      <vt:lpstr>THE WORLD DOES NOT FOLLOW THE PROFOUND TEACHINGS OF JESUS  </vt:lpstr>
      <vt:lpstr>WE LOOK TO GOD FOR GUIDANCE, NOT TO THE WORLD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Pierre Ellis;Francois Ransom;Sandra Huston</dc:creator>
  <cp:keywords>2020 The SHARE;The World Is Not Ransom</cp:keywords>
  <cp:lastModifiedBy>Jones, Vanessa</cp:lastModifiedBy>
  <cp:revision>7</cp:revision>
  <dcterms:created xsi:type="dcterms:W3CDTF">2020-09-25T09:54:00Z</dcterms:created>
  <dcterms:modified xsi:type="dcterms:W3CDTF">2020-09-26T20:04:58Z</dcterms:modified>
</cp:coreProperties>
</file>