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40"/>
  </p:notesMasterIdLst>
  <p:handoutMasterIdLst>
    <p:handoutMasterId r:id="rId41"/>
  </p:handoutMasterIdLst>
  <p:sldIdLst>
    <p:sldId id="348" r:id="rId2"/>
    <p:sldId id="271" r:id="rId3"/>
    <p:sldId id="351" r:id="rId4"/>
    <p:sldId id="298" r:id="rId5"/>
    <p:sldId id="335" r:id="rId6"/>
    <p:sldId id="343" r:id="rId7"/>
    <p:sldId id="321" r:id="rId8"/>
    <p:sldId id="344" r:id="rId9"/>
    <p:sldId id="322" r:id="rId10"/>
    <p:sldId id="323" r:id="rId11"/>
    <p:sldId id="325" r:id="rId12"/>
    <p:sldId id="345" r:id="rId13"/>
    <p:sldId id="326" r:id="rId14"/>
    <p:sldId id="327" r:id="rId15"/>
    <p:sldId id="346" r:id="rId16"/>
    <p:sldId id="347" r:id="rId17"/>
    <p:sldId id="349" r:id="rId18"/>
    <p:sldId id="334" r:id="rId19"/>
    <p:sldId id="354" r:id="rId20"/>
    <p:sldId id="328" r:id="rId21"/>
    <p:sldId id="356" r:id="rId22"/>
    <p:sldId id="355" r:id="rId23"/>
    <p:sldId id="329" r:id="rId24"/>
    <p:sldId id="338" r:id="rId25"/>
    <p:sldId id="333" r:id="rId26"/>
    <p:sldId id="357" r:id="rId27"/>
    <p:sldId id="339" r:id="rId28"/>
    <p:sldId id="336" r:id="rId29"/>
    <p:sldId id="337" r:id="rId30"/>
    <p:sldId id="353" r:id="rId31"/>
    <p:sldId id="330" r:id="rId32"/>
    <p:sldId id="358" r:id="rId33"/>
    <p:sldId id="341" r:id="rId34"/>
    <p:sldId id="342" r:id="rId35"/>
    <p:sldId id="359" r:id="rId36"/>
    <p:sldId id="360" r:id="rId37"/>
    <p:sldId id="331" r:id="rId38"/>
    <p:sldId id="320" r:id="rId39"/>
  </p:sldIdLst>
  <p:sldSz cx="12192000" cy="6858000"/>
  <p:notesSz cx="6950075" cy="9236075"/>
  <p:embeddedFontLst>
    <p:embeddedFont>
      <p:font typeface="Lissen" panose="020B0604020202020204"/>
      <p:regular r:id="rId42"/>
    </p:embeddedFont>
    <p:embeddedFont>
      <p:font typeface="Wingdings 3" panose="05040102010807070707" pitchFamily="18" charset="2"/>
      <p:regular r:id="rId43"/>
    </p:embeddedFont>
    <p:embeddedFont>
      <p:font typeface="Trebuchet MS" panose="020B0603020202020204" pitchFamily="34" charset="0"/>
      <p:regular r:id="rId44"/>
      <p:bold r:id="rId45"/>
      <p:italic r:id="rId46"/>
      <p:boldItalic r:id="rId47"/>
    </p:embeddedFont>
    <p:embeddedFont>
      <p:font typeface="Biome" panose="020B0604020202020204" charset="0"/>
      <p:regular r:id="rId48"/>
      <p:italic r:id="rId49"/>
    </p:embeddedFont>
    <p:embeddedFont>
      <p:font typeface="Aharoni" panose="02010803020104030203" pitchFamily="2" charset="-79"/>
      <p:bold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rre Ellis" initials="PE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A22F"/>
    <a:srgbClr val="A01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45" autoAdjust="0"/>
  </p:normalViewPr>
  <p:slideViewPr>
    <p:cSldViewPr>
      <p:cViewPr>
        <p:scale>
          <a:sx n="55" d="100"/>
          <a:sy n="55" d="100"/>
        </p:scale>
        <p:origin x="-614" y="-2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9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3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5A2CBDBA-44F1-41D2-A639-7A2EA7824379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3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ACD1B91D-E010-479F-9F18-5B0AA3B60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42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E951FD70-552B-44BA-8B86-5460359F8C30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2A6F3905-6F04-4453-AB50-B9D623476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3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F3905-6F04-4453-AB50-B9D6234764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57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F3905-6F04-4453-AB50-B9D6234764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24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F3905-6F04-4453-AB50-B9D62347647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98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F3905-6F04-4453-AB50-B9D62347647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02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F3905-6F04-4453-AB50-B9D62347647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86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53C0-CA23-4CB1-A6C7-2EE177593170}" type="datetime1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BF6D-1875-48DC-89CB-E322EF930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8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46133-A143-4F5C-93AE-4B3B62C7F398}" type="datetime1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BF6D-1875-48DC-89CB-E322EF930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5250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46133-A143-4F5C-93AE-4B3B62C7F398}" type="datetime1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BF6D-1875-48DC-89CB-E322EF9305A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312454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46133-A143-4F5C-93AE-4B3B62C7F398}" type="datetime1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BF6D-1875-48DC-89CB-E322EF930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065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46133-A143-4F5C-93AE-4B3B62C7F398}" type="datetime1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BF6D-1875-48DC-89CB-E322EF9305A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513123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46133-A143-4F5C-93AE-4B3B62C7F398}" type="datetime1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BF6D-1875-48DC-89CB-E322EF930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7951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EF54-D2A6-4D15-ADDE-8F6946E3A805}" type="datetime1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BF6D-1875-48DC-89CB-E322EF930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83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5544-C166-46B5-8313-79EE244F9527}" type="datetime1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BF6D-1875-48DC-89CB-E322EF930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2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 marL="742950" indent="-285750">
              <a:buFont typeface="Wingdings" panose="05000000000000000000" pitchFamily="2" charset="2"/>
              <a:buChar char="q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F8B7-9845-4E26-9AEA-7D3B6897E8FE}" type="datetime1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BF6D-1875-48DC-89CB-E322EF9305A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5748252"/>
            <a:ext cx="963386" cy="95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5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9382-946E-4E49-9679-A7B216249042}" type="datetime1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BF6D-1875-48DC-89CB-E322EF930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AD2-BA78-4D74-95DF-11C19257648C}" type="datetime1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BF6D-1875-48DC-89CB-E322EF930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05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3929-F02A-42C9-8141-279FE958AAA4}" type="datetime1">
              <a:rPr lang="en-US" smtClean="0"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BF6D-1875-48DC-89CB-E322EF930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60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4AF3-83B9-45A1-92CE-B52F692E1DEE}" type="datetime1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BF6D-1875-48DC-89CB-E322EF9305A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5748252"/>
            <a:ext cx="963386" cy="95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18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6DE87-9A4E-4E9C-BAD1-074C7A112C27}" type="datetime1">
              <a:rPr lang="en-US" smtClean="0"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BF6D-1875-48DC-89CB-E322EF9305A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5748252"/>
            <a:ext cx="963386" cy="95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78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4F78-C3E6-4D48-BBB3-4B9A50533677}" type="datetime1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BF6D-1875-48DC-89CB-E322EF930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07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FED4-1ECD-4413-A6F2-A0362C0F6262}" type="datetime1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BF6D-1875-48DC-89CB-E322EF930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30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46133-A143-4F5C-93AE-4B3B62C7F398}" type="datetime1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568BF6D-1875-48DC-89CB-E322EF930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7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freehighresolutiongraphicsandclipart.blogspot.com/2012/06/music-png-note-in-circle-here-are-some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D7A11C4-AE0D-43E8-ADF4-CC44092E3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BF6D-1875-48DC-89CB-E322EF9305A0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0983A70-D449-4C74-BC56-718A08C46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50819"/>
            <a:ext cx="6248400" cy="615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80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152466" cy="838200"/>
          </a:xfrm>
        </p:spPr>
        <p:txBody>
          <a:bodyPr/>
          <a:lstStyle/>
          <a:p>
            <a:r>
              <a:rPr lang="en-US" sz="4000" b="1" dirty="0">
                <a:solidFill>
                  <a:srgbClr val="A01F62"/>
                </a:solidFill>
              </a:rPr>
              <a:t>GOD PROVIDES ONE WAY TO BE SAVED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9609666" cy="5333999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A01F62"/>
                </a:solidFill>
              </a:rPr>
              <a:t>Genesis 6:14, 22</a:t>
            </a:r>
            <a:r>
              <a:rPr lang="en-US" sz="2800" b="1" dirty="0">
                <a:solidFill>
                  <a:srgbClr val="A01F6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—</a:t>
            </a:r>
            <a:r>
              <a:rPr lang="en-US" sz="2800" b="1" dirty="0">
                <a:solidFill>
                  <a:srgbClr val="A01F62"/>
                </a:solidFill>
              </a:rPr>
              <a:t> </a:t>
            </a:r>
            <a:r>
              <a:rPr lang="en-US" sz="2800" b="1" dirty="0"/>
              <a:t>God told Noah, “Make yourself an Ark”</a:t>
            </a:r>
          </a:p>
          <a:p>
            <a:pPr lvl="1"/>
            <a:r>
              <a:rPr lang="en-US" sz="2800" b="1" dirty="0"/>
              <a:t>Noah did all God commanded</a:t>
            </a:r>
          </a:p>
          <a:p>
            <a:r>
              <a:rPr lang="en-US" sz="2800" b="1" dirty="0">
                <a:solidFill>
                  <a:srgbClr val="A01F62"/>
                </a:solidFill>
              </a:rPr>
              <a:t>Genesis 7:1</a:t>
            </a:r>
            <a:r>
              <a:rPr lang="en-US" sz="2800" b="1" dirty="0">
                <a:solidFill>
                  <a:srgbClr val="A01F6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—</a:t>
            </a:r>
            <a:r>
              <a:rPr lang="en-US" sz="2800" b="1" dirty="0">
                <a:solidFill>
                  <a:srgbClr val="A01F62"/>
                </a:solidFill>
              </a:rPr>
              <a:t> </a:t>
            </a:r>
            <a:r>
              <a:rPr lang="en-US" sz="2800" b="1" dirty="0"/>
              <a:t>God told Noah to “Come into the Ark with [his] household, because I've seen you (Noah) are righteous before me”</a:t>
            </a:r>
          </a:p>
          <a:p>
            <a:pPr lvl="1"/>
            <a:r>
              <a:rPr lang="en-US" sz="2800" b="1" dirty="0"/>
              <a:t>God saved only one family in the ark</a:t>
            </a:r>
          </a:p>
          <a:p>
            <a:r>
              <a:rPr lang="en-US" sz="2800" b="1" dirty="0">
                <a:solidFill>
                  <a:srgbClr val="A01F62"/>
                </a:solidFill>
              </a:rPr>
              <a:t>Matthew 7:13-14</a:t>
            </a:r>
            <a:r>
              <a:rPr lang="en-US" sz="2800" b="1" dirty="0">
                <a:solidFill>
                  <a:srgbClr val="A01F6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—</a:t>
            </a:r>
            <a:r>
              <a:rPr lang="en-US" sz="2800" b="1" dirty="0">
                <a:solidFill>
                  <a:srgbClr val="A01F62"/>
                </a:solidFill>
              </a:rPr>
              <a:t> </a:t>
            </a:r>
            <a:r>
              <a:rPr lang="en-US" sz="2800" b="1" dirty="0"/>
              <a:t>The Narrow Way  (CONSTRAINTS = GOD’s WAY) versus The Broad Way (NO CONSTRAINTS = SATAN’S WAY)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35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DATA POINT II</a:t>
            </a: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4000" b="1" dirty="0">
                <a:solidFill>
                  <a:srgbClr val="A01F62"/>
                </a:solidFill>
              </a:rPr>
              <a:t>THE NEW TESTAMENT TEACHES US THAT CHRIST GAVE US </a:t>
            </a:r>
            <a:r>
              <a:rPr lang="en-US" sz="4000" b="1" i="1" u="sng" dirty="0">
                <a:solidFill>
                  <a:srgbClr val="A01F62"/>
                </a:solidFill>
              </a:rPr>
              <a:t>THE GOSPEL</a:t>
            </a:r>
            <a:r>
              <a:rPr lang="en-US" sz="4000" b="1" i="1" dirty="0">
                <a:solidFill>
                  <a:srgbClr val="A01F62"/>
                </a:solidFill>
              </a:rPr>
              <a:t> </a:t>
            </a:r>
            <a:r>
              <a:rPr lang="en-US" sz="4000" b="1" dirty="0">
                <a:solidFill>
                  <a:srgbClr val="A01F62"/>
                </a:solidFill>
              </a:rPr>
              <a:t>AS </a:t>
            </a:r>
            <a:r>
              <a:rPr lang="en-US" sz="4000" b="1" i="1" u="sng" dirty="0">
                <a:solidFill>
                  <a:srgbClr val="A01F62"/>
                </a:solidFill>
              </a:rPr>
              <a:t>THE WAY</a:t>
            </a:r>
            <a:endParaRPr lang="en-US" sz="4000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0"/>
            <a:ext cx="8596668" cy="2362200"/>
          </a:xfrm>
        </p:spPr>
        <p:txBody>
          <a:bodyPr>
            <a:normAutofit/>
          </a:bodyPr>
          <a:lstStyle/>
          <a:p>
            <a:r>
              <a:rPr lang="en-US" sz="3600" b="1" dirty="0"/>
              <a:t>What is the Gospel? </a:t>
            </a:r>
          </a:p>
          <a:p>
            <a:r>
              <a:rPr lang="en-US" sz="3600" b="1" dirty="0"/>
              <a:t>Have you obeyed the Gospel? </a:t>
            </a:r>
          </a:p>
        </p:txBody>
      </p:sp>
    </p:spTree>
    <p:extLst>
      <p:ext uri="{BB962C8B-B14F-4D97-AF65-F5344CB8AC3E}">
        <p14:creationId xmlns:p14="http://schemas.microsoft.com/office/powerpoint/2010/main" val="899346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DATA POINT II (CON’T)</a:t>
            </a:r>
            <a:r>
              <a:rPr lang="en-US" sz="3100" b="1" dirty="0"/>
              <a:t/>
            </a:r>
            <a:br>
              <a:rPr lang="en-US" sz="3100" b="1" dirty="0"/>
            </a:br>
            <a:r>
              <a:rPr lang="en-US" b="1" dirty="0">
                <a:solidFill>
                  <a:srgbClr val="A01F62"/>
                </a:solidFill>
              </a:rPr>
              <a:t>NT TEACHES THAT CHRIST GAVE US </a:t>
            </a:r>
            <a:r>
              <a:rPr lang="en-US" b="1" i="1" u="sng" dirty="0">
                <a:solidFill>
                  <a:srgbClr val="A01F62"/>
                </a:solidFill>
              </a:rPr>
              <a:t>THE GOSPEL</a:t>
            </a:r>
            <a:r>
              <a:rPr lang="en-US" b="1" dirty="0">
                <a:solidFill>
                  <a:srgbClr val="A01F62"/>
                </a:solidFill>
              </a:rPr>
              <a:t> AS </a:t>
            </a:r>
            <a:r>
              <a:rPr lang="en-US" b="1" i="1" u="sng" dirty="0">
                <a:solidFill>
                  <a:srgbClr val="A01F62"/>
                </a:solidFill>
              </a:rPr>
              <a:t>THE WAY</a:t>
            </a:r>
            <a:endParaRPr lang="en-US" sz="4000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9753600" cy="4337973"/>
          </a:xfrm>
        </p:spPr>
        <p:txBody>
          <a:bodyPr>
            <a:normAutofit/>
          </a:bodyPr>
          <a:lstStyle/>
          <a:p>
            <a:r>
              <a:rPr lang="en-US" sz="3000" b="1" u="sng" dirty="0"/>
              <a:t>QUESTION</a:t>
            </a:r>
            <a:r>
              <a:rPr lang="en-US" sz="3000" b="1" dirty="0"/>
              <a:t>: How can one claim he has obeyed the Gospel, when he does not know what the Gospel is?</a:t>
            </a:r>
          </a:p>
          <a:p>
            <a:r>
              <a:rPr lang="en-US" sz="3000" b="1" dirty="0">
                <a:solidFill>
                  <a:srgbClr val="A01F62"/>
                </a:solidFill>
              </a:rPr>
              <a:t>I Corinthians 15:1-4</a:t>
            </a:r>
            <a:r>
              <a:rPr lang="en-US" sz="3000" b="1" dirty="0">
                <a:solidFill>
                  <a:srgbClr val="A01F6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—</a:t>
            </a:r>
            <a:r>
              <a:rPr lang="en-US" sz="3000" b="1" dirty="0">
                <a:solidFill>
                  <a:srgbClr val="A01F62"/>
                </a:solidFill>
              </a:rPr>
              <a:t> </a:t>
            </a:r>
            <a:r>
              <a:rPr lang="en-US" sz="3000" b="1" dirty="0"/>
              <a:t>The Gospel is: the </a:t>
            </a:r>
            <a:r>
              <a:rPr lang="en-US" sz="3000" b="1" u="sng" dirty="0"/>
              <a:t>DEATH</a:t>
            </a:r>
            <a:r>
              <a:rPr lang="en-US" sz="3000" b="1" dirty="0"/>
              <a:t>, </a:t>
            </a:r>
            <a:r>
              <a:rPr lang="en-US" sz="3000" b="1" u="sng" dirty="0"/>
              <a:t>BURIAL</a:t>
            </a:r>
            <a:r>
              <a:rPr lang="en-US" sz="3000" b="1" dirty="0"/>
              <a:t>, and </a:t>
            </a:r>
            <a:r>
              <a:rPr lang="en-US" sz="3000" b="1" u="sng" dirty="0"/>
              <a:t>RESURRECTION</a:t>
            </a:r>
            <a:r>
              <a:rPr lang="en-US" sz="3000" b="1" dirty="0"/>
              <a:t> of Jesus Christ</a:t>
            </a:r>
          </a:p>
          <a:p>
            <a:pPr lvl="1"/>
            <a:r>
              <a:rPr lang="en-US" sz="3200" b="1" dirty="0"/>
              <a:t>The Gospel is the </a:t>
            </a:r>
            <a:r>
              <a:rPr lang="en-US" sz="3200" b="1" u="sng" dirty="0"/>
              <a:t>SALVATION</a:t>
            </a:r>
            <a:r>
              <a:rPr lang="en-US" sz="3200" b="1" dirty="0"/>
              <a:t> and </a:t>
            </a:r>
            <a:r>
              <a:rPr lang="en-US" sz="3200" b="1" u="sng" dirty="0"/>
              <a:t>HOPE</a:t>
            </a:r>
            <a:r>
              <a:rPr lang="en-US" sz="3200" b="1" dirty="0"/>
              <a:t> of man</a:t>
            </a:r>
          </a:p>
          <a:p>
            <a:r>
              <a:rPr lang="en-US" sz="3000" b="1" dirty="0">
                <a:solidFill>
                  <a:srgbClr val="A01F62"/>
                </a:solidFill>
              </a:rPr>
              <a:t>II Thessalonians 1:7-9</a:t>
            </a:r>
            <a:r>
              <a:rPr lang="en-US" sz="3000" b="1" dirty="0">
                <a:solidFill>
                  <a:srgbClr val="A01F6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—</a:t>
            </a:r>
            <a:r>
              <a:rPr lang="en-US" sz="3000" b="1" dirty="0">
                <a:solidFill>
                  <a:srgbClr val="A01F62"/>
                </a:solidFill>
              </a:rPr>
              <a:t> </a:t>
            </a:r>
            <a:r>
              <a:rPr lang="en-US" sz="3000" b="1" dirty="0"/>
              <a:t>Those who </a:t>
            </a:r>
            <a:r>
              <a:rPr lang="en-US" sz="3000" b="1" dirty="0">
                <a:solidFill>
                  <a:srgbClr val="FF0000"/>
                </a:solidFill>
              </a:rPr>
              <a:t>DO NOT OBEY </a:t>
            </a:r>
            <a:r>
              <a:rPr lang="en-US" sz="3000" b="1" dirty="0"/>
              <a:t>the Gospel will be </a:t>
            </a:r>
            <a:r>
              <a:rPr lang="en-US" sz="3000" b="1" dirty="0">
                <a:solidFill>
                  <a:srgbClr val="FF0000"/>
                </a:solidFill>
              </a:rPr>
              <a:t>LOST ETERNALLY!</a:t>
            </a:r>
          </a:p>
        </p:txBody>
      </p:sp>
    </p:spTree>
    <p:extLst>
      <p:ext uri="{BB962C8B-B14F-4D97-AF65-F5344CB8AC3E}">
        <p14:creationId xmlns:p14="http://schemas.microsoft.com/office/powerpoint/2010/main" val="901540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58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A01F62"/>
                </a:solidFill>
              </a:rPr>
              <a:t>RESULTS OF OBEYING THE GOSPEL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9427"/>
            <a:ext cx="9448800" cy="3880773"/>
          </a:xfrm>
        </p:spPr>
        <p:txBody>
          <a:bodyPr>
            <a:normAutofit/>
          </a:bodyPr>
          <a:lstStyle/>
          <a:p>
            <a:r>
              <a:rPr lang="en-US" sz="3000" b="1" dirty="0"/>
              <a:t>One comes into a relationship with Christ</a:t>
            </a:r>
          </a:p>
          <a:p>
            <a:r>
              <a:rPr lang="en-US" sz="3000" b="1" dirty="0">
                <a:solidFill>
                  <a:srgbClr val="A01F62"/>
                </a:solidFill>
              </a:rPr>
              <a:t>Romans 1:16</a:t>
            </a:r>
            <a:r>
              <a:rPr lang="en-US" sz="3000" b="1" dirty="0">
                <a:solidFill>
                  <a:srgbClr val="A01F6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—</a:t>
            </a:r>
            <a:r>
              <a:rPr lang="en-US" sz="3000" b="1" dirty="0">
                <a:solidFill>
                  <a:srgbClr val="A01F62"/>
                </a:solidFill>
              </a:rPr>
              <a:t> </a:t>
            </a:r>
            <a:r>
              <a:rPr lang="en-US" sz="3000" b="1" dirty="0"/>
              <a:t>Paul said, “I am not ashamed of the Gospel of Christ, for it is the </a:t>
            </a:r>
            <a:r>
              <a:rPr lang="en-US" sz="3000" b="1" u="sng" dirty="0"/>
              <a:t>Power of God</a:t>
            </a:r>
            <a:r>
              <a:rPr lang="en-US" sz="3000" b="1" dirty="0"/>
              <a:t> to </a:t>
            </a:r>
            <a:r>
              <a:rPr lang="en-US" sz="3000" b="1" u="sng" dirty="0"/>
              <a:t>Salvation</a:t>
            </a:r>
            <a:r>
              <a:rPr lang="en-US" sz="3000" b="1" dirty="0"/>
              <a:t> for </a:t>
            </a:r>
            <a:r>
              <a:rPr lang="en-US" sz="3000" b="1" u="sng" dirty="0"/>
              <a:t>Everyone Who Believes</a:t>
            </a:r>
            <a:r>
              <a:rPr lang="en-US" sz="3000" b="1" dirty="0"/>
              <a:t> . . .</a:t>
            </a:r>
          </a:p>
          <a:p>
            <a:r>
              <a:rPr lang="en-US" sz="3000" b="1" dirty="0">
                <a:solidFill>
                  <a:srgbClr val="A01F62"/>
                </a:solidFill>
              </a:rPr>
              <a:t>I Corinthians 15:1-2</a:t>
            </a:r>
            <a:r>
              <a:rPr lang="en-US" sz="3000" b="1" dirty="0">
                <a:solidFill>
                  <a:srgbClr val="A01F6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—</a:t>
            </a:r>
            <a:r>
              <a:rPr lang="en-US" sz="3000" b="1" dirty="0">
                <a:solidFill>
                  <a:srgbClr val="A01F62"/>
                </a:solidFill>
              </a:rPr>
              <a:t> </a:t>
            </a:r>
            <a:r>
              <a:rPr lang="en-US" sz="3000" b="1" dirty="0"/>
              <a:t>“You are </a:t>
            </a:r>
            <a:r>
              <a:rPr lang="en-US" sz="3000" b="1" u="sng" dirty="0"/>
              <a:t>saved by the Gospel</a:t>
            </a:r>
            <a:r>
              <a:rPr lang="en-US" sz="3000" b="1" dirty="0"/>
              <a:t> </a:t>
            </a:r>
            <a:r>
              <a:rPr lang="en-US" sz="3000" b="1" dirty="0">
                <a:solidFill>
                  <a:srgbClr val="FF0000"/>
                </a:solidFill>
              </a:rPr>
              <a:t>(IF)</a:t>
            </a:r>
            <a:r>
              <a:rPr lang="en-US" sz="3000" b="1" dirty="0"/>
              <a:t> you hold on to it”!</a:t>
            </a:r>
          </a:p>
        </p:txBody>
      </p:sp>
    </p:spTree>
    <p:extLst>
      <p:ext uri="{BB962C8B-B14F-4D97-AF65-F5344CB8AC3E}">
        <p14:creationId xmlns:p14="http://schemas.microsoft.com/office/powerpoint/2010/main" val="1564373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8586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A01F62"/>
                </a:solidFill>
              </a:rPr>
              <a:t>THE NT TEACHES HOW TO OBEY THE GOSPEL AND COME TO CHRIST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95465"/>
            <a:ext cx="9372600" cy="4452936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A01F62"/>
                </a:solidFill>
              </a:rPr>
              <a:t>Romans 10:17</a:t>
            </a:r>
            <a:r>
              <a:rPr lang="en-US" sz="3000" b="1" dirty="0">
                <a:solidFill>
                  <a:srgbClr val="A01F6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—</a:t>
            </a:r>
            <a:r>
              <a:rPr lang="en-US" sz="3000" b="1" dirty="0">
                <a:solidFill>
                  <a:srgbClr val="A01F62"/>
                </a:solidFill>
              </a:rPr>
              <a:t> </a:t>
            </a:r>
            <a:r>
              <a:rPr lang="en-US" sz="3000" dirty="0">
                <a:solidFill>
                  <a:srgbClr val="FF0000"/>
                </a:solidFill>
              </a:rPr>
              <a:t>“</a:t>
            </a:r>
            <a:r>
              <a:rPr lang="en-US" sz="3000" b="1" u="sng" dirty="0">
                <a:solidFill>
                  <a:srgbClr val="FF0000"/>
                </a:solidFill>
              </a:rPr>
              <a:t>HEAR</a:t>
            </a:r>
            <a:r>
              <a:rPr lang="en-US" sz="3000" dirty="0">
                <a:solidFill>
                  <a:srgbClr val="FF0000"/>
                </a:solidFill>
              </a:rPr>
              <a:t>” </a:t>
            </a:r>
            <a:r>
              <a:rPr lang="en-US" sz="3000" b="1" dirty="0"/>
              <a:t>the Word </a:t>
            </a:r>
          </a:p>
          <a:p>
            <a:pPr lvl="1"/>
            <a:r>
              <a:rPr lang="en-US" sz="2800" b="1" dirty="0"/>
              <a:t>Faith comes by HEARING, HEARING by the WORD of GOD</a:t>
            </a:r>
            <a:endParaRPr lang="en-US" sz="2800" dirty="0"/>
          </a:p>
          <a:p>
            <a:r>
              <a:rPr lang="en-US" sz="3000" b="1" dirty="0">
                <a:solidFill>
                  <a:srgbClr val="A01F62"/>
                </a:solidFill>
              </a:rPr>
              <a:t>Mark 16:16, I Corinthians 15:10-11</a:t>
            </a:r>
            <a:r>
              <a:rPr lang="en-US" sz="3000" b="1" dirty="0">
                <a:solidFill>
                  <a:srgbClr val="A01F6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—</a:t>
            </a:r>
            <a:r>
              <a:rPr lang="en-US" sz="3000" b="1" dirty="0">
                <a:solidFill>
                  <a:srgbClr val="A01F62"/>
                </a:solidFill>
              </a:rPr>
              <a:t> </a:t>
            </a:r>
            <a:r>
              <a:rPr lang="en-US" sz="3000" b="1" dirty="0">
                <a:solidFill>
                  <a:srgbClr val="FF0000"/>
                </a:solidFill>
              </a:rPr>
              <a:t>“</a:t>
            </a:r>
            <a:r>
              <a:rPr lang="en-US" sz="3000" b="1" u="sng" dirty="0">
                <a:solidFill>
                  <a:srgbClr val="FF0000"/>
                </a:solidFill>
              </a:rPr>
              <a:t>BELIEVE</a:t>
            </a:r>
            <a:r>
              <a:rPr lang="en-US" sz="3000" b="1" dirty="0">
                <a:solidFill>
                  <a:srgbClr val="FF0000"/>
                </a:solidFill>
              </a:rPr>
              <a:t>”</a:t>
            </a:r>
          </a:p>
          <a:p>
            <a:pPr lvl="1"/>
            <a:r>
              <a:rPr lang="en-US" sz="2800" b="1" dirty="0"/>
              <a:t>The Word = GOSPEL</a:t>
            </a:r>
          </a:p>
          <a:p>
            <a:r>
              <a:rPr lang="en-US" sz="3000" b="1" dirty="0">
                <a:solidFill>
                  <a:srgbClr val="A01F62"/>
                </a:solidFill>
              </a:rPr>
              <a:t>Luke 13:3</a:t>
            </a:r>
            <a:r>
              <a:rPr lang="en-US" sz="3000" b="1" dirty="0">
                <a:solidFill>
                  <a:srgbClr val="A01F6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—</a:t>
            </a:r>
            <a:r>
              <a:rPr lang="en-US" sz="3000" b="1" dirty="0">
                <a:solidFill>
                  <a:srgbClr val="A01F62"/>
                </a:solidFill>
              </a:rPr>
              <a:t> </a:t>
            </a:r>
            <a:r>
              <a:rPr lang="en-US" sz="3000" b="1" dirty="0">
                <a:solidFill>
                  <a:srgbClr val="FF0000"/>
                </a:solidFill>
              </a:rPr>
              <a:t>“</a:t>
            </a:r>
            <a:r>
              <a:rPr lang="en-US" sz="3000" b="1" u="sng" dirty="0">
                <a:solidFill>
                  <a:srgbClr val="FF0000"/>
                </a:solidFill>
              </a:rPr>
              <a:t>REPENT</a:t>
            </a:r>
            <a:r>
              <a:rPr lang="en-US" sz="3000" b="1" dirty="0">
                <a:solidFill>
                  <a:srgbClr val="FF0000"/>
                </a:solidFill>
              </a:rPr>
              <a:t>” </a:t>
            </a:r>
            <a:r>
              <a:rPr lang="en-US" sz="3000" b="1" dirty="0"/>
              <a:t>of your Sins</a:t>
            </a:r>
          </a:p>
          <a:p>
            <a:pPr lvl="1"/>
            <a:r>
              <a:rPr lang="en-US" sz="2800" b="1" dirty="0"/>
              <a:t>Unless you REPENT of your sins, you will die in your sins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960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8586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A01F62"/>
                </a:solidFill>
              </a:rPr>
              <a:t>THE NT TEACHES HOW TO OBEY THE GOSPEL AND COME TO CHRIST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95465"/>
            <a:ext cx="9372600" cy="445293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A01F62"/>
                </a:solidFill>
              </a:rPr>
              <a:t>Matthew 10:32-33</a:t>
            </a:r>
            <a:r>
              <a:rPr lang="en-US" sz="2800" b="1" dirty="0">
                <a:solidFill>
                  <a:srgbClr val="A01F6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—</a:t>
            </a:r>
            <a:r>
              <a:rPr lang="en-US" sz="2800" b="1" dirty="0">
                <a:solidFill>
                  <a:srgbClr val="A01F62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“</a:t>
            </a:r>
            <a:r>
              <a:rPr lang="en-US" sz="2800" b="1" u="sng" dirty="0">
                <a:solidFill>
                  <a:srgbClr val="FF0000"/>
                </a:solidFill>
              </a:rPr>
              <a:t>CONFESS</a:t>
            </a:r>
            <a:r>
              <a:rPr lang="en-US" sz="2800" b="1" dirty="0">
                <a:solidFill>
                  <a:srgbClr val="FF0000"/>
                </a:solidFill>
              </a:rPr>
              <a:t>”</a:t>
            </a:r>
          </a:p>
          <a:p>
            <a:pPr lvl="1"/>
            <a:r>
              <a:rPr lang="en-US" sz="2800" b="1" dirty="0"/>
              <a:t>Jesus Christ said if we don’t confess HIM before men, He will not confess us before His FATHER.</a:t>
            </a:r>
          </a:p>
          <a:p>
            <a:r>
              <a:rPr lang="en-US" sz="2800" b="1" dirty="0">
                <a:solidFill>
                  <a:srgbClr val="A01F62"/>
                </a:solidFill>
              </a:rPr>
              <a:t>Mark 16:15-16</a:t>
            </a:r>
            <a:r>
              <a:rPr lang="en-US" sz="2800" b="1" dirty="0">
                <a:solidFill>
                  <a:srgbClr val="A01F6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—</a:t>
            </a:r>
            <a:r>
              <a:rPr lang="en-US" sz="2800" b="1" dirty="0">
                <a:solidFill>
                  <a:srgbClr val="A01F62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“</a:t>
            </a:r>
            <a:r>
              <a:rPr lang="en-US" sz="2800" b="1" u="sng" dirty="0">
                <a:solidFill>
                  <a:srgbClr val="FF0000"/>
                </a:solidFill>
              </a:rPr>
              <a:t>BE BAPTIZED</a:t>
            </a:r>
            <a:r>
              <a:rPr lang="en-US" sz="2800" b="1" dirty="0">
                <a:solidFill>
                  <a:srgbClr val="FF0000"/>
                </a:solidFill>
              </a:rPr>
              <a:t>”</a:t>
            </a:r>
          </a:p>
          <a:p>
            <a:pPr lvl="1"/>
            <a:r>
              <a:rPr lang="en-US" sz="2800" b="1" dirty="0"/>
              <a:t>He who “BELIEVES and IS BAPTIZED” will be SAVED”</a:t>
            </a:r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36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54AE8EF8-8F31-4920-94F6-0A9DB43D7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4478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A01F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*Question: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your church follow what the Bible teaches?</a:t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 answer is no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,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ask your leaders,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don’t we follow what the Bible teaches?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79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A6A4F9A1-D9DC-40C4-A183-E00397BAA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2057400"/>
            <a:ext cx="8596668" cy="1955800"/>
          </a:xfrm>
        </p:spPr>
        <p:txBody>
          <a:bodyPr>
            <a:normAutofit/>
          </a:bodyPr>
          <a:lstStyle/>
          <a:p>
            <a:r>
              <a:rPr lang="en-US" sz="6600" b="1" dirty="0"/>
              <a:t>Bible Conversions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0804B8BC-70AC-4C00-94E1-46390B7B3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6271" y="3456319"/>
            <a:ext cx="8596668" cy="1570962"/>
          </a:xfrm>
        </p:spPr>
        <p:txBody>
          <a:bodyPr>
            <a:normAutofit fontScale="92500" lnSpcReduction="10000"/>
          </a:bodyPr>
          <a:lstStyle/>
          <a:p>
            <a:r>
              <a:rPr lang="en-US" sz="5400" b="1" dirty="0">
                <a:solidFill>
                  <a:srgbClr val="A01F62"/>
                </a:solidFill>
              </a:rPr>
              <a:t>How were individuals saved in the Bible?</a:t>
            </a:r>
          </a:p>
        </p:txBody>
      </p:sp>
    </p:spTree>
    <p:extLst>
      <p:ext uri="{BB962C8B-B14F-4D97-AF65-F5344CB8AC3E}">
        <p14:creationId xmlns:p14="http://schemas.microsoft.com/office/powerpoint/2010/main" val="1072667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0600" y="533400"/>
            <a:ext cx="4481868" cy="1320800"/>
          </a:xfrm>
        </p:spPr>
        <p:txBody>
          <a:bodyPr>
            <a:normAutofit fontScale="90000"/>
          </a:bodyPr>
          <a:lstStyle/>
          <a:p>
            <a:r>
              <a:rPr lang="en-US" sz="2800" b="1" u="sng" dirty="0"/>
              <a:t>THE BIBLE CONVERSIONS</a:t>
            </a:r>
            <a:r>
              <a:rPr lang="en-US" sz="2800" b="1" dirty="0"/>
              <a:t>: HOW WERE INDIVIDUALS SAVED IN THE BIBLE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10143066" cy="57857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78A22F"/>
                </a:solidFill>
              </a:rPr>
              <a:t>CORNELIUS</a:t>
            </a:r>
            <a:endParaRPr lang="en-US" b="1" dirty="0">
              <a:solidFill>
                <a:srgbClr val="78A22F"/>
              </a:solidFill>
            </a:endParaRPr>
          </a:p>
          <a:p>
            <a:r>
              <a:rPr lang="en-US" sz="2800" b="1" dirty="0">
                <a:solidFill>
                  <a:srgbClr val="A01F62"/>
                </a:solidFill>
              </a:rPr>
              <a:t>Acts 10:1-6; 24-26; 44-48</a:t>
            </a:r>
            <a:r>
              <a:rPr lang="en-US" sz="2800" b="1" dirty="0">
                <a:solidFill>
                  <a:srgbClr val="A01F6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—</a:t>
            </a:r>
            <a:r>
              <a:rPr lang="en-US" sz="2800" dirty="0"/>
              <a:t> </a:t>
            </a:r>
            <a:r>
              <a:rPr lang="en-US" sz="2800" b="1" dirty="0"/>
              <a:t>He was a devout religious man</a:t>
            </a:r>
          </a:p>
          <a:p>
            <a:pPr lvl="1"/>
            <a:r>
              <a:rPr lang="en-US" sz="2800" b="1" dirty="0"/>
              <a:t>Why did God tell him to send for Peter to learn what he must </a:t>
            </a:r>
            <a:br>
              <a:rPr lang="en-US" sz="2800" b="1" dirty="0"/>
            </a:br>
            <a:r>
              <a:rPr lang="en-US" sz="2800" b="1" dirty="0"/>
              <a:t>do to be saved?                                             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78A22F"/>
                </a:solidFill>
              </a:rPr>
              <a:t>THE EUNUCH</a:t>
            </a:r>
          </a:p>
          <a:p>
            <a:r>
              <a:rPr lang="en-US" sz="2800" b="1" dirty="0">
                <a:solidFill>
                  <a:srgbClr val="A01F62"/>
                </a:solidFill>
              </a:rPr>
              <a:t>Acts 8:30-31,35-39 </a:t>
            </a:r>
            <a:r>
              <a:rPr lang="en-US" b="1" dirty="0">
                <a:solidFill>
                  <a:srgbClr val="A01F6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—</a:t>
            </a:r>
            <a:r>
              <a:rPr lang="en-US" b="1" dirty="0"/>
              <a:t> </a:t>
            </a:r>
            <a:r>
              <a:rPr lang="en-US" sz="2800" b="1" dirty="0"/>
              <a:t>He was already an observant religious man</a:t>
            </a:r>
          </a:p>
          <a:p>
            <a:pPr lvl="1"/>
            <a:r>
              <a:rPr lang="en-US" sz="2800" b="1" dirty="0"/>
              <a:t>Since the eunuch was spiritual, why did he still have to be taught by  Phillip?                                                    </a:t>
            </a:r>
          </a:p>
          <a:p>
            <a:pPr marL="457200" lvl="1" indent="0">
              <a:buNone/>
              <a:tabLst>
                <a:tab pos="741363" algn="l"/>
              </a:tabLst>
            </a:pPr>
            <a:r>
              <a:rPr lang="en-US" sz="2800" b="1" dirty="0"/>
              <a:t>  *In humility, the eunuch acknowledged that he needed help    	understanding God’s Word.                                   </a:t>
            </a:r>
          </a:p>
          <a:p>
            <a:pPr marL="457200" lvl="1" indent="0">
              <a:buNone/>
              <a:tabLst>
                <a:tab pos="741363" algn="l"/>
              </a:tabLst>
            </a:pPr>
            <a:r>
              <a:rPr lang="en-US" sz="2000" b="1" dirty="0"/>
              <a:t>      </a:t>
            </a:r>
            <a:r>
              <a:rPr lang="en-US" sz="2800" b="1" dirty="0"/>
              <a:t>*HE WAS TAUGHT HOW TO COME TO CHRIST: HEAR, BELIEVE, 			REPENT, CONFESS, BE BAPTIZED</a:t>
            </a:r>
          </a:p>
        </p:txBody>
      </p:sp>
    </p:spTree>
    <p:extLst>
      <p:ext uri="{BB962C8B-B14F-4D97-AF65-F5344CB8AC3E}">
        <p14:creationId xmlns:p14="http://schemas.microsoft.com/office/powerpoint/2010/main" val="1084415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F03F44-36A1-4F95-AECC-29D39D9B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879600"/>
            <a:ext cx="8596668" cy="1320800"/>
          </a:xfrm>
        </p:spPr>
        <p:txBody>
          <a:bodyPr>
            <a:normAutofit fontScale="90000"/>
          </a:bodyPr>
          <a:lstStyle/>
          <a:p>
            <a:pPr marL="457200" lvl="1" indent="0">
              <a:tabLst>
                <a:tab pos="741363" algn="l"/>
              </a:tabLst>
            </a:pPr>
            <a:r>
              <a:rPr lang="en-US" sz="44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If someone tells you that saying  “THE SINNERS PRAYER” can save you, have them show you a conversion in the Bible using it.    </a:t>
            </a:r>
            <a:r>
              <a:rPr lang="en-US" sz="3600" b="1" dirty="0"/>
              <a:t>                           </a:t>
            </a:r>
            <a:br>
              <a:rPr lang="en-US" sz="3600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764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779600"/>
            <a:ext cx="6781800" cy="1012799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A01F62"/>
                </a:solidFill>
                <a:latin typeface="Lissen" pitchFamily="2" charset="0"/>
              </a:rPr>
              <a:t>The SHARE Lectures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2200" y="3048000"/>
            <a:ext cx="7477588" cy="2231362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How Do I Know </a:t>
            </a:r>
            <a:r>
              <a:rPr lang="en-US" sz="4800" b="1" dirty="0">
                <a:solidFill>
                  <a:srgbClr val="FF0000"/>
                </a:solidFill>
              </a:rPr>
              <a:t>(IF) </a:t>
            </a:r>
            <a:r>
              <a:rPr lang="en-US" sz="4800" dirty="0">
                <a:solidFill>
                  <a:schemeClr val="tx1"/>
                </a:solidFill>
              </a:rPr>
              <a:t>I Am Going to Heaven?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Romans 8:28, Acts 1-2</a:t>
            </a:r>
            <a:endParaRPr lang="en-US" sz="3200" dirty="0"/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Presenter: Floyd L. Smith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Saturday, September 26, 2020</a:t>
            </a: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0" b="20526"/>
          <a:stretch/>
        </p:blipFill>
        <p:spPr>
          <a:xfrm>
            <a:off x="436054" y="479400"/>
            <a:ext cx="51054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67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57200"/>
            <a:ext cx="9914466" cy="13208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DATA POINT III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b="1" dirty="0">
                <a:solidFill>
                  <a:srgbClr val="A01F62"/>
                </a:solidFill>
              </a:rPr>
              <a:t>GOD COMMANDS THAT WE OFFER ACCEPTABLE WORSHIP TO HIM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114" y="2112038"/>
            <a:ext cx="10316686" cy="474596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8400" b="1" dirty="0"/>
              <a:t>GOD </a:t>
            </a:r>
            <a:r>
              <a:rPr lang="en-US" sz="8400" b="1" u="sng" dirty="0"/>
              <a:t>REJECTS</a:t>
            </a:r>
            <a:r>
              <a:rPr lang="en-US" sz="8400" b="1" dirty="0"/>
              <a:t> UNAUTHORIZED WORSHIP:</a:t>
            </a:r>
          </a:p>
          <a:p>
            <a:r>
              <a:rPr lang="en-US" sz="8400" b="1" u="sng" dirty="0">
                <a:solidFill>
                  <a:srgbClr val="A01F62"/>
                </a:solidFill>
              </a:rPr>
              <a:t>Leviticus 10:1-3</a:t>
            </a:r>
            <a:r>
              <a:rPr lang="en-US" sz="8400" b="1" dirty="0">
                <a:solidFill>
                  <a:srgbClr val="A01F6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—</a:t>
            </a:r>
            <a:r>
              <a:rPr lang="en-US" sz="8400" b="1" dirty="0"/>
              <a:t> God rejected the worship of Nadab and Abihu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8000" b="1" dirty="0">
                <a:solidFill>
                  <a:srgbClr val="FF0000"/>
                </a:solidFill>
              </a:rPr>
              <a:t>*GOD DID NOT COMMAND NADAB AND ABIHU TO OFFER WORSHIP</a:t>
            </a:r>
            <a:endParaRPr lang="en-US" sz="80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8400" b="1" dirty="0"/>
              <a:t>GOD’S </a:t>
            </a:r>
            <a:r>
              <a:rPr lang="en-US" sz="8400" b="1" u="sng" dirty="0"/>
              <a:t>ACCEPTABLE</a:t>
            </a:r>
            <a:r>
              <a:rPr lang="en-US" sz="8400" b="1" dirty="0"/>
              <a:t> WORSHIP:</a:t>
            </a:r>
          </a:p>
          <a:p>
            <a:r>
              <a:rPr lang="en-US" sz="8400" b="1" u="sng" dirty="0">
                <a:solidFill>
                  <a:srgbClr val="A01F62"/>
                </a:solidFill>
              </a:rPr>
              <a:t>Leviticus 8:7-12, 6-9, 12-13</a:t>
            </a:r>
            <a:r>
              <a:rPr lang="en-US" sz="8400" b="1" dirty="0">
                <a:solidFill>
                  <a:srgbClr val="A01F6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—</a:t>
            </a:r>
            <a:r>
              <a:rPr lang="en-US" sz="8400" b="1" dirty="0"/>
              <a:t> God commands Moses to choose Aaron and his sons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8000" b="1" dirty="0">
                <a:solidFill>
                  <a:srgbClr val="FF0000"/>
                </a:solidFill>
              </a:rPr>
              <a:t>*GOD COMMANDS MOSES, THAT </a:t>
            </a:r>
            <a:r>
              <a:rPr lang="en-US" sz="8000" b="1" u="sng" dirty="0">
                <a:solidFill>
                  <a:srgbClr val="FF0000"/>
                </a:solidFill>
              </a:rPr>
              <a:t>AARON IS TO BE ANOINTED WITH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8000" b="1" dirty="0">
                <a:solidFill>
                  <a:srgbClr val="FF0000"/>
                </a:solidFill>
              </a:rPr>
              <a:t> </a:t>
            </a:r>
            <a:r>
              <a:rPr lang="en-US" sz="8000" b="1" u="sng" dirty="0">
                <a:solidFill>
                  <a:srgbClr val="FF0000"/>
                </a:solidFill>
              </a:rPr>
              <a:t>OIL </a:t>
            </a:r>
            <a:r>
              <a:rPr lang="en-US" sz="8000" b="1" dirty="0">
                <a:solidFill>
                  <a:srgbClr val="FF0000"/>
                </a:solidFill>
              </a:rPr>
              <a:t>TO </a:t>
            </a:r>
            <a:r>
              <a:rPr lang="en-US" sz="8000" b="1" u="sng" dirty="0">
                <a:solidFill>
                  <a:srgbClr val="FF0000"/>
                </a:solidFill>
              </a:rPr>
              <a:t>CONSECRATE HIM FOR WORSHIP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09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57200"/>
            <a:ext cx="9914466" cy="13208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DATA POINT III (CON’T)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b="1" dirty="0">
                <a:solidFill>
                  <a:srgbClr val="A01F62"/>
                </a:solidFill>
              </a:rPr>
              <a:t>GOD COMMANDS THAT WE OFFER ACCEPTABLE WORSHIP TO HIM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114" y="2112038"/>
            <a:ext cx="10316686" cy="47459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900" b="1" dirty="0"/>
              <a:t>GOD’S </a:t>
            </a:r>
            <a:r>
              <a:rPr lang="en-US" sz="2900" b="1" u="sng" dirty="0"/>
              <a:t>ACCEPTABLE</a:t>
            </a:r>
            <a:r>
              <a:rPr lang="en-US" sz="2900" b="1" dirty="0"/>
              <a:t> WORSHIP:</a:t>
            </a:r>
          </a:p>
          <a:p>
            <a:pPr>
              <a:lnSpc>
                <a:spcPct val="120000"/>
              </a:lnSpc>
            </a:pPr>
            <a:r>
              <a:rPr lang="en-US" sz="2900" b="1" dirty="0">
                <a:solidFill>
                  <a:srgbClr val="A01F62"/>
                </a:solidFill>
              </a:rPr>
              <a:t>Acts 20:7</a:t>
            </a:r>
            <a:r>
              <a:rPr lang="en-US" sz="2900" b="1" dirty="0">
                <a:solidFill>
                  <a:srgbClr val="A01F6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―</a:t>
            </a:r>
            <a:r>
              <a:rPr lang="en-US" sz="2900" b="1" dirty="0">
                <a:solidFill>
                  <a:srgbClr val="A01F62"/>
                </a:solidFill>
              </a:rPr>
              <a:t> </a:t>
            </a:r>
            <a:r>
              <a:rPr lang="en-US" sz="2900" b="1" dirty="0"/>
              <a:t>On the </a:t>
            </a:r>
            <a:r>
              <a:rPr lang="en-US" sz="2900" b="1" u="sng" dirty="0"/>
              <a:t>first day of week</a:t>
            </a:r>
            <a:r>
              <a:rPr lang="en-US" sz="2900" b="1" dirty="0"/>
              <a:t> the disciples came together to break bread</a:t>
            </a:r>
          </a:p>
          <a:p>
            <a:pPr>
              <a:lnSpc>
                <a:spcPct val="120000"/>
              </a:lnSpc>
            </a:pPr>
            <a:r>
              <a:rPr lang="en-US" sz="2900" b="1" dirty="0">
                <a:solidFill>
                  <a:srgbClr val="A01F62"/>
                </a:solidFill>
              </a:rPr>
              <a:t>John 4:23-24 </a:t>
            </a:r>
            <a:r>
              <a:rPr lang="en-US" sz="2900" b="1" dirty="0">
                <a:solidFill>
                  <a:srgbClr val="A01F6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—</a:t>
            </a:r>
            <a:r>
              <a:rPr lang="en-US" sz="2900" b="1" dirty="0"/>
              <a:t> We </a:t>
            </a:r>
            <a:r>
              <a:rPr lang="en-US" sz="2900" b="1" u="sng" dirty="0"/>
              <a:t>worship God</a:t>
            </a:r>
            <a:r>
              <a:rPr lang="en-US" sz="2900" b="1" dirty="0"/>
              <a:t> in </a:t>
            </a:r>
            <a:r>
              <a:rPr lang="en-US" sz="2900" b="1" u="sng" dirty="0"/>
              <a:t>spirit</a:t>
            </a:r>
            <a:r>
              <a:rPr lang="en-US" sz="2900" b="1" dirty="0"/>
              <a:t> and </a:t>
            </a:r>
            <a:r>
              <a:rPr lang="en-US" sz="2900" b="1" u="sng" dirty="0"/>
              <a:t>truth</a:t>
            </a:r>
            <a:r>
              <a:rPr lang="en-US" sz="2900" b="1" dirty="0"/>
              <a:t>, </a:t>
            </a:r>
            <a:r>
              <a:rPr lang="en-US" sz="2900" b="1" u="sng" dirty="0"/>
              <a:t>God seeks such</a:t>
            </a:r>
            <a:r>
              <a:rPr lang="en-US" sz="2900" b="1" dirty="0"/>
              <a:t> to </a:t>
            </a:r>
            <a:r>
              <a:rPr lang="en-US" sz="2900" b="1" u="sng" dirty="0"/>
              <a:t>worship him</a:t>
            </a:r>
            <a:r>
              <a:rPr lang="en-US" sz="2900" b="1" dirty="0"/>
              <a:t>. </a:t>
            </a:r>
            <a:r>
              <a:rPr lang="en-US" sz="2900" b="1" u="sng" dirty="0"/>
              <a:t>GOD is spirit</a:t>
            </a:r>
            <a:r>
              <a:rPr lang="en-US" sz="2900" b="1" dirty="0"/>
              <a:t>, and those who worship Him </a:t>
            </a:r>
            <a:r>
              <a:rPr lang="en-US" sz="2900" b="1" u="sng" dirty="0"/>
              <a:t>must worship</a:t>
            </a:r>
            <a:r>
              <a:rPr lang="en-US" sz="2900" b="1" dirty="0"/>
              <a:t> in </a:t>
            </a:r>
            <a:r>
              <a:rPr lang="en-US" sz="2900" b="1" u="sng" dirty="0"/>
              <a:t>spirit</a:t>
            </a:r>
            <a:r>
              <a:rPr lang="en-US" sz="2900" b="1" dirty="0"/>
              <a:t> and </a:t>
            </a:r>
            <a:r>
              <a:rPr lang="en-US" sz="2900" b="1" u="sng" dirty="0"/>
              <a:t>truth</a:t>
            </a:r>
            <a:r>
              <a:rPr lang="en-US" sz="2900" b="1" dirty="0"/>
              <a:t>.</a:t>
            </a:r>
          </a:p>
          <a:p>
            <a:pPr marL="0" indent="0" algn="ctr">
              <a:buNone/>
            </a:pPr>
            <a:r>
              <a:rPr lang="en-US" sz="2900" b="1" dirty="0">
                <a:solidFill>
                  <a:srgbClr val="FF0000"/>
                </a:solidFill>
              </a:rPr>
              <a:t> *WE MUST WORSHIP GOD AS HE COMMANDS US TO</a:t>
            </a:r>
          </a:p>
        </p:txBody>
      </p:sp>
    </p:spTree>
    <p:extLst>
      <p:ext uri="{BB962C8B-B14F-4D97-AF65-F5344CB8AC3E}">
        <p14:creationId xmlns:p14="http://schemas.microsoft.com/office/powerpoint/2010/main" val="2128038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3E8462A-FEBA-4848-81CC-3F8DA3E47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109F83F-40FE-4DB3-84CC-09FB3340D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1DE492D7-C3C3-48FF-80C8-37021EA026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xmlns="" id="{0B30FF97-2E9A-490A-AED2-90BA2E0EC1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xmlns="" id="{B6D53C7D-A312-47B6-A66A-230A19CFAC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xmlns="" id="{9329D58C-0D2E-4A2B-AD6A-9CEE506784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xmlns="" id="{9D446EDE-C690-4461-8BF2-7634808FC8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xmlns="" id="{323F3D34-6531-4AD7-A8C6-195A09028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xmlns="" id="{B9B0AE3F-2350-435F-A9B0-C310BF8763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xmlns="" id="{4EFA655C-9E50-4C14-A89E-AD7B648E4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xmlns="" id="{3E843863-7D25-4C01-9A17-E817CB6D99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941F9B1-B01B-4A84-89D9-B169AEB4E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xmlns="" id="{B5A874D2-66D2-4E54-91AD-E2E681815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20" y="457200"/>
            <a:ext cx="8366619" cy="591416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DAC841F-77E4-4C55-ADA7-6211FC5A9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5194" y="6411619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568BF6D-1875-48DC-89CB-E322EF9305A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26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906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A01F62"/>
                </a:solidFill>
              </a:rPr>
              <a:t>CHRIST’S CHURCH WAS ESTABLISHED ON THE DAY OF PENTECOST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34227"/>
            <a:ext cx="9372600" cy="388077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A01F62"/>
                </a:solidFill>
              </a:rPr>
              <a:t>Acts 2:41</a:t>
            </a:r>
            <a:r>
              <a:rPr lang="en-US" sz="2800" b="1" dirty="0">
                <a:solidFill>
                  <a:srgbClr val="A01F6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—</a:t>
            </a:r>
            <a:r>
              <a:rPr lang="en-US" sz="2800" b="1" dirty="0"/>
              <a:t>“Those who received the word were </a:t>
            </a:r>
            <a:r>
              <a:rPr lang="en-US" sz="2800" b="1" u="sng" dirty="0"/>
              <a:t>baptized</a:t>
            </a:r>
            <a:r>
              <a:rPr lang="en-US" sz="2800" b="1" dirty="0"/>
              <a:t> and about </a:t>
            </a:r>
            <a:r>
              <a:rPr lang="en-US" sz="2800" b="1" u="sng" dirty="0"/>
              <a:t>3,000 souls </a:t>
            </a:r>
            <a:r>
              <a:rPr lang="en-US" sz="2800" b="1" dirty="0"/>
              <a:t>were </a:t>
            </a:r>
            <a:r>
              <a:rPr lang="en-US" sz="2800" b="1" u="sng" dirty="0"/>
              <a:t>added</a:t>
            </a:r>
            <a:r>
              <a:rPr lang="en-US" sz="2800" b="1" dirty="0"/>
              <a:t> to them . . . (“The CHURCH”)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A01F62"/>
                </a:solidFill>
              </a:rPr>
              <a:t>Acts 2:47</a:t>
            </a:r>
            <a:r>
              <a:rPr lang="en-US" sz="2800" b="1" dirty="0">
                <a:solidFill>
                  <a:srgbClr val="A01F6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—</a:t>
            </a:r>
            <a:r>
              <a:rPr lang="en-US" sz="2800" b="1" dirty="0"/>
              <a:t>“</a:t>
            </a:r>
            <a:r>
              <a:rPr lang="en-US" sz="2800" b="1" u="sng" dirty="0"/>
              <a:t>The Lord added </a:t>
            </a:r>
            <a:r>
              <a:rPr lang="en-US" sz="2800" b="1" dirty="0"/>
              <a:t>to the church daily those who were being saved”.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800" b="1" dirty="0">
                <a:solidFill>
                  <a:srgbClr val="FF0000"/>
                </a:solidFill>
              </a:rPr>
              <a:t>*(Notice they </a:t>
            </a:r>
            <a:r>
              <a:rPr lang="en-US" sz="2800" b="1" u="sng" dirty="0">
                <a:solidFill>
                  <a:srgbClr val="FF0000"/>
                </a:solidFill>
              </a:rPr>
              <a:t>did not join</a:t>
            </a:r>
            <a:r>
              <a:rPr lang="en-US" sz="2800" b="1" dirty="0">
                <a:solidFill>
                  <a:srgbClr val="FF0000"/>
                </a:solidFill>
              </a:rPr>
              <a:t> the church) 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A01F62"/>
                </a:solidFill>
              </a:rPr>
              <a:t>Romans 16:16</a:t>
            </a:r>
            <a:r>
              <a:rPr lang="en-US" sz="2800" b="1" dirty="0">
                <a:solidFill>
                  <a:srgbClr val="A01F6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—</a:t>
            </a:r>
            <a:r>
              <a:rPr lang="en-US" sz="2800" b="1" dirty="0"/>
              <a:t>“The </a:t>
            </a:r>
            <a:r>
              <a:rPr lang="en-US" sz="2800" b="1" u="sng" dirty="0"/>
              <a:t>churches of Christ</a:t>
            </a:r>
            <a:r>
              <a:rPr lang="en-US" sz="2800" b="1" dirty="0"/>
              <a:t> greet you”</a:t>
            </a:r>
          </a:p>
        </p:txBody>
      </p:sp>
    </p:spTree>
    <p:extLst>
      <p:ext uri="{BB962C8B-B14F-4D97-AF65-F5344CB8AC3E}">
        <p14:creationId xmlns:p14="http://schemas.microsoft.com/office/powerpoint/2010/main" val="337204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906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A01F62"/>
                </a:solidFill>
              </a:rPr>
              <a:t>CHRIST HAS ONLY </a:t>
            </a:r>
            <a:r>
              <a:rPr lang="en-US" sz="3200" b="1" u="sng" dirty="0">
                <a:solidFill>
                  <a:srgbClr val="A01F62"/>
                </a:solidFill>
              </a:rPr>
              <a:t>ONE</a:t>
            </a:r>
            <a:r>
              <a:rPr lang="en-US" sz="3200" b="1" dirty="0">
                <a:solidFill>
                  <a:srgbClr val="A01F62"/>
                </a:solidFill>
              </a:rPr>
              <a:t> CHURCH WHICH PROVIDES ACCESS TO HEAVEN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10058400" cy="4648200"/>
          </a:xfrm>
        </p:spPr>
        <p:txBody>
          <a:bodyPr>
            <a:normAutofit fontScale="25000" lnSpcReduction="20000"/>
          </a:bodyPr>
          <a:lstStyle/>
          <a:p>
            <a:r>
              <a:rPr lang="en-US" sz="11200" b="1" dirty="0">
                <a:solidFill>
                  <a:srgbClr val="A01F62"/>
                </a:solidFill>
              </a:rPr>
              <a:t>Matthew 16:15-18</a:t>
            </a:r>
            <a:r>
              <a:rPr lang="en-US" sz="11200" b="1" dirty="0">
                <a:solidFill>
                  <a:srgbClr val="A01F6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— </a:t>
            </a:r>
            <a:r>
              <a:rPr lang="en-US" sz="11200" b="1" dirty="0">
                <a:solidFill>
                  <a:schemeClr val="tx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P</a:t>
            </a:r>
            <a:r>
              <a:rPr lang="en-US" sz="11200" b="1" dirty="0">
                <a:solidFill>
                  <a:schemeClr val="tx1"/>
                </a:solidFill>
              </a:rPr>
              <a:t>eter said, “you are the Christ, the son of the living God” and Jesus said, upon this rock (confession) “</a:t>
            </a:r>
            <a:r>
              <a:rPr lang="en-US" sz="11200" b="1" u="sng" dirty="0">
                <a:solidFill>
                  <a:schemeClr val="tx1"/>
                </a:solidFill>
              </a:rPr>
              <a:t>I will build my church”</a:t>
            </a:r>
            <a:r>
              <a:rPr lang="en-US" sz="11200" b="1" dirty="0">
                <a:solidFill>
                  <a:schemeClr val="tx1"/>
                </a:solidFill>
              </a:rPr>
              <a:t> </a:t>
            </a:r>
          </a:p>
          <a:p>
            <a:r>
              <a:rPr lang="en-US" sz="11200" b="1" dirty="0">
                <a:solidFill>
                  <a:srgbClr val="A01F62"/>
                </a:solidFill>
              </a:rPr>
              <a:t>Ephesians 1:22</a:t>
            </a:r>
            <a:r>
              <a:rPr lang="en-US" sz="11200" b="1" dirty="0">
                <a:solidFill>
                  <a:srgbClr val="A01F6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—</a:t>
            </a:r>
            <a:r>
              <a:rPr lang="en-US" sz="11200" b="1" u="sng" dirty="0"/>
              <a:t> </a:t>
            </a:r>
            <a:r>
              <a:rPr lang="en-US" sz="11200" b="1" dirty="0"/>
              <a:t>Christ is “</a:t>
            </a:r>
            <a:r>
              <a:rPr lang="en-US" sz="11200" b="1" u="sng" dirty="0"/>
              <a:t>head</a:t>
            </a:r>
            <a:r>
              <a:rPr lang="en-US" sz="11200" b="1" dirty="0"/>
              <a:t> over all things to the </a:t>
            </a:r>
            <a:r>
              <a:rPr lang="en-US" sz="11200" b="1" u="sng" dirty="0"/>
              <a:t>CHURCH</a:t>
            </a:r>
            <a:r>
              <a:rPr lang="en-US" sz="11200" b="1" dirty="0"/>
              <a:t>”</a:t>
            </a:r>
          </a:p>
          <a:p>
            <a:r>
              <a:rPr lang="en-US" sz="11200" b="1" dirty="0">
                <a:solidFill>
                  <a:srgbClr val="A01F62"/>
                </a:solidFill>
              </a:rPr>
              <a:t>Ephesians 1:23</a:t>
            </a:r>
            <a:r>
              <a:rPr lang="en-US" sz="11200" b="1" dirty="0">
                <a:solidFill>
                  <a:srgbClr val="A01F6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—</a:t>
            </a:r>
            <a:r>
              <a:rPr lang="en-US" sz="11200" b="1" u="sng" dirty="0"/>
              <a:t> </a:t>
            </a:r>
            <a:r>
              <a:rPr lang="en-US" sz="11200" b="1" dirty="0"/>
              <a:t>“which is his </a:t>
            </a:r>
            <a:r>
              <a:rPr lang="en-US" sz="11200" b="1" u="sng" dirty="0"/>
              <a:t>BODY</a:t>
            </a:r>
            <a:r>
              <a:rPr lang="en-US" sz="11200" dirty="0"/>
              <a:t>”.</a:t>
            </a:r>
            <a:endParaRPr lang="en-US" sz="11200" b="1" u="sng" dirty="0"/>
          </a:p>
          <a:p>
            <a:r>
              <a:rPr lang="en-US" sz="11200" b="1" dirty="0">
                <a:solidFill>
                  <a:srgbClr val="A01F62"/>
                </a:solidFill>
              </a:rPr>
              <a:t>Ephesians 4:4</a:t>
            </a:r>
            <a:r>
              <a:rPr lang="en-US" sz="11200" b="1" dirty="0">
                <a:solidFill>
                  <a:srgbClr val="A01F6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—</a:t>
            </a:r>
            <a:r>
              <a:rPr lang="en-US" sz="11200" b="1" u="sng" dirty="0"/>
              <a:t> </a:t>
            </a:r>
            <a:r>
              <a:rPr lang="en-US" sz="11200" b="1" dirty="0"/>
              <a:t>There is “</a:t>
            </a:r>
            <a:r>
              <a:rPr lang="en-US" sz="11200" b="1" u="sng" dirty="0"/>
              <a:t>one</a:t>
            </a:r>
            <a:r>
              <a:rPr lang="en-US" sz="11200" b="1" dirty="0"/>
              <a:t> </a:t>
            </a:r>
            <a:r>
              <a:rPr lang="en-US" sz="11200" b="1" u="sng" dirty="0"/>
              <a:t>BODY</a:t>
            </a:r>
            <a:r>
              <a:rPr lang="en-US" sz="11200" dirty="0"/>
              <a:t>”(</a:t>
            </a:r>
            <a:r>
              <a:rPr lang="en-US" sz="11200" b="1" u="sng" dirty="0"/>
              <a:t>CHURCH</a:t>
            </a:r>
            <a:r>
              <a:rPr lang="en-US" sz="11200" dirty="0"/>
              <a:t>)</a:t>
            </a:r>
            <a:endParaRPr lang="en-US" sz="11200" b="1" dirty="0"/>
          </a:p>
          <a:p>
            <a:pPr marL="0" indent="0">
              <a:buNone/>
            </a:pPr>
            <a:r>
              <a:rPr lang="en-US" sz="11200" b="1" dirty="0"/>
              <a:t>	*If there is </a:t>
            </a:r>
            <a:r>
              <a:rPr lang="en-US" sz="11200" b="1" u="sng" dirty="0"/>
              <a:t>one body</a:t>
            </a:r>
            <a:r>
              <a:rPr lang="en-US" sz="11200" b="1" dirty="0"/>
              <a:t> there is </a:t>
            </a:r>
            <a:r>
              <a:rPr lang="en-US" sz="11200" b="1" u="sng" dirty="0"/>
              <a:t>only one church</a:t>
            </a:r>
            <a:r>
              <a:rPr lang="en-US" sz="11200" b="1" dirty="0"/>
              <a:t> which 	Christ heads!</a:t>
            </a:r>
          </a:p>
          <a:p>
            <a:pPr marL="0" indent="0" algn="ctr">
              <a:buNone/>
            </a:pPr>
            <a:r>
              <a:rPr lang="en-US" sz="11200" b="1" dirty="0">
                <a:solidFill>
                  <a:srgbClr val="FF0000"/>
                </a:solidFill>
              </a:rPr>
              <a:t>   </a:t>
            </a:r>
            <a:r>
              <a:rPr lang="en-US" sz="9600" b="1" dirty="0">
                <a:solidFill>
                  <a:srgbClr val="FF0000"/>
                </a:solidFill>
              </a:rPr>
              <a:t>*Man-made churches will cause many to miss Heaven!</a:t>
            </a:r>
          </a:p>
          <a:p>
            <a:pPr marL="0" indent="0">
              <a:buNone/>
            </a:pPr>
            <a:endParaRPr lang="en-US" sz="5600" b="1" dirty="0"/>
          </a:p>
          <a:p>
            <a:pPr marL="0" indent="0">
              <a:buNone/>
            </a:pPr>
            <a:r>
              <a:rPr lang="en-US" sz="6400" b="1" dirty="0"/>
              <a:t>     </a:t>
            </a:r>
          </a:p>
          <a:p>
            <a:pPr marL="0" indent="0">
              <a:buNone/>
            </a:pPr>
            <a:r>
              <a:rPr lang="en-US" b="1" dirty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987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919" y="533400"/>
            <a:ext cx="8596668" cy="1066800"/>
          </a:xfrm>
        </p:spPr>
        <p:txBody>
          <a:bodyPr>
            <a:normAutofit/>
          </a:bodyPr>
          <a:lstStyle/>
          <a:p>
            <a:r>
              <a:rPr lang="en-US" sz="2900" b="1" dirty="0">
                <a:solidFill>
                  <a:srgbClr val="A01F62"/>
                </a:solidFill>
              </a:rPr>
              <a:t>FOLLOWING A “FALSE DOCTRINE” WILL CAUSE MANY TO MISS HEAVEN!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918" y="1600200"/>
            <a:ext cx="9286281" cy="4724399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A01F62"/>
                </a:solidFill>
              </a:rPr>
              <a:t>Ezekiel 11:20</a:t>
            </a:r>
            <a:r>
              <a:rPr lang="en-US" sz="2400" b="1" dirty="0">
                <a:solidFill>
                  <a:srgbClr val="A01F6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— </a:t>
            </a:r>
            <a:r>
              <a:rPr lang="en-US" sz="2400" b="1" dirty="0"/>
              <a:t>God commands “. . . they </a:t>
            </a:r>
            <a:r>
              <a:rPr lang="en-US" sz="2400" b="1" u="sng" dirty="0"/>
              <a:t>walk in my statues </a:t>
            </a:r>
            <a:r>
              <a:rPr lang="en-US" sz="2400" b="1" dirty="0"/>
              <a:t>and </a:t>
            </a:r>
            <a:r>
              <a:rPr lang="en-US" sz="2400" b="1" u="sng" dirty="0"/>
              <a:t>keep my judgements</a:t>
            </a:r>
            <a:r>
              <a:rPr lang="en-US" sz="2400" b="1" dirty="0"/>
              <a:t> and </a:t>
            </a:r>
            <a:r>
              <a:rPr lang="en-US" sz="2400" b="1" u="sng" dirty="0"/>
              <a:t>do them:”</a:t>
            </a:r>
            <a:endParaRPr lang="en-US" sz="2400" b="1" dirty="0"/>
          </a:p>
          <a:p>
            <a:r>
              <a:rPr lang="en-US" sz="2400" b="1" dirty="0">
                <a:solidFill>
                  <a:srgbClr val="A01F62"/>
                </a:solidFill>
              </a:rPr>
              <a:t>II Timothy 4:3-4</a:t>
            </a:r>
            <a:r>
              <a:rPr lang="en-US" sz="2400" b="1" dirty="0">
                <a:solidFill>
                  <a:srgbClr val="A01F6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— </a:t>
            </a:r>
            <a:r>
              <a:rPr lang="en-US" sz="2400" b="1" dirty="0"/>
              <a:t>For the time will come when </a:t>
            </a:r>
            <a:r>
              <a:rPr lang="en-US" sz="2400" b="1" u="sng" dirty="0"/>
              <a:t>they will not listen</a:t>
            </a:r>
            <a:r>
              <a:rPr lang="en-US" sz="2400" b="1" dirty="0"/>
              <a:t> </a:t>
            </a:r>
            <a:r>
              <a:rPr lang="en-US" sz="2400" b="1" u="sng" dirty="0"/>
              <a:t>to accurate doctrine</a:t>
            </a:r>
            <a:r>
              <a:rPr lang="en-US" sz="2400" b="1" dirty="0"/>
              <a:t>. Instead, they will follow </a:t>
            </a:r>
            <a:r>
              <a:rPr lang="en-US" sz="2400" b="1" u="sng" dirty="0"/>
              <a:t>their own desires </a:t>
            </a:r>
            <a:r>
              <a:rPr lang="en-US" sz="2400" b="1" dirty="0"/>
              <a:t>and </a:t>
            </a:r>
            <a:r>
              <a:rPr lang="en-US" sz="2400" b="1" u="sng" dirty="0"/>
              <a:t>listen to teachers </a:t>
            </a:r>
            <a:r>
              <a:rPr lang="en-US" sz="2400" b="1" dirty="0"/>
              <a:t>who will </a:t>
            </a:r>
            <a:r>
              <a:rPr lang="en-US" sz="2400" b="1" u="sng" dirty="0"/>
              <a:t>tell</a:t>
            </a:r>
            <a:r>
              <a:rPr lang="en-US" sz="2400" b="1" dirty="0"/>
              <a:t> them </a:t>
            </a:r>
            <a:r>
              <a:rPr lang="en-US" sz="2400" b="1" u="sng" dirty="0"/>
              <a:t>what they want to hear</a:t>
            </a:r>
            <a:r>
              <a:rPr lang="en-US" sz="2400" b="1" dirty="0"/>
              <a:t>. People </a:t>
            </a:r>
            <a:r>
              <a:rPr lang="en-US" sz="2400" b="1" u="sng" dirty="0"/>
              <a:t>will refuse </a:t>
            </a:r>
            <a:r>
              <a:rPr lang="en-US" sz="2400" b="1" dirty="0"/>
              <a:t>to listen </a:t>
            </a:r>
            <a:r>
              <a:rPr lang="en-US" sz="2400" b="1" u="sng" dirty="0"/>
              <a:t>to the truth </a:t>
            </a:r>
            <a:r>
              <a:rPr lang="en-US" sz="2400" b="1" dirty="0"/>
              <a:t>and chase after myths (fables or lies).</a:t>
            </a:r>
            <a:endParaRPr lang="en-US" sz="2400" b="1" u="sng" dirty="0"/>
          </a:p>
          <a:p>
            <a:pPr>
              <a:tabLst>
                <a:tab pos="971550" algn="l"/>
              </a:tabLst>
            </a:pPr>
            <a:r>
              <a:rPr lang="en-US" sz="2400" b="1" dirty="0">
                <a:solidFill>
                  <a:srgbClr val="A01F62"/>
                </a:solidFill>
              </a:rPr>
              <a:t>John 12:48</a:t>
            </a:r>
            <a:r>
              <a:rPr lang="en-US" sz="2400" b="1" dirty="0">
                <a:solidFill>
                  <a:srgbClr val="A01F6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—</a:t>
            </a:r>
            <a:r>
              <a:rPr lang="en-US" sz="2400" b="1" dirty="0"/>
              <a:t>Christ said, “He who </a:t>
            </a:r>
            <a:r>
              <a:rPr lang="en-US" sz="2400" b="1" u="sng" dirty="0"/>
              <a:t>rejects</a:t>
            </a:r>
            <a:r>
              <a:rPr lang="en-US" sz="2400" b="1" dirty="0"/>
              <a:t> me, and does not </a:t>
            </a:r>
            <a:r>
              <a:rPr lang="en-US" sz="2400" b="1" u="sng" dirty="0"/>
              <a:t>receive my words</a:t>
            </a:r>
            <a:r>
              <a:rPr lang="en-US" sz="2400" b="1" dirty="0"/>
              <a:t>, has that which </a:t>
            </a:r>
            <a:r>
              <a:rPr lang="en-US" sz="2400" b="1" u="sng" dirty="0"/>
              <a:t>judge him</a:t>
            </a:r>
            <a:r>
              <a:rPr lang="en-US" sz="2400" b="1" dirty="0"/>
              <a:t>; </a:t>
            </a:r>
            <a:r>
              <a:rPr lang="en-US" sz="2400" b="1" u="sng" dirty="0"/>
              <a:t>the word </a:t>
            </a:r>
            <a:r>
              <a:rPr lang="en-US" sz="2400" b="1" dirty="0"/>
              <a:t>that </a:t>
            </a:r>
            <a:r>
              <a:rPr lang="en-US" sz="2400" b="1" u="sng" dirty="0"/>
              <a:t>I have spoken </a:t>
            </a:r>
            <a:r>
              <a:rPr lang="en-US" sz="2400" b="1" dirty="0"/>
              <a:t>will </a:t>
            </a:r>
            <a:r>
              <a:rPr lang="en-US" sz="2400" b="1" u="sng" dirty="0"/>
              <a:t>judge</a:t>
            </a:r>
            <a:r>
              <a:rPr lang="en-US" sz="2400" b="1" dirty="0"/>
              <a:t> him in </a:t>
            </a:r>
            <a:r>
              <a:rPr lang="en-US" sz="2400" b="1" u="sng" dirty="0"/>
              <a:t>the last days</a:t>
            </a:r>
            <a:r>
              <a:rPr lang="en-US" sz="2400" b="1" dirty="0"/>
              <a:t>”.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     </a:t>
            </a:r>
          </a:p>
          <a:p>
            <a:pPr marL="0" indent="0">
              <a:buNone/>
            </a:pPr>
            <a:r>
              <a:rPr lang="en-US" sz="1400" b="1" dirty="0"/>
              <a:t>  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51294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3E8462A-FEBA-4848-81CC-3F8DA3E47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2109F83F-40FE-4DB3-84CC-09FB3340D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1DE492D7-C3C3-48FF-80C8-37021EA026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xmlns="" id="{0B30FF97-2E9A-490A-AED2-90BA2E0EC1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xmlns="" id="{B6D53C7D-A312-47B6-A66A-230A19CFAC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xmlns="" id="{9329D58C-0D2E-4A2B-AD6A-9CEE506784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xmlns="" id="{9D446EDE-C690-4461-8BF2-7634808FC8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xmlns="" id="{323F3D34-6531-4AD7-A8C6-195A09028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xmlns="" id="{B9B0AE3F-2350-435F-A9B0-C310BF8763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xmlns="" id="{4EFA655C-9E50-4C14-A89E-AD7B648E4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xmlns="" id="{3E843863-7D25-4C01-9A17-E817CB6D99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941F9B1-B01B-4A84-89D9-B169AEB4E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xmlns="" id="{93F82942-657F-4480-9A24-8EEEB32BF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076" y="448879"/>
            <a:ext cx="5941724" cy="59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1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90600"/>
          </a:xfrm>
        </p:spPr>
        <p:txBody>
          <a:bodyPr>
            <a:normAutofit/>
          </a:bodyPr>
          <a:lstStyle/>
          <a:p>
            <a:r>
              <a:rPr lang="en-US" sz="2900" b="1" dirty="0">
                <a:solidFill>
                  <a:srgbClr val="A01F62"/>
                </a:solidFill>
              </a:rPr>
              <a:t>FIVE ACTS OF WORSHIP IN THE CHURCH THAT CHRIST BUILT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828" y="1600201"/>
            <a:ext cx="9714572" cy="4441162"/>
          </a:xfrm>
        </p:spPr>
        <p:txBody>
          <a:bodyPr>
            <a:noAutofit/>
          </a:bodyPr>
          <a:lstStyle/>
          <a:p>
            <a:r>
              <a:rPr lang="en-US" sz="2500" b="1" dirty="0">
                <a:solidFill>
                  <a:srgbClr val="A01F62"/>
                </a:solidFill>
              </a:rPr>
              <a:t>Acts 20:7</a:t>
            </a:r>
            <a:r>
              <a:rPr lang="en-US" sz="2500" b="1" dirty="0">
                <a:solidFill>
                  <a:srgbClr val="A01F6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—</a:t>
            </a:r>
            <a:r>
              <a:rPr lang="en-US" sz="2500" b="1" u="sng" dirty="0">
                <a:solidFill>
                  <a:srgbClr val="FF0000"/>
                </a:solidFill>
              </a:rPr>
              <a:t>PREACHING</a:t>
            </a:r>
            <a:r>
              <a:rPr lang="en-US" sz="2500" b="1" dirty="0"/>
              <a:t> the Word; Worship on the </a:t>
            </a:r>
            <a:r>
              <a:rPr lang="en-US" sz="2500" b="1" u="sng" dirty="0"/>
              <a:t>First Day</a:t>
            </a:r>
            <a:r>
              <a:rPr lang="en-US" sz="2500" b="1" dirty="0"/>
              <a:t> of the </a:t>
            </a:r>
            <a:r>
              <a:rPr lang="en-US" sz="2500" b="1" u="sng" dirty="0"/>
              <a:t>Week</a:t>
            </a:r>
          </a:p>
          <a:p>
            <a:r>
              <a:rPr lang="en-US" sz="2500" b="1" dirty="0">
                <a:solidFill>
                  <a:srgbClr val="A01F62"/>
                </a:solidFill>
              </a:rPr>
              <a:t>Acts 2:42</a:t>
            </a:r>
            <a:r>
              <a:rPr lang="en-US" sz="2500" b="1" dirty="0">
                <a:solidFill>
                  <a:srgbClr val="A01F6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— </a:t>
            </a:r>
            <a:r>
              <a:rPr lang="en-US" sz="2500" b="1" dirty="0"/>
              <a:t>“they continued . . . in breaking of bread, and in </a:t>
            </a:r>
            <a:r>
              <a:rPr lang="en-US" sz="2500" b="1" u="sng" dirty="0">
                <a:solidFill>
                  <a:srgbClr val="FF0000"/>
                </a:solidFill>
              </a:rPr>
              <a:t>PRAYERS”.</a:t>
            </a:r>
          </a:p>
          <a:p>
            <a:r>
              <a:rPr lang="en-US" sz="2500" b="1" dirty="0">
                <a:solidFill>
                  <a:srgbClr val="A01F62"/>
                </a:solidFill>
              </a:rPr>
              <a:t>I Corinthians 11:24-25</a:t>
            </a:r>
            <a:r>
              <a:rPr lang="en-US" sz="2500" b="1" dirty="0">
                <a:solidFill>
                  <a:srgbClr val="A01F6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— </a:t>
            </a:r>
            <a:r>
              <a:rPr lang="en-US" sz="2500" b="1" dirty="0"/>
              <a:t>the </a:t>
            </a:r>
            <a:r>
              <a:rPr lang="en-US" sz="2500" b="1" u="sng" dirty="0"/>
              <a:t>Lord’s Supper</a:t>
            </a:r>
            <a:r>
              <a:rPr lang="en-US" sz="2500" b="1" dirty="0"/>
              <a:t> </a:t>
            </a:r>
            <a:r>
              <a:rPr lang="en-US" sz="2500" b="1" dirty="0">
                <a:solidFill>
                  <a:srgbClr val="FF0000"/>
                </a:solidFill>
              </a:rPr>
              <a:t>(COMMUNION) </a:t>
            </a:r>
            <a:r>
              <a:rPr lang="en-US" sz="2500" b="1" dirty="0"/>
              <a:t>given “</a:t>
            </a:r>
            <a:r>
              <a:rPr lang="en-US" sz="2500" b="1" u="sng" dirty="0"/>
              <a:t>WEEKLY</a:t>
            </a:r>
            <a:r>
              <a:rPr lang="en-US" sz="2500" b="1" dirty="0"/>
              <a:t>”</a:t>
            </a:r>
          </a:p>
          <a:p>
            <a:pPr marL="0" indent="0">
              <a:buNone/>
            </a:pPr>
            <a:r>
              <a:rPr lang="en-US" sz="2500" b="1" dirty="0"/>
              <a:t>     </a:t>
            </a:r>
            <a:r>
              <a:rPr lang="en-US" sz="2500" b="1" dirty="0">
                <a:solidFill>
                  <a:srgbClr val="FF0000"/>
                </a:solidFill>
              </a:rPr>
              <a:t>*This DO in Remembrance of Me! (WEEKLY = 52 TIMES/YR;   </a:t>
            </a:r>
          </a:p>
          <a:p>
            <a:pPr marL="0" indent="0">
              <a:buNone/>
            </a:pPr>
            <a:r>
              <a:rPr lang="en-US" sz="2500" b="1" dirty="0">
                <a:solidFill>
                  <a:srgbClr val="FF0000"/>
                </a:solidFill>
              </a:rPr>
              <a:t>      MONTHLY = 12 TIMES/YR)</a:t>
            </a:r>
          </a:p>
          <a:p>
            <a:r>
              <a:rPr lang="en-US" sz="2500" b="1" dirty="0">
                <a:solidFill>
                  <a:srgbClr val="A01F62"/>
                </a:solidFill>
              </a:rPr>
              <a:t>Hebrews 2:12</a:t>
            </a:r>
            <a:r>
              <a:rPr lang="en-US" sz="2500" b="1" dirty="0">
                <a:solidFill>
                  <a:srgbClr val="A01F6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— </a:t>
            </a:r>
            <a:r>
              <a:rPr lang="en-US" sz="2500" b="1" dirty="0"/>
              <a:t>:“We should </a:t>
            </a:r>
            <a:r>
              <a:rPr lang="en-US" sz="2500" b="1" u="sng" dirty="0">
                <a:solidFill>
                  <a:srgbClr val="FF0000"/>
                </a:solidFill>
              </a:rPr>
              <a:t>SING</a:t>
            </a:r>
            <a:r>
              <a:rPr lang="en-US" sz="2500" b="1" dirty="0"/>
              <a:t> as a congregation” </a:t>
            </a:r>
            <a:r>
              <a:rPr lang="en-US" sz="2500" dirty="0"/>
              <a:t>(</a:t>
            </a:r>
            <a:r>
              <a:rPr lang="en-US" sz="2500" u="sng" dirty="0"/>
              <a:t>NO MECHANICAL INSTRUMENTS</a:t>
            </a:r>
            <a:r>
              <a:rPr lang="en-US" sz="2500" dirty="0"/>
              <a:t>)</a:t>
            </a:r>
          </a:p>
          <a:p>
            <a:r>
              <a:rPr lang="en-US" sz="2500" b="1" dirty="0">
                <a:solidFill>
                  <a:srgbClr val="A01F62"/>
                </a:solidFill>
              </a:rPr>
              <a:t>I Corinthians 16:1-2</a:t>
            </a:r>
            <a:r>
              <a:rPr lang="en-US" sz="2500" b="1" dirty="0">
                <a:solidFill>
                  <a:srgbClr val="A01F6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— </a:t>
            </a:r>
            <a:r>
              <a:rPr lang="en-US" sz="2500" b="1" u="sng" dirty="0"/>
              <a:t>Giving</a:t>
            </a:r>
            <a:r>
              <a:rPr lang="en-US" sz="2500" b="1" dirty="0"/>
              <a:t> (</a:t>
            </a:r>
            <a:r>
              <a:rPr lang="en-US" sz="2500" b="1" dirty="0">
                <a:solidFill>
                  <a:srgbClr val="FF0000"/>
                </a:solidFill>
              </a:rPr>
              <a:t>OFFERING</a:t>
            </a:r>
            <a:r>
              <a:rPr lang="en-US" sz="2500" b="1" dirty="0"/>
              <a:t>) done “</a:t>
            </a:r>
            <a:r>
              <a:rPr lang="en-US" sz="2500" b="1" u="sng" dirty="0"/>
              <a:t>WEEKLY</a:t>
            </a:r>
            <a:r>
              <a:rPr lang="en-US" sz="2500" b="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1076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609666" cy="9906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/>
              <a:t> </a:t>
            </a:r>
            <a:r>
              <a:rPr lang="en-US" sz="3100" b="1" dirty="0">
                <a:solidFill>
                  <a:srgbClr val="A01F62"/>
                </a:solidFill>
              </a:rPr>
              <a:t>“CHURCHES STARTED BY MEN”|</a:t>
            </a:r>
            <a:r>
              <a:rPr lang="en-US" sz="3100" b="1" u="sng" dirty="0">
                <a:solidFill>
                  <a:srgbClr val="A01F62"/>
                </a:solidFill>
              </a:rPr>
              <a:t>NOT CHRIST-APPROVED</a:t>
            </a:r>
            <a:r>
              <a:rPr lang="en-US" sz="2700" b="1" u="sng" dirty="0"/>
              <a:t/>
            </a:r>
            <a:br>
              <a:rPr lang="en-US" sz="2700" b="1" u="sng" dirty="0"/>
            </a:br>
            <a:r>
              <a:rPr lang="en-US" sz="2700" b="1" dirty="0">
                <a:solidFill>
                  <a:schemeClr val="tx1"/>
                </a:solidFill>
              </a:rPr>
              <a:t>(THESE CHURCHES OFFER </a:t>
            </a:r>
            <a:r>
              <a:rPr lang="en-US" sz="3100" b="1" dirty="0">
                <a:solidFill>
                  <a:srgbClr val="FF0000"/>
                </a:solidFill>
              </a:rPr>
              <a:t>(NO) </a:t>
            </a:r>
            <a:r>
              <a:rPr lang="en-US" sz="2700" b="1" dirty="0">
                <a:solidFill>
                  <a:schemeClr val="tx1"/>
                </a:solidFill>
              </a:rPr>
              <a:t>PATHWAY TO HEAVEN)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31038"/>
            <a:ext cx="8596668" cy="4441162"/>
          </a:xfrm>
        </p:spPr>
        <p:txBody>
          <a:bodyPr>
            <a:normAutofit fontScale="32500" lnSpcReduction="20000"/>
          </a:bodyPr>
          <a:lstStyle/>
          <a:p>
            <a:r>
              <a:rPr lang="en-US" sz="8000" b="1" dirty="0"/>
              <a:t>METHODIST CHURCH </a:t>
            </a:r>
          </a:p>
          <a:p>
            <a:r>
              <a:rPr lang="en-US" sz="8000" b="1" dirty="0"/>
              <a:t>BAPTIST</a:t>
            </a:r>
          </a:p>
          <a:p>
            <a:r>
              <a:rPr lang="en-US" sz="8000" b="1" dirty="0"/>
              <a:t>CATHOLIC</a:t>
            </a:r>
          </a:p>
          <a:p>
            <a:r>
              <a:rPr lang="en-US" sz="8000" b="1" dirty="0"/>
              <a:t>CHURCH OF GOD IN CHRIST</a:t>
            </a:r>
          </a:p>
          <a:p>
            <a:r>
              <a:rPr lang="en-US" sz="8000" b="1" dirty="0"/>
              <a:t>LUTHERAN</a:t>
            </a:r>
          </a:p>
          <a:p>
            <a:r>
              <a:rPr lang="en-US" sz="8000" b="1" dirty="0"/>
              <a:t>PRESBYTERIAN</a:t>
            </a:r>
          </a:p>
          <a:p>
            <a:r>
              <a:rPr lang="en-US" sz="8000" b="1" dirty="0"/>
              <a:t>EPISCOPALIAN</a:t>
            </a:r>
          </a:p>
          <a:p>
            <a:r>
              <a:rPr lang="en-US" sz="8000" b="1" dirty="0"/>
              <a:t>SEVENTH DAY ADVENTIST</a:t>
            </a:r>
          </a:p>
          <a:p>
            <a:r>
              <a:rPr lang="en-US" sz="8000" b="1" dirty="0"/>
              <a:t>MORMAN</a:t>
            </a:r>
          </a:p>
          <a:p>
            <a:r>
              <a:rPr lang="en-US" sz="8000" b="1" dirty="0"/>
              <a:t>JEHOVAH’S WITNESS</a:t>
            </a:r>
          </a:p>
        </p:txBody>
      </p:sp>
    </p:spTree>
    <p:extLst>
      <p:ext uri="{BB962C8B-B14F-4D97-AF65-F5344CB8AC3E}">
        <p14:creationId xmlns:p14="http://schemas.microsoft.com/office/powerpoint/2010/main" val="27460440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46914"/>
            <a:ext cx="8596668" cy="4806286"/>
          </a:xfrm>
        </p:spPr>
        <p:txBody>
          <a:bodyPr>
            <a:normAutofit fontScale="32500" lnSpcReduction="20000"/>
          </a:bodyPr>
          <a:lstStyle/>
          <a:p>
            <a:r>
              <a:rPr lang="en-US" sz="8000" b="1" dirty="0"/>
              <a:t>CHRISTIAN SCIENCE</a:t>
            </a:r>
          </a:p>
          <a:p>
            <a:r>
              <a:rPr lang="en-US" sz="8000" b="1" dirty="0"/>
              <a:t>PENTECOSTAL</a:t>
            </a:r>
          </a:p>
          <a:p>
            <a:r>
              <a:rPr lang="en-US" sz="8000" b="1" dirty="0"/>
              <a:t>ARMSTRONG</a:t>
            </a:r>
          </a:p>
          <a:p>
            <a:r>
              <a:rPr lang="en-US" sz="8000" b="1" dirty="0"/>
              <a:t>CHARISMATIC MOVEMENT</a:t>
            </a:r>
          </a:p>
          <a:p>
            <a:r>
              <a:rPr lang="en-US" sz="8000" b="1" dirty="0"/>
              <a:t>SALVATION ARMY</a:t>
            </a:r>
          </a:p>
          <a:p>
            <a:r>
              <a:rPr lang="en-US" sz="8000" b="1" dirty="0"/>
              <a:t>LOCAL CHURCH MOVEMENT (WATCHMEN NEE)</a:t>
            </a:r>
          </a:p>
          <a:p>
            <a:r>
              <a:rPr lang="en-US" sz="8000" b="1" dirty="0"/>
              <a:t>ORTHODOX (RUSSIAN OR OTHER EASTERN)</a:t>
            </a:r>
          </a:p>
          <a:p>
            <a:r>
              <a:rPr lang="en-US" sz="8000" b="1" dirty="0"/>
              <a:t>NEW AGE MOVEMENT</a:t>
            </a:r>
          </a:p>
          <a:p>
            <a:r>
              <a:rPr lang="en-US" sz="8000" b="1" dirty="0"/>
              <a:t>ISLAM (MOHAMMEDAN)</a:t>
            </a:r>
          </a:p>
          <a:p>
            <a:r>
              <a:rPr lang="en-US" sz="8000" b="1" dirty="0"/>
              <a:t>NAZARENE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508BCC40-1D60-48BF-BCEC-AD0E5F504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609666" cy="9906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/>
              <a:t> </a:t>
            </a:r>
            <a:r>
              <a:rPr lang="en-US" sz="3100" b="1" dirty="0">
                <a:solidFill>
                  <a:srgbClr val="A01F62"/>
                </a:solidFill>
              </a:rPr>
              <a:t>“CHURCHES STARTED BY MEN”|</a:t>
            </a:r>
            <a:r>
              <a:rPr lang="en-US" sz="3100" b="1" u="sng" dirty="0">
                <a:solidFill>
                  <a:srgbClr val="A01F62"/>
                </a:solidFill>
              </a:rPr>
              <a:t>NOT CHRIST-APPROVED</a:t>
            </a:r>
            <a:r>
              <a:rPr lang="en-US" sz="2700" b="1" u="sng" dirty="0"/>
              <a:t/>
            </a:r>
            <a:br>
              <a:rPr lang="en-US" sz="2700" b="1" u="sng" dirty="0"/>
            </a:br>
            <a:r>
              <a:rPr lang="en-US" sz="2700" b="1" dirty="0">
                <a:solidFill>
                  <a:schemeClr val="tx1"/>
                </a:solidFill>
              </a:rPr>
              <a:t>(THESE CHURCHES OFFER </a:t>
            </a:r>
            <a:r>
              <a:rPr lang="en-US" sz="3100" b="1" dirty="0">
                <a:solidFill>
                  <a:srgbClr val="FF0000"/>
                </a:solidFill>
              </a:rPr>
              <a:t>(NO) </a:t>
            </a:r>
            <a:r>
              <a:rPr lang="en-US" sz="2700" b="1" dirty="0">
                <a:solidFill>
                  <a:schemeClr val="tx1"/>
                </a:solidFill>
              </a:rPr>
              <a:t>PATHWAY TO HEAVEN)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00419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xmlns="" id="{EBEB15F2-81FD-489B-8467-9859B74B4F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2" b="15941"/>
          <a:stretch/>
        </p:blipFill>
        <p:spPr>
          <a:xfrm>
            <a:off x="131896" y="381000"/>
            <a:ext cx="11049964" cy="6406487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85C2136B-77EC-41E9-BDB6-58A4AE1429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733800"/>
            <a:ext cx="762000" cy="3124200"/>
          </a:xfrm>
          <a:custGeom>
            <a:avLst/>
            <a:gdLst>
              <a:gd name="connsiteX0" fmla="*/ 0 w 762000"/>
              <a:gd name="connsiteY0" fmla="*/ 0 h 3124200"/>
              <a:gd name="connsiteX1" fmla="*/ 762000 w 762000"/>
              <a:gd name="connsiteY1" fmla="*/ 3124200 h 3124200"/>
              <a:gd name="connsiteX2" fmla="*/ 0 w 762000"/>
              <a:gd name="connsiteY2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3124200">
                <a:moveTo>
                  <a:pt x="0" y="0"/>
                </a:moveTo>
                <a:lnTo>
                  <a:pt x="762000" y="3124200"/>
                </a:lnTo>
                <a:lnTo>
                  <a:pt x="0" y="31242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0510AC7-9D69-4459-A03F-34D9FB83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5025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568BF6D-1875-48DC-89CB-E322EF9305A0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E55891F3-A5E2-4418-8950-25FA2B731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9274002" y="4502552"/>
            <a:ext cx="2917998" cy="235544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FB1FCEB1-A7E1-417C-A7EF-AA30D5A085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53500" y="-16625"/>
            <a:ext cx="2667482" cy="68746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7FBCF2A6-1F18-4B68-B5D2-5B763ED415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2923" y="-16625"/>
            <a:ext cx="1269077" cy="6874625"/>
          </a:xfrm>
          <a:custGeom>
            <a:avLst/>
            <a:gdLst>
              <a:gd name="connsiteX0" fmla="*/ 714894 w 1269077"/>
              <a:gd name="connsiteY0" fmla="*/ 0 h 6874625"/>
              <a:gd name="connsiteX1" fmla="*/ 1269077 w 1269077"/>
              <a:gd name="connsiteY1" fmla="*/ 16625 h 6874625"/>
              <a:gd name="connsiteX2" fmla="*/ 1269077 w 1269077"/>
              <a:gd name="connsiteY2" fmla="*/ 6874625 h 6874625"/>
              <a:gd name="connsiteX3" fmla="*/ 0 w 1269077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077" h="6874625">
                <a:moveTo>
                  <a:pt x="714894" y="0"/>
                </a:moveTo>
                <a:lnTo>
                  <a:pt x="1269077" y="16625"/>
                </a:lnTo>
                <a:lnTo>
                  <a:pt x="1269077" y="6874625"/>
                </a:lnTo>
                <a:lnTo>
                  <a:pt x="0" y="6874625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FF3A27FB-A693-4A75-951E-0C77CD98F0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374" y="-16624"/>
            <a:ext cx="1983626" cy="6874625"/>
          </a:xfrm>
          <a:custGeom>
            <a:avLst/>
            <a:gdLst>
              <a:gd name="connsiteX0" fmla="*/ 0 w 1983626"/>
              <a:gd name="connsiteY0" fmla="*/ 0 h 6874625"/>
              <a:gd name="connsiteX1" fmla="*/ 1983626 w 1983626"/>
              <a:gd name="connsiteY1" fmla="*/ 0 h 6874625"/>
              <a:gd name="connsiteX2" fmla="*/ 1983626 w 1983626"/>
              <a:gd name="connsiteY2" fmla="*/ 6874625 h 6874625"/>
              <a:gd name="connsiteX3" fmla="*/ 1522181 w 1983626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26" h="6874625">
                <a:moveTo>
                  <a:pt x="0" y="0"/>
                </a:moveTo>
                <a:lnTo>
                  <a:pt x="1983626" y="0"/>
                </a:lnTo>
                <a:lnTo>
                  <a:pt x="1983626" y="6874625"/>
                </a:lnTo>
                <a:lnTo>
                  <a:pt x="1522181" y="6874625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846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3E8462A-FEBA-4848-81CC-3F8DA3E47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109F83F-40FE-4DB3-84CC-09FB3340D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1DE492D7-C3C3-48FF-80C8-37021EA026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xmlns="" id="{0B30FF97-2E9A-490A-AED2-90BA2E0EC1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xmlns="" id="{B6D53C7D-A312-47B6-A66A-230A19CFAC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xmlns="" id="{9329D58C-0D2E-4A2B-AD6A-9CEE506784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xmlns="" id="{9D446EDE-C690-4461-8BF2-7634808FC8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xmlns="" id="{323F3D34-6531-4AD7-A8C6-195A09028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xmlns="" id="{B9B0AE3F-2350-435F-A9B0-C310BF8763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4EFA655C-9E50-4C14-A89E-AD7B648E4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3E843863-7D25-4C01-9A17-E817CB6D99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941F9B1-B01B-4A84-89D9-B169AEB4E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0A262EE1-6118-409B-9E1D-BEF7EEEED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380" y="609600"/>
            <a:ext cx="8197117" cy="56388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7C5B57E9-0B1E-4805-B937-72E9CF379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5194" y="6411619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568BF6D-1875-48DC-89CB-E322EF9305A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829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u="sng" dirty="0"/>
              <a:t>DATA POINT IV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b="1" dirty="0">
                <a:solidFill>
                  <a:srgbClr val="A01F62"/>
                </a:solidFill>
              </a:rPr>
              <a:t>BAPTISM IS ESSENTIAL TO BEING SAVED</a:t>
            </a:r>
            <a:endParaRPr lang="en-US" sz="3200" b="1" dirty="0">
              <a:solidFill>
                <a:srgbClr val="A01F6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762066" cy="4468811"/>
          </a:xfrm>
        </p:spPr>
        <p:txBody>
          <a:bodyPr>
            <a:normAutofit fontScale="47500" lnSpcReduction="20000"/>
          </a:bodyPr>
          <a:lstStyle/>
          <a:p>
            <a:r>
              <a:rPr lang="en-US" sz="7200" b="1" dirty="0">
                <a:solidFill>
                  <a:srgbClr val="A01F62"/>
                </a:solidFill>
              </a:rPr>
              <a:t>Matthew 3:15</a:t>
            </a:r>
            <a:r>
              <a:rPr lang="en-US" sz="7200" b="1" dirty="0">
                <a:solidFill>
                  <a:srgbClr val="A01F6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—</a:t>
            </a:r>
            <a:r>
              <a:rPr lang="en-US" sz="7200" b="1" dirty="0"/>
              <a:t>Jesus is baptized, </a:t>
            </a:r>
            <a:r>
              <a:rPr lang="en-US" sz="7200" b="1" dirty="0">
                <a:solidFill>
                  <a:srgbClr val="FF0000"/>
                </a:solidFill>
              </a:rPr>
              <a:t>“</a:t>
            </a:r>
            <a:r>
              <a:rPr lang="en-US" sz="7200" b="1" u="sng" dirty="0">
                <a:solidFill>
                  <a:srgbClr val="FF0000"/>
                </a:solidFill>
              </a:rPr>
              <a:t>TO FULFILL ALL RIGHTEOUSNESS</a:t>
            </a:r>
            <a:r>
              <a:rPr lang="en-US" sz="7200" b="1" dirty="0">
                <a:solidFill>
                  <a:srgbClr val="FF0000"/>
                </a:solidFill>
              </a:rPr>
              <a:t>”</a:t>
            </a:r>
          </a:p>
          <a:p>
            <a:r>
              <a:rPr lang="en-US" sz="7200" b="1" dirty="0">
                <a:solidFill>
                  <a:srgbClr val="A01F62"/>
                </a:solidFill>
              </a:rPr>
              <a:t>Mark 16:15-16</a:t>
            </a:r>
            <a:r>
              <a:rPr lang="en-US" sz="7200" b="1" dirty="0">
                <a:solidFill>
                  <a:srgbClr val="A01F6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—</a:t>
            </a:r>
            <a:r>
              <a:rPr lang="en-US" sz="7200" b="1" u="sng" dirty="0"/>
              <a:t> </a:t>
            </a:r>
            <a:r>
              <a:rPr lang="en-US" sz="7200" b="1" dirty="0"/>
              <a:t>“He who </a:t>
            </a:r>
            <a:r>
              <a:rPr lang="en-US" sz="7200" b="1" u="sng" dirty="0">
                <a:solidFill>
                  <a:srgbClr val="FF0000"/>
                </a:solidFill>
              </a:rPr>
              <a:t>BELIEVES</a:t>
            </a:r>
            <a:r>
              <a:rPr lang="en-US" sz="7200" b="1" dirty="0"/>
              <a:t> and </a:t>
            </a:r>
            <a:r>
              <a:rPr lang="en-US" sz="7200" b="1" u="sng" dirty="0">
                <a:solidFill>
                  <a:srgbClr val="FF0000"/>
                </a:solidFill>
              </a:rPr>
              <a:t>IS</a:t>
            </a:r>
            <a:r>
              <a:rPr lang="en-US" sz="7200" b="1" u="sng" dirty="0">
                <a:solidFill>
                  <a:srgbClr val="C00000"/>
                </a:solidFill>
              </a:rPr>
              <a:t> </a:t>
            </a:r>
            <a:r>
              <a:rPr lang="en-US" sz="7200" b="1" u="sng" dirty="0">
                <a:solidFill>
                  <a:srgbClr val="FF0000"/>
                </a:solidFill>
              </a:rPr>
              <a:t>BAPTIZED</a:t>
            </a:r>
            <a:r>
              <a:rPr lang="en-US" sz="7200" b="1" dirty="0"/>
              <a:t> shall </a:t>
            </a:r>
            <a:r>
              <a:rPr lang="en-US" sz="7200" b="1" u="sng" dirty="0">
                <a:solidFill>
                  <a:srgbClr val="FF0000"/>
                </a:solidFill>
              </a:rPr>
              <a:t>BE SAVED</a:t>
            </a:r>
            <a:r>
              <a:rPr lang="en-US" sz="7200" b="1" dirty="0">
                <a:solidFill>
                  <a:srgbClr val="FF0000"/>
                </a:solidFill>
              </a:rPr>
              <a:t>”</a:t>
            </a:r>
          </a:p>
          <a:p>
            <a:r>
              <a:rPr lang="en-US" sz="7200" b="1" dirty="0">
                <a:solidFill>
                  <a:srgbClr val="A01F62"/>
                </a:solidFill>
              </a:rPr>
              <a:t>Ephesians 4:5</a:t>
            </a:r>
            <a:r>
              <a:rPr lang="en-US" sz="7200" b="1" dirty="0">
                <a:solidFill>
                  <a:srgbClr val="A01F6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—</a:t>
            </a:r>
            <a:r>
              <a:rPr lang="en-US" sz="7200" b="1" u="sng" dirty="0"/>
              <a:t> </a:t>
            </a:r>
            <a:r>
              <a:rPr lang="en-US" sz="7200" b="1" dirty="0"/>
              <a:t>“ONE LORD, ONE FAITH, </a:t>
            </a:r>
            <a:r>
              <a:rPr lang="en-US" sz="7200" b="1" u="sng" dirty="0">
                <a:solidFill>
                  <a:srgbClr val="FF0000"/>
                </a:solidFill>
              </a:rPr>
              <a:t>ONE BAPTISM</a:t>
            </a:r>
            <a:r>
              <a:rPr lang="en-US" sz="7200" b="1" dirty="0">
                <a:solidFill>
                  <a:srgbClr val="FF0000"/>
                </a:solidFill>
              </a:rPr>
              <a:t>”</a:t>
            </a:r>
            <a:r>
              <a:rPr lang="en-US" sz="7200" b="1" dirty="0"/>
              <a:t>; (</a:t>
            </a:r>
            <a:r>
              <a:rPr lang="en-US" sz="7200" b="1" u="sng" dirty="0"/>
              <a:t>FULL IMMERSION-APPROVED BY GOD</a:t>
            </a:r>
            <a:r>
              <a:rPr lang="en-US" sz="7200" b="1" dirty="0"/>
              <a:t>) </a:t>
            </a:r>
          </a:p>
          <a:p>
            <a:pPr marL="0" indent="0" algn="ctr">
              <a:buNone/>
            </a:pPr>
            <a:r>
              <a:rPr lang="en-US" sz="7200" b="1" dirty="0">
                <a:solidFill>
                  <a:srgbClr val="FF0000"/>
                </a:solidFill>
              </a:rPr>
              <a:t>   *(SPRINKLING-NOT APPROVED BY GOD)</a:t>
            </a:r>
          </a:p>
        </p:txBody>
      </p:sp>
    </p:spTree>
    <p:extLst>
      <p:ext uri="{BB962C8B-B14F-4D97-AF65-F5344CB8AC3E}">
        <p14:creationId xmlns:p14="http://schemas.microsoft.com/office/powerpoint/2010/main" val="1420624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AEF7790-5064-4975-B4FA-842F822C1EA4}"/>
              </a:ext>
            </a:extLst>
          </p:cNvPr>
          <p:cNvSpPr txBox="1"/>
          <p:nvPr/>
        </p:nvSpPr>
        <p:spPr>
          <a:xfrm>
            <a:off x="2438400" y="1981200"/>
            <a:ext cx="672006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78A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Baptism puts you </a:t>
            </a:r>
            <a:r>
              <a:rPr lang="en-US" sz="4400" b="1" u="sng" dirty="0">
                <a:solidFill>
                  <a:srgbClr val="78A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 Christ</a:t>
            </a:r>
            <a:r>
              <a:rPr lang="en-US" sz="4400" b="1" dirty="0">
                <a:solidFill>
                  <a:srgbClr val="78A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the Lord </a:t>
            </a:r>
            <a:r>
              <a:rPr lang="en-US" sz="4400" b="1" u="sng" dirty="0">
                <a:solidFill>
                  <a:srgbClr val="78A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adds you</a:t>
            </a:r>
            <a:r>
              <a:rPr lang="en-US" sz="4400" b="1" dirty="0">
                <a:solidFill>
                  <a:srgbClr val="78A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His church for entrance into Heaven </a:t>
            </a:r>
            <a:endParaRPr lang="en-US" sz="4400" dirty="0">
              <a:solidFill>
                <a:srgbClr val="78A2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2742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BAPTIZING PUTS YOU </a:t>
            </a:r>
            <a:r>
              <a:rPr lang="en-US" sz="3200" b="1" u="sng" dirty="0"/>
              <a:t>INTO CHRIST</a:t>
            </a:r>
            <a:r>
              <a:rPr lang="en-US" sz="3200" b="1" dirty="0"/>
              <a:t> AND THE LORD </a:t>
            </a:r>
            <a:r>
              <a:rPr lang="en-US" sz="3200" b="1" u="sng" dirty="0"/>
              <a:t>ADDS YOU</a:t>
            </a:r>
            <a:r>
              <a:rPr lang="en-US" sz="3200" b="1" dirty="0"/>
              <a:t> TO HIS CHURCH FOR ENTRANCE INTO HEAVEN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A01F62"/>
                </a:solidFill>
              </a:rPr>
              <a:t>Galatians 3:27</a:t>
            </a:r>
            <a:r>
              <a:rPr lang="en-US" sz="3200" b="1" dirty="0">
                <a:solidFill>
                  <a:srgbClr val="A01F6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— </a:t>
            </a:r>
            <a:r>
              <a:rPr lang="en-US" sz="3200" b="1" dirty="0"/>
              <a:t>“For as many of you as were </a:t>
            </a:r>
            <a:r>
              <a:rPr lang="en-US" sz="3200" b="1" u="sng" dirty="0"/>
              <a:t>BAPTIZED INTO CHRIST</a:t>
            </a:r>
            <a:r>
              <a:rPr lang="en-US" sz="3200" b="1" dirty="0"/>
              <a:t> have </a:t>
            </a:r>
            <a:r>
              <a:rPr lang="en-US" sz="3200" b="1" u="sng" dirty="0"/>
              <a:t>PUT ON CHRIST</a:t>
            </a:r>
            <a:r>
              <a:rPr lang="en-US" sz="3200" b="1" dirty="0"/>
              <a:t>”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A01F62"/>
                </a:solidFill>
              </a:rPr>
              <a:t>Acts 2:41, 47</a:t>
            </a:r>
            <a:r>
              <a:rPr lang="en-US" sz="3200" b="1" dirty="0">
                <a:solidFill>
                  <a:srgbClr val="A01F6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— </a:t>
            </a:r>
            <a:r>
              <a:rPr lang="en-US" sz="3200" b="1" dirty="0"/>
              <a:t>“Then they that gladly </a:t>
            </a:r>
            <a:r>
              <a:rPr lang="en-US" sz="3200" b="1" u="sng" dirty="0"/>
              <a:t>RECEIVED HIS WORD WERE BAPTISED</a:t>
            </a:r>
            <a:r>
              <a:rPr lang="en-US" sz="3200" b="1" dirty="0"/>
              <a:t> and the same day…</a:t>
            </a:r>
            <a:r>
              <a:rPr lang="en-US" sz="3200" b="1" u="sng" dirty="0"/>
              <a:t>THE LORD ADDED</a:t>
            </a:r>
            <a:r>
              <a:rPr lang="en-US" sz="3200" b="1" dirty="0"/>
              <a:t> to the church daily those who were being saved”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621745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14400"/>
            <a:ext cx="8596668" cy="388077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800" b="1" dirty="0">
                <a:solidFill>
                  <a:srgbClr val="A01F62"/>
                </a:solidFill>
              </a:rPr>
              <a:t>A FAVORITE SONG OF MINE IS TITLED:</a:t>
            </a:r>
          </a:p>
          <a:p>
            <a:pPr marL="0" lvl="0" indent="0" algn="ctr">
              <a:buNone/>
            </a:pPr>
            <a:r>
              <a:rPr lang="en-US" sz="3400" b="1" dirty="0"/>
              <a:t>   </a:t>
            </a:r>
            <a:r>
              <a:rPr lang="en-US" sz="4800" b="1" dirty="0"/>
              <a:t>“Everybody </a:t>
            </a:r>
            <a:r>
              <a:rPr lang="en-US" sz="4800" b="1" dirty="0" err="1"/>
              <a:t>Talkin</a:t>
            </a:r>
            <a:r>
              <a:rPr lang="en-US" sz="4800" b="1" dirty="0"/>
              <a:t>’ ‘Bout Heaven </a:t>
            </a:r>
            <a:r>
              <a:rPr lang="en-US" sz="4800" b="1" dirty="0" err="1"/>
              <a:t>Ain’t</a:t>
            </a:r>
            <a:r>
              <a:rPr lang="en-US" sz="4800" b="1" dirty="0"/>
              <a:t> </a:t>
            </a:r>
            <a:r>
              <a:rPr lang="en-US" sz="4800" b="1" dirty="0" err="1"/>
              <a:t>Goin</a:t>
            </a:r>
            <a:r>
              <a:rPr lang="en-US" sz="4800" b="1" dirty="0"/>
              <a:t>’ There”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B75A1B0-C9E0-4033-B8FD-2690E653C859}"/>
              </a:ext>
            </a:extLst>
          </p:cNvPr>
          <p:cNvSpPr txBox="1"/>
          <p:nvPr/>
        </p:nvSpPr>
        <p:spPr>
          <a:xfrm>
            <a:off x="1472020" y="4800600"/>
            <a:ext cx="88149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buNone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TITLE SAYS IT ALL!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38C423A-5A0D-498B-AF55-5901B3B100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461511" y="381000"/>
            <a:ext cx="2425689" cy="214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364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F03F44-36A1-4F95-AECC-29D39D9B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879600"/>
            <a:ext cx="8596668" cy="1320800"/>
          </a:xfrm>
        </p:spPr>
        <p:txBody>
          <a:bodyPr>
            <a:normAutofit fontScale="90000"/>
          </a:bodyPr>
          <a:lstStyle/>
          <a:p>
            <a:pPr lvl="0">
              <a:tabLst>
                <a:tab pos="288925" algn="l"/>
              </a:tabLst>
            </a:pPr>
            <a:r>
              <a:rPr lang="en-US" sz="4000" b="1" dirty="0"/>
              <a:t>The QUESTION for you to consider this morning: . . .</a:t>
            </a:r>
            <a:br>
              <a:rPr lang="en-US" sz="4000" b="1" dirty="0"/>
            </a:br>
            <a:r>
              <a:rPr lang="en-US" sz="4000" b="1" dirty="0"/>
              <a:t>“</a:t>
            </a:r>
            <a:r>
              <a:rPr lang="en-US" sz="4400" b="1" dirty="0"/>
              <a:t>Are you </a:t>
            </a:r>
            <a:r>
              <a:rPr lang="en-US" sz="4400" b="1" u="sng" dirty="0"/>
              <a:t>one</a:t>
            </a:r>
            <a:r>
              <a:rPr lang="en-US" sz="4400" b="1" dirty="0"/>
              <a:t> of those individuals; 	</a:t>
            </a:r>
            <a:r>
              <a:rPr lang="en-US" sz="4400" b="1" u="sng" dirty="0"/>
              <a:t>who’s </a:t>
            </a:r>
            <a:r>
              <a:rPr lang="en-US" sz="4400" b="1" u="sng" dirty="0" err="1"/>
              <a:t>talkin</a:t>
            </a:r>
            <a:r>
              <a:rPr lang="en-US" sz="4400" b="1" u="sng" dirty="0"/>
              <a:t>’ ‘bout heaven but </a:t>
            </a:r>
            <a:r>
              <a:rPr lang="en-US" sz="4400" b="1" dirty="0"/>
              <a:t>	</a:t>
            </a:r>
            <a:r>
              <a:rPr lang="en-US" sz="4400" b="1" u="sng" dirty="0" err="1"/>
              <a:t>ain’t</a:t>
            </a:r>
            <a:r>
              <a:rPr lang="en-US" sz="4400" b="1" u="sng" dirty="0"/>
              <a:t> </a:t>
            </a:r>
            <a:r>
              <a:rPr lang="en-US" sz="4400" b="1" u="sng" dirty="0" err="1"/>
              <a:t>goin</a:t>
            </a:r>
            <a:r>
              <a:rPr lang="en-US" sz="4400" b="1" u="sng" dirty="0"/>
              <a:t>’ there</a:t>
            </a:r>
            <a:r>
              <a:rPr lang="en-US" sz="4400" b="1" dirty="0"/>
              <a:t>?”  </a:t>
            </a:r>
          </a:p>
        </p:txBody>
      </p:sp>
      <p:pic>
        <p:nvPicPr>
          <p:cNvPr id="11" name="Picture 10" descr="A picture containing drawing, computer&#10;&#10;Description automatically generated">
            <a:extLst>
              <a:ext uri="{FF2B5EF4-FFF2-40B4-BE49-F238E27FC236}">
                <a16:creationId xmlns:a16="http://schemas.microsoft.com/office/drawing/2014/main" xmlns="" id="{B73DD104-E55C-455E-8512-6FFE77E9F9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5" t="14028" b="33211"/>
          <a:stretch/>
        </p:blipFill>
        <p:spPr>
          <a:xfrm>
            <a:off x="202882" y="390072"/>
            <a:ext cx="2401850" cy="1624376"/>
          </a:xfrm>
          <a:prstGeom prst="rect">
            <a:avLst/>
          </a:prstGeom>
        </p:spPr>
      </p:pic>
      <p:pic>
        <p:nvPicPr>
          <p:cNvPr id="13" name="Picture 12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xmlns="" id="{33D717E8-62C1-412D-AFF6-6F97D4C55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14623"/>
            <a:ext cx="2877561" cy="3072650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0883457-B450-49FE-9FBC-F0ACA8F2DC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6402"/>
            <a:ext cx="2469094" cy="3072650"/>
          </a:xfrm>
          <a:prstGeom prst="rect">
            <a:avLst/>
          </a:prstGeom>
        </p:spPr>
      </p:pic>
      <p:pic>
        <p:nvPicPr>
          <p:cNvPr id="17" name="Picture 16" descr="A picture containing drawing, table&#10;&#10;Description automatically generated">
            <a:extLst>
              <a:ext uri="{FF2B5EF4-FFF2-40B4-BE49-F238E27FC236}">
                <a16:creationId xmlns:a16="http://schemas.microsoft.com/office/drawing/2014/main" xmlns="" id="{50118C91-5F99-4447-A87A-15BC3F9526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7" y="3845494"/>
            <a:ext cx="3529890" cy="4432176"/>
          </a:xfrm>
          <a:prstGeom prst="rect">
            <a:avLst/>
          </a:prstGeom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976CE30-60D6-40DA-9454-35F2CDEFD1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5" t="18641" r="25993"/>
          <a:stretch/>
        </p:blipFill>
        <p:spPr>
          <a:xfrm>
            <a:off x="9372601" y="4419599"/>
            <a:ext cx="1752600" cy="3605977"/>
          </a:xfrm>
          <a:prstGeom prst="rect">
            <a:avLst/>
          </a:prstGeom>
        </p:spPr>
      </p:pic>
      <p:pic>
        <p:nvPicPr>
          <p:cNvPr id="19" name="Picture 18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67FBF6D5-A15F-4F1A-A95F-E786FD3DBA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923">
            <a:off x="4135767" y="3090437"/>
            <a:ext cx="4962574" cy="543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310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1D04E776-9888-4CCD-A40E-3B2E4CF5E12A}"/>
              </a:ext>
            </a:extLst>
          </p:cNvPr>
          <p:cNvSpPr txBox="1">
            <a:spLocks/>
          </p:cNvSpPr>
          <p:nvPr/>
        </p:nvSpPr>
        <p:spPr>
          <a:xfrm>
            <a:off x="1766532" y="1828800"/>
            <a:ext cx="8596668" cy="4724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000" b="1" dirty="0"/>
              <a:t>God </a:t>
            </a:r>
            <a:r>
              <a:rPr lang="en-US" sz="5000" b="1" u="sng" dirty="0"/>
              <a:t>has promised </a:t>
            </a:r>
            <a:r>
              <a:rPr lang="en-US" sz="5000" b="1" dirty="0"/>
              <a:t>an </a:t>
            </a:r>
            <a:r>
              <a:rPr lang="en-US" sz="5000" b="1" u="sng" dirty="0"/>
              <a:t>eternal home in Heaven </a:t>
            </a:r>
            <a:r>
              <a:rPr lang="en-US" sz="5000" b="1" dirty="0"/>
              <a:t>to those who </a:t>
            </a:r>
            <a:r>
              <a:rPr lang="en-US" sz="5000" b="1" u="sng" dirty="0"/>
              <a:t>obey the Gospel </a:t>
            </a:r>
            <a:r>
              <a:rPr lang="en-US" sz="5000" b="1" dirty="0"/>
              <a:t>and are </a:t>
            </a:r>
            <a:r>
              <a:rPr lang="en-US" sz="5000" b="1" u="sng" dirty="0"/>
              <a:t>faithful until death.</a:t>
            </a:r>
            <a:endParaRPr lang="en-US" sz="5000" b="1" dirty="0"/>
          </a:p>
        </p:txBody>
      </p:sp>
    </p:spTree>
    <p:extLst>
      <p:ext uri="{BB962C8B-B14F-4D97-AF65-F5344CB8AC3E}">
        <p14:creationId xmlns:p14="http://schemas.microsoft.com/office/powerpoint/2010/main" val="1790614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268" y="609600"/>
            <a:ext cx="10148532" cy="4245898"/>
          </a:xfrm>
        </p:spPr>
        <p:txBody>
          <a:bodyPr>
            <a:noAutofit/>
          </a:bodyPr>
          <a:lstStyle/>
          <a:p>
            <a:r>
              <a:rPr lang="en-US" sz="2400" b="1" u="sng" dirty="0"/>
              <a:t>II Peter 1:10</a:t>
            </a:r>
            <a:r>
              <a:rPr lang="en-US" sz="2400" b="1" dirty="0"/>
              <a:t> (READ) “Therefore, brethren, </a:t>
            </a:r>
            <a:r>
              <a:rPr lang="en-US" sz="2400" b="1" u="sng" dirty="0"/>
              <a:t>be even more diligent</a:t>
            </a:r>
            <a:r>
              <a:rPr lang="en-US" sz="2400" b="1" dirty="0"/>
              <a:t> to </a:t>
            </a:r>
            <a:r>
              <a:rPr lang="en-US" sz="2400" b="1" u="sng" dirty="0"/>
              <a:t>make your calling and election sure</a:t>
            </a:r>
            <a:r>
              <a:rPr lang="en-US" sz="2400" b="1" dirty="0"/>
              <a:t>, for if you do these things you will never stumble”;  </a:t>
            </a:r>
          </a:p>
          <a:p>
            <a:r>
              <a:rPr lang="en-US" sz="2400" b="1" u="sng" dirty="0"/>
              <a:t>II Peter 1:11</a:t>
            </a:r>
            <a:r>
              <a:rPr lang="en-US" sz="2400" b="1" dirty="0"/>
              <a:t> (READ) “For so </a:t>
            </a:r>
            <a:r>
              <a:rPr lang="en-US" sz="2400" b="1" u="sng" dirty="0"/>
              <a:t>an entrance will be supplied to you</a:t>
            </a:r>
            <a:r>
              <a:rPr lang="en-US" sz="2400" b="1" dirty="0"/>
              <a:t> abundantly </a:t>
            </a:r>
            <a:r>
              <a:rPr lang="en-US" sz="2400" b="1" u="sng" dirty="0"/>
              <a:t>into the everlasting kingdom</a:t>
            </a:r>
            <a:r>
              <a:rPr lang="en-US" sz="2400" b="1" dirty="0"/>
              <a:t> of our </a:t>
            </a:r>
            <a:r>
              <a:rPr lang="en-US" sz="2400" b="1" u="sng" dirty="0"/>
              <a:t>Lord and Savior Jesus Christ</a:t>
            </a:r>
            <a:r>
              <a:rPr lang="en-US" sz="2400" b="1" dirty="0"/>
              <a:t>!”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b="1" dirty="0"/>
              <a:t>     </a:t>
            </a:r>
            <a:r>
              <a:rPr lang="en-US" sz="3200" b="1" dirty="0"/>
              <a:t>QUESTIONS: </a:t>
            </a:r>
            <a:endParaRPr lang="en-US" b="1" dirty="0"/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b="1" dirty="0">
                <a:solidFill>
                  <a:srgbClr val="78A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YOU SURE; THAT YOU ARE YOU IN THE RIGHT </a:t>
            </a:r>
            <a:br>
              <a:rPr lang="en-US" sz="2800" b="1" dirty="0">
                <a:solidFill>
                  <a:srgbClr val="78A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solidFill>
                  <a:srgbClr val="78A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 TO RECEIVE YOUR ENTRANCE CARD INTO HEAVEN? 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78A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GOD ADDED YOU TO THE CHURCH HIS SON</a:t>
            </a:r>
            <a:br>
              <a:rPr lang="en-US" sz="2800" b="1" dirty="0">
                <a:solidFill>
                  <a:srgbClr val="78A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solidFill>
                  <a:srgbClr val="78A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BUILT-- </a:t>
            </a:r>
            <a:r>
              <a:rPr lang="en-US" sz="2800" b="1" u="sng" dirty="0">
                <a:solidFill>
                  <a:srgbClr val="78A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OF CHRIST</a:t>
            </a:r>
            <a:r>
              <a:rPr lang="en-US" sz="2800" b="1" dirty="0">
                <a:solidFill>
                  <a:srgbClr val="78A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HEAVEN IS TOO IMPORTANT TO MISS!</a:t>
            </a:r>
          </a:p>
        </p:txBody>
      </p:sp>
    </p:spTree>
    <p:extLst>
      <p:ext uri="{BB962C8B-B14F-4D97-AF65-F5344CB8AC3E}">
        <p14:creationId xmlns:p14="http://schemas.microsoft.com/office/powerpoint/2010/main" val="29845078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6" y="1834427"/>
            <a:ext cx="7766936" cy="1646302"/>
          </a:xfrm>
        </p:spPr>
        <p:txBody>
          <a:bodyPr/>
          <a:lstStyle/>
          <a:p>
            <a:pPr algn="ctr"/>
            <a:r>
              <a:rPr lang="en-US" dirty="0"/>
              <a:t>Thank You for Your Attendance Today!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b="1" dirty="0"/>
              <a:t>Continue to Pray for our Church Family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437" y="4753570"/>
            <a:ext cx="3350194" cy="163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66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609600"/>
            <a:ext cx="11125200" cy="6019800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9600" b="1" dirty="0">
                <a:solidFill>
                  <a:srgbClr val="A01F62"/>
                </a:solidFill>
              </a:rPr>
              <a:t>(BUT) </a:t>
            </a:r>
          </a:p>
          <a:p>
            <a:pPr marL="0" indent="0" algn="ctr">
              <a:buNone/>
            </a:pPr>
            <a:r>
              <a:rPr lang="en-US" sz="6300" b="1" dirty="0"/>
              <a:t>HOW DO I KNOW </a:t>
            </a:r>
          </a:p>
          <a:p>
            <a:pPr marL="0" indent="0" algn="ctr">
              <a:buNone/>
            </a:pPr>
            <a:r>
              <a:rPr lang="en-US" sz="11800" b="1" dirty="0">
                <a:solidFill>
                  <a:srgbClr val="A01F62"/>
                </a:solidFill>
              </a:rPr>
              <a:t>(IF) </a:t>
            </a:r>
          </a:p>
          <a:p>
            <a:pPr marL="0" indent="0" algn="ctr">
              <a:buNone/>
            </a:pPr>
            <a:r>
              <a:rPr lang="en-US" sz="7000" b="1" dirty="0"/>
              <a:t>I AM GOING TO HEAVEN?</a:t>
            </a:r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5100" b="1" dirty="0"/>
              <a:t>Romans 8:28 &amp; Acts 1-2</a:t>
            </a:r>
          </a:p>
          <a:p>
            <a:pPr marL="0" lvl="0" indent="0">
              <a:buNone/>
            </a:pPr>
            <a:r>
              <a:rPr lang="en-US" sz="2800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518593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533400"/>
            <a:ext cx="8991600" cy="685800"/>
          </a:xfrm>
        </p:spPr>
        <p:txBody>
          <a:bodyPr>
            <a:normAutofit/>
          </a:bodyPr>
          <a:lstStyle/>
          <a:p>
            <a:r>
              <a:rPr lang="en-US" sz="3200" b="1" dirty="0"/>
              <a:t>THE WORD </a:t>
            </a:r>
            <a:r>
              <a:rPr lang="en-US" sz="3200" b="1" dirty="0">
                <a:solidFill>
                  <a:srgbClr val="FF0000"/>
                </a:solidFill>
              </a:rPr>
              <a:t>(IF)</a:t>
            </a:r>
            <a:r>
              <a:rPr lang="en-US" sz="3200" b="1" dirty="0"/>
              <a:t> IS INTERESTING IN OUR TITLE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371600"/>
            <a:ext cx="9448800" cy="4572000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We know God sent His Son to die on the cross to save all mankind</a:t>
            </a:r>
          </a:p>
          <a:p>
            <a:pPr lvl="0"/>
            <a:r>
              <a:rPr lang="en-US" sz="2400" dirty="0"/>
              <a:t>But, because God gives humanity free will, a person must decide </a:t>
            </a:r>
            <a:r>
              <a:rPr lang="en-US" sz="2400" b="1" dirty="0">
                <a:solidFill>
                  <a:srgbClr val="FF0000"/>
                </a:solidFill>
              </a:rPr>
              <a:t>(IF) </a:t>
            </a:r>
            <a:r>
              <a:rPr lang="en-US" sz="2400" dirty="0"/>
              <a:t>he will choose God’s Will for his life or reject it</a:t>
            </a:r>
          </a:p>
          <a:p>
            <a:pPr lvl="0"/>
            <a:r>
              <a:rPr lang="en-US" sz="2400" dirty="0"/>
              <a:t>God has done as He promised by providing a way for all people to be saved through His Son! </a:t>
            </a:r>
            <a:r>
              <a:rPr lang="en-US" sz="2400" b="1" i="1" dirty="0">
                <a:solidFill>
                  <a:srgbClr val="A01F62"/>
                </a:solidFill>
              </a:rPr>
              <a:t>(To be clear; He has provided only </a:t>
            </a:r>
            <a:r>
              <a:rPr lang="en-US" sz="2400" b="1" i="1" u="sng" dirty="0">
                <a:solidFill>
                  <a:srgbClr val="A01F62"/>
                </a:solidFill>
              </a:rPr>
              <a:t>One Way</a:t>
            </a:r>
            <a:r>
              <a:rPr lang="en-US" sz="2400" b="1" i="1" dirty="0">
                <a:solidFill>
                  <a:srgbClr val="A01F62"/>
                </a:solidFill>
              </a:rPr>
              <a:t>!)</a:t>
            </a:r>
          </a:p>
          <a:p>
            <a:pPr lvl="0"/>
            <a:r>
              <a:rPr lang="en-US" sz="2400" dirty="0"/>
              <a:t>Satan has confused man by creating many false doctrines and churches to choose from. Man thinks it </a:t>
            </a:r>
            <a:r>
              <a:rPr lang="en-US" sz="2400" b="1" u="sng" dirty="0">
                <a:solidFill>
                  <a:srgbClr val="FF0000"/>
                </a:solidFill>
              </a:rPr>
              <a:t>does not matter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how you come to the Lord! And that if you are a good person,  </a:t>
            </a:r>
            <a:r>
              <a:rPr lang="en-US" sz="2400" b="1" u="sng" dirty="0">
                <a:solidFill>
                  <a:srgbClr val="FF0000"/>
                </a:solidFill>
              </a:rPr>
              <a:t>EVERYONE</a:t>
            </a:r>
            <a:r>
              <a:rPr lang="en-US" sz="2400" dirty="0"/>
              <a:t> is going to Heaven!</a:t>
            </a:r>
          </a:p>
        </p:txBody>
      </p:sp>
    </p:spTree>
    <p:extLst>
      <p:ext uri="{BB962C8B-B14F-4D97-AF65-F5344CB8AC3E}">
        <p14:creationId xmlns:p14="http://schemas.microsoft.com/office/powerpoint/2010/main" val="3356934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61F820-9DEC-4A96-9D6F-52B41AD9D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209800"/>
            <a:ext cx="7682268" cy="2514600"/>
          </a:xfrm>
        </p:spPr>
        <p:txBody>
          <a:bodyPr>
            <a:no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focus this morning will establish what God said we </a:t>
            </a: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do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have eternal life with Him in Heaven!</a:t>
            </a:r>
          </a:p>
        </p:txBody>
      </p:sp>
    </p:spTree>
    <p:extLst>
      <p:ext uri="{BB962C8B-B14F-4D97-AF65-F5344CB8AC3E}">
        <p14:creationId xmlns:p14="http://schemas.microsoft.com/office/powerpoint/2010/main" val="1719806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71600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DATA POINT I</a:t>
            </a:r>
            <a:r>
              <a:rPr lang="en-US" b="1" u="sng" dirty="0"/>
              <a:t/>
            </a:r>
            <a:br>
              <a:rPr lang="en-US" b="1" u="sng" dirty="0"/>
            </a:br>
            <a:r>
              <a:rPr lang="en-US" sz="4000" b="1" dirty="0">
                <a:solidFill>
                  <a:srgbClr val="A01F62"/>
                </a:solidFill>
              </a:rPr>
              <a:t>GOD CANNOT LIE</a:t>
            </a:r>
            <a:endParaRPr lang="en-US" sz="4000" dirty="0">
              <a:solidFill>
                <a:srgbClr val="A01F6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080" y="2413575"/>
            <a:ext cx="10345720" cy="42672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A01F62"/>
                </a:solidFill>
              </a:rPr>
              <a:t>II Samuel 7:28</a:t>
            </a:r>
            <a:r>
              <a:rPr lang="en-US" sz="3200" b="1" dirty="0">
                <a:solidFill>
                  <a:srgbClr val="A01F6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—</a:t>
            </a:r>
            <a:r>
              <a:rPr lang="en-US" sz="3200" b="1" dirty="0">
                <a:solidFill>
                  <a:srgbClr val="A01F62"/>
                </a:solidFill>
              </a:rPr>
              <a:t> </a:t>
            </a:r>
            <a:r>
              <a:rPr lang="en-US" sz="3200" b="1" dirty="0"/>
              <a:t>God’s “Words are true . . . ”</a:t>
            </a:r>
          </a:p>
          <a:p>
            <a:r>
              <a:rPr lang="en-US" sz="3200" b="1" dirty="0">
                <a:solidFill>
                  <a:srgbClr val="A01F62"/>
                </a:solidFill>
              </a:rPr>
              <a:t>Hebrews 6:18</a:t>
            </a:r>
            <a:r>
              <a:rPr lang="en-US" sz="3200" b="1" dirty="0">
                <a:solidFill>
                  <a:srgbClr val="A01F6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—</a:t>
            </a:r>
            <a:r>
              <a:rPr lang="en-US" sz="3200" b="1" dirty="0">
                <a:solidFill>
                  <a:srgbClr val="A01F62"/>
                </a:solidFill>
              </a:rPr>
              <a:t> </a:t>
            </a:r>
            <a:r>
              <a:rPr lang="en-US" sz="3200" b="1" dirty="0"/>
              <a:t>“It is impossible for God to lie</a:t>
            </a:r>
            <a:r>
              <a:rPr lang="en-US" sz="2400" b="1" dirty="0"/>
              <a:t> </a:t>
            </a:r>
            <a:r>
              <a:rPr lang="en-US" sz="3200" b="1" dirty="0"/>
              <a:t>.</a:t>
            </a:r>
            <a:r>
              <a:rPr lang="en-US" sz="1600" b="1" dirty="0"/>
              <a:t> </a:t>
            </a:r>
            <a:r>
              <a:rPr lang="en-US" sz="3200" b="1" dirty="0"/>
              <a:t>.</a:t>
            </a:r>
            <a:r>
              <a:rPr lang="en-US" sz="1050" b="1" dirty="0"/>
              <a:t> </a:t>
            </a:r>
            <a:r>
              <a:rPr lang="en-US" sz="3200" b="1" dirty="0"/>
              <a:t>.</a:t>
            </a:r>
            <a:r>
              <a:rPr lang="en-US" sz="1600" b="1" dirty="0"/>
              <a:t> </a:t>
            </a:r>
            <a:r>
              <a:rPr lang="en-US" sz="3200" b="1" dirty="0"/>
              <a:t>” </a:t>
            </a:r>
          </a:p>
          <a:p>
            <a:r>
              <a:rPr lang="en-US" sz="3200" b="1" dirty="0">
                <a:solidFill>
                  <a:srgbClr val="A01F62"/>
                </a:solidFill>
              </a:rPr>
              <a:t>Romans 8:28</a:t>
            </a:r>
            <a:r>
              <a:rPr lang="en-US" sz="3200" b="1" dirty="0">
                <a:solidFill>
                  <a:srgbClr val="A01F6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—</a:t>
            </a:r>
            <a:r>
              <a:rPr lang="en-US" sz="3200" b="1" dirty="0">
                <a:solidFill>
                  <a:srgbClr val="A01F62"/>
                </a:solidFill>
              </a:rPr>
              <a:t> </a:t>
            </a:r>
            <a:r>
              <a:rPr lang="en-US" sz="3200" b="1" dirty="0"/>
              <a:t>And we know that all things work together for good to them that love God, to them who are the called according to his purpose.</a:t>
            </a:r>
          </a:p>
          <a:p>
            <a:pPr marL="0" indent="0">
              <a:buNone/>
            </a:pPr>
            <a:r>
              <a:rPr lang="en-US" sz="3200" b="1" dirty="0"/>
              <a:t>   </a:t>
            </a:r>
            <a:r>
              <a:rPr lang="en-US" sz="2800" b="1" dirty="0"/>
              <a:t>*BECAUSE WE TRUST GOD’S WORD, WE KNOW HE IS 	GOING TO WORK IT OUT FOR US!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A3B36A-D9CB-4FC2-9FC7-1DD7BBC6C1DB}"/>
              </a:ext>
            </a:extLst>
          </p:cNvPr>
          <p:cNvSpPr txBox="1"/>
          <p:nvPr/>
        </p:nvSpPr>
        <p:spPr>
          <a:xfrm>
            <a:off x="1143000" y="1828800"/>
            <a:ext cx="8991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LET’S ESTABLISH THIS AS A SCRIPTUAL FACT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4957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BD9C52-784D-4FEE-B1B4-9A01CEB09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2590800"/>
            <a:ext cx="7301268" cy="1320800"/>
          </a:xfrm>
        </p:spPr>
        <p:txBody>
          <a:bodyPr>
            <a:no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on what we read in God’s Word, we KNOW we can TRUST God’s Word. Amen!</a:t>
            </a:r>
          </a:p>
        </p:txBody>
      </p:sp>
    </p:spTree>
    <p:extLst>
      <p:ext uri="{BB962C8B-B14F-4D97-AF65-F5344CB8AC3E}">
        <p14:creationId xmlns:p14="http://schemas.microsoft.com/office/powerpoint/2010/main" val="835705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A01F62"/>
                </a:solidFill>
              </a:rPr>
              <a:t>GOD PROMISED </a:t>
            </a:r>
            <a:r>
              <a:rPr lang="en-US" sz="4800" b="1" i="1" u="sng" dirty="0">
                <a:solidFill>
                  <a:srgbClr val="A01F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4000" b="1" dirty="0">
                <a:solidFill>
                  <a:srgbClr val="A01F62"/>
                </a:solidFill>
              </a:rPr>
              <a:t> KINGDOM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685866" cy="388077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A01F62"/>
                </a:solidFill>
              </a:rPr>
              <a:t>Daniel 2:44</a:t>
            </a:r>
            <a:r>
              <a:rPr lang="en-US" sz="3200" b="1" dirty="0">
                <a:solidFill>
                  <a:srgbClr val="A01F6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—</a:t>
            </a:r>
            <a:r>
              <a:rPr lang="en-US" sz="3200" b="1" dirty="0">
                <a:solidFill>
                  <a:srgbClr val="A01F62"/>
                </a:solidFill>
              </a:rPr>
              <a:t> </a:t>
            </a:r>
            <a:r>
              <a:rPr lang="en-US" sz="3200" b="1" dirty="0"/>
              <a:t>“God will set up a kingdom which shall never be destroyed” (OT)</a:t>
            </a:r>
          </a:p>
          <a:p>
            <a:r>
              <a:rPr lang="en-US" sz="3200" b="1" dirty="0">
                <a:solidFill>
                  <a:srgbClr val="A01F62"/>
                </a:solidFill>
              </a:rPr>
              <a:t>Matthew 3:1-3</a:t>
            </a:r>
            <a:r>
              <a:rPr lang="en-US" sz="3200" b="1" dirty="0">
                <a:solidFill>
                  <a:srgbClr val="A01F6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—</a:t>
            </a:r>
            <a:r>
              <a:rPr lang="en-US" sz="3200" b="1" dirty="0">
                <a:solidFill>
                  <a:srgbClr val="A01F62"/>
                </a:solidFill>
              </a:rPr>
              <a:t> </a:t>
            </a:r>
            <a:r>
              <a:rPr lang="en-US" sz="3200" b="1" dirty="0"/>
              <a:t>John the Baptist preached “Repent the kingdom is at hand” (NT)</a:t>
            </a:r>
          </a:p>
          <a:p>
            <a:pPr marL="0" indent="0">
              <a:buNone/>
            </a:pPr>
            <a:r>
              <a:rPr lang="en-US" sz="3200" b="1" dirty="0"/>
              <a:t>   (REF: Isaiah 40:3)</a:t>
            </a:r>
          </a:p>
          <a:p>
            <a:endParaRPr lang="en-US" b="1" u="sng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2629021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1685</Words>
  <Application>Microsoft Office PowerPoint</Application>
  <PresentationFormat>Custom</PresentationFormat>
  <Paragraphs>169</Paragraphs>
  <Slides>38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Lissen</vt:lpstr>
      <vt:lpstr>Wingdings 3</vt:lpstr>
      <vt:lpstr>Wingdings</vt:lpstr>
      <vt:lpstr>Trebuchet MS</vt:lpstr>
      <vt:lpstr>Biome</vt:lpstr>
      <vt:lpstr>Aharoni</vt:lpstr>
      <vt:lpstr>Calibri</vt:lpstr>
      <vt:lpstr>Facet</vt:lpstr>
      <vt:lpstr>PowerPoint Presentation</vt:lpstr>
      <vt:lpstr>The SHARE Lectures</vt:lpstr>
      <vt:lpstr>PowerPoint Presentation</vt:lpstr>
      <vt:lpstr>PowerPoint Presentation</vt:lpstr>
      <vt:lpstr>THE WORD (IF) IS INTERESTING IN OUR TITLE</vt:lpstr>
      <vt:lpstr>Our focus this morning will establish what God said we must do to have eternal life with Him in Heaven!</vt:lpstr>
      <vt:lpstr>DATA POINT I GOD CANNOT LIE</vt:lpstr>
      <vt:lpstr>Based on what we read in God’s Word, we KNOW we can TRUST God’s Word. Amen!</vt:lpstr>
      <vt:lpstr>GOD PROMISED A KINGDOM</vt:lpstr>
      <vt:lpstr>GOD PROVIDES ONE WAY TO BE SAVED</vt:lpstr>
      <vt:lpstr>DATA POINT II THE NEW TESTAMENT TEACHES US THAT CHRIST GAVE US THE GOSPEL AS THE WAY</vt:lpstr>
      <vt:lpstr>DATA POINT II (CON’T) NT TEACHES THAT CHRIST GAVE US THE GOSPEL AS THE WAY</vt:lpstr>
      <vt:lpstr>RESULTS OF OBEYING THE GOSPEL</vt:lpstr>
      <vt:lpstr>THE NT TEACHES HOW TO OBEY THE GOSPEL AND COME TO CHRIST</vt:lpstr>
      <vt:lpstr>THE NT TEACHES HOW TO OBEY THE GOSPEL AND COME TO CHRIST</vt:lpstr>
      <vt:lpstr>*Question: Does your church follow what the Bible teaches?  If the answer is no, please ask your leaders, Why don’t we follow what the Bible teaches? </vt:lpstr>
      <vt:lpstr>Bible Conversions</vt:lpstr>
      <vt:lpstr>THE BIBLE CONVERSIONS: HOW WERE INDIVIDUALS SAVED IN THE BIBLE</vt:lpstr>
      <vt:lpstr>If someone tells you that saying  “THE SINNERS PRAYER” can save you, have them show you a conversion in the Bible using it.                                </vt:lpstr>
      <vt:lpstr>DATA POINT III GOD COMMANDS THAT WE OFFER ACCEPTABLE WORSHIP TO HIM</vt:lpstr>
      <vt:lpstr>DATA POINT III (CON’T) GOD COMMANDS THAT WE OFFER ACCEPTABLE WORSHIP TO HIM</vt:lpstr>
      <vt:lpstr>PowerPoint Presentation</vt:lpstr>
      <vt:lpstr>CHRIST’S CHURCH WAS ESTABLISHED ON THE DAY OF PENTECOST</vt:lpstr>
      <vt:lpstr>CHRIST HAS ONLY ONE CHURCH WHICH PROVIDES ACCESS TO HEAVEN</vt:lpstr>
      <vt:lpstr>FOLLOWING A “FALSE DOCTRINE” WILL CAUSE MANY TO MISS HEAVEN!</vt:lpstr>
      <vt:lpstr>PowerPoint Presentation</vt:lpstr>
      <vt:lpstr>FIVE ACTS OF WORSHIP IN THE CHURCH THAT CHRIST BUILT</vt:lpstr>
      <vt:lpstr> “CHURCHES STARTED BY MEN”|NOT CHRIST-APPROVED (THESE CHURCHES OFFER (NO) PATHWAY TO HEAVEN)</vt:lpstr>
      <vt:lpstr> “CHURCHES STARTED BY MEN”|NOT CHRIST-APPROVED (THESE CHURCHES OFFER (NO) PATHWAY TO HEAVEN)</vt:lpstr>
      <vt:lpstr>PowerPoint Presentation</vt:lpstr>
      <vt:lpstr>DATA POINT IV BAPTISM IS ESSENTIAL TO BEING SAVED</vt:lpstr>
      <vt:lpstr>PowerPoint Presentation</vt:lpstr>
      <vt:lpstr>BAPTIZING PUTS YOU INTO CHRIST AND THE LORD ADDS YOU TO HIS CHURCH FOR ENTRANCE INTO HEAVEN </vt:lpstr>
      <vt:lpstr>PowerPoint Presentation</vt:lpstr>
      <vt:lpstr>The QUESTION for you to consider this morning: . . . “Are you one of those individuals;  who’s talkin’ ‘bout heaven but  ain’t goin’ there?”  </vt:lpstr>
      <vt:lpstr>PowerPoint Presentation</vt:lpstr>
      <vt:lpstr>PowerPoint Presentation</vt:lpstr>
      <vt:lpstr>Thank You for Your Attendance Today!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Floyd Smith, Sandra Huston</dc:creator>
  <cp:keywords>2020 The SHARE;1st presentation;P E;How do I know</cp:keywords>
  <cp:lastModifiedBy>Jones, Vanessa</cp:lastModifiedBy>
  <cp:revision>26</cp:revision>
  <cp:lastPrinted>2020-09-25T05:21:36Z</cp:lastPrinted>
  <dcterms:created xsi:type="dcterms:W3CDTF">2020-09-25T01:50:35Z</dcterms:created>
  <dcterms:modified xsi:type="dcterms:W3CDTF">2020-09-26T20:11:07Z</dcterms:modified>
</cp:coreProperties>
</file>