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60" r:id="rId4"/>
    <p:sldId id="259" r:id="rId5"/>
    <p:sldId id="258"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B47FD-B9C5-4FFB-B667-0C33167930E2}" v="1207" dt="2019-12-10T01:56:52.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629"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5872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55606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42789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95008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83141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8010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9711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00982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13604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466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6978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88977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3/10/2020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8349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1400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2351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0734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92928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2037929732"/>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tholicdialogue.com/2011/01/"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07F91-853A-7544-890B-4B575A1CFCF7}"/>
              </a:ext>
            </a:extLst>
          </p:cNvPr>
          <p:cNvSpPr>
            <a:spLocks noGrp="1"/>
          </p:cNvSpPr>
          <p:nvPr>
            <p:ph type="ctrTitle"/>
          </p:nvPr>
        </p:nvSpPr>
        <p:spPr>
          <a:xfrm>
            <a:off x="1521619" y="729457"/>
            <a:ext cx="9144000" cy="2628106"/>
          </a:xfrm>
        </p:spPr>
        <p:txBody>
          <a:bodyPr/>
          <a:lstStyle/>
          <a:p>
            <a:r>
              <a:rPr lang="en-US"/>
              <a:t>Why I Should Study the Word of God</a:t>
            </a:r>
          </a:p>
        </p:txBody>
      </p:sp>
      <p:sp>
        <p:nvSpPr>
          <p:cNvPr id="3" name="Subtitle 2">
            <a:extLst>
              <a:ext uri="{FF2B5EF4-FFF2-40B4-BE49-F238E27FC236}">
                <a16:creationId xmlns:a16="http://schemas.microsoft.com/office/drawing/2014/main" xmlns="" id="{DAE1EBCC-19D1-E24E-BB92-478C373746D7}"/>
              </a:ext>
            </a:extLst>
          </p:cNvPr>
          <p:cNvSpPr>
            <a:spLocks noGrp="1"/>
          </p:cNvSpPr>
          <p:nvPr>
            <p:ph type="subTitle" idx="1"/>
          </p:nvPr>
        </p:nvSpPr>
        <p:spPr>
          <a:xfrm>
            <a:off x="1333500" y="4395391"/>
            <a:ext cx="9144000" cy="3410743"/>
          </a:xfrm>
        </p:spPr>
        <p:txBody>
          <a:bodyPr vert="horz" lIns="91440" tIns="45720" rIns="91440" bIns="45720" rtlCol="0" anchor="t">
            <a:normAutofit/>
          </a:bodyPr>
          <a:lstStyle/>
          <a:p>
            <a:r>
              <a:rPr lang="en-US" dirty="0"/>
              <a:t>The Share</a:t>
            </a:r>
          </a:p>
          <a:p>
            <a:r>
              <a:rPr lang="en-US" dirty="0">
                <a:cs typeface="Calibri"/>
              </a:rPr>
              <a:t>Greenville Avenue Church of Christ</a:t>
            </a:r>
          </a:p>
          <a:p>
            <a:r>
              <a:rPr lang="en-US" dirty="0">
                <a:cs typeface="Calibri"/>
              </a:rPr>
              <a:t>Saturday, December 14, 2019</a:t>
            </a:r>
            <a:endParaRPr lang="en-US" dirty="0"/>
          </a:p>
          <a:p>
            <a:r>
              <a:rPr lang="en-US" dirty="0"/>
              <a:t>Presenter – Patrick H. Worthey, III (In collaboration with)</a:t>
            </a:r>
            <a:endParaRPr lang="en-US" dirty="0">
              <a:cs typeface="Calibri"/>
            </a:endParaRPr>
          </a:p>
        </p:txBody>
      </p:sp>
      <p:pic>
        <p:nvPicPr>
          <p:cNvPr id="4" name="Picture 4" descr="A picture containing food, drawing&#10;&#10;Description generated with very high confidence">
            <a:extLst>
              <a:ext uri="{FF2B5EF4-FFF2-40B4-BE49-F238E27FC236}">
                <a16:creationId xmlns:a16="http://schemas.microsoft.com/office/drawing/2014/main" xmlns="" id="{E7B11589-DE62-4EBB-A3FA-72F05B81862C}"/>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8784921" y="3531803"/>
            <a:ext cx="2743199" cy="1882066"/>
          </a:xfrm>
          <a:prstGeom prst="rect">
            <a:avLst/>
          </a:prstGeom>
        </p:spPr>
      </p:pic>
    </p:spTree>
    <p:extLst>
      <p:ext uri="{BB962C8B-B14F-4D97-AF65-F5344CB8AC3E}">
        <p14:creationId xmlns:p14="http://schemas.microsoft.com/office/powerpoint/2010/main" val="91959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C73C7C-E140-4830-B688-CFD7110297E8}"/>
              </a:ext>
            </a:extLst>
          </p:cNvPr>
          <p:cNvSpPr>
            <a:spLocks noGrp="1"/>
          </p:cNvSpPr>
          <p:nvPr>
            <p:ph type="title"/>
          </p:nvPr>
        </p:nvSpPr>
        <p:spPr/>
        <p:txBody>
          <a:bodyPr/>
          <a:lstStyle/>
          <a:p>
            <a:r>
              <a:rPr lang="en-US" dirty="0">
                <a:cs typeface="Calibri Light"/>
              </a:rPr>
              <a:t>Bible Study Gives Us the Much Needed Knowledge of Who God Is</a:t>
            </a:r>
            <a:endParaRPr lang="en-US" dirty="0"/>
          </a:p>
        </p:txBody>
      </p:sp>
      <p:sp>
        <p:nvSpPr>
          <p:cNvPr id="3" name="Content Placeholder 2">
            <a:extLst>
              <a:ext uri="{FF2B5EF4-FFF2-40B4-BE49-F238E27FC236}">
                <a16:creationId xmlns:a16="http://schemas.microsoft.com/office/drawing/2014/main" xmlns="" id="{D8C54FBF-FA3F-4395-8540-36FDD7E31E33}"/>
              </a:ext>
            </a:extLst>
          </p:cNvPr>
          <p:cNvSpPr>
            <a:spLocks noGrp="1"/>
          </p:cNvSpPr>
          <p:nvPr>
            <p:ph idx="1"/>
          </p:nvPr>
        </p:nvSpPr>
        <p:spPr/>
        <p:txBody>
          <a:bodyPr vert="horz" lIns="91440" tIns="45720" rIns="91440" bIns="45720" rtlCol="0" anchor="t">
            <a:normAutofit/>
          </a:bodyPr>
          <a:lstStyle/>
          <a:p>
            <a:pPr>
              <a:buFont typeface="Wingdings" charset="2"/>
              <a:buChar char="§"/>
            </a:pPr>
            <a:r>
              <a:rPr lang="en-US" sz="2400" dirty="0">
                <a:cs typeface="Calibri"/>
              </a:rPr>
              <a:t>Knowledge of God is vital to the growth and maturity of the Christian. This knowledge comes from the study of God's word and helps us to appreciate the many qualities of God</a:t>
            </a:r>
            <a:endParaRPr lang="en-US" dirty="0"/>
          </a:p>
          <a:p>
            <a:pPr lvl="2"/>
            <a:r>
              <a:rPr lang="en-US" sz="1800" dirty="0">
                <a:cs typeface="Calibri"/>
              </a:rPr>
              <a:t>His eternal plan for mankind</a:t>
            </a:r>
          </a:p>
          <a:p>
            <a:pPr lvl="2"/>
            <a:r>
              <a:rPr lang="en-US" sz="1800" dirty="0">
                <a:cs typeface="Calibri"/>
              </a:rPr>
              <a:t>His dealings with men throughout the ages</a:t>
            </a:r>
          </a:p>
          <a:p>
            <a:pPr lvl="2"/>
            <a:r>
              <a:rPr lang="en-US" sz="1800" dirty="0">
                <a:cs typeface="Calibri"/>
              </a:rPr>
              <a:t>His power</a:t>
            </a:r>
          </a:p>
          <a:p>
            <a:pPr lvl="2"/>
            <a:r>
              <a:rPr lang="en-US" sz="1800" dirty="0">
                <a:cs typeface="Calibri"/>
              </a:rPr>
              <a:t>His love</a:t>
            </a:r>
          </a:p>
          <a:p>
            <a:pPr lvl="2"/>
            <a:r>
              <a:rPr lang="en-US" sz="1800" dirty="0">
                <a:cs typeface="Calibri"/>
              </a:rPr>
              <a:t>His mercy</a:t>
            </a:r>
          </a:p>
          <a:p>
            <a:pPr lvl="2"/>
            <a:r>
              <a:rPr lang="en-US" sz="1800" dirty="0">
                <a:cs typeface="Calibri"/>
              </a:rPr>
              <a:t>His promises</a:t>
            </a:r>
          </a:p>
          <a:p>
            <a:pPr marL="457200" lvl="1" indent="0">
              <a:buNone/>
            </a:pPr>
            <a:endParaRPr lang="en-US" sz="2000" dirty="0">
              <a:cs typeface="Calibri"/>
            </a:endParaRPr>
          </a:p>
        </p:txBody>
      </p:sp>
    </p:spTree>
    <p:extLst>
      <p:ext uri="{BB962C8B-B14F-4D97-AF65-F5344CB8AC3E}">
        <p14:creationId xmlns:p14="http://schemas.microsoft.com/office/powerpoint/2010/main" val="190573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C73C7C-E140-4830-B688-CFD7110297E8}"/>
              </a:ext>
            </a:extLst>
          </p:cNvPr>
          <p:cNvSpPr>
            <a:spLocks noGrp="1"/>
          </p:cNvSpPr>
          <p:nvPr>
            <p:ph type="title"/>
          </p:nvPr>
        </p:nvSpPr>
        <p:spPr>
          <a:xfrm>
            <a:off x="646111" y="452718"/>
            <a:ext cx="9595223" cy="1962505"/>
          </a:xfrm>
        </p:spPr>
        <p:txBody>
          <a:bodyPr/>
          <a:lstStyle/>
          <a:p>
            <a:pPr marL="571500" indent="-571500">
              <a:buFont typeface="Arial"/>
              <a:buChar char="•"/>
            </a:pPr>
            <a:r>
              <a:rPr lang="en-US" dirty="0">
                <a:cs typeface="Calibri Light"/>
              </a:rPr>
              <a:t>Bible Study Gives Us the Much Needed Knowledge of Who </a:t>
            </a:r>
            <a:br>
              <a:rPr lang="en-US" dirty="0">
                <a:cs typeface="Calibri Light"/>
              </a:rPr>
            </a:br>
            <a:r>
              <a:rPr lang="en-US" dirty="0">
                <a:cs typeface="Calibri Light"/>
              </a:rPr>
              <a:t>God Is</a:t>
            </a:r>
            <a:endParaRPr lang="en-US" dirty="0"/>
          </a:p>
        </p:txBody>
      </p:sp>
      <p:sp>
        <p:nvSpPr>
          <p:cNvPr id="3" name="Content Placeholder 2">
            <a:extLst>
              <a:ext uri="{FF2B5EF4-FFF2-40B4-BE49-F238E27FC236}">
                <a16:creationId xmlns:a16="http://schemas.microsoft.com/office/drawing/2014/main" xmlns="" id="{D8C54FBF-FA3F-4395-8540-36FDD7E31E33}"/>
              </a:ext>
            </a:extLst>
          </p:cNvPr>
          <p:cNvSpPr>
            <a:spLocks noGrp="1"/>
          </p:cNvSpPr>
          <p:nvPr>
            <p:ph idx="1"/>
          </p:nvPr>
        </p:nvSpPr>
        <p:spPr>
          <a:xfrm>
            <a:off x="1103312" y="2414868"/>
            <a:ext cx="8946541" cy="4195481"/>
          </a:xfrm>
        </p:spPr>
        <p:txBody>
          <a:bodyPr vert="horz" lIns="91440" tIns="45720" rIns="91440" bIns="45720" rtlCol="0" anchor="t">
            <a:normAutofit/>
          </a:bodyPr>
          <a:lstStyle/>
          <a:p>
            <a:pPr>
              <a:buFont typeface="Wingdings" charset="2"/>
              <a:buChar char="§"/>
            </a:pPr>
            <a:r>
              <a:rPr lang="en-US" sz="2400" dirty="0">
                <a:cs typeface="Calibri"/>
              </a:rPr>
              <a:t>Knowledge of who God is helps me to appreciate his knowledge of me.</a:t>
            </a:r>
          </a:p>
          <a:p>
            <a:pPr lvl="1"/>
            <a:r>
              <a:rPr lang="en-US" sz="2000" dirty="0">
                <a:cs typeface="Calibri"/>
              </a:rPr>
              <a:t>Note the words of </a:t>
            </a:r>
            <a:r>
              <a:rPr lang="en-US" sz="2000" b="1" i="1" dirty="0">
                <a:cs typeface="Calibri"/>
              </a:rPr>
              <a:t>Psalms 139:1 – 3 </a:t>
            </a:r>
            <a:r>
              <a:rPr lang="en-US" sz="2000" b="1" i="1" dirty="0">
                <a:ea typeface="+mj-lt"/>
                <a:cs typeface="Calibri"/>
              </a:rPr>
              <a:t> "</a:t>
            </a:r>
            <a:r>
              <a:rPr lang="en-US" sz="2000" dirty="0">
                <a:ea typeface="+mj-lt"/>
                <a:cs typeface="+mj-lt"/>
              </a:rPr>
              <a:t>O lord, thou hast searched me, and known me. </a:t>
            </a:r>
            <a:r>
              <a:rPr lang="en-US" sz="2000" b="1" baseline="30000" dirty="0">
                <a:ea typeface="+mj-lt"/>
                <a:cs typeface="+mj-lt"/>
              </a:rPr>
              <a:t>2 </a:t>
            </a:r>
            <a:r>
              <a:rPr lang="en-US" sz="2000" dirty="0">
                <a:ea typeface="+mj-lt"/>
                <a:cs typeface="+mj-lt"/>
              </a:rPr>
              <a:t>Thou </a:t>
            </a:r>
            <a:r>
              <a:rPr lang="en-US" sz="2000" dirty="0" err="1">
                <a:ea typeface="+mj-lt"/>
                <a:cs typeface="+mj-lt"/>
              </a:rPr>
              <a:t>knowest</a:t>
            </a:r>
            <a:r>
              <a:rPr lang="en-US" sz="2000" dirty="0">
                <a:ea typeface="+mj-lt"/>
                <a:cs typeface="+mj-lt"/>
              </a:rPr>
              <a:t> my </a:t>
            </a:r>
            <a:r>
              <a:rPr lang="en-US" sz="2000" dirty="0" err="1">
                <a:ea typeface="+mj-lt"/>
                <a:cs typeface="+mj-lt"/>
              </a:rPr>
              <a:t>downsitting</a:t>
            </a:r>
            <a:r>
              <a:rPr lang="en-US" sz="2000" dirty="0">
                <a:ea typeface="+mj-lt"/>
                <a:cs typeface="+mj-lt"/>
              </a:rPr>
              <a:t> and mine uprising, thou </a:t>
            </a:r>
            <a:r>
              <a:rPr lang="en-US" sz="2000" dirty="0" err="1">
                <a:ea typeface="+mj-lt"/>
                <a:cs typeface="+mj-lt"/>
              </a:rPr>
              <a:t>understandest</a:t>
            </a:r>
            <a:r>
              <a:rPr lang="en-US" sz="2000" dirty="0">
                <a:ea typeface="+mj-lt"/>
                <a:cs typeface="+mj-lt"/>
              </a:rPr>
              <a:t> my thought afar off."</a:t>
            </a:r>
            <a:endParaRPr lang="en-US" sz="2000" dirty="0"/>
          </a:p>
          <a:p>
            <a:pPr lvl="1"/>
            <a:r>
              <a:rPr lang="en-US" sz="2200" b="1" baseline="30000" dirty="0">
                <a:ea typeface="+mj-lt"/>
                <a:cs typeface="+mj-lt"/>
              </a:rPr>
              <a:t>3 </a:t>
            </a:r>
            <a:r>
              <a:rPr lang="en-US" sz="2200" dirty="0">
                <a:ea typeface="+mj-lt"/>
                <a:cs typeface="+mj-lt"/>
              </a:rPr>
              <a:t>Thou </a:t>
            </a:r>
            <a:r>
              <a:rPr lang="en-US" sz="2200" dirty="0" err="1">
                <a:ea typeface="+mj-lt"/>
                <a:cs typeface="+mj-lt"/>
              </a:rPr>
              <a:t>compassest</a:t>
            </a:r>
            <a:r>
              <a:rPr lang="en-US" sz="2200" dirty="0">
                <a:ea typeface="+mj-lt"/>
                <a:cs typeface="+mj-lt"/>
              </a:rPr>
              <a:t> my path and my lying down, and art acquainted with all my ways.</a:t>
            </a:r>
            <a:endParaRPr lang="en-US" sz="2200"/>
          </a:p>
          <a:p>
            <a:pPr lvl="1"/>
            <a:endParaRPr lang="en-US" sz="2200" dirty="0">
              <a:cs typeface="Calibri"/>
            </a:endParaRPr>
          </a:p>
          <a:p>
            <a:pPr>
              <a:buFont typeface="Wingdings" charset="2"/>
              <a:buChar char="§"/>
            </a:pPr>
            <a:endParaRPr lang="en-US" sz="2400" dirty="0">
              <a:cs typeface="Calibri"/>
            </a:endParaRPr>
          </a:p>
          <a:p>
            <a:pPr lvl="1"/>
            <a:endParaRPr lang="en-US" sz="2200" dirty="0">
              <a:cs typeface="Calibri"/>
            </a:endParaRPr>
          </a:p>
          <a:p>
            <a:pPr lvl="1"/>
            <a:endParaRPr lang="en-US" sz="2200" dirty="0">
              <a:cs typeface="Calibri"/>
            </a:endParaRPr>
          </a:p>
          <a:p>
            <a:pPr lvl="1"/>
            <a:endParaRPr lang="en-US" sz="2200" dirty="0">
              <a:cs typeface="Calibri"/>
            </a:endParaRPr>
          </a:p>
          <a:p>
            <a:pPr lvl="2">
              <a:buFont typeface="Wingdings" charset="2"/>
              <a:buChar char="§"/>
            </a:pPr>
            <a:endParaRPr lang="en-US" sz="2000" dirty="0">
              <a:cs typeface="Calibri"/>
            </a:endParaRPr>
          </a:p>
          <a:p>
            <a:pPr marL="457200" lvl="1" indent="0">
              <a:buNone/>
            </a:pPr>
            <a:endParaRPr lang="en-US">
              <a:cs typeface="Calibri"/>
            </a:endParaRPr>
          </a:p>
        </p:txBody>
      </p:sp>
    </p:spTree>
    <p:extLst>
      <p:ext uri="{BB962C8B-B14F-4D97-AF65-F5344CB8AC3E}">
        <p14:creationId xmlns:p14="http://schemas.microsoft.com/office/powerpoint/2010/main" val="281992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3CC00-CA4B-4273-A791-3360F7029ABB}"/>
              </a:ext>
            </a:extLst>
          </p:cNvPr>
          <p:cNvSpPr>
            <a:spLocks noGrp="1"/>
          </p:cNvSpPr>
          <p:nvPr>
            <p:ph type="title"/>
          </p:nvPr>
        </p:nvSpPr>
        <p:spPr/>
        <p:txBody>
          <a:bodyPr/>
          <a:lstStyle/>
          <a:p>
            <a:r>
              <a:rPr lang="en-US" dirty="0">
                <a:cs typeface="Calibri Light"/>
              </a:rPr>
              <a:t>The Word of God is the "Weapon" of the Spirit of God Who Dwells Within Each of Us!</a:t>
            </a:r>
            <a:endParaRPr lang="en-US" dirty="0"/>
          </a:p>
        </p:txBody>
      </p:sp>
      <p:sp>
        <p:nvSpPr>
          <p:cNvPr id="3" name="Content Placeholder 2">
            <a:extLst>
              <a:ext uri="{FF2B5EF4-FFF2-40B4-BE49-F238E27FC236}">
                <a16:creationId xmlns:a16="http://schemas.microsoft.com/office/drawing/2014/main" xmlns="" id="{9C071889-9270-41CC-926F-9554E390C073}"/>
              </a:ext>
            </a:extLst>
          </p:cNvPr>
          <p:cNvSpPr>
            <a:spLocks noGrp="1"/>
          </p:cNvSpPr>
          <p:nvPr>
            <p:ph idx="1"/>
          </p:nvPr>
        </p:nvSpPr>
        <p:spPr>
          <a:xfrm>
            <a:off x="1103312" y="2576793"/>
            <a:ext cx="8946541" cy="4195481"/>
          </a:xfrm>
        </p:spPr>
        <p:txBody>
          <a:bodyPr vert="horz" lIns="91440" tIns="45720" rIns="91440" bIns="45720" rtlCol="0" anchor="t">
            <a:normAutofit/>
          </a:bodyPr>
          <a:lstStyle/>
          <a:p>
            <a:pPr>
              <a:buFont typeface="Wingdings" charset="2"/>
              <a:buChar char="§"/>
            </a:pPr>
            <a:r>
              <a:rPr lang="en-US" dirty="0">
                <a:cs typeface="Calibri"/>
              </a:rPr>
              <a:t>We are spiritual beings in that the Spirit of God dwells in us. </a:t>
            </a:r>
            <a:endParaRPr lang="en-US"/>
          </a:p>
          <a:p>
            <a:pPr lvl="1">
              <a:buFont typeface="Courier New" charset="2"/>
              <a:buChar char="o"/>
            </a:pPr>
            <a:r>
              <a:rPr lang="en-US" dirty="0">
                <a:cs typeface="Calibri"/>
              </a:rPr>
              <a:t>Ephesians 6:17 - "And take the helmet of salvation and the sword of the Spirit which is the word of God." </a:t>
            </a:r>
          </a:p>
          <a:p>
            <a:pPr>
              <a:buFont typeface="Wingdings" charset="2"/>
              <a:buChar char="§"/>
            </a:pPr>
            <a:r>
              <a:rPr lang="en-US" dirty="0">
                <a:cs typeface="Calibri"/>
              </a:rPr>
              <a:t>To live without a growing knowledge of the word of God is to live a spiritually defenseless life. </a:t>
            </a:r>
          </a:p>
          <a:p>
            <a:endParaRPr lang="en-US" dirty="0">
              <a:cs typeface="Calibri"/>
            </a:endParaRPr>
          </a:p>
        </p:txBody>
      </p:sp>
    </p:spTree>
    <p:extLst>
      <p:ext uri="{BB962C8B-B14F-4D97-AF65-F5344CB8AC3E}">
        <p14:creationId xmlns:p14="http://schemas.microsoft.com/office/powerpoint/2010/main" val="358447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24DCE-1688-447F-B59A-68F86E4497D9}"/>
              </a:ext>
            </a:extLst>
          </p:cNvPr>
          <p:cNvSpPr>
            <a:spLocks noGrp="1"/>
          </p:cNvSpPr>
          <p:nvPr>
            <p:ph type="title"/>
          </p:nvPr>
        </p:nvSpPr>
        <p:spPr/>
        <p:txBody>
          <a:bodyPr/>
          <a:lstStyle/>
          <a:p>
            <a:r>
              <a:rPr lang="en-US" dirty="0">
                <a:cs typeface="Calibri Light"/>
              </a:rPr>
              <a:t>Bible Study Gives Us the Wisdom Required for Living in this World</a:t>
            </a:r>
            <a:endParaRPr lang="en-US" dirty="0"/>
          </a:p>
        </p:txBody>
      </p:sp>
      <p:sp>
        <p:nvSpPr>
          <p:cNvPr id="3" name="Content Placeholder 2">
            <a:extLst>
              <a:ext uri="{FF2B5EF4-FFF2-40B4-BE49-F238E27FC236}">
                <a16:creationId xmlns:a16="http://schemas.microsoft.com/office/drawing/2014/main" xmlns="" id="{91FFB714-9CFF-431E-A8E2-4D127BD5F1FA}"/>
              </a:ext>
            </a:extLst>
          </p:cNvPr>
          <p:cNvSpPr>
            <a:spLocks noGrp="1"/>
          </p:cNvSpPr>
          <p:nvPr>
            <p:ph idx="1"/>
          </p:nvPr>
        </p:nvSpPr>
        <p:spPr/>
        <p:txBody>
          <a:bodyPr vert="horz" lIns="91440" tIns="45720" rIns="91440" bIns="45720" rtlCol="0" anchor="t">
            <a:normAutofit fontScale="92500" lnSpcReduction="20000"/>
          </a:bodyPr>
          <a:lstStyle/>
          <a:p>
            <a:r>
              <a:rPr lang="en-US" dirty="0">
                <a:cs typeface="Calibri"/>
              </a:rPr>
              <a:t>Knowledge and wisdom to have a "clear view" of what this world is.</a:t>
            </a:r>
            <a:endParaRPr lang="en-US" dirty="0"/>
          </a:p>
          <a:p>
            <a:pPr lvl="2"/>
            <a:r>
              <a:rPr lang="en-US" dirty="0">
                <a:cs typeface="Calibri"/>
              </a:rPr>
              <a:t>Psalms 119:105 - "Thy word I a lamp unto my feet , and a light unto my path.</a:t>
            </a:r>
          </a:p>
          <a:p>
            <a:pPr lvl="2"/>
            <a:r>
              <a:rPr lang="en-US" dirty="0">
                <a:cs typeface="Calibri"/>
              </a:rPr>
              <a:t>When entering a dark room, we look for light. As we live in a "dark world" we should look for the light that comes from the word of God. </a:t>
            </a:r>
          </a:p>
          <a:p>
            <a:r>
              <a:rPr lang="en-US" dirty="0">
                <a:cs typeface="Calibri"/>
              </a:rPr>
              <a:t>Knowledge and wisdom to overcome the challenges of sin. </a:t>
            </a:r>
          </a:p>
          <a:p>
            <a:pPr lvl="2"/>
            <a:r>
              <a:rPr lang="en-US" dirty="0">
                <a:cs typeface="Calibri"/>
              </a:rPr>
              <a:t>Psalms 119:11 - "Thy word have I hid in my heart that I may not sin against thee. </a:t>
            </a:r>
          </a:p>
          <a:p>
            <a:r>
              <a:rPr lang="en-US" dirty="0">
                <a:cs typeface="Calibri"/>
              </a:rPr>
              <a:t>Knowledge and wisdom to address error.</a:t>
            </a:r>
          </a:p>
          <a:p>
            <a:pPr lvl="2"/>
            <a:r>
              <a:rPr lang="en-US" dirty="0">
                <a:cs typeface="Calibri"/>
              </a:rPr>
              <a:t>2 Timothy 3:15 - "And from a child thou has known the holy scriptures , which are able to make thee wise unto salvation through faith which is in Christ Jesus. 14. All scripture is given by the inspiration of God, and is profitable for doctrine, for reproof, for correction, for instruction in righteousness: 17. That the man of God might be perfect and thoroughly furnished unto all good works. </a:t>
            </a:r>
            <a:endParaRPr lang="en-US">
              <a:cs typeface="Calibri"/>
            </a:endParaRPr>
          </a:p>
          <a:p>
            <a:r>
              <a:rPr lang="en-US" dirty="0">
                <a:cs typeface="Calibri"/>
              </a:rPr>
              <a:t>My experience at school</a:t>
            </a:r>
            <a:br>
              <a:rPr lang="en-US" dirty="0">
                <a:cs typeface="Calibri"/>
              </a:rPr>
            </a:br>
            <a:endParaRPr lang="en-US">
              <a:cs typeface="Calibri"/>
            </a:endParaRPr>
          </a:p>
        </p:txBody>
      </p:sp>
    </p:spTree>
    <p:extLst>
      <p:ext uri="{BB962C8B-B14F-4D97-AF65-F5344CB8AC3E}">
        <p14:creationId xmlns:p14="http://schemas.microsoft.com/office/powerpoint/2010/main" val="229901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48E99D-4C29-423D-AC0D-96EEC064EA43}"/>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xmlns="" id="{C9D6DE85-0EE4-4095-A5A1-4F56E19BCF37}"/>
              </a:ext>
            </a:extLst>
          </p:cNvPr>
          <p:cNvSpPr>
            <a:spLocks noGrp="1"/>
          </p:cNvSpPr>
          <p:nvPr>
            <p:ph idx="1"/>
          </p:nvPr>
        </p:nvSpPr>
        <p:spPr/>
        <p:txBody>
          <a:bodyPr vert="horz" lIns="91440" tIns="45720" rIns="91440" bIns="45720" rtlCol="0" anchor="t">
            <a:normAutofit/>
          </a:bodyPr>
          <a:lstStyle/>
          <a:p>
            <a:r>
              <a:rPr lang="en-US" dirty="0"/>
              <a:t>Many of this generation are seeking spiritual truths from a number of sources such as websites, blogs, </a:t>
            </a:r>
            <a:r>
              <a:rPr lang="en-US" dirty="0" err="1"/>
              <a:t>instagram</a:t>
            </a:r>
            <a:r>
              <a:rPr lang="en-US" dirty="0"/>
              <a:t> posts, and other social media outlets. I would like to encourage each of us to seek and confirm those truths that pertain to our eternal salvation from the source that God intended, the word of God, the BIBLE. </a:t>
            </a:r>
            <a:endParaRPr lang="en-US"/>
          </a:p>
          <a:p>
            <a:endParaRPr lang="en-US" dirty="0"/>
          </a:p>
          <a:p>
            <a:r>
              <a:rPr lang="en-US" dirty="0"/>
              <a:t>Someone once stated that B.I.B.L.E could stand for "Basic Instructions  Before Leaving Earth". Let us all daily refer to the word of God in preparation for daily living as well as eternity. </a:t>
            </a:r>
          </a:p>
        </p:txBody>
      </p:sp>
    </p:spTree>
    <p:extLst>
      <p:ext uri="{BB962C8B-B14F-4D97-AF65-F5344CB8AC3E}">
        <p14:creationId xmlns:p14="http://schemas.microsoft.com/office/powerpoint/2010/main" val="1616339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TotalTime>
  <Words>285</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Why I Should Study the Word of God</vt:lpstr>
      <vt:lpstr>Bible Study Gives Us the Much Needed Knowledge of Who God Is</vt:lpstr>
      <vt:lpstr>Bible Study Gives Us the Much Needed Knowledge of Who  God Is</vt:lpstr>
      <vt:lpstr>The Word of God is the "Weapon" of the Spirit of God Who Dwells Within Each of Us!</vt:lpstr>
      <vt:lpstr>Bible Study Gives Us the Wisdom Required for Living in this World</vt:lpstr>
      <vt:lpstr>Closing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it is Important to Study the Bible</dc:title>
  <dc:creator>Patrick Worthey</dc:creator>
  <cp:lastModifiedBy>Jones, Vanessa</cp:lastModifiedBy>
  <cp:revision>567</cp:revision>
  <dcterms:created xsi:type="dcterms:W3CDTF">2019-12-08T02:30:40Z</dcterms:created>
  <dcterms:modified xsi:type="dcterms:W3CDTF">2020-03-11T00:49:12Z</dcterms:modified>
</cp:coreProperties>
</file>