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6"/>
  </p:notesMasterIdLst>
  <p:handoutMasterIdLst>
    <p:handoutMasterId r:id="rId27"/>
  </p:handoutMasterIdLst>
  <p:sldIdLst>
    <p:sldId id="256" r:id="rId2"/>
    <p:sldId id="257" r:id="rId3"/>
    <p:sldId id="271" r:id="rId4"/>
    <p:sldId id="258" r:id="rId5"/>
    <p:sldId id="259" r:id="rId6"/>
    <p:sldId id="260" r:id="rId7"/>
    <p:sldId id="261" r:id="rId8"/>
    <p:sldId id="262" r:id="rId9"/>
    <p:sldId id="273" r:id="rId10"/>
    <p:sldId id="272" r:id="rId11"/>
    <p:sldId id="263" r:id="rId12"/>
    <p:sldId id="264" r:id="rId13"/>
    <p:sldId id="265" r:id="rId14"/>
    <p:sldId id="274" r:id="rId15"/>
    <p:sldId id="275" r:id="rId16"/>
    <p:sldId id="276" r:id="rId17"/>
    <p:sldId id="267" r:id="rId18"/>
    <p:sldId id="277" r:id="rId19"/>
    <p:sldId id="278" r:id="rId20"/>
    <p:sldId id="268" r:id="rId21"/>
    <p:sldId id="279" r:id="rId22"/>
    <p:sldId id="269" r:id="rId23"/>
    <p:sldId id="270" r:id="rId24"/>
    <p:sldId id="280" r:id="rId2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81" autoAdjust="0"/>
  </p:normalViewPr>
  <p:slideViewPr>
    <p:cSldViewPr snapToGrid="0">
      <p:cViewPr>
        <p:scale>
          <a:sx n="67" d="100"/>
          <a:sy n="67" d="100"/>
        </p:scale>
        <p:origin x="-432" y="5"/>
      </p:cViewPr>
      <p:guideLst>
        <p:guide orient="horz" pos="1620"/>
        <p:guide pos="2880"/>
      </p:guideLst>
    </p:cSldViewPr>
  </p:slideViewPr>
  <p:outlineViewPr>
    <p:cViewPr>
      <p:scale>
        <a:sx n="33" d="100"/>
        <a:sy n="33" d="100"/>
      </p:scale>
      <p:origin x="0" y="12936"/>
    </p:cViewPr>
  </p:outlineViewPr>
  <p:notesTextViewPr>
    <p:cViewPr>
      <p:scale>
        <a:sx n="1" d="1"/>
        <a:sy n="1" d="1"/>
      </p:scale>
      <p:origin x="0" y="0"/>
    </p:cViewPr>
  </p:notesTextViewPr>
  <p:sorterViewPr>
    <p:cViewPr>
      <p:scale>
        <a:sx n="100" d="100"/>
        <a:sy n="100" d="100"/>
      </p:scale>
      <p:origin x="0" y="1950"/>
    </p:cViewPr>
  </p:sorterViewPr>
  <p:notesViewPr>
    <p:cSldViewPr snapToGrid="0" showGuides="1">
      <p:cViewPr varScale="1">
        <p:scale>
          <a:sx n="50" d="100"/>
          <a:sy n="50" d="100"/>
        </p:scale>
        <p:origin x="-287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The SHARE, Episode 9</a:t>
            </a:r>
            <a:br>
              <a:rPr lang="en-US" dirty="0" smtClean="0"/>
            </a:br>
            <a:r>
              <a:rPr lang="en-US" dirty="0" smtClean="0"/>
              <a:t>“Studying to Show Yourself Approved”</a:t>
            </a: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smtClean="0"/>
              <a:t>Saturday, 12.14.19</a:t>
            </a:r>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Presenter: Dylan Griggs</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r>
              <a:rPr lang="en-US" dirty="0" smtClean="0"/>
              <a:t>The Plan of Salvation</a:t>
            </a:r>
            <a:fld id="{C623F63D-ED3F-425E-8EAD-32B470AE8A95}" type="slidenum">
              <a:rPr lang="en-US" smtClean="0"/>
              <a:t>‹#›</a:t>
            </a:fld>
            <a:endParaRPr lang="en-US" dirty="0"/>
          </a:p>
        </p:txBody>
      </p:sp>
      <p:sp>
        <p:nvSpPr>
          <p:cNvPr id="6" name="Header Placeholder 1"/>
          <p:cNvSpPr txBox="1">
            <a:spLocks/>
          </p:cNvSpPr>
          <p:nvPr/>
        </p:nvSpPr>
        <p:spPr>
          <a:xfrm>
            <a:off x="7067550" y="0"/>
            <a:ext cx="3037840" cy="464820"/>
          </a:xfrm>
          <a:prstGeom prst="rect">
            <a:avLst/>
          </a:prstGeom>
        </p:spPr>
        <p:txBody>
          <a:bodyPr vert="horz" lIns="93177" tIns="46589" rIns="93177" bIns="46589" rtlCol="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mtClean="0"/>
              <a:t>The SHARE, Episode 8</a:t>
            </a:r>
            <a:br>
              <a:rPr lang="en-US" smtClean="0"/>
            </a:br>
            <a:r>
              <a:rPr lang="en-US" smtClean="0"/>
              <a:t>“A Careful Comparison of the Dispensations”</a:t>
            </a:r>
            <a:endParaRPr lang="en-US" dirty="0"/>
          </a:p>
        </p:txBody>
      </p:sp>
      <p:sp>
        <p:nvSpPr>
          <p:cNvPr id="7" name="Date Placeholder 2"/>
          <p:cNvSpPr txBox="1">
            <a:spLocks/>
          </p:cNvSpPr>
          <p:nvPr/>
        </p:nvSpPr>
        <p:spPr>
          <a:xfrm>
            <a:off x="11038488" y="0"/>
            <a:ext cx="3037840" cy="464820"/>
          </a:xfrm>
          <a:prstGeom prst="rect">
            <a:avLst/>
          </a:prstGeom>
        </p:spPr>
        <p:txBody>
          <a:bodyPr vert="horz" lIns="93177" tIns="46589" rIns="93177" bIns="46589" rtlCol="0"/>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mtClean="0"/>
              <a:t>Saturday, 09.28.2019</a:t>
            </a:r>
            <a:endParaRPr lang="en-US" dirty="0"/>
          </a:p>
        </p:txBody>
      </p:sp>
      <p:sp>
        <p:nvSpPr>
          <p:cNvPr id="8" name="Footer Placeholder 3"/>
          <p:cNvSpPr txBox="1">
            <a:spLocks/>
          </p:cNvSpPr>
          <p:nvPr/>
        </p:nvSpPr>
        <p:spPr>
          <a:xfrm>
            <a:off x="7067549" y="8829967"/>
            <a:ext cx="3362325" cy="464820"/>
          </a:xfrm>
          <a:prstGeom prst="rect">
            <a:avLst/>
          </a:prstGeom>
        </p:spPr>
        <p:txBody>
          <a:bodyPr vert="horz" lIns="93177" tIns="46589" rIns="93177" bIns="46589" rtlCol="0" anchor="b"/>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mtClean="0"/>
              <a:t>Presenter:  Ben Myers, D. Min., LPC, M.A., B.S.</a:t>
            </a:r>
            <a:endParaRPr lang="en-US" dirty="0"/>
          </a:p>
        </p:txBody>
      </p:sp>
      <p:sp>
        <p:nvSpPr>
          <p:cNvPr id="9" name="Slide Number Placeholder 4"/>
          <p:cNvSpPr txBox="1">
            <a:spLocks/>
          </p:cNvSpPr>
          <p:nvPr/>
        </p:nvSpPr>
        <p:spPr>
          <a:xfrm>
            <a:off x="11038488" y="8829967"/>
            <a:ext cx="3037840" cy="464820"/>
          </a:xfrm>
          <a:prstGeom prst="rect">
            <a:avLst/>
          </a:prstGeom>
        </p:spPr>
        <p:txBody>
          <a:bodyPr vert="horz" lIns="93177" tIns="46589" rIns="93177" bIns="46589" rtlCol="0" anchor="b"/>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mtClean="0"/>
              <a:t>The Mosaic Dispensation </a:t>
            </a:r>
            <a:fld id="{C0F44E67-9572-4506-BF9F-3BE5087F0317}" type="slidenum">
              <a:rPr lang="en-US" smtClean="0"/>
              <a:pPr/>
              <a:t>‹#›</a:t>
            </a:fld>
            <a:endParaRPr lang="en-US" dirty="0"/>
          </a:p>
        </p:txBody>
      </p:sp>
    </p:spTree>
    <p:extLst>
      <p:ext uri="{BB962C8B-B14F-4D97-AF65-F5344CB8AC3E}">
        <p14:creationId xmlns:p14="http://schemas.microsoft.com/office/powerpoint/2010/main" val="1572055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69965396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7b5ae83bb4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7b5ae83bb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7b5ae83bb4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7b5ae83bb4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7b5ae83bb4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7b5ae83bb4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7b5ae83bb4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7b5ae83bb4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7b5ae83bb4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7b5ae83bb4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7b5ae83bb4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7b5ae83bb4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7b5ae83bb4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7b5ae83bb4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7b5ae83bb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7b5ae83bb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7aba368777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7aba36877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7b5ae83bb4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7b5ae83bb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7b5ae83bb4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7b5ae83bb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b5ae83bb4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b5ae83bb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7b5ae83bb4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7b5ae83bb4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7b5ae83bb4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7b5ae83bb4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7b5ae83bb4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7b5ae83bb4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028700"/>
            <a:ext cx="8229600" cy="13716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3/10/2020</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9" name="Subtitle 8"/>
          <p:cNvSpPr>
            <a:spLocks noGrp="1"/>
          </p:cNvSpPr>
          <p:nvPr>
            <p:ph type="subTitle" idx="1"/>
          </p:nvPr>
        </p:nvSpPr>
        <p:spPr>
          <a:xfrm>
            <a:off x="1371600" y="2498774"/>
            <a:ext cx="6400800" cy="131445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3/10/2020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3/10/2020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sz="540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effectLst>
                  <a:outerShdw blurRad="38100" dist="38100" dir="2700000" algn="tl">
                    <a:srgbClr val="000000">
                      <a:alpha val="43137"/>
                    </a:srgbClr>
                  </a:outerShdw>
                </a:effectLst>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3/10/2020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457200"/>
            <a:ext cx="7086600" cy="13716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1880840"/>
            <a:ext cx="7086600" cy="1132284"/>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3/10/2020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7924800" y="4812507"/>
            <a:ext cx="762000" cy="273844"/>
          </a:xfrm>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00151"/>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00151"/>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3/10/2020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151335"/>
            <a:ext cx="4040188" cy="563165"/>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151335"/>
            <a:ext cx="4041775" cy="563165"/>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71651"/>
            <a:ext cx="4040188" cy="282297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771651"/>
            <a:ext cx="4041775" cy="282297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3/10/2020</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3/10/2020</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3/10/2020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1" y="1143001"/>
            <a:ext cx="3008313" cy="3451622"/>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04788"/>
            <a:ext cx="5111750" cy="4389835"/>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3/10/2020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57200"/>
            <a:ext cx="5486400" cy="391716"/>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373981"/>
            <a:ext cx="5486400" cy="29718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875090"/>
            <a:ext cx="5486400" cy="397764"/>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3/10/2020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05979"/>
            <a:ext cx="8229600" cy="85725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00150"/>
            <a:ext cx="8229600" cy="353187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4812507"/>
            <a:ext cx="2133600" cy="273844"/>
          </a:xfrm>
          <a:prstGeom prst="rect">
            <a:avLst/>
          </a:prstGeom>
        </p:spPr>
        <p:txBody>
          <a:bodyPr vert="horz" anchor="b"/>
          <a:lstStyle>
            <a:lvl1pPr algn="l" eaLnBrk="1" latinLnBrk="0" hangingPunct="1">
              <a:defRPr kumimoji="0" sz="1200">
                <a:solidFill>
                  <a:schemeClr val="tx1">
                    <a:shade val="50000"/>
                  </a:schemeClr>
                </a:solidFill>
              </a:defRPr>
            </a:lvl1pPr>
          </a:lstStyle>
          <a:p>
            <a:pPr eaLnBrk="1" latinLnBrk="0" hangingPunct="1"/>
            <a:fld id="{7CB97365-EBCA-4027-87D5-99FC1D4DF0BB}" type="datetimeFigureOut">
              <a:rPr lang="en-US" smtClean="0"/>
              <a:pPr eaLnBrk="1" latinLnBrk="0" hangingPunct="1"/>
              <a:t>3/10/2020</a:t>
            </a:fld>
            <a:endParaRPr lang="en-US">
              <a:solidFill>
                <a:schemeClr val="tx1">
                  <a:shade val="50000"/>
                </a:schemeClr>
              </a:solidFill>
            </a:endParaRPr>
          </a:p>
        </p:txBody>
      </p:sp>
      <p:sp>
        <p:nvSpPr>
          <p:cNvPr id="3" name="Footer Placeholder 2"/>
          <p:cNvSpPr>
            <a:spLocks noGrp="1"/>
          </p:cNvSpPr>
          <p:nvPr>
            <p:ph type="ftr" sz="quarter" idx="3"/>
          </p:nvPr>
        </p:nvSpPr>
        <p:spPr>
          <a:xfrm>
            <a:off x="3124200" y="4812507"/>
            <a:ext cx="2895600" cy="273844"/>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0" lang="en-US">
              <a:solidFill>
                <a:schemeClr val="tx1">
                  <a:shade val="50000"/>
                </a:schemeClr>
              </a:solidFill>
            </a:endParaRPr>
          </a:p>
        </p:txBody>
      </p:sp>
      <p:sp>
        <p:nvSpPr>
          <p:cNvPr id="23" name="Slide Number Placeholder 22"/>
          <p:cNvSpPr>
            <a:spLocks noGrp="1"/>
          </p:cNvSpPr>
          <p:nvPr>
            <p:ph type="sldNum" sz="quarter" idx="4"/>
          </p:nvPr>
        </p:nvSpPr>
        <p:spPr>
          <a:xfrm>
            <a:off x="7924800" y="4812507"/>
            <a:ext cx="762000" cy="273844"/>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marL="0" lvl="0" indent="0" algn="r" rtl="0">
              <a:spcBef>
                <a:spcPts val="0"/>
              </a:spcBef>
              <a:spcAft>
                <a:spcPts val="0"/>
              </a:spcAft>
              <a:buNone/>
            </a:pPr>
            <a:fld id="{00000000-1234-1234-1234-123412341234}" type="slidenum">
              <a:rPr lang="en" smtClean="0"/>
              <a:t>‹#›</a:t>
            </a:fld>
            <a:endParaRPr lang="en"/>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454850" y="2058600"/>
            <a:ext cx="6234300" cy="1026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dirty="0">
                <a:solidFill>
                  <a:schemeClr val="accent1">
                    <a:lumMod val="50000"/>
                  </a:schemeClr>
                </a:solidFill>
              </a:rPr>
              <a:t>THE </a:t>
            </a:r>
            <a:r>
              <a:rPr lang="en" sz="6000" dirty="0" smtClean="0">
                <a:solidFill>
                  <a:schemeClr val="accent1">
                    <a:lumMod val="50000"/>
                  </a:schemeClr>
                </a:solidFill>
              </a:rPr>
              <a:t>PLAN</a:t>
            </a:r>
            <a:br>
              <a:rPr lang="en" sz="6000" dirty="0" smtClean="0">
                <a:solidFill>
                  <a:schemeClr val="accent1">
                    <a:lumMod val="50000"/>
                  </a:schemeClr>
                </a:solidFill>
              </a:rPr>
            </a:br>
            <a:r>
              <a:rPr lang="en" sz="6000" dirty="0" smtClean="0">
                <a:solidFill>
                  <a:schemeClr val="accent1">
                    <a:lumMod val="50000"/>
                  </a:schemeClr>
                </a:solidFill>
              </a:rPr>
              <a:t>OF</a:t>
            </a:r>
            <a:br>
              <a:rPr lang="en" sz="6000" dirty="0" smtClean="0">
                <a:solidFill>
                  <a:schemeClr val="accent1">
                    <a:lumMod val="50000"/>
                  </a:schemeClr>
                </a:solidFill>
              </a:rPr>
            </a:br>
            <a:r>
              <a:rPr lang="en" sz="6000" dirty="0" smtClean="0">
                <a:solidFill>
                  <a:schemeClr val="accent1">
                    <a:lumMod val="50000"/>
                  </a:schemeClr>
                </a:solidFill>
              </a:rPr>
              <a:t>SALVATION</a:t>
            </a:r>
            <a:endParaRPr sz="6000" dirty="0">
              <a:solidFill>
                <a:schemeClr val="accent1">
                  <a:lumMod val="50000"/>
                </a:schemeClr>
              </a:solidFill>
            </a:endParaRPr>
          </a:p>
        </p:txBody>
      </p:sp>
      <p:sp>
        <p:nvSpPr>
          <p:cNvPr id="2" name="TextBox 1"/>
          <p:cNvSpPr txBox="1"/>
          <p:nvPr/>
        </p:nvSpPr>
        <p:spPr>
          <a:xfrm>
            <a:off x="5003800" y="3577933"/>
            <a:ext cx="4254500" cy="1200329"/>
          </a:xfrm>
          <a:prstGeom prst="rect">
            <a:avLst/>
          </a:prstGeom>
          <a:noFill/>
        </p:spPr>
        <p:txBody>
          <a:bodyPr wrap="square" rtlCol="0">
            <a:spAutoFit/>
          </a:bodyPr>
          <a:lstStyle/>
          <a:p>
            <a:r>
              <a:rPr lang="en-US" sz="1800" cap="small" dirty="0" smtClean="0">
                <a:latin typeface="Franklin Gothic Demi" panose="020B0703020102020204" pitchFamily="34" charset="0"/>
              </a:rPr>
              <a:t>Dylan Griggs</a:t>
            </a:r>
            <a:r>
              <a:rPr lang="en-US" sz="1800" dirty="0" smtClean="0">
                <a:latin typeface="Franklin Gothic Demi" panose="020B0703020102020204" pitchFamily="34" charset="0"/>
              </a:rPr>
              <a:t>, Presenter</a:t>
            </a:r>
          </a:p>
          <a:p>
            <a:r>
              <a:rPr lang="en-US" sz="1800" dirty="0" smtClean="0">
                <a:latin typeface="Franklin Gothic Demi" panose="020B0703020102020204" pitchFamily="34" charset="0"/>
              </a:rPr>
              <a:t>The SHARE, Ep 9</a:t>
            </a:r>
          </a:p>
          <a:p>
            <a:r>
              <a:rPr lang="en-US" sz="1800" dirty="0" smtClean="0">
                <a:latin typeface="Franklin Gothic Demi" panose="020B0703020102020204" pitchFamily="34" charset="0"/>
              </a:rPr>
              <a:t>Studying to Show Yourself Approved</a:t>
            </a:r>
          </a:p>
          <a:p>
            <a:r>
              <a:rPr lang="en-US" sz="1800" dirty="0" smtClean="0">
                <a:latin typeface="Franklin Gothic Demi" panose="020B0703020102020204" pitchFamily="34" charset="0"/>
              </a:rPr>
              <a:t>Saturday, December 14, 2019</a:t>
            </a:r>
            <a:endParaRPr lang="en-US" sz="1800" dirty="0">
              <a:latin typeface="Franklin Gothic Demi" panose="020B07030201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spcBef>
                <a:spcPts val="1600"/>
              </a:spcBef>
            </a:pPr>
            <a:r>
              <a:rPr lang="en" sz="3600" dirty="0" smtClean="0"/>
              <a:t>You must believe and understand that Jesus Christ is the son of God.  “</a:t>
            </a:r>
            <a:r>
              <a:rPr lang="en" sz="3600" dirty="0" smtClean="0">
                <a:latin typeface="+mn-lt"/>
              </a:rPr>
              <a:t>Therefore</a:t>
            </a:r>
            <a:r>
              <a:rPr lang="en" sz="3600" dirty="0" smtClean="0"/>
              <a:t> I say to you that you will die in your sins; for if you do not believe that I am He, you will die in our sins”</a:t>
            </a:r>
            <a:endParaRPr lang="en-US" sz="3600" dirty="0"/>
          </a:p>
        </p:txBody>
      </p:sp>
      <p:sp>
        <p:nvSpPr>
          <p:cNvPr id="3" name="Text Placeholder 2"/>
          <p:cNvSpPr>
            <a:spLocks noGrp="1"/>
          </p:cNvSpPr>
          <p:nvPr>
            <p:ph type="body" idx="1"/>
          </p:nvPr>
        </p:nvSpPr>
        <p:spPr>
          <a:xfrm>
            <a:off x="9810030" y="546685"/>
            <a:ext cx="8520600" cy="3416400"/>
          </a:xfrm>
        </p:spPr>
        <p:txBody>
          <a:bodyPr/>
          <a:lstStyle/>
          <a:p>
            <a:pPr marL="0" lvl="0" indent="0" algn="l" rtl="0">
              <a:spcBef>
                <a:spcPts val="1600"/>
              </a:spcBef>
              <a:spcAft>
                <a:spcPts val="0"/>
              </a:spcAft>
              <a:buNone/>
            </a:pPr>
            <a:r>
              <a:rPr lang="en-US" dirty="0" smtClean="0"/>
              <a:t>                                      </a:t>
            </a:r>
            <a:endParaRPr lang="en-US" dirty="0"/>
          </a:p>
        </p:txBody>
      </p:sp>
      <p:sp>
        <p:nvSpPr>
          <p:cNvPr id="4" name="Rectangle 3"/>
          <p:cNvSpPr/>
          <p:nvPr/>
        </p:nvSpPr>
        <p:spPr>
          <a:xfrm>
            <a:off x="6532109" y="4196138"/>
            <a:ext cx="2159950" cy="646331"/>
          </a:xfrm>
          <a:prstGeom prst="rect">
            <a:avLst/>
          </a:prstGeom>
        </p:spPr>
        <p:txBody>
          <a:bodyPr wrap="none">
            <a:spAutoFit/>
          </a:bodyPr>
          <a:lstStyle/>
          <a:p>
            <a:r>
              <a:rPr lang="en-US" sz="3600" b="1" kern="1200" dirty="0">
                <a:ln w="6350">
                  <a:noFill/>
                </a:ln>
                <a:gradFill>
                  <a:gsLst>
                    <a:gs pos="0">
                      <a:srgbClr val="F0A22E">
                        <a:tint val="73000"/>
                        <a:satMod val="145000"/>
                      </a:srgbClr>
                    </a:gs>
                    <a:gs pos="73000">
                      <a:srgbClr val="F0A22E">
                        <a:tint val="73000"/>
                        <a:satMod val="145000"/>
                      </a:srgbClr>
                    </a:gs>
                    <a:gs pos="100000">
                      <a:srgbClr val="F0A22E">
                        <a:tint val="83000"/>
                        <a:satMod val="143000"/>
                      </a:srgbClr>
                    </a:gs>
                  </a:gsLst>
                  <a:lin ang="4800000" scaled="1"/>
                </a:gradFill>
                <a:effectLst>
                  <a:outerShdw blurRad="114300" dist="101600" dir="2700000" algn="tl" rotWithShape="0">
                    <a:srgbClr val="000000">
                      <a:alpha val="40000"/>
                    </a:srgbClr>
                  </a:outerShdw>
                </a:effectLst>
                <a:latin typeface="Gill Sans MT"/>
                <a:ea typeface="+mj-ea"/>
                <a:cs typeface="+mj-cs"/>
              </a:rPr>
              <a:t>John 8:24</a:t>
            </a:r>
            <a:endParaRPr lang="en-US" dirty="0"/>
          </a:p>
        </p:txBody>
      </p:sp>
    </p:spTree>
    <p:extLst>
      <p:ext uri="{BB962C8B-B14F-4D97-AF65-F5344CB8AC3E}">
        <p14:creationId xmlns:p14="http://schemas.microsoft.com/office/powerpoint/2010/main" val="1095713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0"/>
          <p:cNvSpPr txBox="1">
            <a:spLocks noGrp="1"/>
          </p:cNvSpPr>
          <p:nvPr>
            <p:ph type="title"/>
          </p:nvPr>
        </p:nvSpPr>
        <p:spPr>
          <a:xfrm>
            <a:off x="311700" y="41073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BELIEVE</a:t>
            </a:r>
            <a:endParaRPr dirty="0"/>
          </a:p>
        </p:txBody>
      </p:sp>
      <p:sp>
        <p:nvSpPr>
          <p:cNvPr id="96" name="Google Shape;96;p20"/>
          <p:cNvSpPr txBox="1">
            <a:spLocks noGrp="1"/>
          </p:cNvSpPr>
          <p:nvPr>
            <p:ph type="body" idx="1"/>
          </p:nvPr>
        </p:nvSpPr>
        <p:spPr>
          <a:xfrm>
            <a:off x="311700" y="1221055"/>
            <a:ext cx="8520600" cy="1133525"/>
          </a:xfrm>
          <a:prstGeom prst="rect">
            <a:avLst/>
          </a:prstGeom>
        </p:spPr>
        <p:txBody>
          <a:bodyPr spcFirstLastPara="1" wrap="square" lIns="91425" tIns="91425" rIns="91425" bIns="91425" anchor="t" anchorCtr="0">
            <a:noAutofit/>
          </a:bodyPr>
          <a:lstStyle/>
          <a:p>
            <a:pPr marL="0" indent="0">
              <a:buNone/>
            </a:pPr>
            <a:r>
              <a:rPr lang="en" dirty="0"/>
              <a:t> </a:t>
            </a:r>
            <a:r>
              <a:rPr lang="en-US" dirty="0"/>
              <a:t>“And this is the testimony:  that God has given us eternal life, and this is in His Son. </a:t>
            </a:r>
            <a:endParaRPr lang="en-US" dirty="0" smtClean="0"/>
          </a:p>
          <a:p>
            <a:pPr marL="0" indent="0" algn="r">
              <a:buNone/>
            </a:pPr>
            <a:r>
              <a:rPr lang="en-US" dirty="0" smtClean="0"/>
              <a:t>1 John 5:11               </a:t>
            </a:r>
            <a:endParaRPr lang="en-US" dirty="0"/>
          </a:p>
          <a:p>
            <a:pPr marL="0" lvl="0" indent="0" algn="l" rtl="0">
              <a:spcBef>
                <a:spcPts val="0"/>
              </a:spcBef>
              <a:spcAft>
                <a:spcPts val="0"/>
              </a:spcAft>
              <a:buNone/>
            </a:pPr>
            <a:r>
              <a:rPr lang="en" dirty="0" smtClean="0"/>
              <a:t>Salvation </a:t>
            </a:r>
            <a:r>
              <a:rPr lang="en" dirty="0"/>
              <a:t>and eternal life are found only in Christ.  “Therefore I endure all things for the sake of the elect, that they also may obtain the salvation which is in Christ Jesus with eternal glory”.</a:t>
            </a:r>
            <a:endParaRPr dirty="0"/>
          </a:p>
          <a:p>
            <a:pPr marL="0" lvl="0" indent="0" algn="r" rtl="0">
              <a:spcBef>
                <a:spcPts val="1600"/>
              </a:spcBef>
              <a:spcAft>
                <a:spcPts val="0"/>
              </a:spcAft>
              <a:buNone/>
            </a:pPr>
            <a:r>
              <a:rPr lang="en" dirty="0"/>
              <a:t>                                        2 </a:t>
            </a:r>
            <a:r>
              <a:rPr lang="en" dirty="0" smtClean="0"/>
              <a:t>Timothy </a:t>
            </a:r>
            <a:r>
              <a:rPr lang="en" dirty="0"/>
              <a:t>2:10</a:t>
            </a:r>
            <a:endParaRPr dirty="0"/>
          </a:p>
          <a:p>
            <a:pPr marL="0" lvl="0" indent="0" algn="l" rtl="0">
              <a:spcBef>
                <a:spcPts val="1600"/>
              </a:spcBef>
              <a:spcAft>
                <a:spcPts val="1600"/>
              </a:spcAft>
              <a:buNone/>
            </a:pPr>
            <a:r>
              <a:rPr lang="en" dirty="0" smtClean="0"/>
              <a:t>                                  </a:t>
            </a:r>
            <a:endParaRP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1"/>
          <p:cNvSpPr txBox="1">
            <a:spLocks noGrp="1"/>
          </p:cNvSpPr>
          <p:nvPr>
            <p:ph type="title"/>
          </p:nvPr>
        </p:nvSpPr>
        <p:spPr>
          <a:xfrm>
            <a:off x="311700" y="37644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REPENT:  </a:t>
            </a:r>
            <a:r>
              <a:rPr lang="en" dirty="0"/>
              <a:t>Acts 2:38</a:t>
            </a:r>
            <a:endParaRPr dirty="0"/>
          </a:p>
        </p:txBody>
      </p:sp>
      <p:sp>
        <p:nvSpPr>
          <p:cNvPr id="102" name="Google Shape;102;p21"/>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You must repent of your sins.  Peter preaching on the day of </a:t>
            </a:r>
            <a:r>
              <a:rPr lang="en" dirty="0" smtClean="0"/>
              <a:t>Pentecost  </a:t>
            </a:r>
            <a:r>
              <a:rPr lang="en" dirty="0"/>
              <a:t>Acts 2:14-38 -  vs. 38 “Then Peter said to them, </a:t>
            </a:r>
            <a:r>
              <a:rPr lang="en" dirty="0" smtClean="0"/>
              <a:t>‘Repent</a:t>
            </a:r>
            <a:r>
              <a:rPr lang="en" dirty="0"/>
              <a:t>, and let every one of you be baptized in the name of Jesus Christ for the remission of sins; and you shall recieve the gift of the Holy </a:t>
            </a:r>
            <a:r>
              <a:rPr lang="en" dirty="0" smtClean="0"/>
              <a:t>Spirit’”</a:t>
            </a:r>
            <a:endParaRPr dirty="0"/>
          </a:p>
          <a:p>
            <a:pPr marL="0" lvl="0" indent="0" algn="l" rtl="0">
              <a:spcBef>
                <a:spcPts val="1600"/>
              </a:spcBef>
              <a:spcAft>
                <a:spcPts val="1600"/>
              </a:spcAft>
              <a:buNone/>
            </a:pPr>
            <a:endParaRPr lang="en"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prstGeom prst="rect">
            <a:avLst/>
          </a:prstGeom>
        </p:spPr>
        <p:txBody>
          <a:bodyPr spcFirstLastPara="1" wrap="square" lIns="91425" tIns="91425" rIns="91425" bIns="91425" anchor="t" anchorCtr="0">
            <a:noAutofit/>
          </a:bodyPr>
          <a:lstStyle/>
          <a:p>
            <a:pPr lvl="0" algn="l"/>
            <a:r>
              <a:rPr lang="en" dirty="0"/>
              <a:t>REPENT</a:t>
            </a:r>
            <a:endParaRPr dirty="0"/>
          </a:p>
        </p:txBody>
      </p:sp>
      <p:sp>
        <p:nvSpPr>
          <p:cNvPr id="108" name="Google Shape;108;p22"/>
          <p:cNvSpPr txBox="1">
            <a:spLocks noGrp="1"/>
          </p:cNvSpPr>
          <p:nvPr>
            <p:ph type="body" idx="1"/>
          </p:nvPr>
        </p:nvSpPr>
        <p:spPr>
          <a:prstGeom prst="rect">
            <a:avLst/>
          </a:prstGeom>
        </p:spPr>
        <p:txBody>
          <a:bodyPr spcFirstLastPara="1" wrap="square" lIns="91425" tIns="91425" rIns="91425" bIns="91425" anchor="t" anchorCtr="0">
            <a:noAutofit/>
          </a:bodyPr>
          <a:lstStyle/>
          <a:p>
            <a:pPr marL="0" indent="0">
              <a:spcBef>
                <a:spcPts val="1600"/>
              </a:spcBef>
              <a:spcAft>
                <a:spcPts val="1600"/>
              </a:spcAft>
              <a:buNone/>
            </a:pPr>
            <a:r>
              <a:rPr lang="en" dirty="0" smtClean="0"/>
              <a:t>2 </a:t>
            </a:r>
            <a:r>
              <a:rPr lang="en" dirty="0"/>
              <a:t>Corinthians  7:10 “For godly sorrow produces repentance leading to salvation, not to be regretted; but the sorrow of the world produces death”  </a:t>
            </a:r>
            <a:endParaRPr lang="en" dirty="0" smtClean="0"/>
          </a:p>
          <a:p>
            <a:pPr marL="0" indent="0">
              <a:spcBef>
                <a:spcPts val="1600"/>
              </a:spcBef>
              <a:spcAft>
                <a:spcPts val="1600"/>
              </a:spcAft>
              <a:buNone/>
            </a:pPr>
            <a:r>
              <a:rPr lang="en" dirty="0" smtClean="0"/>
              <a:t>When </a:t>
            </a:r>
            <a:r>
              <a:rPr lang="en" dirty="0"/>
              <a:t>I have repented in my mind, then you should see it in my life, since I’ve changed my mind then I’ll no longer practice it.    </a:t>
            </a:r>
            <a:endParaRPr lang="en-US" dirty="0"/>
          </a:p>
          <a:p>
            <a:pPr marL="0" lvl="0" indent="0" algn="l" rtl="0">
              <a:spcBef>
                <a:spcPts val="1600"/>
              </a:spcBef>
              <a:spcAft>
                <a:spcPts val="1600"/>
              </a:spcAft>
              <a:buNone/>
            </a:pPr>
            <a:endParaRP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92625"/>
            <a:ext cx="8520600" cy="572700"/>
          </a:xfrm>
        </p:spPr>
        <p:txBody>
          <a:bodyPr/>
          <a:lstStyle/>
          <a:p>
            <a:pPr algn="l"/>
            <a:r>
              <a:rPr lang="en" dirty="0" smtClean="0"/>
              <a:t>CONFESS:  Acts 8:37</a:t>
            </a:r>
            <a:endParaRPr lang="en-US" dirty="0"/>
          </a:p>
        </p:txBody>
      </p:sp>
      <p:sp>
        <p:nvSpPr>
          <p:cNvPr id="3" name="Text Placeholder 2"/>
          <p:cNvSpPr>
            <a:spLocks noGrp="1"/>
          </p:cNvSpPr>
          <p:nvPr>
            <p:ph type="body" idx="1"/>
          </p:nvPr>
        </p:nvSpPr>
        <p:spPr>
          <a:xfrm>
            <a:off x="311700" y="898475"/>
            <a:ext cx="8520600" cy="3416400"/>
          </a:xfrm>
        </p:spPr>
        <p:txBody>
          <a:bodyPr/>
          <a:lstStyle/>
          <a:p>
            <a:pPr marL="0" lvl="0" indent="0" algn="l" rtl="0">
              <a:spcBef>
                <a:spcPts val="1600"/>
              </a:spcBef>
              <a:spcAft>
                <a:spcPts val="0"/>
              </a:spcAft>
              <a:buNone/>
            </a:pPr>
            <a:r>
              <a:rPr lang="en-US" dirty="0" smtClean="0"/>
              <a:t>“For with the heart one believes unto righteousness, and with the mouth confession is made unto salvation”</a:t>
            </a:r>
          </a:p>
          <a:p>
            <a:pPr marL="0" lvl="0" indent="0" algn="r" rtl="0">
              <a:spcBef>
                <a:spcPts val="1600"/>
              </a:spcBef>
              <a:spcAft>
                <a:spcPts val="0"/>
              </a:spcAft>
              <a:buNone/>
            </a:pPr>
            <a:r>
              <a:rPr lang="en-US" dirty="0" smtClean="0"/>
              <a:t>                                       Romans 10:10 </a:t>
            </a:r>
          </a:p>
          <a:p>
            <a:pPr marL="0" lvl="0" indent="0" algn="l" rtl="0">
              <a:spcBef>
                <a:spcPts val="1600"/>
              </a:spcBef>
              <a:spcAft>
                <a:spcPts val="0"/>
              </a:spcAft>
              <a:buNone/>
            </a:pPr>
            <a:r>
              <a:rPr lang="en-US" dirty="0" smtClean="0"/>
              <a:t>Philip teaching the Ethiopian eunuch in Acts 8:30 vs 36 “see here is water what hinders me from being baptized” then Philip said, “If you believe with all your heart, you may” and he answered and said, “I believe that Jesus Christ is the Son of God”  </a:t>
            </a:r>
          </a:p>
          <a:p>
            <a:endParaRPr lang="en-US" dirty="0"/>
          </a:p>
        </p:txBody>
      </p:sp>
    </p:spTree>
    <p:extLst>
      <p:ext uri="{BB962C8B-B14F-4D97-AF65-F5344CB8AC3E}">
        <p14:creationId xmlns:p14="http://schemas.microsoft.com/office/powerpoint/2010/main" val="14264750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3"/>
          <p:cNvSpPr txBox="1">
            <a:spLocks noGrp="1"/>
          </p:cNvSpPr>
          <p:nvPr>
            <p:ph type="title"/>
          </p:nvPr>
        </p:nvSpPr>
        <p:spPr>
          <a:xfrm>
            <a:off x="311700" y="3307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dirty="0" smtClean="0"/>
              <a:t>BE BAPTIZED: Acts </a:t>
            </a:r>
            <a:r>
              <a:rPr lang="en" sz="4800" dirty="0"/>
              <a:t>22:16</a:t>
            </a:r>
            <a:endParaRPr sz="4800" dirty="0"/>
          </a:p>
        </p:txBody>
      </p:sp>
      <p:sp>
        <p:nvSpPr>
          <p:cNvPr id="114" name="Google Shape;114;p23"/>
          <p:cNvSpPr txBox="1">
            <a:spLocks noGrp="1"/>
          </p:cNvSpPr>
          <p:nvPr>
            <p:ph type="body" idx="1"/>
          </p:nvPr>
        </p:nvSpPr>
        <p:spPr>
          <a:xfrm>
            <a:off x="311700" y="1050875"/>
            <a:ext cx="8520600" cy="3416400"/>
          </a:xfrm>
          <a:prstGeom prst="rect">
            <a:avLst/>
          </a:prstGeom>
        </p:spPr>
        <p:txBody>
          <a:bodyPr spcFirstLastPara="1" wrap="square" lIns="91425" tIns="91425" rIns="91425" bIns="91425" anchor="t" anchorCtr="0">
            <a:noAutofit/>
          </a:bodyPr>
          <a:lstStyle/>
          <a:p>
            <a:pPr marL="0" indent="0">
              <a:spcAft>
                <a:spcPts val="1600"/>
              </a:spcAft>
              <a:buNone/>
            </a:pPr>
            <a:r>
              <a:rPr lang="en-US" dirty="0"/>
              <a:t>In order to have my sins washed away, I need to be baptized.</a:t>
            </a:r>
          </a:p>
          <a:p>
            <a:pPr marL="0" lvl="0" indent="0" algn="l" rtl="0">
              <a:spcBef>
                <a:spcPts val="1600"/>
              </a:spcBef>
              <a:spcAft>
                <a:spcPts val="1600"/>
              </a:spcAft>
              <a:buNone/>
            </a:pPr>
            <a:r>
              <a:rPr lang="en" dirty="0" smtClean="0"/>
              <a:t>Ananias said to Saul “And now why are you waiting?  Arise and be baptized and wash away your sins, calling on the name of the Lord”</a:t>
            </a:r>
          </a:p>
          <a:p>
            <a:pPr marL="0" lvl="0" indent="0" algn="l" rtl="0">
              <a:spcBef>
                <a:spcPts val="1600"/>
              </a:spcBef>
              <a:spcAft>
                <a:spcPts val="1600"/>
              </a:spcAft>
              <a:buNone/>
            </a:pPr>
            <a:r>
              <a:rPr lang="en" dirty="0" smtClean="0"/>
              <a:t>Man cannot be saved until his sins have been washed away, therefore you can’t be saved first and baptized later.  </a:t>
            </a:r>
          </a:p>
        </p:txBody>
      </p:sp>
    </p:spTree>
    <p:extLst>
      <p:ext uri="{BB962C8B-B14F-4D97-AF65-F5344CB8AC3E}">
        <p14:creationId xmlns:p14="http://schemas.microsoft.com/office/powerpoint/2010/main" val="26273345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3"/>
          <p:cNvSpPr txBox="1">
            <a:spLocks noGrp="1"/>
          </p:cNvSpPr>
          <p:nvPr>
            <p:ph type="title"/>
          </p:nvPr>
        </p:nvSpPr>
        <p:spPr>
          <a:xfrm>
            <a:off x="311700" y="330725"/>
            <a:ext cx="8520600" cy="572700"/>
          </a:xfrm>
          <a:prstGeom prst="rect">
            <a:avLst/>
          </a:prstGeom>
        </p:spPr>
        <p:txBody>
          <a:bodyPr spcFirstLastPara="1" wrap="square" lIns="91425" tIns="91425" rIns="91425" bIns="91425" anchor="t" anchorCtr="0">
            <a:noAutofit/>
          </a:bodyPr>
          <a:lstStyle/>
          <a:p>
            <a:pPr lvl="0" algn="l"/>
            <a:r>
              <a:rPr lang="en" sz="4800" dirty="0"/>
              <a:t>BE BAPTIZED: Acts 2:38 </a:t>
            </a:r>
            <a:endParaRPr sz="4800" dirty="0"/>
          </a:p>
        </p:txBody>
      </p:sp>
      <p:sp>
        <p:nvSpPr>
          <p:cNvPr id="114" name="Google Shape;114;p23"/>
          <p:cNvSpPr txBox="1">
            <a:spLocks noGrp="1"/>
          </p:cNvSpPr>
          <p:nvPr>
            <p:ph type="body" idx="1"/>
          </p:nvPr>
        </p:nvSpPr>
        <p:spPr>
          <a:xfrm>
            <a:off x="311700" y="1050875"/>
            <a:ext cx="8520600" cy="3416400"/>
          </a:xfrm>
          <a:prstGeom prst="rect">
            <a:avLst/>
          </a:prstGeom>
        </p:spPr>
        <p:txBody>
          <a:bodyPr spcFirstLastPara="1" wrap="square" lIns="91425" tIns="91425" rIns="91425" bIns="91425" anchor="t" anchorCtr="0">
            <a:noAutofit/>
          </a:bodyPr>
          <a:lstStyle/>
          <a:p>
            <a:pPr marL="0" lvl="0" indent="0" algn="l" rtl="0">
              <a:spcBef>
                <a:spcPts val="1600"/>
              </a:spcBef>
              <a:spcAft>
                <a:spcPts val="1600"/>
              </a:spcAft>
              <a:buNone/>
            </a:pPr>
            <a:r>
              <a:rPr lang="en" dirty="0" smtClean="0"/>
              <a:t>Then Peter said to them “repent and let every one of you be baptized in the name of Jesus Christ for the remission of sins; and you shall receive the gift of the Holy Spirit”. </a:t>
            </a:r>
          </a:p>
          <a:p>
            <a:pPr marL="0" lvl="0" indent="0" algn="l" rtl="0">
              <a:spcBef>
                <a:spcPts val="1600"/>
              </a:spcBef>
              <a:spcAft>
                <a:spcPts val="1600"/>
              </a:spcAft>
              <a:buNone/>
            </a:pPr>
            <a:r>
              <a:rPr lang="en" dirty="0" smtClean="0"/>
              <a:t>I can’t have my sins remitted before I’m baptized and you can’t be saved until you have applied the cleansing blood of Jesus, washing away your sins.  </a:t>
            </a:r>
          </a:p>
        </p:txBody>
      </p:sp>
    </p:spTree>
    <p:extLst>
      <p:ext uri="{BB962C8B-B14F-4D97-AF65-F5344CB8AC3E}">
        <p14:creationId xmlns:p14="http://schemas.microsoft.com/office/powerpoint/2010/main" val="16800265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4"/>
          <p:cNvSpPr txBox="1">
            <a:spLocks noGrp="1"/>
          </p:cNvSpPr>
          <p:nvPr>
            <p:ph type="title"/>
          </p:nvPr>
        </p:nvSpPr>
        <p:spPr>
          <a:xfrm>
            <a:off x="311700" y="3307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BE </a:t>
            </a:r>
            <a:r>
              <a:rPr lang="en" dirty="0"/>
              <a:t>BAPTIZED </a:t>
            </a:r>
            <a:endParaRPr dirty="0"/>
          </a:p>
        </p:txBody>
      </p:sp>
      <p:sp>
        <p:nvSpPr>
          <p:cNvPr id="120" name="Google Shape;120;p24"/>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 “For this is my blood of the new covenant, which is shed for many for the remission of sins</a:t>
            </a:r>
            <a:r>
              <a:rPr lang="en" dirty="0" smtClean="0"/>
              <a:t>”. </a:t>
            </a:r>
          </a:p>
          <a:p>
            <a:pPr marL="0" lvl="0" indent="0" algn="r" rtl="0">
              <a:spcBef>
                <a:spcPts val="0"/>
              </a:spcBef>
              <a:spcAft>
                <a:spcPts val="0"/>
              </a:spcAft>
              <a:buNone/>
            </a:pPr>
            <a:r>
              <a:rPr lang="en" dirty="0" smtClean="0"/>
              <a:t>Matthew 26:28</a:t>
            </a:r>
            <a:endParaRP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 dirty="0"/>
              <a:t>BE BAPTIZED </a:t>
            </a:r>
            <a:endParaRPr lang="en-US" dirty="0"/>
          </a:p>
        </p:txBody>
      </p:sp>
      <p:sp>
        <p:nvSpPr>
          <p:cNvPr id="3" name="Text Placeholder 2"/>
          <p:cNvSpPr>
            <a:spLocks noGrp="1"/>
          </p:cNvSpPr>
          <p:nvPr>
            <p:ph type="body" idx="1"/>
          </p:nvPr>
        </p:nvSpPr>
        <p:spPr/>
        <p:txBody>
          <a:bodyPr/>
          <a:lstStyle/>
          <a:p>
            <a:pPr marL="114300" lvl="0" indent="0">
              <a:buNone/>
            </a:pPr>
            <a:r>
              <a:rPr lang="en-US" sz="3200" dirty="0" smtClean="0"/>
              <a:t>Romans </a:t>
            </a:r>
            <a:r>
              <a:rPr lang="en-US" sz="3200" dirty="0"/>
              <a:t>6:3-4 </a:t>
            </a:r>
            <a:endParaRPr lang="en-US" sz="3200" dirty="0" smtClean="0"/>
          </a:p>
          <a:p>
            <a:pPr marL="596900" lvl="1" indent="0">
              <a:buNone/>
            </a:pPr>
            <a:r>
              <a:rPr lang="en-US" sz="2800" dirty="0" smtClean="0"/>
              <a:t>“</a:t>
            </a:r>
            <a:r>
              <a:rPr lang="en-US" sz="2800" dirty="0"/>
              <a:t>Or </a:t>
            </a:r>
            <a:r>
              <a:rPr lang="en-US" sz="2800" dirty="0" smtClean="0"/>
              <a:t>do </a:t>
            </a:r>
            <a:r>
              <a:rPr lang="en-US" sz="2800" dirty="0"/>
              <a:t>you not know that as many of us as were baptized into Christ Jesus were baptized into His death, that just as Christ was raised from the </a:t>
            </a:r>
            <a:r>
              <a:rPr lang="en-US" sz="2800" dirty="0" smtClean="0"/>
              <a:t>dead </a:t>
            </a:r>
            <a:r>
              <a:rPr lang="en-US" sz="2800" dirty="0"/>
              <a:t>by the glory of the Father, we too might live in newness of life</a:t>
            </a:r>
            <a:r>
              <a:rPr lang="en-US" sz="2800" dirty="0" smtClean="0"/>
              <a:t>.” </a:t>
            </a:r>
            <a:endParaRPr lang="en-US" sz="2800" dirty="0"/>
          </a:p>
          <a:p>
            <a:endParaRPr lang="en-US" dirty="0"/>
          </a:p>
        </p:txBody>
      </p:sp>
    </p:spTree>
    <p:extLst>
      <p:ext uri="{BB962C8B-B14F-4D97-AF65-F5344CB8AC3E}">
        <p14:creationId xmlns:p14="http://schemas.microsoft.com/office/powerpoint/2010/main" val="2743607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318025"/>
            <a:ext cx="8520600" cy="572700"/>
          </a:xfrm>
        </p:spPr>
        <p:txBody>
          <a:bodyPr/>
          <a:lstStyle/>
          <a:p>
            <a:pPr algn="l"/>
            <a:r>
              <a:rPr lang="en" dirty="0"/>
              <a:t>BE BAPTIZED </a:t>
            </a:r>
            <a:endParaRPr lang="en-US" dirty="0"/>
          </a:p>
        </p:txBody>
      </p:sp>
      <p:sp>
        <p:nvSpPr>
          <p:cNvPr id="3" name="Text Placeholder 2"/>
          <p:cNvSpPr>
            <a:spLocks noGrp="1"/>
          </p:cNvSpPr>
          <p:nvPr>
            <p:ph type="body" idx="1"/>
          </p:nvPr>
        </p:nvSpPr>
        <p:spPr/>
        <p:txBody>
          <a:bodyPr/>
          <a:lstStyle/>
          <a:p>
            <a:pPr marL="0" lvl="0" indent="0">
              <a:buNone/>
            </a:pPr>
            <a:r>
              <a:rPr lang="en" sz="3200" dirty="0"/>
              <a:t>Jesus’ blood was shed for the remission of sins </a:t>
            </a:r>
            <a:endParaRPr lang="en" sz="3200" dirty="0" smtClean="0"/>
          </a:p>
          <a:p>
            <a:pPr marL="0" lvl="0" indent="0">
              <a:spcBef>
                <a:spcPts val="1600"/>
              </a:spcBef>
              <a:buNone/>
            </a:pPr>
            <a:r>
              <a:rPr lang="en" sz="3200" dirty="0" smtClean="0"/>
              <a:t>“</a:t>
            </a:r>
            <a:r>
              <a:rPr lang="en" sz="3200" dirty="0"/>
              <a:t>And from Jesus Christ the faithful witness, the first born from the dead, and the ruler over the Kings of the earth, to him who loved us and washed us from our sins in his blood</a:t>
            </a:r>
            <a:r>
              <a:rPr lang="en" sz="3200" dirty="0" smtClean="0"/>
              <a:t>”</a:t>
            </a:r>
          </a:p>
          <a:p>
            <a:pPr marL="0" lvl="0" indent="0" algn="r">
              <a:spcBef>
                <a:spcPts val="1600"/>
              </a:spcBef>
              <a:buNone/>
            </a:pPr>
            <a:r>
              <a:rPr lang="en" sz="3200" dirty="0"/>
              <a:t>Revelation 1:5</a:t>
            </a:r>
          </a:p>
        </p:txBody>
      </p:sp>
    </p:spTree>
    <p:extLst>
      <p:ext uri="{BB962C8B-B14F-4D97-AF65-F5344CB8AC3E}">
        <p14:creationId xmlns:p14="http://schemas.microsoft.com/office/powerpoint/2010/main" val="1906988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dirty="0" smtClean="0"/>
              <a:t>“</a:t>
            </a:r>
            <a:r>
              <a:rPr lang="en" sz="4000" dirty="0"/>
              <a:t>What must I do to be SAVED?”</a:t>
            </a:r>
            <a:endParaRPr sz="4000" dirty="0"/>
          </a:p>
        </p:txBody>
      </p:sp>
      <p:sp>
        <p:nvSpPr>
          <p:cNvPr id="60" name="Google Shape;60;p14"/>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It’s by far the most important of all questions.  It’s crucial that you get accurate biblical </a:t>
            </a:r>
            <a:r>
              <a:rPr lang="en" dirty="0" smtClean="0"/>
              <a:t>answers since </a:t>
            </a:r>
            <a:r>
              <a:rPr lang="en" dirty="0"/>
              <a:t>saying the </a:t>
            </a:r>
            <a:r>
              <a:rPr lang="en" dirty="0" smtClean="0"/>
              <a:t>Sinner’s Prayer will </a:t>
            </a:r>
            <a:r>
              <a:rPr lang="en" dirty="0"/>
              <a:t>not save you, and it’s not biblical.  Wrong answers are given daily to this </a:t>
            </a:r>
            <a:r>
              <a:rPr lang="en" dirty="0" smtClean="0"/>
              <a:t>question. Therefore, </a:t>
            </a:r>
            <a:r>
              <a:rPr lang="en" dirty="0"/>
              <a:t>you don’t Google to find the answer, and you certainly don’t ask Siri or Alexa - there’s No Room for Error</a:t>
            </a:r>
            <a:r>
              <a:rPr lang="en" dirty="0"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5"/>
          <p:cNvSpPr txBox="1">
            <a:spLocks noGrp="1"/>
          </p:cNvSpPr>
          <p:nvPr>
            <p:ph type="title"/>
          </p:nvPr>
        </p:nvSpPr>
        <p:spPr>
          <a:xfrm>
            <a:off x="311700" y="343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BE </a:t>
            </a:r>
            <a:r>
              <a:rPr lang="en" dirty="0"/>
              <a:t>BAPTIZED</a:t>
            </a:r>
            <a:endParaRPr dirty="0"/>
          </a:p>
        </p:txBody>
      </p:sp>
      <p:sp>
        <p:nvSpPr>
          <p:cNvPr id="126" name="Google Shape;126;p25"/>
          <p:cNvSpPr txBox="1">
            <a:spLocks noGrp="1"/>
          </p:cNvSpPr>
          <p:nvPr>
            <p:ph type="body" idx="1"/>
          </p:nvPr>
        </p:nvSpPr>
        <p:spPr>
          <a:xfrm>
            <a:off x="311700" y="12413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 . . by </a:t>
            </a:r>
            <a:r>
              <a:rPr lang="en" dirty="0"/>
              <a:t>the glory of the Father, even so we also should walk in newness of life” </a:t>
            </a:r>
            <a:endParaRPr lang="en" dirty="0" smtClean="0"/>
          </a:p>
          <a:p>
            <a:pPr marL="0" lvl="0" indent="0" algn="r" rtl="0">
              <a:spcBef>
                <a:spcPts val="0"/>
              </a:spcBef>
              <a:spcAft>
                <a:spcPts val="0"/>
              </a:spcAft>
              <a:buNone/>
            </a:pPr>
            <a:r>
              <a:rPr lang="en" dirty="0" smtClean="0"/>
              <a:t>Romans 6:4</a:t>
            </a:r>
            <a:endParaRPr dirty="0"/>
          </a:p>
          <a:p>
            <a:pPr marL="0" lvl="0" indent="0" algn="l" rtl="0">
              <a:spcAft>
                <a:spcPts val="0"/>
              </a:spcAft>
              <a:buNone/>
            </a:pPr>
            <a:r>
              <a:rPr lang="en" dirty="0" smtClean="0"/>
              <a:t>“</a:t>
            </a:r>
            <a:r>
              <a:rPr lang="en" dirty="0"/>
              <a:t>Then those who gladly received his word were baptized and that day about three thousand souls were added to them</a:t>
            </a:r>
            <a:r>
              <a:rPr lang="en" dirty="0" smtClean="0"/>
              <a:t>”</a:t>
            </a:r>
          </a:p>
          <a:p>
            <a:pPr marL="0" indent="0" algn="r">
              <a:buNone/>
            </a:pPr>
            <a:r>
              <a:rPr lang="en" dirty="0"/>
              <a:t>Acts 2:41</a:t>
            </a:r>
          </a:p>
          <a:p>
            <a:pPr marL="0" lvl="0" indent="0" algn="l" rtl="0">
              <a:spcAft>
                <a:spcPts val="0"/>
              </a:spcAft>
              <a:buNone/>
            </a:pPr>
            <a:r>
              <a:rPr lang="en" dirty="0" smtClean="0"/>
              <a:t> </a:t>
            </a:r>
            <a:r>
              <a:rPr lang="en" dirty="0"/>
              <a:t>You cannot be saved prior to </a:t>
            </a:r>
            <a:r>
              <a:rPr lang="en" dirty="0" smtClean="0"/>
              <a:t>baptism </a:t>
            </a:r>
            <a:r>
              <a:rPr lang="en" dirty="0"/>
              <a:t>.  </a:t>
            </a:r>
            <a:endParaRPr lang="en"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200" y="114825"/>
            <a:ext cx="8520600" cy="572700"/>
          </a:xfrm>
        </p:spPr>
        <p:txBody>
          <a:bodyPr/>
          <a:lstStyle/>
          <a:p>
            <a:pPr marL="0" lvl="0" indent="0" algn="l" rtl="0">
              <a:buNone/>
            </a:pPr>
            <a:r>
              <a:rPr lang="en" dirty="0" smtClean="0"/>
              <a:t> BE BAPTIZED</a:t>
            </a:r>
            <a:endParaRPr lang="en-US" dirty="0"/>
          </a:p>
        </p:txBody>
      </p:sp>
      <p:sp>
        <p:nvSpPr>
          <p:cNvPr id="3" name="Text Placeholder 2"/>
          <p:cNvSpPr>
            <a:spLocks noGrp="1"/>
          </p:cNvSpPr>
          <p:nvPr>
            <p:ph type="body" idx="1"/>
          </p:nvPr>
        </p:nvSpPr>
        <p:spPr>
          <a:xfrm>
            <a:off x="311700" y="1063575"/>
            <a:ext cx="8520600" cy="3416400"/>
          </a:xfrm>
        </p:spPr>
        <p:txBody>
          <a:bodyPr/>
          <a:lstStyle/>
          <a:p>
            <a:pPr marL="0" lvl="0" indent="0">
              <a:buNone/>
            </a:pPr>
            <a:r>
              <a:rPr lang="en-US" dirty="0" smtClean="0"/>
              <a:t>“There is also an anti type which can save us, baptism not the removal of the flesh, but the answer of a good conscience toward God through the resurrection of Jesus Christ”.  </a:t>
            </a:r>
          </a:p>
          <a:p>
            <a:pPr marL="0" lvl="0" indent="0" algn="r">
              <a:buNone/>
            </a:pPr>
            <a:r>
              <a:rPr lang="en-US" dirty="0" smtClean="0"/>
              <a:t>I Peter 3:21 </a:t>
            </a:r>
          </a:p>
          <a:p>
            <a:pPr marL="0" lvl="0" indent="0">
              <a:buNone/>
            </a:pPr>
            <a:r>
              <a:rPr lang="en-US" dirty="0" smtClean="0"/>
              <a:t>Baptism is the doorway, it’s what moves man from the outside to inside the body of Christ - where salvation and eternal life are found. I John 5:11 /  II Timothy 2:10    </a:t>
            </a:r>
            <a:endParaRPr lang="en-US" dirty="0"/>
          </a:p>
        </p:txBody>
      </p:sp>
    </p:spTree>
    <p:extLst>
      <p:ext uri="{BB962C8B-B14F-4D97-AF65-F5344CB8AC3E}">
        <p14:creationId xmlns:p14="http://schemas.microsoft.com/office/powerpoint/2010/main" val="40257370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6"/>
          <p:cNvSpPr txBox="1">
            <a:spLocks noGrp="1"/>
          </p:cNvSpPr>
          <p:nvPr>
            <p:ph type="title"/>
          </p:nvPr>
        </p:nvSpPr>
        <p:spPr>
          <a:xfrm>
            <a:off x="311700" y="1021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dirty="0" smtClean="0"/>
              <a:t>LIVE FAITHFULLY</a:t>
            </a:r>
            <a:r>
              <a:rPr lang="en" sz="4400" dirty="0" smtClean="0"/>
              <a:t>: </a:t>
            </a:r>
            <a:r>
              <a:rPr lang="en" sz="3600" dirty="0" smtClean="0"/>
              <a:t>Revelation </a:t>
            </a:r>
            <a:r>
              <a:rPr lang="en" sz="3600" dirty="0"/>
              <a:t>2:10</a:t>
            </a:r>
            <a:endParaRPr sz="3600" dirty="0"/>
          </a:p>
        </p:txBody>
      </p:sp>
      <p:sp>
        <p:nvSpPr>
          <p:cNvPr id="132" name="Google Shape;132;p26"/>
          <p:cNvSpPr txBox="1">
            <a:spLocks noGrp="1"/>
          </p:cNvSpPr>
          <p:nvPr>
            <p:ph type="body" idx="1"/>
          </p:nvPr>
        </p:nvSpPr>
        <p:spPr>
          <a:xfrm>
            <a:off x="311700" y="898475"/>
            <a:ext cx="8520600" cy="27845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After we’ve been baptized, live </a:t>
            </a:r>
            <a:r>
              <a:rPr lang="en" dirty="0" smtClean="0"/>
              <a:t>faithfully, </a:t>
            </a:r>
            <a:r>
              <a:rPr lang="en" dirty="0"/>
              <a:t>giving your all to the Lord.  Luke 14:27-33. </a:t>
            </a:r>
            <a:endParaRPr dirty="0"/>
          </a:p>
          <a:p>
            <a:pPr marL="0" lvl="0" indent="0" algn="l" rtl="0">
              <a:spcBef>
                <a:spcPts val="1600"/>
              </a:spcBef>
              <a:spcAft>
                <a:spcPts val="0"/>
              </a:spcAft>
              <a:buNone/>
            </a:pPr>
            <a:r>
              <a:rPr lang="en" dirty="0" smtClean="0"/>
              <a:t>Becoming </a:t>
            </a:r>
            <a:r>
              <a:rPr lang="en" dirty="0"/>
              <a:t>a </a:t>
            </a:r>
            <a:r>
              <a:rPr lang="en" dirty="0" smtClean="0"/>
              <a:t>Christian is </a:t>
            </a:r>
            <a:r>
              <a:rPr lang="en" dirty="0"/>
              <a:t>a commitment to:  </a:t>
            </a:r>
            <a:endParaRPr dirty="0"/>
          </a:p>
        </p:txBody>
      </p:sp>
      <p:sp>
        <p:nvSpPr>
          <p:cNvPr id="3" name="TextBox 2"/>
          <p:cNvSpPr txBox="1"/>
          <p:nvPr/>
        </p:nvSpPr>
        <p:spPr>
          <a:xfrm>
            <a:off x="203200" y="2571750"/>
            <a:ext cx="2908168" cy="492443"/>
          </a:xfrm>
          <a:prstGeom prst="rect">
            <a:avLst/>
          </a:prstGeom>
          <a:noFill/>
        </p:spPr>
        <p:txBody>
          <a:bodyPr wrap="none" rtlCol="0">
            <a:spAutoFit/>
          </a:bodyPr>
          <a:lstStyle/>
          <a:p>
            <a:r>
              <a:rPr lang="en" sz="2600" b="1" dirty="0">
                <a:solidFill>
                  <a:schemeClr val="bg2">
                    <a:lumMod val="75000"/>
                  </a:schemeClr>
                </a:solidFill>
                <a:effectLst>
                  <a:outerShdw blurRad="38100" dist="38100" dir="2700000" algn="tl">
                    <a:srgbClr val="000000">
                      <a:alpha val="43137"/>
                    </a:srgbClr>
                  </a:outerShdw>
                </a:effectLst>
              </a:rPr>
              <a:t>Attend faithfully </a:t>
            </a:r>
            <a:r>
              <a:rPr lang="en" sz="2600" b="1" dirty="0">
                <a:effectLst>
                  <a:outerShdw blurRad="38100" dist="38100" dir="2700000" algn="tl">
                    <a:srgbClr val="000000">
                      <a:alpha val="43137"/>
                    </a:srgbClr>
                  </a:outerShdw>
                </a:effectLst>
              </a:rPr>
              <a:t>|</a:t>
            </a:r>
            <a:endParaRPr lang="en-US" sz="2600" b="1" dirty="0">
              <a:effectLst>
                <a:outerShdw blurRad="38100" dist="38100" dir="2700000" algn="tl">
                  <a:srgbClr val="000000">
                    <a:alpha val="43137"/>
                  </a:srgbClr>
                </a:outerShdw>
              </a:effectLst>
            </a:endParaRPr>
          </a:p>
        </p:txBody>
      </p:sp>
      <p:sp>
        <p:nvSpPr>
          <p:cNvPr id="4" name="TextBox 3"/>
          <p:cNvSpPr txBox="1"/>
          <p:nvPr/>
        </p:nvSpPr>
        <p:spPr>
          <a:xfrm>
            <a:off x="2979120" y="2571750"/>
            <a:ext cx="3581430" cy="492443"/>
          </a:xfrm>
          <a:prstGeom prst="rect">
            <a:avLst/>
          </a:prstGeom>
          <a:noFill/>
        </p:spPr>
        <p:txBody>
          <a:bodyPr wrap="none" rtlCol="0">
            <a:spAutoFit/>
          </a:bodyPr>
          <a:lstStyle/>
          <a:p>
            <a:r>
              <a:rPr lang="en" sz="2600" b="1" dirty="0" smtClean="0">
                <a:solidFill>
                  <a:schemeClr val="tx2">
                    <a:lumMod val="75000"/>
                  </a:schemeClr>
                </a:solidFill>
                <a:effectLst>
                  <a:outerShdw blurRad="38100" dist="38100" dir="2700000" algn="tl">
                    <a:srgbClr val="000000">
                      <a:alpha val="43137"/>
                    </a:srgbClr>
                  </a:outerShdw>
                </a:effectLst>
              </a:rPr>
              <a:t>Give as you prosper </a:t>
            </a:r>
            <a:r>
              <a:rPr lang="en" sz="2600" b="1" dirty="0" smtClean="0">
                <a:effectLst>
                  <a:outerShdw blurRad="38100" dist="38100" dir="2700000" algn="tl">
                    <a:srgbClr val="000000">
                      <a:alpha val="43137"/>
                    </a:srgbClr>
                  </a:outerShdw>
                </a:effectLst>
              </a:rPr>
              <a:t>|</a:t>
            </a:r>
            <a:endParaRPr lang="en-US" sz="2600" b="1" dirty="0">
              <a:effectLst>
                <a:outerShdw blurRad="38100" dist="38100" dir="2700000" algn="tl">
                  <a:srgbClr val="000000">
                    <a:alpha val="43137"/>
                  </a:srgbClr>
                </a:outerShdw>
              </a:effectLst>
            </a:endParaRPr>
          </a:p>
        </p:txBody>
      </p:sp>
      <p:sp>
        <p:nvSpPr>
          <p:cNvPr id="5" name="TextBox 4"/>
          <p:cNvSpPr txBox="1"/>
          <p:nvPr/>
        </p:nvSpPr>
        <p:spPr>
          <a:xfrm>
            <a:off x="6411474" y="2571750"/>
            <a:ext cx="2464136" cy="492443"/>
          </a:xfrm>
          <a:prstGeom prst="rect">
            <a:avLst/>
          </a:prstGeom>
          <a:noFill/>
        </p:spPr>
        <p:txBody>
          <a:bodyPr wrap="none" rtlCol="0">
            <a:spAutoFit/>
          </a:bodyPr>
          <a:lstStyle/>
          <a:p>
            <a:r>
              <a:rPr lang="en" sz="2600" b="1" dirty="0">
                <a:solidFill>
                  <a:schemeClr val="accent1">
                    <a:lumMod val="75000"/>
                  </a:schemeClr>
                </a:solidFill>
                <a:effectLst>
                  <a:outerShdw blurRad="38100" dist="38100" dir="2700000" algn="tl">
                    <a:srgbClr val="000000">
                      <a:alpha val="43137"/>
                    </a:srgbClr>
                  </a:outerShdw>
                </a:effectLst>
              </a:rPr>
              <a:t>Worship God </a:t>
            </a:r>
            <a:r>
              <a:rPr lang="en" sz="2600" b="1" dirty="0">
                <a:effectLst>
                  <a:outerShdw blurRad="38100" dist="38100" dir="2700000" algn="tl">
                    <a:srgbClr val="000000">
                      <a:alpha val="43137"/>
                    </a:srgbClr>
                  </a:outerShdw>
                </a:effectLst>
              </a:rPr>
              <a:t>|</a:t>
            </a:r>
            <a:endParaRPr lang="en-US" sz="2600" b="1" dirty="0">
              <a:effectLst>
                <a:outerShdw blurRad="38100" dist="38100" dir="2700000" algn="tl">
                  <a:srgbClr val="000000">
                    <a:alpha val="43137"/>
                  </a:srgbClr>
                </a:outerShdw>
              </a:effectLst>
            </a:endParaRPr>
          </a:p>
        </p:txBody>
      </p:sp>
      <p:sp>
        <p:nvSpPr>
          <p:cNvPr id="6" name="TextBox 5"/>
          <p:cNvSpPr txBox="1"/>
          <p:nvPr/>
        </p:nvSpPr>
        <p:spPr>
          <a:xfrm>
            <a:off x="1008709" y="3221631"/>
            <a:ext cx="1297150" cy="492443"/>
          </a:xfrm>
          <a:prstGeom prst="rect">
            <a:avLst/>
          </a:prstGeom>
          <a:noFill/>
        </p:spPr>
        <p:txBody>
          <a:bodyPr wrap="none" rtlCol="0">
            <a:spAutoFit/>
          </a:bodyPr>
          <a:lstStyle/>
          <a:p>
            <a:r>
              <a:rPr lang="en" sz="2600" b="1" dirty="0">
                <a:solidFill>
                  <a:schemeClr val="accent2">
                    <a:lumMod val="75000"/>
                  </a:schemeClr>
                </a:solidFill>
                <a:effectLst>
                  <a:outerShdw blurRad="38100" dist="38100" dir="2700000" algn="tl">
                    <a:srgbClr val="000000">
                      <a:alpha val="43137"/>
                    </a:srgbClr>
                  </a:outerShdw>
                </a:effectLst>
              </a:rPr>
              <a:t>Study</a:t>
            </a:r>
            <a:r>
              <a:rPr lang="en" sz="2600" b="1" dirty="0">
                <a:effectLst>
                  <a:outerShdw blurRad="38100" dist="38100" dir="2700000" algn="tl">
                    <a:srgbClr val="000000">
                      <a:alpha val="43137"/>
                    </a:srgbClr>
                  </a:outerShdw>
                </a:effectLst>
              </a:rPr>
              <a:t> |</a:t>
            </a:r>
            <a:endParaRPr lang="en-US" sz="2600" b="1" dirty="0">
              <a:effectLst>
                <a:outerShdw blurRad="38100" dist="38100" dir="2700000" algn="tl">
                  <a:srgbClr val="000000">
                    <a:alpha val="43137"/>
                  </a:srgbClr>
                </a:outerShdw>
              </a:effectLst>
            </a:endParaRPr>
          </a:p>
        </p:txBody>
      </p:sp>
      <p:sp>
        <p:nvSpPr>
          <p:cNvPr id="7" name="TextBox 6"/>
          <p:cNvSpPr txBox="1"/>
          <p:nvPr/>
        </p:nvSpPr>
        <p:spPr>
          <a:xfrm>
            <a:off x="4102024" y="3375519"/>
            <a:ext cx="1335622" cy="492443"/>
          </a:xfrm>
          <a:prstGeom prst="rect">
            <a:avLst/>
          </a:prstGeom>
          <a:noFill/>
        </p:spPr>
        <p:txBody>
          <a:bodyPr wrap="none" rtlCol="0">
            <a:spAutoFit/>
          </a:bodyPr>
          <a:lstStyle/>
          <a:p>
            <a:r>
              <a:rPr lang="en" sz="2600" b="1" dirty="0">
                <a:solidFill>
                  <a:schemeClr val="accent3">
                    <a:lumMod val="60000"/>
                    <a:lumOff val="40000"/>
                  </a:schemeClr>
                </a:solidFill>
                <a:effectLst>
                  <a:outerShdw blurRad="38100" dist="38100" dir="2700000" algn="tl">
                    <a:srgbClr val="000000">
                      <a:alpha val="43137"/>
                    </a:srgbClr>
                  </a:outerShdw>
                </a:effectLst>
              </a:rPr>
              <a:t>Teach</a:t>
            </a:r>
            <a:r>
              <a:rPr lang="en" sz="2600" b="1" dirty="0">
                <a:effectLst>
                  <a:outerShdw blurRad="38100" dist="38100" dir="2700000" algn="tl">
                    <a:srgbClr val="000000">
                      <a:alpha val="43137"/>
                    </a:srgbClr>
                  </a:outerShdw>
                </a:effectLst>
              </a:rPr>
              <a:t> |</a:t>
            </a:r>
            <a:endParaRPr lang="en-US" sz="2600" b="1" dirty="0">
              <a:effectLst>
                <a:outerShdw blurRad="38100" dist="38100" dir="2700000" algn="tl">
                  <a:srgbClr val="000000">
                    <a:alpha val="43137"/>
                  </a:srgbClr>
                </a:outerShdw>
              </a:effectLst>
            </a:endParaRPr>
          </a:p>
        </p:txBody>
      </p:sp>
      <p:sp>
        <p:nvSpPr>
          <p:cNvPr id="9" name="TextBox 8"/>
          <p:cNvSpPr txBox="1"/>
          <p:nvPr/>
        </p:nvSpPr>
        <p:spPr>
          <a:xfrm>
            <a:off x="6455557" y="3252985"/>
            <a:ext cx="2375971" cy="707886"/>
          </a:xfrm>
          <a:prstGeom prst="rect">
            <a:avLst/>
          </a:prstGeom>
          <a:noFill/>
        </p:spPr>
        <p:txBody>
          <a:bodyPr wrap="none" rtlCol="0">
            <a:spAutoFit/>
          </a:bodyPr>
          <a:lstStyle/>
          <a:p>
            <a:pPr lvl="0"/>
            <a:r>
              <a:rPr lang="en-US" sz="2600" b="1" dirty="0">
                <a:solidFill>
                  <a:schemeClr val="accent5">
                    <a:lumMod val="40000"/>
                    <a:lumOff val="60000"/>
                  </a:schemeClr>
                </a:solidFill>
                <a:effectLst>
                  <a:outerShdw blurRad="38100" dist="38100" dir="2700000" algn="tl">
                    <a:srgbClr val="000000">
                      <a:alpha val="43137"/>
                    </a:srgbClr>
                  </a:outerShdw>
                </a:effectLst>
              </a:rPr>
              <a:t>Give your </a:t>
            </a:r>
            <a:r>
              <a:rPr lang="en-US" sz="2600" b="1" dirty="0" smtClean="0">
                <a:solidFill>
                  <a:schemeClr val="accent5">
                    <a:lumMod val="40000"/>
                    <a:lumOff val="60000"/>
                  </a:schemeClr>
                </a:solidFill>
                <a:effectLst>
                  <a:outerShdw blurRad="38100" dist="38100" dir="2700000" algn="tl">
                    <a:srgbClr val="000000">
                      <a:alpha val="43137"/>
                    </a:srgbClr>
                  </a:outerShdw>
                </a:effectLst>
              </a:rPr>
              <a:t>all </a:t>
            </a:r>
            <a:r>
              <a:rPr lang="en-US" sz="2600" b="1" dirty="0" smtClean="0">
                <a:solidFill>
                  <a:schemeClr val="bg1"/>
                </a:solidFill>
                <a:effectLst>
                  <a:outerShdw blurRad="38100" dist="38100" dir="2700000" algn="tl">
                    <a:srgbClr val="000000">
                      <a:alpha val="43137"/>
                    </a:srgbClr>
                  </a:outerShdw>
                </a:effectLst>
              </a:rPr>
              <a:t>|</a:t>
            </a:r>
            <a:endParaRPr lang="en-US" sz="2600" b="1" dirty="0">
              <a:solidFill>
                <a:schemeClr val="bg1"/>
              </a:solidFill>
              <a:effectLst>
                <a:outerShdw blurRad="38100" dist="38100" dir="2700000" algn="tl">
                  <a:srgbClr val="000000">
                    <a:alpha val="43137"/>
                  </a:srgbClr>
                </a:outerShdw>
              </a:effectLs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7" grpId="0" build="p"/>
      <p:bldP spid="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7"/>
          <p:cNvSpPr txBox="1">
            <a:spLocks noGrp="1"/>
          </p:cNvSpPr>
          <p:nvPr>
            <p:ph type="title"/>
          </p:nvPr>
        </p:nvSpPr>
        <p:spPr>
          <a:xfrm>
            <a:off x="311700" y="1529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dirty="0" smtClean="0"/>
              <a:t>THE PLAN OF SALVATION</a:t>
            </a:r>
            <a:endParaRPr sz="4800" dirty="0"/>
          </a:p>
        </p:txBody>
      </p:sp>
      <p:sp>
        <p:nvSpPr>
          <p:cNvPr id="138" name="Google Shape;138;p27"/>
          <p:cNvSpPr txBox="1">
            <a:spLocks noGrp="1"/>
          </p:cNvSpPr>
          <p:nvPr>
            <p:ph type="body" idx="1"/>
          </p:nvPr>
        </p:nvSpPr>
        <p:spPr>
          <a:xfrm>
            <a:off x="311700" y="847675"/>
            <a:ext cx="85206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smtClean="0"/>
              <a:t> </a:t>
            </a:r>
            <a:r>
              <a:rPr lang="en" sz="3600" dirty="0" smtClean="0">
                <a:solidFill>
                  <a:schemeClr val="accent6"/>
                </a:solidFill>
              </a:rPr>
              <a:t>“WHAT MUST I DO TO BE SAVED?”</a:t>
            </a:r>
            <a:endParaRPr sz="3600" dirty="0" smtClean="0">
              <a:solidFill>
                <a:schemeClr val="accent6"/>
              </a:solidFill>
            </a:endParaRPr>
          </a:p>
          <a:p>
            <a:pPr marL="0" lvl="0" indent="0" algn="ctr" rtl="0">
              <a:spcBef>
                <a:spcPts val="1600"/>
              </a:spcBef>
              <a:spcAft>
                <a:spcPts val="0"/>
              </a:spcAft>
              <a:buNone/>
            </a:pPr>
            <a:r>
              <a:rPr lang="en" dirty="0" smtClean="0">
                <a:solidFill>
                  <a:schemeClr val="bg2">
                    <a:lumMod val="75000"/>
                  </a:schemeClr>
                </a:solidFill>
              </a:rPr>
              <a:t>HEAR</a:t>
            </a:r>
            <a:r>
              <a:rPr lang="en" dirty="0" smtClean="0"/>
              <a:t>   </a:t>
            </a:r>
            <a:r>
              <a:rPr lang="en" dirty="0" smtClean="0">
                <a:solidFill>
                  <a:schemeClr val="tx2">
                    <a:lumMod val="25000"/>
                  </a:schemeClr>
                </a:solidFill>
              </a:rPr>
              <a:t>BELIEVE</a:t>
            </a:r>
            <a:r>
              <a:rPr lang="en" dirty="0" smtClean="0"/>
              <a:t>   </a:t>
            </a:r>
            <a:r>
              <a:rPr lang="en" dirty="0" smtClean="0">
                <a:solidFill>
                  <a:schemeClr val="accent1">
                    <a:lumMod val="75000"/>
                  </a:schemeClr>
                </a:solidFill>
              </a:rPr>
              <a:t>REPENT</a:t>
            </a:r>
            <a:r>
              <a:rPr lang="en" dirty="0" smtClean="0"/>
              <a:t>   </a:t>
            </a:r>
            <a:r>
              <a:rPr lang="en" dirty="0" smtClean="0">
                <a:solidFill>
                  <a:schemeClr val="accent2">
                    <a:lumMod val="75000"/>
                  </a:schemeClr>
                </a:solidFill>
              </a:rPr>
              <a:t>CONFESS</a:t>
            </a:r>
            <a:r>
              <a:rPr lang="en" dirty="0" smtClean="0"/>
              <a:t>   </a:t>
            </a:r>
            <a:r>
              <a:rPr lang="en" dirty="0" smtClean="0">
                <a:solidFill>
                  <a:schemeClr val="accent5">
                    <a:lumMod val="40000"/>
                    <a:lumOff val="60000"/>
                  </a:schemeClr>
                </a:solidFill>
              </a:rPr>
              <a:t>BE BAPTIZED</a:t>
            </a:r>
            <a:endParaRPr dirty="0" smtClean="0">
              <a:solidFill>
                <a:schemeClr val="accent5">
                  <a:lumMod val="40000"/>
                  <a:lumOff val="60000"/>
                </a:schemeClr>
              </a:solidFill>
            </a:endParaRPr>
          </a:p>
          <a:p>
            <a:pPr marL="0" lvl="0" indent="0" algn="l" rtl="0">
              <a:spcBef>
                <a:spcPts val="1600"/>
              </a:spcBef>
              <a:spcAft>
                <a:spcPts val="0"/>
              </a:spcAft>
              <a:buNone/>
            </a:pPr>
            <a:r>
              <a:rPr lang="en" dirty="0" smtClean="0"/>
              <a:t>Then you are added to the Lord’s Church.  And then you must live faithfully for the rest of your life, and you’ll find a home eternally in heaven.  </a:t>
            </a:r>
          </a:p>
          <a:p>
            <a:pPr marL="0" lvl="0" indent="0" algn="l" rtl="0">
              <a:spcBef>
                <a:spcPts val="1600"/>
              </a:spcBef>
              <a:spcAft>
                <a:spcPts val="0"/>
              </a:spcAft>
              <a:buNone/>
            </a:pPr>
            <a:r>
              <a:rPr lang="en" dirty="0" smtClean="0"/>
              <a:t>Not obeying the gospel will leave you eternally separated from God . . . to an everlasting fire.  Matt 25:41 </a:t>
            </a:r>
            <a:endParaRPr dirty="0" smtClean="0"/>
          </a:p>
          <a:p>
            <a:pPr marL="0" lvl="0" indent="0" algn="l" rtl="0">
              <a:spcBef>
                <a:spcPts val="1600"/>
              </a:spcBef>
              <a:spcAft>
                <a:spcPts val="1600"/>
              </a:spcAft>
              <a:buNone/>
            </a:pPr>
            <a:endParaRP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37610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1700" y="227676"/>
            <a:ext cx="8520600" cy="3416400"/>
          </a:xfrm>
        </p:spPr>
        <p:txBody>
          <a:bodyPr/>
          <a:lstStyle/>
          <a:p>
            <a:pPr marL="0" lvl="0" indent="0" algn="l" rtl="0">
              <a:spcBef>
                <a:spcPts val="1600"/>
              </a:spcBef>
              <a:spcAft>
                <a:spcPts val="0"/>
              </a:spcAft>
              <a:buNone/>
            </a:pPr>
            <a:r>
              <a:rPr lang="en-US" dirty="0" smtClean="0"/>
              <a:t>We must go to the only reliable source there is, the INFALLIBLE word of GOD - the Bible, where we will absolutely find the right answer.  </a:t>
            </a:r>
          </a:p>
          <a:p>
            <a:pPr marL="0" lvl="0" indent="0" algn="l" rtl="0">
              <a:spcBef>
                <a:spcPts val="1600"/>
              </a:spcBef>
              <a:spcAft>
                <a:spcPts val="1600"/>
              </a:spcAft>
              <a:buNone/>
            </a:pPr>
            <a:r>
              <a:rPr lang="en-US" dirty="0" smtClean="0"/>
              <a:t>GOD’s plan to save people hasn’t changed - He requires us today to obey the New Testament teachings to be saved from our sins.</a:t>
            </a:r>
          </a:p>
          <a:p>
            <a:pPr marL="0" lvl="0" indent="0" algn="l" rtl="0">
              <a:spcBef>
                <a:spcPts val="1600"/>
              </a:spcBef>
              <a:spcAft>
                <a:spcPts val="1600"/>
              </a:spcAft>
              <a:buNone/>
            </a:pPr>
            <a:r>
              <a:rPr lang="en-US" dirty="0" smtClean="0"/>
              <a:t>In Acts 2 (when the church began) going forward all people were saved the same way, using the same steps.   </a:t>
            </a:r>
            <a:endParaRPr lang="en-US" dirty="0"/>
          </a:p>
        </p:txBody>
      </p:sp>
    </p:spTree>
    <p:extLst>
      <p:ext uri="{BB962C8B-B14F-4D97-AF65-F5344CB8AC3E}">
        <p14:creationId xmlns:p14="http://schemas.microsoft.com/office/powerpoint/2010/main" val="412431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311700" y="29643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The </a:t>
            </a:r>
            <a:r>
              <a:rPr lang="en" dirty="0"/>
              <a:t>Plan of Salvation</a:t>
            </a:r>
            <a:endParaRPr dirty="0"/>
          </a:p>
        </p:txBody>
      </p:sp>
      <p:sp>
        <p:nvSpPr>
          <p:cNvPr id="66" name="Google Shape;66;p15"/>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smtClean="0">
                <a:solidFill>
                  <a:schemeClr val="accent5">
                    <a:lumMod val="20000"/>
                    <a:lumOff val="80000"/>
                  </a:schemeClr>
                </a:solidFill>
                <a:effectLst>
                  <a:outerShdw blurRad="38100" dist="38100" dir="2700000" algn="tl">
                    <a:srgbClr val="000000">
                      <a:alpha val="43137"/>
                    </a:srgbClr>
                  </a:outerShdw>
                </a:effectLst>
              </a:rPr>
              <a:t>Hear </a:t>
            </a:r>
            <a:r>
              <a:rPr lang="en" dirty="0">
                <a:solidFill>
                  <a:schemeClr val="accent5">
                    <a:lumMod val="20000"/>
                    <a:lumOff val="80000"/>
                  </a:schemeClr>
                </a:solidFill>
                <a:effectLst>
                  <a:outerShdw blurRad="38100" dist="38100" dir="2700000" algn="tl">
                    <a:srgbClr val="000000">
                      <a:alpha val="43137"/>
                    </a:srgbClr>
                  </a:outerShdw>
                </a:effectLst>
              </a:rPr>
              <a:t>(</a:t>
            </a:r>
            <a:r>
              <a:rPr lang="en" dirty="0" smtClean="0">
                <a:solidFill>
                  <a:schemeClr val="accent5">
                    <a:lumMod val="20000"/>
                    <a:lumOff val="80000"/>
                  </a:schemeClr>
                </a:solidFill>
                <a:effectLst>
                  <a:outerShdw blurRad="38100" dist="38100" dir="2700000" algn="tl">
                    <a:srgbClr val="000000">
                      <a:alpha val="43137"/>
                    </a:srgbClr>
                  </a:outerShdw>
                </a:effectLst>
              </a:rPr>
              <a:t>Romans </a:t>
            </a:r>
            <a:r>
              <a:rPr lang="en" dirty="0">
                <a:solidFill>
                  <a:schemeClr val="accent5">
                    <a:lumMod val="20000"/>
                    <a:lumOff val="80000"/>
                  </a:schemeClr>
                </a:solidFill>
                <a:effectLst>
                  <a:outerShdw blurRad="38100" dist="38100" dir="2700000" algn="tl">
                    <a:srgbClr val="000000">
                      <a:alpha val="43137"/>
                    </a:srgbClr>
                  </a:outerShdw>
                </a:effectLst>
              </a:rPr>
              <a:t>10:17)</a:t>
            </a:r>
            <a:endParaRPr dirty="0">
              <a:solidFill>
                <a:schemeClr val="accent5">
                  <a:lumMod val="20000"/>
                  <a:lumOff val="80000"/>
                </a:schemeClr>
              </a:solidFill>
              <a:effectLst>
                <a:outerShdw blurRad="38100" dist="38100" dir="2700000" algn="tl">
                  <a:srgbClr val="000000">
                    <a:alpha val="43137"/>
                  </a:srgbClr>
                </a:outerShdw>
              </a:effectLst>
            </a:endParaRPr>
          </a:p>
          <a:p>
            <a:pPr marL="0" lvl="0" indent="0" rtl="0">
              <a:spcBef>
                <a:spcPts val="1600"/>
              </a:spcBef>
              <a:spcAft>
                <a:spcPts val="0"/>
              </a:spcAft>
              <a:buNone/>
            </a:pPr>
            <a:r>
              <a:rPr lang="en" dirty="0" smtClean="0">
                <a:solidFill>
                  <a:schemeClr val="accent5">
                    <a:lumMod val="20000"/>
                    <a:lumOff val="80000"/>
                  </a:schemeClr>
                </a:solidFill>
                <a:effectLst>
                  <a:outerShdw blurRad="38100" dist="38100" dir="2700000" algn="tl">
                    <a:srgbClr val="000000">
                      <a:alpha val="43137"/>
                    </a:srgbClr>
                  </a:outerShdw>
                </a:effectLst>
              </a:rPr>
              <a:t>Believe </a:t>
            </a:r>
            <a:r>
              <a:rPr lang="en" dirty="0">
                <a:solidFill>
                  <a:schemeClr val="accent5">
                    <a:lumMod val="20000"/>
                    <a:lumOff val="80000"/>
                  </a:schemeClr>
                </a:solidFill>
                <a:effectLst>
                  <a:outerShdw blurRad="38100" dist="38100" dir="2700000" algn="tl">
                    <a:srgbClr val="000000">
                      <a:alpha val="43137"/>
                    </a:srgbClr>
                  </a:outerShdw>
                </a:effectLst>
              </a:rPr>
              <a:t>(Mark 16:16)</a:t>
            </a:r>
            <a:endParaRPr dirty="0">
              <a:solidFill>
                <a:schemeClr val="accent5">
                  <a:lumMod val="20000"/>
                  <a:lumOff val="80000"/>
                </a:schemeClr>
              </a:solidFill>
              <a:effectLst>
                <a:outerShdw blurRad="38100" dist="38100" dir="2700000" algn="tl">
                  <a:srgbClr val="000000">
                    <a:alpha val="43137"/>
                  </a:srgbClr>
                </a:outerShdw>
              </a:effectLst>
            </a:endParaRPr>
          </a:p>
          <a:p>
            <a:pPr marL="0" lvl="0" indent="0" rtl="0">
              <a:spcBef>
                <a:spcPts val="1600"/>
              </a:spcBef>
              <a:spcAft>
                <a:spcPts val="0"/>
              </a:spcAft>
              <a:buNone/>
            </a:pPr>
            <a:r>
              <a:rPr lang="en" dirty="0" smtClean="0">
                <a:solidFill>
                  <a:schemeClr val="accent5">
                    <a:lumMod val="20000"/>
                    <a:lumOff val="80000"/>
                  </a:schemeClr>
                </a:solidFill>
                <a:effectLst>
                  <a:outerShdw blurRad="38100" dist="38100" dir="2700000" algn="tl">
                    <a:srgbClr val="000000">
                      <a:alpha val="43137"/>
                    </a:srgbClr>
                  </a:outerShdw>
                </a:effectLst>
              </a:rPr>
              <a:t>Repent </a:t>
            </a:r>
            <a:r>
              <a:rPr lang="en" dirty="0">
                <a:solidFill>
                  <a:schemeClr val="accent5">
                    <a:lumMod val="20000"/>
                    <a:lumOff val="80000"/>
                  </a:schemeClr>
                </a:solidFill>
                <a:effectLst>
                  <a:outerShdw blurRad="38100" dist="38100" dir="2700000" algn="tl">
                    <a:srgbClr val="000000">
                      <a:alpha val="43137"/>
                    </a:srgbClr>
                  </a:outerShdw>
                </a:effectLst>
              </a:rPr>
              <a:t>(Acts 2:38)</a:t>
            </a:r>
            <a:endParaRPr dirty="0">
              <a:solidFill>
                <a:schemeClr val="accent5">
                  <a:lumMod val="20000"/>
                  <a:lumOff val="80000"/>
                </a:schemeClr>
              </a:solidFill>
              <a:effectLst>
                <a:outerShdw blurRad="38100" dist="38100" dir="2700000" algn="tl">
                  <a:srgbClr val="000000">
                    <a:alpha val="43137"/>
                  </a:srgbClr>
                </a:outerShdw>
              </a:effectLst>
            </a:endParaRPr>
          </a:p>
          <a:p>
            <a:pPr marL="0" lvl="0" indent="0" rtl="0">
              <a:spcBef>
                <a:spcPts val="1600"/>
              </a:spcBef>
              <a:spcAft>
                <a:spcPts val="0"/>
              </a:spcAft>
              <a:buNone/>
            </a:pPr>
            <a:r>
              <a:rPr lang="en" dirty="0" smtClean="0">
                <a:solidFill>
                  <a:schemeClr val="accent5">
                    <a:lumMod val="20000"/>
                    <a:lumOff val="80000"/>
                  </a:schemeClr>
                </a:solidFill>
                <a:effectLst>
                  <a:outerShdw blurRad="38100" dist="38100" dir="2700000" algn="tl">
                    <a:srgbClr val="000000">
                      <a:alpha val="43137"/>
                    </a:srgbClr>
                  </a:outerShdw>
                </a:effectLst>
              </a:rPr>
              <a:t>Confess </a:t>
            </a:r>
            <a:r>
              <a:rPr lang="en" dirty="0">
                <a:solidFill>
                  <a:schemeClr val="accent5">
                    <a:lumMod val="20000"/>
                    <a:lumOff val="80000"/>
                  </a:schemeClr>
                </a:solidFill>
                <a:effectLst>
                  <a:outerShdw blurRad="38100" dist="38100" dir="2700000" algn="tl">
                    <a:srgbClr val="000000">
                      <a:alpha val="43137"/>
                    </a:srgbClr>
                  </a:outerShdw>
                </a:effectLst>
              </a:rPr>
              <a:t>(Acts 8:37)</a:t>
            </a:r>
            <a:endParaRPr dirty="0">
              <a:solidFill>
                <a:schemeClr val="accent5">
                  <a:lumMod val="20000"/>
                  <a:lumOff val="80000"/>
                </a:schemeClr>
              </a:solidFill>
              <a:effectLst>
                <a:outerShdw blurRad="38100" dist="38100" dir="2700000" algn="tl">
                  <a:srgbClr val="000000">
                    <a:alpha val="43137"/>
                  </a:srgbClr>
                </a:outerShdw>
              </a:effectLst>
            </a:endParaRPr>
          </a:p>
          <a:p>
            <a:pPr marL="0" lvl="0" indent="0" rtl="0">
              <a:spcBef>
                <a:spcPts val="1600"/>
              </a:spcBef>
              <a:spcAft>
                <a:spcPts val="0"/>
              </a:spcAft>
              <a:buNone/>
            </a:pPr>
            <a:r>
              <a:rPr lang="en" dirty="0" smtClean="0">
                <a:solidFill>
                  <a:schemeClr val="accent5">
                    <a:lumMod val="20000"/>
                    <a:lumOff val="80000"/>
                  </a:schemeClr>
                </a:solidFill>
                <a:effectLst>
                  <a:outerShdw blurRad="38100" dist="38100" dir="2700000" algn="tl">
                    <a:srgbClr val="000000">
                      <a:alpha val="43137"/>
                    </a:srgbClr>
                  </a:outerShdw>
                </a:effectLst>
              </a:rPr>
              <a:t>Be Baptised </a:t>
            </a:r>
            <a:r>
              <a:rPr lang="en" dirty="0">
                <a:solidFill>
                  <a:schemeClr val="accent5">
                    <a:lumMod val="20000"/>
                    <a:lumOff val="80000"/>
                  </a:schemeClr>
                </a:solidFill>
                <a:effectLst>
                  <a:outerShdw blurRad="38100" dist="38100" dir="2700000" algn="tl">
                    <a:srgbClr val="000000">
                      <a:alpha val="43137"/>
                    </a:srgbClr>
                  </a:outerShdw>
                </a:effectLst>
              </a:rPr>
              <a:t>(Acts 22:16)</a:t>
            </a:r>
            <a:endParaRPr dirty="0">
              <a:solidFill>
                <a:schemeClr val="accent5">
                  <a:lumMod val="20000"/>
                  <a:lumOff val="80000"/>
                </a:schemeClr>
              </a:solidFill>
              <a:effectLst>
                <a:outerShdw blurRad="38100" dist="38100" dir="2700000" algn="tl">
                  <a:srgbClr val="000000">
                    <a:alpha val="43137"/>
                  </a:srgbClr>
                </a:outerShdw>
              </a:effectLst>
            </a:endParaRPr>
          </a:p>
          <a:p>
            <a:pPr marL="0" lvl="0" indent="0" rtl="0">
              <a:spcBef>
                <a:spcPts val="1600"/>
              </a:spcBef>
              <a:spcAft>
                <a:spcPts val="1600"/>
              </a:spcAft>
              <a:buNone/>
            </a:pPr>
            <a:r>
              <a:rPr lang="en" dirty="0" smtClean="0">
                <a:solidFill>
                  <a:schemeClr val="accent5">
                    <a:lumMod val="20000"/>
                    <a:lumOff val="80000"/>
                  </a:schemeClr>
                </a:solidFill>
                <a:effectLst>
                  <a:outerShdw blurRad="38100" dist="38100" dir="2700000" algn="tl">
                    <a:srgbClr val="000000">
                      <a:alpha val="43137"/>
                    </a:srgbClr>
                  </a:outerShdw>
                </a:effectLst>
              </a:rPr>
              <a:t>Live Faithfully </a:t>
            </a:r>
            <a:r>
              <a:rPr lang="en" dirty="0">
                <a:solidFill>
                  <a:schemeClr val="accent5">
                    <a:lumMod val="20000"/>
                    <a:lumOff val="80000"/>
                  </a:schemeClr>
                </a:solidFill>
                <a:effectLst>
                  <a:outerShdw blurRad="38100" dist="38100" dir="2700000" algn="tl">
                    <a:srgbClr val="000000">
                      <a:alpha val="43137"/>
                    </a:srgbClr>
                  </a:outerShdw>
                </a:effectLst>
              </a:rPr>
              <a:t>(Revelation 2:10)      </a:t>
            </a:r>
            <a:endParaRPr dirty="0">
              <a:solidFill>
                <a:schemeClr val="accent5">
                  <a:lumMod val="20000"/>
                  <a:lumOff val="8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anim calcmode="lin" valueType="num">
                                      <p:cBhvr additive="base">
                                        <p:cTn id="7" dur="500" fill="hold"/>
                                        <p:tgtEl>
                                          <p:spTgt spid="6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6">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9" fill="hold" nodeType="afterEffect">
                                  <p:stCondLst>
                                    <p:cond delay="0"/>
                                  </p:stCondLst>
                                  <p:childTnLst>
                                    <p:set>
                                      <p:cBhvr>
                                        <p:cTn id="11" dur="1" fill="hold">
                                          <p:stCondLst>
                                            <p:cond delay="0"/>
                                          </p:stCondLst>
                                        </p:cTn>
                                        <p:tgtEl>
                                          <p:spTgt spid="66">
                                            <p:txEl>
                                              <p:pRg st="1" end="1"/>
                                            </p:txEl>
                                          </p:spTgt>
                                        </p:tgtEl>
                                        <p:attrNameLst>
                                          <p:attrName>style.visibility</p:attrName>
                                        </p:attrNameLst>
                                      </p:cBhvr>
                                      <p:to>
                                        <p:strVal val="visible"/>
                                      </p:to>
                                    </p:set>
                                    <p:anim calcmode="lin" valueType="num">
                                      <p:cBhvr additive="base">
                                        <p:cTn id="12" dur="500" fill="hold"/>
                                        <p:tgtEl>
                                          <p:spTgt spid="66">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6">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9" fill="hold" nodeType="afterEffect">
                                  <p:stCondLst>
                                    <p:cond delay="0"/>
                                  </p:stCondLst>
                                  <p:childTnLst>
                                    <p:set>
                                      <p:cBhvr>
                                        <p:cTn id="16" dur="1" fill="hold">
                                          <p:stCondLst>
                                            <p:cond delay="0"/>
                                          </p:stCondLst>
                                        </p:cTn>
                                        <p:tgtEl>
                                          <p:spTgt spid="66">
                                            <p:txEl>
                                              <p:pRg st="2" end="2"/>
                                            </p:txEl>
                                          </p:spTgt>
                                        </p:tgtEl>
                                        <p:attrNameLst>
                                          <p:attrName>style.visibility</p:attrName>
                                        </p:attrNameLst>
                                      </p:cBhvr>
                                      <p:to>
                                        <p:strVal val="visible"/>
                                      </p:to>
                                    </p:set>
                                    <p:anim calcmode="lin" valueType="num">
                                      <p:cBhvr additive="base">
                                        <p:cTn id="17" dur="500" fill="hold"/>
                                        <p:tgtEl>
                                          <p:spTgt spid="66">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6">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9" fill="hold" nodeType="afterEffect">
                                  <p:stCondLst>
                                    <p:cond delay="0"/>
                                  </p:stCondLst>
                                  <p:childTnLst>
                                    <p:set>
                                      <p:cBhvr>
                                        <p:cTn id="21" dur="1" fill="hold">
                                          <p:stCondLst>
                                            <p:cond delay="0"/>
                                          </p:stCondLst>
                                        </p:cTn>
                                        <p:tgtEl>
                                          <p:spTgt spid="66">
                                            <p:txEl>
                                              <p:pRg st="3" end="3"/>
                                            </p:txEl>
                                          </p:spTgt>
                                        </p:tgtEl>
                                        <p:attrNameLst>
                                          <p:attrName>style.visibility</p:attrName>
                                        </p:attrNameLst>
                                      </p:cBhvr>
                                      <p:to>
                                        <p:strVal val="visible"/>
                                      </p:to>
                                    </p:set>
                                    <p:anim calcmode="lin" valueType="num">
                                      <p:cBhvr additive="base">
                                        <p:cTn id="22" dur="500" fill="hold"/>
                                        <p:tgtEl>
                                          <p:spTgt spid="66">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66">
                                            <p:txEl>
                                              <p:pRg st="3" end="3"/>
                                            </p:txEl>
                                          </p:spTgt>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9" fill="hold" nodeType="afterEffect">
                                  <p:stCondLst>
                                    <p:cond delay="0"/>
                                  </p:stCondLst>
                                  <p:childTnLst>
                                    <p:set>
                                      <p:cBhvr>
                                        <p:cTn id="26" dur="1" fill="hold">
                                          <p:stCondLst>
                                            <p:cond delay="0"/>
                                          </p:stCondLst>
                                        </p:cTn>
                                        <p:tgtEl>
                                          <p:spTgt spid="66">
                                            <p:txEl>
                                              <p:pRg st="4" end="4"/>
                                            </p:txEl>
                                          </p:spTgt>
                                        </p:tgtEl>
                                        <p:attrNameLst>
                                          <p:attrName>style.visibility</p:attrName>
                                        </p:attrNameLst>
                                      </p:cBhvr>
                                      <p:to>
                                        <p:strVal val="visible"/>
                                      </p:to>
                                    </p:set>
                                    <p:anim calcmode="lin" valueType="num">
                                      <p:cBhvr additive="base">
                                        <p:cTn id="27" dur="500" fill="hold"/>
                                        <p:tgtEl>
                                          <p:spTgt spid="66">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6">
                                            <p:txEl>
                                              <p:pRg st="4" end="4"/>
                                            </p:txEl>
                                          </p:spTgt>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9" fill="hold" nodeType="afterEffect">
                                  <p:stCondLst>
                                    <p:cond delay="0"/>
                                  </p:stCondLst>
                                  <p:childTnLst>
                                    <p:set>
                                      <p:cBhvr>
                                        <p:cTn id="31" dur="1" fill="hold">
                                          <p:stCondLst>
                                            <p:cond delay="0"/>
                                          </p:stCondLst>
                                        </p:cTn>
                                        <p:tgtEl>
                                          <p:spTgt spid="66">
                                            <p:txEl>
                                              <p:pRg st="5" end="5"/>
                                            </p:txEl>
                                          </p:spTgt>
                                        </p:tgtEl>
                                        <p:attrNameLst>
                                          <p:attrName>style.visibility</p:attrName>
                                        </p:attrNameLst>
                                      </p:cBhvr>
                                      <p:to>
                                        <p:strVal val="visible"/>
                                      </p:to>
                                    </p:set>
                                    <p:anim calcmode="lin" valueType="num">
                                      <p:cBhvr additive="base">
                                        <p:cTn id="32" dur="500" fill="hold"/>
                                        <p:tgtEl>
                                          <p:spTgt spid="66">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66">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xfrm>
            <a:off x="311700" y="31929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HEAR</a:t>
            </a:r>
            <a:endParaRPr dirty="0"/>
          </a:p>
        </p:txBody>
      </p:sp>
      <p:sp>
        <p:nvSpPr>
          <p:cNvPr id="72" name="Google Shape;72;p16"/>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If man never </a:t>
            </a:r>
            <a:r>
              <a:rPr lang="en" dirty="0" smtClean="0"/>
              <a:t>hears </a:t>
            </a:r>
            <a:r>
              <a:rPr lang="en" dirty="0"/>
              <a:t>the </a:t>
            </a:r>
            <a:r>
              <a:rPr lang="en" dirty="0" smtClean="0"/>
              <a:t>Gospel, he cannot </a:t>
            </a:r>
            <a:r>
              <a:rPr lang="en" dirty="0"/>
              <a:t>be saved eternally. - </a:t>
            </a:r>
            <a:r>
              <a:rPr lang="en" i="1" dirty="0" smtClean="0">
                <a:solidFill>
                  <a:schemeClr val="bg1"/>
                </a:solidFill>
              </a:rPr>
              <a:t>(</a:t>
            </a:r>
            <a:r>
              <a:rPr lang="en" b="1" i="1" dirty="0" smtClean="0">
                <a:solidFill>
                  <a:schemeClr val="bg1"/>
                </a:solidFill>
              </a:rPr>
              <a:t>YOUTH</a:t>
            </a:r>
            <a:r>
              <a:rPr lang="en" i="1" dirty="0" smtClean="0">
                <a:solidFill>
                  <a:schemeClr val="bg1"/>
                </a:solidFill>
              </a:rPr>
              <a:t>) </a:t>
            </a:r>
            <a:r>
              <a:rPr lang="en" dirty="0" smtClean="0"/>
              <a:t>If we </a:t>
            </a:r>
            <a:r>
              <a:rPr lang="en" dirty="0"/>
              <a:t>can invite </a:t>
            </a:r>
            <a:r>
              <a:rPr lang="en" dirty="0" smtClean="0"/>
              <a:t>others when </a:t>
            </a:r>
            <a:r>
              <a:rPr lang="en" dirty="0"/>
              <a:t>playing Fortnite, then can’t we invite our same peers and friends to worship to hear the </a:t>
            </a:r>
            <a:r>
              <a:rPr lang="en" dirty="0" smtClean="0"/>
              <a:t>Gospel preached</a:t>
            </a:r>
            <a:r>
              <a:rPr lang="en" dirty="0"/>
              <a:t>?  Ignorance is no </a:t>
            </a:r>
            <a:r>
              <a:rPr lang="en" dirty="0" smtClean="0"/>
              <a:t>excuse.  </a:t>
            </a:r>
            <a:r>
              <a:rPr lang="en" dirty="0"/>
              <a:t>Acts 17:30-31</a:t>
            </a:r>
            <a:endParaRPr dirty="0"/>
          </a:p>
          <a:p>
            <a:pPr marL="0" lvl="0" indent="0" algn="l" rtl="0">
              <a:spcBef>
                <a:spcPts val="1600"/>
              </a:spcBef>
              <a:spcAft>
                <a:spcPts val="1600"/>
              </a:spcAft>
              <a:buNone/>
            </a:pPr>
            <a:r>
              <a:rPr lang="en" dirty="0"/>
              <a:t>And cannot wash away sin - only the blood of Christ does that. “The wages of sin is death and the gift of God is eternal life in Christ”  </a:t>
            </a:r>
            <a:r>
              <a:rPr lang="en" dirty="0" smtClean="0"/>
              <a:t>Romans </a:t>
            </a:r>
            <a:r>
              <a:rPr lang="en" dirty="0"/>
              <a:t>6:23</a:t>
            </a:r>
            <a:endParaRP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title"/>
          </p:nvPr>
        </p:nvSpPr>
        <p:spPr>
          <a:xfrm>
            <a:off x="311700" y="36501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HEAR:  ROMANS </a:t>
            </a:r>
            <a:r>
              <a:rPr lang="en" dirty="0"/>
              <a:t>10:17</a:t>
            </a:r>
            <a:endParaRPr dirty="0"/>
          </a:p>
        </p:txBody>
      </p:sp>
      <p:sp>
        <p:nvSpPr>
          <p:cNvPr id="78" name="Google Shape;78;p17"/>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buNone/>
            </a:pPr>
            <a:r>
              <a:rPr lang="en" dirty="0"/>
              <a:t>To become a </a:t>
            </a:r>
            <a:r>
              <a:rPr lang="en" dirty="0" smtClean="0"/>
              <a:t>Christian and </a:t>
            </a:r>
            <a:r>
              <a:rPr lang="en" dirty="0"/>
              <a:t>be saved from your sins, you first must hear the Gospel (the death, burial, and resurrection of our Lord and Savior Jesus Christ</a:t>
            </a:r>
            <a:r>
              <a:rPr lang="en" dirty="0" smtClean="0"/>
              <a:t>)</a:t>
            </a:r>
            <a:r>
              <a:rPr lang="en" dirty="0"/>
              <a:t/>
            </a:r>
            <a:br>
              <a:rPr lang="en" dirty="0"/>
            </a:br>
            <a:r>
              <a:rPr lang="en" dirty="0"/>
              <a:t>I Corinthians 15:1-4 </a:t>
            </a:r>
            <a:endParaRPr lang="en" dirty="0" smtClean="0"/>
          </a:p>
          <a:p>
            <a:pPr marL="0" lvl="0" indent="0">
              <a:buNone/>
            </a:pPr>
            <a:r>
              <a:rPr lang="en" dirty="0" smtClean="0"/>
              <a:t>Christ </a:t>
            </a:r>
            <a:r>
              <a:rPr lang="en" dirty="0"/>
              <a:t>died for our sins, </a:t>
            </a:r>
            <a:r>
              <a:rPr lang="en" dirty="0" smtClean="0"/>
              <a:t>He was </a:t>
            </a:r>
            <a:r>
              <a:rPr lang="en" dirty="0"/>
              <a:t>buried, and </a:t>
            </a:r>
            <a:r>
              <a:rPr lang="en" dirty="0" smtClean="0"/>
              <a:t>He rose </a:t>
            </a:r>
            <a:r>
              <a:rPr lang="en" dirty="0"/>
              <a:t>on the third day</a:t>
            </a:r>
            <a:endParaRP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a:spLocks noGrp="1"/>
          </p:cNvSpPr>
          <p:nvPr>
            <p:ph type="title"/>
          </p:nvPr>
        </p:nvSpPr>
        <p:spPr>
          <a:xfrm>
            <a:off x="311700" y="34215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HEAR</a:t>
            </a:r>
            <a:endParaRPr dirty="0"/>
          </a:p>
        </p:txBody>
      </p:sp>
      <p:sp>
        <p:nvSpPr>
          <p:cNvPr id="84" name="Google Shape;84;p18"/>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t>“For whosoever calls on the name of the Lord shall be </a:t>
            </a:r>
            <a:r>
              <a:rPr lang="en" dirty="0" smtClean="0"/>
              <a:t>saved. How </a:t>
            </a:r>
            <a:r>
              <a:rPr lang="en" dirty="0"/>
              <a:t>then shall they call on Him in whom they have not believed?  And how shall </a:t>
            </a:r>
            <a:r>
              <a:rPr lang="en" dirty="0" smtClean="0"/>
              <a:t>they </a:t>
            </a:r>
            <a:r>
              <a:rPr lang="en" dirty="0"/>
              <a:t>believe in </a:t>
            </a:r>
            <a:r>
              <a:rPr lang="en" dirty="0" smtClean="0"/>
              <a:t>him of whom they have not heard? </a:t>
            </a:r>
            <a:r>
              <a:rPr lang="en-US" dirty="0" smtClean="0"/>
              <a:t>A</a:t>
            </a:r>
            <a:r>
              <a:rPr lang="en" dirty="0" smtClean="0"/>
              <a:t>nd how shall they hear without a preacher?” </a:t>
            </a:r>
          </a:p>
          <a:p>
            <a:pPr marL="0" lvl="0" indent="0" algn="r" rtl="0">
              <a:spcBef>
                <a:spcPts val="0"/>
              </a:spcBef>
              <a:spcAft>
                <a:spcPts val="0"/>
              </a:spcAft>
              <a:buNone/>
            </a:pPr>
            <a:r>
              <a:rPr lang="en" dirty="0" smtClean="0"/>
              <a:t>Romans 10:13-14 </a:t>
            </a:r>
            <a:endParaRP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9"/>
          <p:cNvSpPr txBox="1">
            <a:spLocks noGrp="1"/>
          </p:cNvSpPr>
          <p:nvPr>
            <p:ph type="title"/>
          </p:nvPr>
        </p:nvSpPr>
        <p:spPr>
          <a:xfrm>
            <a:off x="311700" y="30786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BELIEVE:  </a:t>
            </a:r>
            <a:r>
              <a:rPr lang="en" dirty="0"/>
              <a:t>Mark 16:16</a:t>
            </a:r>
            <a:endParaRPr dirty="0"/>
          </a:p>
        </p:txBody>
      </p:sp>
      <p:sp>
        <p:nvSpPr>
          <p:cNvPr id="90" name="Google Shape;90;p19"/>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Now that you’ve heard, you must believe the </a:t>
            </a:r>
            <a:r>
              <a:rPr lang="en" dirty="0" smtClean="0"/>
              <a:t>Gospel.  </a:t>
            </a:r>
            <a:r>
              <a:rPr lang="en" dirty="0"/>
              <a:t>“Go into all the world and preach the gospel to every creature he who </a:t>
            </a:r>
            <a:r>
              <a:rPr lang="en" dirty="0" smtClean="0"/>
              <a:t>believes </a:t>
            </a:r>
            <a:r>
              <a:rPr lang="en" dirty="0"/>
              <a:t>and is baptized will be saved; </a:t>
            </a:r>
            <a:endParaRPr dirty="0"/>
          </a:p>
          <a:p>
            <a:pPr marL="0" lvl="0" indent="0" algn="l" rtl="0">
              <a:spcBef>
                <a:spcPts val="1600"/>
              </a:spcBef>
              <a:spcAft>
                <a:spcPts val="0"/>
              </a:spcAft>
              <a:buNone/>
            </a:pPr>
            <a:r>
              <a:rPr lang="en" dirty="0"/>
              <a:t>But he who does not believe will be </a:t>
            </a:r>
            <a:r>
              <a:rPr lang="en" dirty="0" smtClean="0"/>
              <a:t>condemned.”</a:t>
            </a:r>
            <a:endParaRPr dirty="0"/>
          </a:p>
          <a:p>
            <a:pPr marL="0" lvl="0" indent="0" algn="r" rtl="0">
              <a:spcBef>
                <a:spcPts val="1600"/>
              </a:spcBef>
              <a:spcAft>
                <a:spcPts val="0"/>
              </a:spcAft>
              <a:buNone/>
            </a:pPr>
            <a:r>
              <a:rPr lang="en" dirty="0" smtClean="0"/>
              <a:t>Mark </a:t>
            </a:r>
            <a:r>
              <a:rPr lang="en" dirty="0"/>
              <a:t>16:15-16</a:t>
            </a:r>
            <a:endParaRPr dirty="0"/>
          </a:p>
          <a:p>
            <a:pPr marL="0" lvl="0" indent="0" algn="l" rtl="0">
              <a:spcBef>
                <a:spcPts val="1600"/>
              </a:spcBef>
              <a:spcAft>
                <a:spcPts val="0"/>
              </a:spcAft>
              <a:buNone/>
            </a:pPr>
            <a:endParaRPr lang="en"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410735"/>
            <a:ext cx="8520600" cy="572700"/>
          </a:xfrm>
        </p:spPr>
        <p:txBody>
          <a:bodyPr/>
          <a:lstStyle/>
          <a:p>
            <a:pPr algn="l"/>
            <a:r>
              <a:rPr lang="en" dirty="0"/>
              <a:t>BELIEVE</a:t>
            </a:r>
            <a:endParaRPr lang="en-US" dirty="0"/>
          </a:p>
        </p:txBody>
      </p:sp>
      <p:sp>
        <p:nvSpPr>
          <p:cNvPr id="3" name="Text Placeholder 2"/>
          <p:cNvSpPr>
            <a:spLocks noGrp="1"/>
          </p:cNvSpPr>
          <p:nvPr>
            <p:ph type="body" idx="1"/>
          </p:nvPr>
        </p:nvSpPr>
        <p:spPr/>
        <p:txBody>
          <a:bodyPr/>
          <a:lstStyle/>
          <a:p>
            <a:pPr marL="0" lvl="0" indent="0">
              <a:spcBef>
                <a:spcPts val="1600"/>
              </a:spcBef>
              <a:buNone/>
            </a:pPr>
            <a:r>
              <a:rPr lang="en" dirty="0"/>
              <a:t>You must believe and understand that Jesus Christ is the son of God.  </a:t>
            </a:r>
            <a:endParaRPr lang="en" dirty="0" smtClean="0"/>
          </a:p>
          <a:p>
            <a:pPr marL="0" lvl="0" indent="0">
              <a:spcBef>
                <a:spcPts val="1600"/>
              </a:spcBef>
              <a:buNone/>
            </a:pPr>
            <a:r>
              <a:rPr lang="en" dirty="0" smtClean="0"/>
              <a:t>“</a:t>
            </a:r>
            <a:r>
              <a:rPr lang="en" dirty="0"/>
              <a:t>Therefore I say to you that you will die in your sins; for if you do not believe that I am He, you will die in </a:t>
            </a:r>
            <a:r>
              <a:rPr lang="en" dirty="0" smtClean="0"/>
              <a:t>your </a:t>
            </a:r>
            <a:r>
              <a:rPr lang="en" dirty="0"/>
              <a:t>sins”       </a:t>
            </a:r>
            <a:endParaRPr lang="en-US" dirty="0"/>
          </a:p>
          <a:p>
            <a:pPr marL="0" lvl="0" indent="0" algn="r">
              <a:spcBef>
                <a:spcPts val="1600"/>
              </a:spcBef>
              <a:buNone/>
            </a:pPr>
            <a:r>
              <a:rPr lang="en-US" dirty="0" smtClean="0"/>
              <a:t>John </a:t>
            </a:r>
            <a:r>
              <a:rPr lang="en-US" dirty="0"/>
              <a:t>8:24</a:t>
            </a:r>
          </a:p>
          <a:p>
            <a:pPr marL="0" lvl="0" indent="0">
              <a:spcBef>
                <a:spcPts val="1600"/>
              </a:spcBef>
              <a:spcAft>
                <a:spcPts val="1600"/>
              </a:spcAft>
              <a:buNone/>
            </a:pPr>
            <a:endParaRPr lang="en-US" dirty="0"/>
          </a:p>
          <a:p>
            <a:endParaRPr lang="en-US" dirty="0"/>
          </a:p>
        </p:txBody>
      </p:sp>
    </p:spTree>
    <p:extLst>
      <p:ext uri="{BB962C8B-B14F-4D97-AF65-F5344CB8AC3E}">
        <p14:creationId xmlns:p14="http://schemas.microsoft.com/office/powerpoint/2010/main" val="22687684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2">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595</TotalTime>
  <Words>1347</Words>
  <Application>Microsoft Office PowerPoint</Application>
  <PresentationFormat>On-screen Show (16:9)</PresentationFormat>
  <Paragraphs>93</Paragraphs>
  <Slides>24</Slides>
  <Notes>16</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Apex</vt:lpstr>
      <vt:lpstr>THE PLAN OF SALVATION</vt:lpstr>
      <vt:lpstr>“What must I do to be SAVED?”</vt:lpstr>
      <vt:lpstr>PowerPoint Presentation</vt:lpstr>
      <vt:lpstr>The Plan of Salvation</vt:lpstr>
      <vt:lpstr>HEAR</vt:lpstr>
      <vt:lpstr>HEAR:  ROMANS 10:17</vt:lpstr>
      <vt:lpstr>HEAR</vt:lpstr>
      <vt:lpstr>BELIEVE:  Mark 16:16</vt:lpstr>
      <vt:lpstr>BELIEVE</vt:lpstr>
      <vt:lpstr>You must believe and understand that Jesus Christ is the son of God.  “Therefore I say to you that you will die in your sins; for if you do not believe that I am He, you will die in our sins”</vt:lpstr>
      <vt:lpstr>BELIEVE</vt:lpstr>
      <vt:lpstr>REPENT:  Acts 2:38</vt:lpstr>
      <vt:lpstr>REPENT</vt:lpstr>
      <vt:lpstr>CONFESS:  Acts 8:37</vt:lpstr>
      <vt:lpstr>BE BAPTIZED: Acts 22:16</vt:lpstr>
      <vt:lpstr>BE BAPTIZED: Acts 2:38 </vt:lpstr>
      <vt:lpstr>BE BAPTIZED </vt:lpstr>
      <vt:lpstr>BE BAPTIZED </vt:lpstr>
      <vt:lpstr>BE BAPTIZED </vt:lpstr>
      <vt:lpstr>BE BAPTIZED</vt:lpstr>
      <vt:lpstr> BE BAPTIZED</vt:lpstr>
      <vt:lpstr>LIVE FAITHFULLY: Revelation 2:10</vt:lpstr>
      <vt:lpstr>THE PLAN OF SALVATION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Sandra Huston</dc:creator>
  <cp:keywords>The SHARE ep 9</cp:keywords>
  <cp:lastModifiedBy>Jones, Vanessa</cp:lastModifiedBy>
  <cp:revision>28</cp:revision>
  <dcterms:modified xsi:type="dcterms:W3CDTF">2020-03-11T01:30:34Z</dcterms:modified>
</cp:coreProperties>
</file>