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81" r:id="rId3"/>
    <p:sldId id="282" r:id="rId4"/>
    <p:sldId id="283" r:id="rId5"/>
    <p:sldId id="267" r:id="rId6"/>
    <p:sldId id="291" r:id="rId7"/>
    <p:sldId id="261" r:id="rId8"/>
    <p:sldId id="286" r:id="rId9"/>
    <p:sldId id="277" r:id="rId10"/>
    <p:sldId id="292" r:id="rId11"/>
    <p:sldId id="278" r:id="rId12"/>
    <p:sldId id="285" r:id="rId13"/>
    <p:sldId id="265" r:id="rId14"/>
    <p:sldId id="274" r:id="rId15"/>
    <p:sldId id="287" r:id="rId16"/>
    <p:sldId id="288" r:id="rId17"/>
    <p:sldId id="27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2904" autoAdjust="0"/>
  </p:normalViewPr>
  <p:slideViewPr>
    <p:cSldViewPr>
      <p:cViewPr>
        <p:scale>
          <a:sx n="48" d="100"/>
          <a:sy n="48" d="100"/>
        </p:scale>
        <p:origin x="-96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F77E13D-9B36-4065-BE4E-1BF68B35F57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 xmlns:a16="http://schemas.microsoft.com/office/drawing/2014/main" id="{5AEB2AF3-8B44-4E13-A664-26C7EEEA508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B87B36-AD46-4942-B792-26AD077B9479}" type="datetimeFigureOut">
              <a:rPr lang="en-US" smtClean="0"/>
              <a:t>3/10/2020</a:t>
            </a:fld>
            <a:endParaRPr lang="en-US"/>
          </a:p>
        </p:txBody>
      </p:sp>
      <p:sp>
        <p:nvSpPr>
          <p:cNvPr id="4" name="Footer Placeholder 3">
            <a:extLst>
              <a:ext uri="{FF2B5EF4-FFF2-40B4-BE49-F238E27FC236}">
                <a16:creationId xmlns="" xmlns:a16="http://schemas.microsoft.com/office/drawing/2014/main" id="{F40E4C9E-1791-460E-AD0A-E0EC38CD778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9D3D14E-EF54-42FE-B404-EE4268BF2D9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412A30-2A20-45F4-B5F1-F3143DB797D7}" type="slidenum">
              <a:rPr lang="en-US" smtClean="0"/>
              <a:t>‹#›</a:t>
            </a:fld>
            <a:endParaRPr lang="en-US"/>
          </a:p>
        </p:txBody>
      </p:sp>
    </p:spTree>
    <p:extLst>
      <p:ext uri="{BB962C8B-B14F-4D97-AF65-F5344CB8AC3E}">
        <p14:creationId xmlns:p14="http://schemas.microsoft.com/office/powerpoint/2010/main" val="1836118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25D15C-05DD-4396-A1EA-2FA71D5823E5}" type="datetimeFigureOut">
              <a:rPr lang="en-US" smtClean="0"/>
              <a:t>3/10/2020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3158D2-566F-4783-9559-3425ACD2B85C}" type="slidenum">
              <a:rPr lang="en-US" smtClean="0"/>
              <a:t>‹#›</a:t>
            </a:fld>
            <a:endParaRPr lang="en-US"/>
          </a:p>
        </p:txBody>
      </p:sp>
    </p:spTree>
    <p:extLst>
      <p:ext uri="{BB962C8B-B14F-4D97-AF65-F5344CB8AC3E}">
        <p14:creationId xmlns:p14="http://schemas.microsoft.com/office/powerpoint/2010/main" val="370107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Perception-a way of regarding, understanding, or interpreting something; a mental impression.</a:t>
            </a:r>
          </a:p>
          <a:p>
            <a:endParaRPr lang="en-US" dirty="0" smtClean="0"/>
          </a:p>
          <a:p>
            <a:endParaRPr lang="en-US" dirty="0" smtClean="0"/>
          </a:p>
          <a:p>
            <a:r>
              <a:rPr lang="en-US" dirty="0" smtClean="0"/>
              <a:t>If there appears to be a conflict between two statements in the scriptures, we must realize that it is our understanding that is the problem. </a:t>
            </a:r>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1</a:t>
            </a:fld>
            <a:endParaRPr lang="en-US"/>
          </a:p>
        </p:txBody>
      </p:sp>
    </p:spTree>
    <p:extLst>
      <p:ext uri="{BB962C8B-B14F-4D97-AF65-F5344CB8AC3E}">
        <p14:creationId xmlns:p14="http://schemas.microsoft.com/office/powerpoint/2010/main" val="262952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explained what he meant by "fulfilled" when he emphasized that the Law would not end until all was fulfilled. This "fulfilled" comes from a different Greek word, </a:t>
            </a:r>
            <a:r>
              <a:rPr lang="en-US" dirty="0" err="1"/>
              <a:t>ginotai</a:t>
            </a:r>
            <a:r>
              <a:rPr lang="en-US" dirty="0"/>
              <a:t>. It means, "to be, to come into being, to be made, be done, become, or to be celebrated." In other words Jesus is saying that the world would have a better chance of ending before God accomplished His purpose for the Law.</a:t>
            </a:r>
          </a:p>
          <a:p>
            <a:endParaRPr lang="en-US" dirty="0"/>
          </a:p>
          <a:p>
            <a:r>
              <a:rPr lang="en-US" dirty="0"/>
              <a:t>Another verse that speaks to this same topic is Romans 10:4, "For Christ is the end of the law for righteousness to everyone who believes." The word translated "end" is from the Greek word "telos," which means "end, termination, conclusion, aim, result, goal, outcome." In other words the purpose of the Law was culminated in Christ Jesus. Jesus was its goal. With His death, he brought the law to its conclusion</a:t>
            </a:r>
            <a:r>
              <a:rPr lang="en-US" dirty="0" smtClean="0"/>
              <a:t>.</a:t>
            </a:r>
          </a:p>
          <a:p>
            <a:endParaRPr lang="en-US" dirty="0" smtClean="0"/>
          </a:p>
          <a:p>
            <a:endParaRPr lang="en-US" dirty="0" smtClean="0"/>
          </a:p>
          <a:p>
            <a:r>
              <a:rPr lang="en-US" dirty="0" smtClean="0"/>
              <a:t>Jeremiah 31:31</a:t>
            </a:r>
          </a:p>
          <a:p>
            <a:r>
              <a:rPr lang="en-US" dirty="0" smtClean="0"/>
              <a:t>“The days are coming,” declares the Lord, “when I will make a new covenant with the people of Israel and with the people of Judah.”</a:t>
            </a:r>
          </a:p>
          <a:p>
            <a:r>
              <a:rPr lang="en-US" dirty="0" smtClean="0"/>
              <a:t>Romans9:4</a:t>
            </a:r>
          </a:p>
          <a:p>
            <a:r>
              <a:rPr lang="en-US" dirty="0" smtClean="0"/>
              <a:t>Who are Israelites; to whom </a:t>
            </a:r>
            <a:r>
              <a:rPr lang="en-US" dirty="0" err="1" smtClean="0"/>
              <a:t>pertaineth</a:t>
            </a:r>
            <a:r>
              <a:rPr lang="en-US" dirty="0" smtClean="0"/>
              <a:t> the adoption, and the glory, and the covenants, and the giving of the law, and the service of God, and the promises;</a:t>
            </a:r>
          </a:p>
          <a:p>
            <a:r>
              <a:rPr lang="en-US" dirty="0" smtClean="0"/>
              <a:t>In that he </a:t>
            </a:r>
            <a:r>
              <a:rPr lang="en-US" dirty="0" err="1" smtClean="0"/>
              <a:t>saith</a:t>
            </a:r>
            <a:r>
              <a:rPr lang="en-US" dirty="0" smtClean="0"/>
              <a:t>, A new covenant, he hath made the first old. Now that which </a:t>
            </a:r>
            <a:r>
              <a:rPr lang="en-US" dirty="0" err="1" smtClean="0"/>
              <a:t>decayeth</a:t>
            </a:r>
            <a:r>
              <a:rPr lang="en-US" dirty="0" smtClean="0"/>
              <a:t> and </a:t>
            </a:r>
            <a:r>
              <a:rPr lang="en-US" dirty="0" err="1" smtClean="0"/>
              <a:t>waxeth</a:t>
            </a:r>
            <a:r>
              <a:rPr lang="en-US" dirty="0" smtClean="0"/>
              <a:t> old is ready to vanish away.</a:t>
            </a:r>
          </a:p>
          <a:p>
            <a:r>
              <a:rPr lang="en-US" dirty="0" smtClean="0"/>
              <a:t>But a closer look shows us that it would remain in force till all things be accomplished. Jesus has just said, I came not to destroy, but to </a:t>
            </a:r>
            <a:r>
              <a:rPr lang="en-US" dirty="0" err="1" smtClean="0"/>
              <a:t>fulfil</a:t>
            </a:r>
            <a:r>
              <a:rPr lang="en-US" dirty="0" smtClean="0"/>
              <a:t> the law and the prophets (Matt. 5:17). The fact is, the Law of Moses was a transitory time for God to prepare man for the coming of Christ, so that the law has become our tutor to bring us unto Christ (Gal. 3:24). All that the law and the prophets taught finds fulfillment in Christ and His death, burial, resurrection and the establishment of His kingdom, the church.</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4</a:t>
            </a:fld>
            <a:endParaRPr lang="en-US"/>
          </a:p>
        </p:txBody>
      </p:sp>
    </p:spTree>
    <p:extLst>
      <p:ext uri="{BB962C8B-B14F-4D97-AF65-F5344CB8AC3E}">
        <p14:creationId xmlns:p14="http://schemas.microsoft.com/office/powerpoint/2010/main" val="385546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world today, there are many different churches claiming to be Jesus’ Church. </a:t>
            </a:r>
          </a:p>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6</a:t>
            </a:fld>
            <a:endParaRPr lang="en-US"/>
          </a:p>
        </p:txBody>
      </p:sp>
    </p:spTree>
    <p:extLst>
      <p:ext uri="{BB962C8B-B14F-4D97-AF65-F5344CB8AC3E}">
        <p14:creationId xmlns:p14="http://schemas.microsoft.com/office/powerpoint/2010/main" val="12851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4:12</a:t>
            </a:r>
          </a:p>
          <a:p>
            <a:r>
              <a:rPr lang="en-US" dirty="0"/>
              <a:t> Salvation is found in no one else, for there is no other name under heaven given to mankind by which we must be saved.”</a:t>
            </a:r>
          </a:p>
          <a:p>
            <a:r>
              <a:rPr lang="en-US" dirty="0"/>
              <a:t>Mat12:25- kingdom divided</a:t>
            </a:r>
          </a:p>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7</a:t>
            </a:fld>
            <a:endParaRPr lang="en-US"/>
          </a:p>
        </p:txBody>
      </p:sp>
    </p:spTree>
    <p:extLst>
      <p:ext uri="{BB962C8B-B14F-4D97-AF65-F5344CB8AC3E}">
        <p14:creationId xmlns:p14="http://schemas.microsoft.com/office/powerpoint/2010/main" val="282031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doesn't teach that salvation is exclusively by faith. </a:t>
            </a:r>
          </a:p>
          <a:p>
            <a:r>
              <a:rPr lang="en-US" dirty="0"/>
              <a:t>The Bible has always taught that salvation occurs when faith is joined by obedient action to the commands of God</a:t>
            </a:r>
          </a:p>
          <a:p>
            <a:r>
              <a:rPr lang="en-US" dirty="0"/>
              <a:t>Acts: 10:24-33</a:t>
            </a:r>
          </a:p>
          <a:p>
            <a:r>
              <a:rPr lang="en-US" dirty="0"/>
              <a:t>Cornelius had faith.</a:t>
            </a:r>
          </a:p>
          <a:p>
            <a:endParaRPr lang="en-US" dirty="0"/>
          </a:p>
          <a:p>
            <a:r>
              <a:rPr lang="en-US" dirty="0"/>
              <a:t>It is not faith alone, but faith working in harmony with working obedience.</a:t>
            </a:r>
          </a:p>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11</a:t>
            </a:fld>
            <a:endParaRPr lang="en-US"/>
          </a:p>
        </p:txBody>
      </p:sp>
    </p:spTree>
    <p:extLst>
      <p:ext uri="{BB962C8B-B14F-4D97-AF65-F5344CB8AC3E}">
        <p14:creationId xmlns:p14="http://schemas.microsoft.com/office/powerpoint/2010/main" val="102511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13</a:t>
            </a:fld>
            <a:endParaRPr lang="en-US"/>
          </a:p>
        </p:txBody>
      </p:sp>
    </p:spTree>
    <p:extLst>
      <p:ext uri="{BB962C8B-B14F-4D97-AF65-F5344CB8AC3E}">
        <p14:creationId xmlns:p14="http://schemas.microsoft.com/office/powerpoint/2010/main" val="47985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claim to be without sin, we deceive ourselves and the truth is not in us. If we confess our sins, he is faithful and just and will forgive us our sins and purify us from all unrighteousness. If we claim we have not sinned, we make him out to be a liar and his word is not in us. (1 John 1:8-10; NIV)</a:t>
            </a:r>
          </a:p>
          <a:p>
            <a:endParaRPr lang="en-US" dirty="0" smtClean="0"/>
          </a:p>
          <a:p>
            <a:endParaRPr lang="en-US" dirty="0" smtClean="0"/>
          </a:p>
          <a:p>
            <a:r>
              <a:rPr lang="en-US" dirty="0" smtClean="0"/>
              <a:t>So, obviously we need to understand what John means by his comment in 1 John 3:9.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14</a:t>
            </a:fld>
            <a:endParaRPr lang="en-US"/>
          </a:p>
        </p:txBody>
      </p:sp>
    </p:spTree>
    <p:extLst>
      <p:ext uri="{BB962C8B-B14F-4D97-AF65-F5344CB8AC3E}">
        <p14:creationId xmlns:p14="http://schemas.microsoft.com/office/powerpoint/2010/main" val="321719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Heb</a:t>
            </a:r>
            <a:r>
              <a:rPr lang="en-US" dirty="0"/>
              <a:t> 3:12  Beware, brethren, lest there be in any of you an evil heart of unbelief in departing from the living God;</a:t>
            </a:r>
          </a:p>
        </p:txBody>
      </p:sp>
      <p:sp>
        <p:nvSpPr>
          <p:cNvPr id="4" name="Slide Number Placeholder 3"/>
          <p:cNvSpPr>
            <a:spLocks noGrp="1"/>
          </p:cNvSpPr>
          <p:nvPr>
            <p:ph type="sldNum" sz="quarter" idx="10"/>
          </p:nvPr>
        </p:nvSpPr>
        <p:spPr/>
        <p:txBody>
          <a:bodyPr/>
          <a:lstStyle/>
          <a:p>
            <a:fld id="{0B3158D2-566F-4783-9559-3425ACD2B85C}" type="slidenum">
              <a:rPr lang="en-US" smtClean="0"/>
              <a:t>16</a:t>
            </a:fld>
            <a:endParaRPr lang="en-US"/>
          </a:p>
        </p:txBody>
      </p:sp>
    </p:spTree>
    <p:extLst>
      <p:ext uri="{BB962C8B-B14F-4D97-AF65-F5344CB8AC3E}">
        <p14:creationId xmlns:p14="http://schemas.microsoft.com/office/powerpoint/2010/main" val="186964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countless Scriptures calling God’s people to remain faithful until the very end of their life.</a:t>
            </a:r>
          </a:p>
          <a:p>
            <a:endParaRPr lang="en-US" dirty="0"/>
          </a:p>
        </p:txBody>
      </p:sp>
      <p:sp>
        <p:nvSpPr>
          <p:cNvPr id="4" name="Slide Number Placeholder 3"/>
          <p:cNvSpPr>
            <a:spLocks noGrp="1"/>
          </p:cNvSpPr>
          <p:nvPr>
            <p:ph type="sldNum" sz="quarter" idx="10"/>
          </p:nvPr>
        </p:nvSpPr>
        <p:spPr/>
        <p:txBody>
          <a:bodyPr/>
          <a:lstStyle/>
          <a:p>
            <a:fld id="{0B3158D2-566F-4783-9559-3425ACD2B85C}" type="slidenum">
              <a:rPr lang="en-US" smtClean="0"/>
              <a:t>17</a:t>
            </a:fld>
            <a:endParaRPr lang="en-US"/>
          </a:p>
        </p:txBody>
      </p:sp>
    </p:spTree>
    <p:extLst>
      <p:ext uri="{BB962C8B-B14F-4D97-AF65-F5344CB8AC3E}">
        <p14:creationId xmlns:p14="http://schemas.microsoft.com/office/powerpoint/2010/main" val="316241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8920DE9-C16E-4EB1-AA08-DC1D6407CEDB}" type="datetimeFigureOut">
              <a:rPr lang="en-US" smtClean="0"/>
              <a:t>3/10/2020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DE6D977-9B36-448D-92E7-DBEE7BD96FB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920DE9-C16E-4EB1-AA08-DC1D6407CED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920DE9-C16E-4EB1-AA08-DC1D6407CED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20DE9-C16E-4EB1-AA08-DC1D6407CED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920DE9-C16E-4EB1-AA08-DC1D6407CED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8920DE9-C16E-4EB1-AA08-DC1D6407CEDB}"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6D977-9B36-448D-92E7-DBEE7BD96FB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20DE9-C16E-4EB1-AA08-DC1D6407CEDB}"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920DE9-C16E-4EB1-AA08-DC1D6407CEDB}"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20DE9-C16E-4EB1-AA08-DC1D6407CEDB}"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8920DE9-C16E-4EB1-AA08-DC1D6407CEDB}" type="datetimeFigureOut">
              <a:rPr lang="en-US" smtClean="0"/>
              <a:t>3/10/2020</a:t>
            </a:fld>
            <a:endParaRPr lang="en-US"/>
          </a:p>
        </p:txBody>
      </p:sp>
      <p:sp>
        <p:nvSpPr>
          <p:cNvPr id="7" name="Slide Number Placeholder 6"/>
          <p:cNvSpPr>
            <a:spLocks noGrp="1"/>
          </p:cNvSpPr>
          <p:nvPr>
            <p:ph type="sldNum" sz="quarter" idx="12"/>
          </p:nvPr>
        </p:nvSpPr>
        <p:spPr/>
        <p:txBody>
          <a:bodyPr/>
          <a:lstStyle/>
          <a:p>
            <a:fld id="{0DE6D977-9B36-448D-92E7-DBEE7BD96FB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920DE9-C16E-4EB1-AA08-DC1D6407CEDB}" type="datetimeFigureOut">
              <a:rPr lang="en-US" smtClean="0"/>
              <a:t>3/10/2020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DE6D977-9B36-448D-92E7-DBEE7BD96F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8920DE9-C16E-4EB1-AA08-DC1D6407CEDB}" type="datetimeFigureOut">
              <a:rPr lang="en-US" smtClean="0"/>
              <a:t>3/10/2020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DE6D977-9B36-448D-92E7-DBEE7BD96F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Wrong Perception of the pathway to life </a:t>
            </a:r>
          </a:p>
        </p:txBody>
      </p:sp>
      <p:sp>
        <p:nvSpPr>
          <p:cNvPr id="3" name="Subtitle 2"/>
          <p:cNvSpPr>
            <a:spLocks noGrp="1"/>
          </p:cNvSpPr>
          <p:nvPr>
            <p:ph type="subTitle" idx="1"/>
          </p:nvPr>
        </p:nvSpPr>
        <p:spPr/>
        <p:txBody>
          <a:bodyPr/>
          <a:lstStyle/>
          <a:p>
            <a:r>
              <a:rPr lang="en-US" dirty="0"/>
              <a:t>Mathew 7:21-24</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0"/>
            <a:ext cx="350519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87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Misconceptions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5800" y="2323652"/>
            <a:ext cx="7135009" cy="4077148"/>
          </a:xfrm>
        </p:spPr>
        <p:txBody>
          <a:bodyPr/>
          <a:lstStyle/>
          <a:p>
            <a:pPr marL="411480" indent="-342900">
              <a:buFont typeface="+mj-lt"/>
              <a:buAutoNum type="arabicPeriod"/>
            </a:pPr>
            <a:r>
              <a:rPr lang="en-US" sz="1500" dirty="0" smtClean="0"/>
              <a:t>All </a:t>
            </a:r>
            <a:r>
              <a:rPr lang="en-US" sz="1500" dirty="0"/>
              <a:t>you have to do Is call on the name of the lord.</a:t>
            </a:r>
          </a:p>
          <a:p>
            <a:pPr lvl="1">
              <a:buFont typeface="Courier New" panose="02070309020205020404" pitchFamily="49" charset="0"/>
              <a:buChar char="o"/>
            </a:pPr>
            <a:r>
              <a:rPr lang="en-US" sz="1300" dirty="0" smtClean="0"/>
              <a:t>Acts2:21</a:t>
            </a:r>
            <a:endParaRPr lang="en-US" sz="1300" dirty="0"/>
          </a:p>
          <a:p>
            <a:pPr lvl="2">
              <a:buFont typeface="Courier New" panose="02070309020205020404" pitchFamily="49" charset="0"/>
              <a:buChar char="o"/>
            </a:pPr>
            <a:r>
              <a:rPr lang="en-US" sz="1100" dirty="0"/>
              <a:t>And it shall come to pass that whoever calls on the name of the Lord shall be saved</a:t>
            </a:r>
          </a:p>
          <a:p>
            <a:pPr lvl="1">
              <a:buFont typeface="Courier New" panose="02070309020205020404" pitchFamily="49" charset="0"/>
              <a:buChar char="o"/>
            </a:pPr>
            <a:r>
              <a:rPr lang="en-US" sz="1300" dirty="0"/>
              <a:t>Romans10:13</a:t>
            </a:r>
          </a:p>
          <a:p>
            <a:pPr lvl="2">
              <a:buFont typeface="Courier New" panose="02070309020205020404" pitchFamily="49" charset="0"/>
              <a:buChar char="o"/>
            </a:pPr>
            <a:r>
              <a:rPr lang="en-US" sz="1100" dirty="0"/>
              <a:t>"For whosoever shall call upon the name of the Lord shall be saved.“</a:t>
            </a:r>
          </a:p>
          <a:p>
            <a:pPr marL="411480" indent="-342900">
              <a:buFont typeface="+mj-lt"/>
              <a:buAutoNum type="arabicPeriod"/>
            </a:pPr>
            <a:r>
              <a:rPr lang="en-US" sz="1500" dirty="0"/>
              <a:t>Paul said that Christ didn’t send him to baptize therefore, baptism is not essential to salvation</a:t>
            </a:r>
          </a:p>
          <a:p>
            <a:pPr lvl="1">
              <a:buFont typeface="Courier New" panose="02070309020205020404" pitchFamily="49" charset="0"/>
              <a:buChar char="o"/>
            </a:pPr>
            <a:r>
              <a:rPr lang="en-US" sz="1300" dirty="0"/>
              <a:t>1 Cor 1:17</a:t>
            </a:r>
          </a:p>
          <a:p>
            <a:pPr lvl="2">
              <a:buFont typeface="Courier New" panose="02070309020205020404" pitchFamily="49" charset="0"/>
              <a:buChar char="o"/>
            </a:pPr>
            <a:r>
              <a:rPr lang="en-US" sz="1100" dirty="0"/>
              <a:t> For Christ did not send me to baptize, but to preach the gospel, not with wisdom of words, lest the cross of Christ should be made of no effect.</a:t>
            </a:r>
          </a:p>
          <a:p>
            <a:pPr lvl="1">
              <a:buFont typeface="Courier New" panose="02070309020205020404" pitchFamily="49" charset="0"/>
              <a:buChar char="o"/>
            </a:pPr>
            <a:endParaRPr lang="en-US" sz="1300" dirty="0"/>
          </a:p>
          <a:p>
            <a:pPr lvl="1">
              <a:buFont typeface="Courier New" panose="02070309020205020404" pitchFamily="49" charset="0"/>
              <a:buChar char="o"/>
            </a:pPr>
            <a:endParaRPr lang="en-US" sz="1300" dirty="0"/>
          </a:p>
          <a:p>
            <a:pPr lvl="1">
              <a:buFont typeface="Wingdings" pitchFamily="2" charset="2"/>
              <a:buChar char="v"/>
            </a:pPr>
            <a:endParaRPr lang="en-US" sz="1100" dirty="0"/>
          </a:p>
          <a:p>
            <a:pPr lvl="1">
              <a:buFont typeface="Wingdings" pitchFamily="2" charset="2"/>
              <a:buChar char="v"/>
            </a:pPr>
            <a:endParaRPr lang="en-US" sz="1100" dirty="0"/>
          </a:p>
          <a:p>
            <a:pPr lvl="1">
              <a:buFont typeface="Wingdings" pitchFamily="2" charset="2"/>
              <a:buChar char="v"/>
            </a:pPr>
            <a:endParaRPr lang="en-US" sz="1100" dirty="0"/>
          </a:p>
          <a:p>
            <a:pPr>
              <a:buFont typeface="Wingdings" pitchFamily="2" charset="2"/>
              <a:buChar char="v"/>
            </a:pPr>
            <a:endParaRPr lang="en-US" sz="1300" dirty="0"/>
          </a:p>
          <a:p>
            <a:pPr lvl="1">
              <a:buFont typeface="Wingdings" pitchFamily="2" charset="2"/>
              <a:buChar char="v"/>
            </a:pPr>
            <a:endParaRPr lang="en-US" sz="1100" dirty="0"/>
          </a:p>
          <a:p>
            <a:pPr marL="68580" indent="0">
              <a:buNone/>
            </a:pPr>
            <a:endParaRPr lang="en-US" dirty="0"/>
          </a:p>
        </p:txBody>
      </p:sp>
      <p:pic>
        <p:nvPicPr>
          <p:cNvPr id="4" name="Picture 3">
            <a:extLst>
              <a:ext uri="{FF2B5EF4-FFF2-40B4-BE49-F238E27FC236}">
                <a16:creationId xmlns="" xmlns:a16="http://schemas.microsoft.com/office/drawing/2014/main" id="{BD765073-893A-46D3-B9E9-FED3BF5FE698}"/>
              </a:ext>
            </a:extLst>
          </p:cNvPr>
          <p:cNvPicPr>
            <a:picLocks noChangeAspect="1"/>
          </p:cNvPicPr>
          <p:nvPr/>
        </p:nvPicPr>
        <p:blipFill>
          <a:blip r:embed="rId3"/>
          <a:stretch>
            <a:fillRect/>
          </a:stretch>
        </p:blipFill>
        <p:spPr>
          <a:xfrm>
            <a:off x="7543800" y="3886200"/>
            <a:ext cx="914479" cy="2298391"/>
          </a:xfrm>
          <a:prstGeom prst="rect">
            <a:avLst/>
          </a:prstGeom>
        </p:spPr>
      </p:pic>
    </p:spTree>
    <p:extLst>
      <p:ext uri="{BB962C8B-B14F-4D97-AF65-F5344CB8AC3E}">
        <p14:creationId xmlns:p14="http://schemas.microsoft.com/office/powerpoint/2010/main" val="143115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teach?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106862" y="2170664"/>
            <a:ext cx="6777317" cy="4279079"/>
          </a:xfrm>
        </p:spPr>
        <p:txBody>
          <a:bodyPr>
            <a:normAutofit/>
          </a:bodyPr>
          <a:lstStyle/>
          <a:p>
            <a:pPr>
              <a:buFont typeface="Courier New" panose="02070309020205020404" pitchFamily="49" charset="0"/>
              <a:buChar char="o"/>
            </a:pPr>
            <a:r>
              <a:rPr lang="en-US" sz="1500" dirty="0" smtClean="0"/>
              <a:t>Acts 2:21</a:t>
            </a:r>
          </a:p>
          <a:p>
            <a:pPr lvl="1">
              <a:buFont typeface="Courier New" panose="02070309020205020404" pitchFamily="49" charset="0"/>
              <a:buChar char="o"/>
            </a:pPr>
            <a:endParaRPr lang="en-US" sz="1300" dirty="0"/>
          </a:p>
          <a:p>
            <a:pPr>
              <a:buFont typeface="Courier New" panose="02070309020205020404" pitchFamily="49" charset="0"/>
              <a:buChar char="o"/>
            </a:pPr>
            <a:r>
              <a:rPr lang="en-US" sz="1500" dirty="0" smtClean="0"/>
              <a:t>Acts 22:16</a:t>
            </a:r>
          </a:p>
          <a:p>
            <a:pPr lvl="1">
              <a:buFont typeface="Courier New" panose="02070309020205020404" pitchFamily="49" charset="0"/>
              <a:buChar char="o"/>
            </a:pPr>
            <a:endParaRPr lang="en-US" sz="1300" dirty="0"/>
          </a:p>
          <a:p>
            <a:pPr lvl="1">
              <a:buFont typeface="Courier New" panose="02070309020205020404" pitchFamily="49" charset="0"/>
              <a:buChar char="o"/>
            </a:pPr>
            <a:endParaRPr lang="en-US" sz="1300" dirty="0"/>
          </a:p>
          <a:p>
            <a:pPr marL="68580" indent="0">
              <a:buNone/>
            </a:pPr>
            <a:endParaRPr lang="en-US" sz="1500" dirty="0"/>
          </a:p>
        </p:txBody>
      </p:sp>
      <p:pic>
        <p:nvPicPr>
          <p:cNvPr id="3" name="Picture 2">
            <a:extLst>
              <a:ext uri="{FF2B5EF4-FFF2-40B4-BE49-F238E27FC236}">
                <a16:creationId xmlns="" xmlns:a16="http://schemas.microsoft.com/office/drawing/2014/main" id="{001CDB8E-762F-479D-9B2E-8911C076AD51}"/>
              </a:ext>
            </a:extLst>
          </p:cNvPr>
          <p:cNvPicPr>
            <a:picLocks noChangeAspect="1"/>
          </p:cNvPicPr>
          <p:nvPr/>
        </p:nvPicPr>
        <p:blipFill>
          <a:blip r:embed="rId4"/>
          <a:stretch>
            <a:fillRect/>
          </a:stretch>
        </p:blipFill>
        <p:spPr>
          <a:xfrm>
            <a:off x="7845492" y="4419600"/>
            <a:ext cx="688908" cy="2030144"/>
          </a:xfrm>
          <a:prstGeom prst="rect">
            <a:avLst/>
          </a:prstGeom>
        </p:spPr>
      </p:pic>
    </p:spTree>
    <p:extLst>
      <p:ext uri="{BB962C8B-B14F-4D97-AF65-F5344CB8AC3E}">
        <p14:creationId xmlns:p14="http://schemas.microsoft.com/office/powerpoint/2010/main" val="172847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teach?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43490" y="2323652"/>
            <a:ext cx="6777319" cy="4077148"/>
          </a:xfrm>
        </p:spPr>
        <p:txBody>
          <a:bodyPr>
            <a:normAutofit lnSpcReduction="10000"/>
          </a:bodyPr>
          <a:lstStyle/>
          <a:p>
            <a:pPr>
              <a:buFont typeface="Courier New" panose="02070309020205020404" pitchFamily="49" charset="0"/>
              <a:buChar char="o"/>
            </a:pPr>
            <a:r>
              <a:rPr lang="en-US" sz="1500" dirty="0"/>
              <a:t>1 Peter 3:21</a:t>
            </a:r>
          </a:p>
          <a:p>
            <a:pPr lvl="1">
              <a:buFont typeface="Courier New" panose="02070309020205020404" pitchFamily="49" charset="0"/>
              <a:buChar char="o"/>
            </a:pPr>
            <a:r>
              <a:rPr lang="en-US" sz="1300" dirty="0"/>
              <a:t>There is also an antitype which now saves us—baptism (not the removal of the filth of the flesh, but the answer of a good conscience toward God), through the resurrection of Jesus Christ</a:t>
            </a:r>
            <a:r>
              <a:rPr lang="en-US" sz="1300" dirty="0" smtClean="0"/>
              <a:t>,</a:t>
            </a:r>
          </a:p>
          <a:p>
            <a:r>
              <a:rPr lang="en-US" sz="1500" dirty="0" smtClean="0"/>
              <a:t>Mark16:16</a:t>
            </a:r>
            <a:endParaRPr lang="en-US" sz="1500" dirty="0"/>
          </a:p>
          <a:p>
            <a:pPr lvl="1"/>
            <a:r>
              <a:rPr lang="en-US" sz="1300" dirty="0"/>
              <a:t>He that believeth and is baptized shall be saved; but he that believeth not shall be damned.</a:t>
            </a:r>
          </a:p>
          <a:p>
            <a:r>
              <a:rPr lang="en-US" sz="1500" dirty="0"/>
              <a:t>Acts2:38</a:t>
            </a:r>
          </a:p>
          <a:p>
            <a:pPr lvl="1"/>
            <a:r>
              <a:rPr lang="en-US" sz="1300" dirty="0"/>
              <a:t>Peter replied, “Repent and be baptized, every one of you, in the name of Jesus Christ for the forgiveness of your sins. And you will receive the gift of the Holy Spirit.</a:t>
            </a:r>
            <a:endParaRPr lang="en-US" sz="1500" dirty="0"/>
          </a:p>
          <a:p>
            <a:r>
              <a:rPr lang="en-US" sz="1500" dirty="0"/>
              <a:t>Acts 8:26-40</a:t>
            </a:r>
          </a:p>
          <a:p>
            <a:pPr lvl="1"/>
            <a:r>
              <a:rPr lang="en-US" sz="1300" dirty="0"/>
              <a:t>Philip and the Eunuch</a:t>
            </a:r>
          </a:p>
          <a:p>
            <a:r>
              <a:rPr lang="en-US" sz="1500" dirty="0"/>
              <a:t>Acts 16:30-33</a:t>
            </a:r>
          </a:p>
          <a:p>
            <a:pPr lvl="1"/>
            <a:r>
              <a:rPr lang="en-US" sz="1300" dirty="0"/>
              <a:t>Jailor</a:t>
            </a:r>
          </a:p>
          <a:p>
            <a:r>
              <a:rPr lang="en-US" sz="1500" dirty="0"/>
              <a:t>Act 10: 44-48</a:t>
            </a:r>
          </a:p>
          <a:p>
            <a:pPr lvl="1"/>
            <a:r>
              <a:rPr lang="en-US" sz="1300" dirty="0"/>
              <a:t>Cornelius</a:t>
            </a:r>
          </a:p>
        </p:txBody>
      </p:sp>
      <p:pic>
        <p:nvPicPr>
          <p:cNvPr id="4" name="Picture 3">
            <a:extLst>
              <a:ext uri="{FF2B5EF4-FFF2-40B4-BE49-F238E27FC236}">
                <a16:creationId xmlns="" xmlns:a16="http://schemas.microsoft.com/office/drawing/2014/main" id="{4BA29543-B6E4-49CF-B872-6091425BE27E}"/>
              </a:ext>
            </a:extLst>
          </p:cNvPr>
          <p:cNvPicPr>
            <a:picLocks noChangeAspect="1"/>
          </p:cNvPicPr>
          <p:nvPr/>
        </p:nvPicPr>
        <p:blipFill>
          <a:blip r:embed="rId3"/>
          <a:stretch>
            <a:fillRect/>
          </a:stretch>
        </p:blipFill>
        <p:spPr>
          <a:xfrm>
            <a:off x="7620000" y="4419600"/>
            <a:ext cx="688908" cy="2030144"/>
          </a:xfrm>
          <a:prstGeom prst="rect">
            <a:avLst/>
          </a:prstGeom>
        </p:spPr>
      </p:pic>
    </p:spTree>
    <p:extLst>
      <p:ext uri="{BB962C8B-B14F-4D97-AF65-F5344CB8AC3E}">
        <p14:creationId xmlns:p14="http://schemas.microsoft.com/office/powerpoint/2010/main" val="1632735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“Once saved, always </a:t>
            </a:r>
            <a:r>
              <a:rPr lang="en-US" dirty="0" smtClean="0"/>
              <a:t>saved.”</a:t>
            </a:r>
            <a:endParaRPr lang="en-US" dirty="0"/>
          </a:p>
        </p:txBody>
      </p:sp>
      <p:sp>
        <p:nvSpPr>
          <p:cNvPr id="4" name="Text Placeholder 3"/>
          <p:cNvSpPr>
            <a:spLocks noGrp="1"/>
          </p:cNvSpPr>
          <p:nvPr>
            <p:ph type="body" sz="half" idx="2"/>
          </p:nvPr>
        </p:nvSpPr>
        <p:spPr/>
        <p:txBody>
          <a:bodyPr/>
          <a:lstStyle/>
          <a:p>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13745"/>
            <a:ext cx="26098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6400" y="1676400"/>
            <a:ext cx="1905000" cy="369332"/>
          </a:xfrm>
          <a:prstGeom prst="rect">
            <a:avLst/>
          </a:prstGeom>
          <a:noFill/>
        </p:spPr>
        <p:txBody>
          <a:bodyPr wrap="square" rtlCol="0">
            <a:spAutoFit/>
          </a:bodyPr>
          <a:lstStyle/>
          <a:p>
            <a:pPr algn="ctr"/>
            <a:r>
              <a:rPr lang="en-US" dirty="0">
                <a:solidFill>
                  <a:schemeClr val="bg1"/>
                </a:solidFill>
              </a:rPr>
              <a:t>I’m done</a:t>
            </a:r>
          </a:p>
        </p:txBody>
      </p:sp>
    </p:spTree>
    <p:extLst>
      <p:ext uri="{BB962C8B-B14F-4D97-AF65-F5344CB8AC3E}">
        <p14:creationId xmlns:p14="http://schemas.microsoft.com/office/powerpoint/2010/main" val="3503123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Misconceptions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43492" y="2323652"/>
            <a:ext cx="7033707" cy="3848547"/>
          </a:xfrm>
        </p:spPr>
        <p:txBody>
          <a:bodyPr/>
          <a:lstStyle/>
          <a:p>
            <a:pPr marL="411480" indent="-342900">
              <a:buFont typeface="+mj-lt"/>
              <a:buAutoNum type="arabicPeriod"/>
            </a:pPr>
            <a:r>
              <a:rPr lang="en-US" sz="1500" dirty="0" smtClean="0"/>
              <a:t>Scriptures used in defense of “Once saved, always saved.”</a:t>
            </a:r>
          </a:p>
          <a:p>
            <a:pPr lvl="1"/>
            <a:r>
              <a:rPr lang="en-US" sz="1300" dirty="0" smtClean="0"/>
              <a:t>John 10:28</a:t>
            </a:r>
            <a:endParaRPr lang="en-US" sz="1300" dirty="0"/>
          </a:p>
          <a:p>
            <a:pPr lvl="2"/>
            <a:r>
              <a:rPr lang="en-US" sz="1300" dirty="0"/>
              <a:t>And I give them eternal life, and they shall never perish; neither shall anyone snatch them out </a:t>
            </a:r>
            <a:r>
              <a:rPr lang="en-US" sz="1300"/>
              <a:t>of </a:t>
            </a:r>
            <a:r>
              <a:rPr lang="en-US" sz="1300" smtClean="0"/>
              <a:t>my </a:t>
            </a:r>
            <a:r>
              <a:rPr lang="en-US" sz="1300" dirty="0" smtClean="0"/>
              <a:t>hand.</a:t>
            </a:r>
            <a:endParaRPr lang="en-US" sz="1300" dirty="0"/>
          </a:p>
          <a:p>
            <a:pPr lvl="1"/>
            <a:r>
              <a:rPr lang="en-US" sz="1300" dirty="0"/>
              <a:t>1 John 3:9</a:t>
            </a:r>
          </a:p>
          <a:p>
            <a:pPr lvl="2"/>
            <a:r>
              <a:rPr lang="en-US" sz="1300" dirty="0"/>
              <a:t>Whoever has been born of God does not sin, for His seed remains in him; and he cannot sin, because he has been born of God.</a:t>
            </a:r>
          </a:p>
          <a:p>
            <a:pPr lvl="1"/>
            <a:r>
              <a:rPr lang="en-US" sz="1300" dirty="0"/>
              <a:t>2 Peter 1:10</a:t>
            </a:r>
          </a:p>
          <a:p>
            <a:pPr lvl="2"/>
            <a:r>
              <a:rPr lang="en-US" sz="1300" dirty="0"/>
              <a:t>Therefore, brethren, be even more diligent to make your call and election sure, for if you do these things you will never </a:t>
            </a:r>
            <a:r>
              <a:rPr lang="en-US" sz="1300" dirty="0" smtClean="0"/>
              <a:t>stumble,</a:t>
            </a:r>
            <a:endParaRPr lang="en-US" sz="1300" dirty="0"/>
          </a:p>
          <a:p>
            <a:pPr lvl="1"/>
            <a:endParaRPr lang="en-US" sz="1300" dirty="0"/>
          </a:p>
          <a:p>
            <a:pPr marL="68580" indent="0">
              <a:buNone/>
            </a:pPr>
            <a:endParaRPr lang="en-US" sz="1500"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188915C6-09C2-4116-B0CF-F360A4B46F3C}"/>
              </a:ext>
            </a:extLst>
          </p:cNvPr>
          <p:cNvPicPr>
            <a:picLocks noChangeAspect="1"/>
          </p:cNvPicPr>
          <p:nvPr/>
        </p:nvPicPr>
        <p:blipFill>
          <a:blip r:embed="rId4"/>
          <a:stretch>
            <a:fillRect/>
          </a:stretch>
        </p:blipFill>
        <p:spPr>
          <a:xfrm>
            <a:off x="7850970" y="4114801"/>
            <a:ext cx="759630" cy="2362200"/>
          </a:xfrm>
          <a:prstGeom prst="rect">
            <a:avLst/>
          </a:prstGeom>
        </p:spPr>
      </p:pic>
    </p:spTree>
    <p:extLst>
      <p:ext uri="{BB962C8B-B14F-4D97-AF65-F5344CB8AC3E}">
        <p14:creationId xmlns:p14="http://schemas.microsoft.com/office/powerpoint/2010/main" val="1129015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a:t>
            </a:r>
            <a:r>
              <a:rPr lang="en-US" dirty="0" smtClean="0"/>
              <a:t>teach?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43492" y="2323652"/>
            <a:ext cx="7033707" cy="3848547"/>
          </a:xfrm>
        </p:spPr>
        <p:txBody>
          <a:bodyPr/>
          <a:lstStyle/>
          <a:p>
            <a:r>
              <a:rPr lang="en-US" sz="1500" dirty="0" smtClean="0"/>
              <a:t> </a:t>
            </a:r>
            <a:r>
              <a:rPr lang="en-US" sz="1500" dirty="0"/>
              <a:t>Calvin is not the originator of this doctrine. It was first taught by Satan thousands of years before in the Garden of </a:t>
            </a:r>
            <a:r>
              <a:rPr lang="en-US" sz="1500" dirty="0" smtClean="0"/>
              <a:t>Eden.</a:t>
            </a:r>
            <a:endParaRPr lang="en-US" sz="1500" dirty="0"/>
          </a:p>
          <a:p>
            <a:pPr lvl="1"/>
            <a:r>
              <a:rPr lang="en-US" sz="1300" dirty="0" smtClean="0"/>
              <a:t>Genesis </a:t>
            </a:r>
            <a:r>
              <a:rPr lang="en-US" sz="1300" dirty="0"/>
              <a:t>3</a:t>
            </a:r>
            <a:r>
              <a:rPr lang="en-US" sz="1300" dirty="0" smtClean="0"/>
              <a:t>:1-4</a:t>
            </a:r>
            <a:endParaRPr lang="en-US" sz="1300" dirty="0"/>
          </a:p>
          <a:p>
            <a:r>
              <a:rPr lang="en-US" sz="1500" dirty="0" smtClean="0"/>
              <a:t>1Peter </a:t>
            </a:r>
            <a:r>
              <a:rPr lang="en-US" sz="1500" dirty="0"/>
              <a:t>5:8</a:t>
            </a:r>
          </a:p>
          <a:p>
            <a:pPr lvl="1"/>
            <a:r>
              <a:rPr lang="en-US" sz="1300" dirty="0"/>
              <a:t>Be alert and of sober mind. Your enemy the devil prowls around like a roaring lion looking for someone to devour.</a:t>
            </a:r>
          </a:p>
          <a:p>
            <a:pPr lvl="1"/>
            <a:endParaRPr lang="en-US" sz="1500" dirty="0"/>
          </a:p>
          <a:p>
            <a:pPr marL="68580" indent="0">
              <a:buNone/>
            </a:pPr>
            <a:endParaRPr lang="en-US" sz="1700"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 xmlns:a16="http://schemas.microsoft.com/office/drawing/2014/main" id="{F756612B-8878-4A6B-BAE0-EFC4796052CD}"/>
              </a:ext>
            </a:extLst>
          </p:cNvPr>
          <p:cNvPicPr>
            <a:picLocks noChangeAspect="1"/>
          </p:cNvPicPr>
          <p:nvPr/>
        </p:nvPicPr>
        <p:blipFill>
          <a:blip r:embed="rId3"/>
          <a:stretch>
            <a:fillRect/>
          </a:stretch>
        </p:blipFill>
        <p:spPr>
          <a:xfrm>
            <a:off x="7924800" y="4295043"/>
            <a:ext cx="688908" cy="2030144"/>
          </a:xfrm>
          <a:prstGeom prst="rect">
            <a:avLst/>
          </a:prstGeom>
        </p:spPr>
      </p:pic>
    </p:spTree>
    <p:extLst>
      <p:ext uri="{BB962C8B-B14F-4D97-AF65-F5344CB8AC3E}">
        <p14:creationId xmlns:p14="http://schemas.microsoft.com/office/powerpoint/2010/main" val="3876619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a:t>
            </a:r>
            <a:r>
              <a:rPr lang="en-US" dirty="0" smtClean="0"/>
              <a:t>teach?</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43492" y="2323652"/>
            <a:ext cx="7033707" cy="3848547"/>
          </a:xfrm>
        </p:spPr>
        <p:txBody>
          <a:bodyPr/>
          <a:lstStyle/>
          <a:p>
            <a:r>
              <a:rPr lang="en-US" sz="1500" dirty="0"/>
              <a:t>1Cor 10:12</a:t>
            </a:r>
          </a:p>
          <a:p>
            <a:pPr lvl="1"/>
            <a:r>
              <a:rPr lang="en-US" sz="1300" dirty="0"/>
              <a:t> Wherefore let him that thinketh he </a:t>
            </a:r>
            <a:r>
              <a:rPr lang="en-US" sz="1300" dirty="0" err="1"/>
              <a:t>standeth</a:t>
            </a:r>
            <a:r>
              <a:rPr lang="en-US" sz="1300" dirty="0"/>
              <a:t> take heed lest he fall.</a:t>
            </a:r>
          </a:p>
          <a:p>
            <a:r>
              <a:rPr lang="en-US" sz="1500" dirty="0"/>
              <a:t>1 Tim 1:19-20</a:t>
            </a:r>
          </a:p>
          <a:p>
            <a:pPr lvl="1"/>
            <a:r>
              <a:rPr lang="en-US" sz="1300" dirty="0"/>
              <a:t>Holding faith, and a good conscience; which some having put away concerning faith have made shipwreck: 20 Of whom is </a:t>
            </a:r>
            <a:r>
              <a:rPr lang="en-US" sz="1300" dirty="0" err="1"/>
              <a:t>Hymenaeus</a:t>
            </a:r>
            <a:r>
              <a:rPr lang="en-US" sz="1300" dirty="0"/>
              <a:t> and Alexander; whom I have delivered unto Satan, that they may learn not to blaspheme.</a:t>
            </a:r>
          </a:p>
          <a:p>
            <a:r>
              <a:rPr lang="en-US" sz="1500" dirty="0"/>
              <a:t>2Tim4:10</a:t>
            </a:r>
          </a:p>
          <a:p>
            <a:pPr lvl="1"/>
            <a:r>
              <a:rPr lang="en-US" sz="1300" dirty="0"/>
              <a:t> For Demas hath forsaken me, having loved this present world, and is departed unto Thessalonica; </a:t>
            </a:r>
            <a:r>
              <a:rPr lang="en-US" sz="1300" dirty="0" err="1"/>
              <a:t>Crescens</a:t>
            </a:r>
            <a:r>
              <a:rPr lang="en-US" sz="1300" dirty="0"/>
              <a:t> to Galatia, Titus unto Dalmatia.</a:t>
            </a:r>
          </a:p>
          <a:p>
            <a:r>
              <a:rPr lang="en-US" sz="1500" dirty="0"/>
              <a:t>Gal 5:4</a:t>
            </a:r>
          </a:p>
          <a:p>
            <a:pPr lvl="1"/>
            <a:r>
              <a:rPr lang="en-US" sz="1300" dirty="0"/>
              <a:t>4 You have become estranged from Christ, you who attempt to be justified by law; you have fallen from grace. </a:t>
            </a:r>
          </a:p>
          <a:p>
            <a:endParaRPr lang="en-US" sz="1500" dirty="0"/>
          </a:p>
          <a:p>
            <a:pPr marL="365760" lvl="1" indent="0">
              <a:buNone/>
            </a:pPr>
            <a:endParaRPr lang="en-US" sz="1300" dirty="0"/>
          </a:p>
          <a:p>
            <a:endParaRPr lang="en-US" dirty="0"/>
          </a:p>
          <a:p>
            <a:endParaRPr lang="en-US" dirty="0"/>
          </a:p>
          <a:p>
            <a:endParaRPr lang="en-US" dirty="0"/>
          </a:p>
          <a:p>
            <a:endParaRPr lang="en-US" dirty="0"/>
          </a:p>
        </p:txBody>
      </p:sp>
      <p:pic>
        <p:nvPicPr>
          <p:cNvPr id="5" name="Picture 4">
            <a:extLst>
              <a:ext uri="{FF2B5EF4-FFF2-40B4-BE49-F238E27FC236}">
                <a16:creationId xmlns="" xmlns:a16="http://schemas.microsoft.com/office/drawing/2014/main" id="{F756612B-8878-4A6B-BAE0-EFC4796052CD}"/>
              </a:ext>
            </a:extLst>
          </p:cNvPr>
          <p:cNvPicPr>
            <a:picLocks noChangeAspect="1"/>
          </p:cNvPicPr>
          <p:nvPr/>
        </p:nvPicPr>
        <p:blipFill>
          <a:blip r:embed="rId4"/>
          <a:stretch>
            <a:fillRect/>
          </a:stretch>
        </p:blipFill>
        <p:spPr>
          <a:xfrm>
            <a:off x="7924800" y="4295043"/>
            <a:ext cx="688908" cy="2030144"/>
          </a:xfrm>
          <a:prstGeom prst="rect">
            <a:avLst/>
          </a:prstGeom>
        </p:spPr>
      </p:pic>
    </p:spTree>
    <p:extLst>
      <p:ext uri="{BB962C8B-B14F-4D97-AF65-F5344CB8AC3E}">
        <p14:creationId xmlns:p14="http://schemas.microsoft.com/office/powerpoint/2010/main" val="1952887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teach?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43492" y="2323652"/>
            <a:ext cx="6957507" cy="3696147"/>
          </a:xfrm>
        </p:spPr>
        <p:txBody>
          <a:bodyPr/>
          <a:lstStyle/>
          <a:p>
            <a:r>
              <a:rPr lang="en-US" sz="1500" dirty="0"/>
              <a:t>Phi 2:12</a:t>
            </a:r>
          </a:p>
          <a:p>
            <a:pPr lvl="1"/>
            <a:r>
              <a:rPr lang="en-US" sz="1300" dirty="0"/>
              <a:t>Therefore, my dear friends, as you have always obeyed—not only in my presence, but now much more in my absence—continue to work out your salvation with fear and trembling,</a:t>
            </a:r>
          </a:p>
          <a:p>
            <a:r>
              <a:rPr lang="en-US" sz="1500" dirty="0"/>
              <a:t>James 1:12</a:t>
            </a:r>
          </a:p>
          <a:p>
            <a:pPr lvl="1"/>
            <a:r>
              <a:rPr lang="en-US" sz="1300" dirty="0"/>
              <a:t> Blessed is the one who perseveres under trial because, having stood the test, that person will receive the crown of life that the Lord has promised to those who love him.</a:t>
            </a:r>
            <a:endParaRPr lang="en-US" sz="1500" dirty="0"/>
          </a:p>
          <a:p>
            <a:r>
              <a:rPr lang="en-US" sz="1500" dirty="0"/>
              <a:t>The Scriptures put as much emphasis on finishing the race strong as they do starting the race. </a:t>
            </a:r>
          </a:p>
          <a:p>
            <a:endParaRPr lang="en-US" b="1" dirty="0"/>
          </a:p>
          <a:p>
            <a:endParaRPr lang="en-US" b="1" dirty="0"/>
          </a:p>
        </p:txBody>
      </p:sp>
      <p:pic>
        <p:nvPicPr>
          <p:cNvPr id="4" name="Picture 3">
            <a:extLst>
              <a:ext uri="{FF2B5EF4-FFF2-40B4-BE49-F238E27FC236}">
                <a16:creationId xmlns="" xmlns:a16="http://schemas.microsoft.com/office/drawing/2014/main" id="{BC944CDA-0439-4C6E-B06E-4C044DE27693}"/>
              </a:ext>
            </a:extLst>
          </p:cNvPr>
          <p:cNvPicPr>
            <a:picLocks noChangeAspect="1"/>
          </p:cNvPicPr>
          <p:nvPr/>
        </p:nvPicPr>
        <p:blipFill>
          <a:blip r:embed="rId4"/>
          <a:stretch>
            <a:fillRect/>
          </a:stretch>
        </p:blipFill>
        <p:spPr>
          <a:xfrm>
            <a:off x="7999720" y="4419600"/>
            <a:ext cx="687080" cy="2030210"/>
          </a:xfrm>
          <a:prstGeom prst="rect">
            <a:avLst/>
          </a:prstGeom>
        </p:spPr>
      </p:pic>
    </p:spTree>
    <p:extLst>
      <p:ext uri="{BB962C8B-B14F-4D97-AF65-F5344CB8AC3E}">
        <p14:creationId xmlns:p14="http://schemas.microsoft.com/office/powerpoint/2010/main" val="68638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a:t>
            </a:r>
            <a:r>
              <a:rPr lang="en-US" dirty="0"/>
              <a:t>are saved by the </a:t>
            </a:r>
            <a:r>
              <a:rPr lang="en-US" dirty="0" smtClean="0"/>
              <a:t>Law </a:t>
            </a:r>
            <a:r>
              <a:rPr lang="en-US" dirty="0"/>
              <a:t>of </a:t>
            </a:r>
            <a:r>
              <a:rPr lang="en-US" dirty="0" smtClean="0"/>
              <a:t>Moses”</a:t>
            </a:r>
            <a:endParaRPr lang="en-US" dirty="0"/>
          </a:p>
        </p:txBody>
      </p:sp>
      <p:sp>
        <p:nvSpPr>
          <p:cNvPr id="4" name="Text Placeholder 3"/>
          <p:cNvSpPr>
            <a:spLocks noGrp="1"/>
          </p:cNvSpPr>
          <p:nvPr>
            <p:ph type="body"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88671"/>
            <a:ext cx="2667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0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Common Misconceptions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043492" y="2133600"/>
            <a:ext cx="6777317" cy="4267200"/>
          </a:xfrm>
        </p:spPr>
        <p:txBody>
          <a:bodyPr>
            <a:normAutofit/>
          </a:bodyPr>
          <a:lstStyle/>
          <a:p>
            <a:pPr marL="411480" indent="-342900">
              <a:buFont typeface="+mj-lt"/>
              <a:buAutoNum type="arabicPeriod"/>
            </a:pPr>
            <a:r>
              <a:rPr lang="en-US" sz="1500" dirty="0"/>
              <a:t>We are still under law, because Christ said that he did not come to destroy the law.</a:t>
            </a:r>
          </a:p>
          <a:p>
            <a:pPr lvl="1">
              <a:buFont typeface="Courier New" panose="02070309020205020404" pitchFamily="49" charset="0"/>
              <a:buChar char="o"/>
            </a:pPr>
            <a:r>
              <a:rPr lang="en-US" sz="1300" dirty="0"/>
              <a:t>Matthew5:17</a:t>
            </a:r>
          </a:p>
          <a:p>
            <a:pPr lvl="2">
              <a:buFont typeface="Courier New" panose="02070309020205020404" pitchFamily="49" charset="0"/>
              <a:buChar char="o"/>
            </a:pPr>
            <a:r>
              <a:rPr lang="en-US" sz="1100" dirty="0"/>
              <a:t>"Do not think that I came to destroy the Law or the Prophets. I did not come to destroy but to fulfill" </a:t>
            </a:r>
          </a:p>
          <a:p>
            <a:pPr marL="365760" lvl="1" indent="0">
              <a:buNone/>
            </a:pPr>
            <a:endParaRPr lang="en-US" sz="1300" dirty="0"/>
          </a:p>
          <a:p>
            <a:pPr marL="411480" indent="-342900">
              <a:buFont typeface="+mj-lt"/>
              <a:buAutoNum type="arabicPeriod"/>
            </a:pPr>
            <a:r>
              <a:rPr lang="en-US" sz="1500" dirty="0"/>
              <a:t>James 2:8-12 verifies that the Law of Moses is still in effect.</a:t>
            </a:r>
          </a:p>
          <a:p>
            <a:pPr lvl="1">
              <a:buFont typeface="Courier New" panose="02070309020205020404" pitchFamily="49" charset="0"/>
              <a:buChar char="o"/>
            </a:pPr>
            <a:r>
              <a:rPr lang="en-US" sz="1300" dirty="0"/>
              <a:t>8 If ye fulfil the royal law according to the scripture, Thou shalt love thy </a:t>
            </a:r>
            <a:r>
              <a:rPr lang="en-US" sz="1300" dirty="0" err="1"/>
              <a:t>neighbour</a:t>
            </a:r>
            <a:r>
              <a:rPr lang="en-US" sz="1300" dirty="0"/>
              <a:t> as thyself, ye do well:</a:t>
            </a:r>
          </a:p>
          <a:p>
            <a:pPr lvl="1">
              <a:buFont typeface="Courier New" panose="02070309020205020404" pitchFamily="49" charset="0"/>
              <a:buChar char="o"/>
            </a:pPr>
            <a:r>
              <a:rPr lang="en-US" sz="1300" dirty="0"/>
              <a:t>9 But if ye have respect to persons, ye commit sin, and are convinced of the law as transgressors.</a:t>
            </a:r>
          </a:p>
          <a:p>
            <a:pPr lvl="1">
              <a:buFont typeface="Courier New" panose="02070309020205020404" pitchFamily="49" charset="0"/>
              <a:buChar char="o"/>
            </a:pPr>
            <a:r>
              <a:rPr lang="en-US" sz="1300" dirty="0"/>
              <a:t>10 For whosoever shall keep the whole law, and yet offend in one point, he is guilty of all.</a:t>
            </a:r>
          </a:p>
          <a:p>
            <a:pPr lvl="1">
              <a:buFont typeface="Courier New" panose="02070309020205020404" pitchFamily="49" charset="0"/>
              <a:buChar char="o"/>
            </a:pPr>
            <a:r>
              <a:rPr lang="en-US" sz="1300" dirty="0"/>
              <a:t>11 For he that said, Do not commit adultery, said also, Do not kill. Now if thou commit no adultery, yet if thou kill, thou art become a transgressor of the law.</a:t>
            </a:r>
          </a:p>
          <a:p>
            <a:pPr lvl="1">
              <a:buFont typeface="Courier New" panose="02070309020205020404" pitchFamily="49" charset="0"/>
              <a:buChar char="o"/>
            </a:pPr>
            <a:r>
              <a:rPr lang="en-US" sz="1300" dirty="0"/>
              <a:t>12 So speak ye, and so do, as they that shall be judged by the law of liberty.</a:t>
            </a:r>
          </a:p>
          <a:p>
            <a:pPr>
              <a:buFont typeface="Courier New" panose="02070309020205020404" pitchFamily="49" charset="0"/>
              <a:buChar char="o"/>
            </a:pPr>
            <a:endParaRPr lang="en-US" sz="1500" dirty="0"/>
          </a:p>
          <a:p>
            <a:pPr marL="68580" indent="0">
              <a:buNone/>
            </a:pPr>
            <a:endParaRPr lang="en-US" dirty="0"/>
          </a:p>
          <a:p>
            <a:pPr>
              <a:buFont typeface="Wingdings" pitchFamily="2" charset="2"/>
              <a:buChar char="ü"/>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823827"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495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teach?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043492" y="2323652"/>
            <a:ext cx="6777317" cy="4153348"/>
          </a:xfrm>
        </p:spPr>
        <p:txBody>
          <a:bodyPr>
            <a:normAutofit/>
          </a:bodyPr>
          <a:lstStyle/>
          <a:p>
            <a:pPr>
              <a:buFont typeface="Courier New" panose="02070309020205020404" pitchFamily="49" charset="0"/>
              <a:buChar char="o"/>
            </a:pPr>
            <a:r>
              <a:rPr lang="en-US" sz="1500" dirty="0"/>
              <a:t>Gal.3:24-25</a:t>
            </a:r>
          </a:p>
          <a:p>
            <a:pPr lvl="1">
              <a:buFont typeface="Courier New" panose="02070309020205020404" pitchFamily="49" charset="0"/>
              <a:buChar char="o"/>
            </a:pPr>
            <a:r>
              <a:rPr lang="en-US" sz="1300" dirty="0"/>
              <a:t>Wherefore the law was our schoolmaster to bring us unto Christ, that we might be justified by faith. But after that faith is come, we are no longer under a schoolmaster</a:t>
            </a:r>
            <a:r>
              <a:rPr lang="en-US" sz="1300" dirty="0" smtClean="0"/>
              <a:t>.</a:t>
            </a:r>
            <a:endParaRPr lang="en-US" sz="1500" dirty="0" smtClean="0"/>
          </a:p>
          <a:p>
            <a:pPr>
              <a:buFont typeface="Courier New" panose="02070309020205020404" pitchFamily="49" charset="0"/>
              <a:buChar char="o"/>
            </a:pPr>
            <a:r>
              <a:rPr lang="en-US" sz="1500" dirty="0" smtClean="0"/>
              <a:t>Rom </a:t>
            </a:r>
            <a:r>
              <a:rPr lang="en-US" sz="1500" dirty="0"/>
              <a:t>10:4</a:t>
            </a:r>
          </a:p>
          <a:p>
            <a:pPr lvl="1">
              <a:buFont typeface="Courier New" panose="02070309020205020404" pitchFamily="49" charset="0"/>
              <a:buChar char="o"/>
            </a:pPr>
            <a:r>
              <a:rPr lang="en-US" sz="1300" dirty="0"/>
              <a:t>For Christ is the end of the law for righteousness to everyone who believes</a:t>
            </a:r>
            <a:r>
              <a:rPr lang="en-US" sz="1300" dirty="0" smtClean="0"/>
              <a:t>.</a:t>
            </a:r>
          </a:p>
          <a:p>
            <a:pPr>
              <a:buFont typeface="Courier New" panose="02070309020205020404" pitchFamily="49" charset="0"/>
              <a:buChar char="o"/>
            </a:pPr>
            <a:r>
              <a:rPr lang="en-US" sz="1500" dirty="0"/>
              <a:t>Col 2:14</a:t>
            </a:r>
          </a:p>
          <a:p>
            <a:pPr lvl="1">
              <a:buFont typeface="Courier New" panose="02070309020205020404" pitchFamily="49" charset="0"/>
              <a:buChar char="o"/>
            </a:pPr>
            <a:r>
              <a:rPr lang="en-US" sz="1300" dirty="0"/>
              <a:t> Blotting out the handwriting of ordinances that was against us, which was contrary to us, and took it out of the way, nailing it to his cross</a:t>
            </a:r>
            <a:r>
              <a:rPr lang="en-US" sz="1300" dirty="0" smtClean="0"/>
              <a:t>;</a:t>
            </a:r>
            <a:endParaRPr lang="en-US" sz="1500" dirty="0" smtClean="0"/>
          </a:p>
          <a:p>
            <a:pPr lvl="0">
              <a:buClr>
                <a:srgbClr val="94C600"/>
              </a:buClr>
              <a:buFont typeface="Courier New" panose="02070309020205020404" pitchFamily="49" charset="0"/>
              <a:buChar char="o"/>
            </a:pPr>
            <a:r>
              <a:rPr lang="en-US" sz="1500" dirty="0" smtClean="0">
                <a:solidFill>
                  <a:srgbClr val="3E3D2D"/>
                </a:solidFill>
              </a:rPr>
              <a:t>Gal</a:t>
            </a:r>
            <a:r>
              <a:rPr lang="en-US" sz="1500" dirty="0">
                <a:solidFill>
                  <a:srgbClr val="3E3D2D"/>
                </a:solidFill>
              </a:rPr>
              <a:t>. 2:21 </a:t>
            </a:r>
          </a:p>
          <a:p>
            <a:pPr lvl="1">
              <a:buClr>
                <a:srgbClr val="94C600"/>
              </a:buClr>
              <a:buFont typeface="Courier New" panose="02070309020205020404" pitchFamily="49" charset="0"/>
              <a:buChar char="o"/>
            </a:pPr>
            <a:r>
              <a:rPr lang="en-US" sz="1300" dirty="0">
                <a:solidFill>
                  <a:srgbClr val="3E3D2D"/>
                </a:solidFill>
              </a:rPr>
              <a:t>“I do not nullify the grace of God, for  if righteousness comes through  the Law, then Christ died needlessly.”</a:t>
            </a:r>
          </a:p>
          <a:p>
            <a:pPr>
              <a:buClr>
                <a:srgbClr val="94C600"/>
              </a:buClr>
              <a:buFont typeface="Courier New" panose="02070309020205020404" pitchFamily="49" charset="0"/>
              <a:buChar char="o"/>
            </a:pPr>
            <a:endParaRPr lang="en-US" sz="1500" dirty="0">
              <a:solidFill>
                <a:srgbClr val="3E3D2D"/>
              </a:solidFill>
            </a:endParaRPr>
          </a:p>
          <a:p>
            <a:pPr>
              <a:buFont typeface="Courier New" panose="02070309020205020404" pitchFamily="49" charset="0"/>
              <a:buChar char="o"/>
            </a:pPr>
            <a:endParaRPr lang="en-US" sz="1500" dirty="0"/>
          </a:p>
          <a:p>
            <a:pPr>
              <a:buFont typeface="Courier New" panose="02070309020205020404" pitchFamily="49" charset="0"/>
              <a:buChar char="o"/>
            </a:pPr>
            <a:endParaRPr lang="en-US" sz="1500" dirty="0"/>
          </a:p>
          <a:p>
            <a:pPr>
              <a:buFont typeface="Courier New" panose="02070309020205020404" pitchFamily="49" charset="0"/>
              <a:buChar char="o"/>
            </a:pPr>
            <a:endParaRPr lang="en-US" sz="1500" dirty="0"/>
          </a:p>
          <a:p>
            <a:pPr lvl="1">
              <a:buFont typeface="Courier New" panose="02070309020205020404" pitchFamily="49" charset="0"/>
              <a:buChar char="o"/>
            </a:pPr>
            <a:endParaRPr lang="en-US" sz="1300" dirty="0"/>
          </a:p>
          <a:p>
            <a:pPr marL="365760" lvl="1" indent="0">
              <a:buNone/>
            </a:pPr>
            <a:endParaRPr lang="en-US" sz="1300" dirty="0"/>
          </a:p>
          <a:p>
            <a:pPr>
              <a:buFont typeface="Courier New" panose="02070309020205020404" pitchFamily="49" charset="0"/>
              <a:buChar char="o"/>
            </a:pPr>
            <a:endParaRPr lang="en-US" sz="1500" dirty="0"/>
          </a:p>
          <a:p>
            <a:pPr>
              <a:buFont typeface="Wingdings" pitchFamily="2" charset="2"/>
              <a:buChar char="v"/>
            </a:pPr>
            <a:endParaRPr lang="en-US" sz="1500" dirty="0"/>
          </a:p>
          <a:p>
            <a:pPr marL="68580" indent="0">
              <a:buNone/>
            </a:pPr>
            <a:endParaRPr lang="en-US" sz="1500" dirty="0"/>
          </a:p>
          <a:p>
            <a:pPr>
              <a:buFont typeface="Wingdings" pitchFamily="2" charset="2"/>
              <a:buChar char="ü"/>
            </a:pPr>
            <a:endParaRPr lang="en-US" dirty="0"/>
          </a:p>
          <a:p>
            <a:pPr>
              <a:buFont typeface="Wingdings" pitchFamily="2" charset="2"/>
              <a:buChar char="ü"/>
            </a:pPr>
            <a:endParaRPr lang="en-US" dirty="0"/>
          </a:p>
        </p:txBody>
      </p:sp>
      <p:pic>
        <p:nvPicPr>
          <p:cNvPr id="5" name="Picture 4">
            <a:extLst>
              <a:ext uri="{FF2B5EF4-FFF2-40B4-BE49-F238E27FC236}">
                <a16:creationId xmlns="" xmlns:a16="http://schemas.microsoft.com/office/drawing/2014/main" id="{DD8356FF-05B3-4847-AA1A-8C5FB1FF259E}"/>
              </a:ext>
            </a:extLst>
          </p:cNvPr>
          <p:cNvPicPr>
            <a:picLocks noChangeAspect="1"/>
          </p:cNvPicPr>
          <p:nvPr/>
        </p:nvPicPr>
        <p:blipFill>
          <a:blip r:embed="rId4"/>
          <a:stretch>
            <a:fillRect/>
          </a:stretch>
        </p:blipFill>
        <p:spPr>
          <a:xfrm>
            <a:off x="7696200" y="3794528"/>
            <a:ext cx="951058" cy="2682472"/>
          </a:xfrm>
          <a:prstGeom prst="rect">
            <a:avLst/>
          </a:prstGeom>
        </p:spPr>
      </p:pic>
    </p:spTree>
    <p:extLst>
      <p:ext uri="{BB962C8B-B14F-4D97-AF65-F5344CB8AC3E}">
        <p14:creationId xmlns:p14="http://schemas.microsoft.com/office/powerpoint/2010/main" val="185167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a:t>
            </a:r>
            <a:r>
              <a:rPr lang="en-US" dirty="0"/>
              <a:t>can join the church of your choice</a:t>
            </a:r>
            <a:r>
              <a:rPr lang="en-US" dirty="0" smtClean="0"/>
              <a:t>.”</a:t>
            </a:r>
            <a:endParaRPr lang="en-US" dirty="0"/>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2895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28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Common Misconceptions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609600" y="2057400"/>
            <a:ext cx="7211209" cy="4419600"/>
          </a:xfrm>
        </p:spPr>
        <p:txBody>
          <a:bodyPr>
            <a:normAutofit/>
          </a:bodyPr>
          <a:lstStyle/>
          <a:p>
            <a:pPr marL="411480" indent="-342900">
              <a:buFont typeface="+mj-lt"/>
              <a:buAutoNum type="arabicPeriod"/>
            </a:pPr>
            <a:endParaRPr lang="en-US" sz="1500" dirty="0"/>
          </a:p>
          <a:p>
            <a:pPr marL="411480" indent="-342900">
              <a:lnSpc>
                <a:spcPct val="150000"/>
              </a:lnSpc>
              <a:buFont typeface="+mj-lt"/>
              <a:buAutoNum type="arabicPeriod"/>
            </a:pPr>
            <a:r>
              <a:rPr lang="en-US" sz="1500" dirty="0" smtClean="0"/>
              <a:t>It doesn’t matter were you go to church as long as you are worshiping the Lord. </a:t>
            </a:r>
          </a:p>
          <a:p>
            <a:pPr marL="411480" indent="-342900">
              <a:lnSpc>
                <a:spcPct val="150000"/>
              </a:lnSpc>
              <a:buFont typeface="+mj-lt"/>
              <a:buAutoNum type="arabicPeriod"/>
            </a:pPr>
            <a:r>
              <a:rPr lang="en-US" sz="1500" dirty="0" smtClean="0"/>
              <a:t>God is not concern with how with worship him as long as we are worshiping him. </a:t>
            </a:r>
            <a:endParaRPr lang="en-US" sz="1500" dirty="0"/>
          </a:p>
          <a:p>
            <a:pPr marL="68580" indent="0">
              <a:buNone/>
            </a:pPr>
            <a:endParaRPr lang="en-US" sz="1500" dirty="0"/>
          </a:p>
          <a:p>
            <a:pPr marL="68580" indent="0">
              <a:buNone/>
            </a:pPr>
            <a:endParaRPr lang="en-US" sz="1500" dirty="0"/>
          </a:p>
          <a:p>
            <a:endParaRPr lang="en-US" sz="1500" dirty="0"/>
          </a:p>
          <a:p>
            <a:pPr marL="68580" indent="0">
              <a:buNone/>
            </a:pPr>
            <a:endParaRPr lang="en-US" sz="1300" dirty="0"/>
          </a:p>
        </p:txBody>
      </p:sp>
      <p:pic>
        <p:nvPicPr>
          <p:cNvPr id="3" name="Picture 2">
            <a:extLst>
              <a:ext uri="{FF2B5EF4-FFF2-40B4-BE49-F238E27FC236}">
                <a16:creationId xmlns="" xmlns:a16="http://schemas.microsoft.com/office/drawing/2014/main" id="{69BC9E80-8334-4D85-997B-2D41C92CAD68}"/>
              </a:ext>
            </a:extLst>
          </p:cNvPr>
          <p:cNvPicPr>
            <a:picLocks noChangeAspect="1"/>
          </p:cNvPicPr>
          <p:nvPr/>
        </p:nvPicPr>
        <p:blipFill>
          <a:blip r:embed="rId4"/>
          <a:stretch>
            <a:fillRect/>
          </a:stretch>
        </p:blipFill>
        <p:spPr>
          <a:xfrm>
            <a:off x="7696200" y="4191000"/>
            <a:ext cx="911275" cy="2286000"/>
          </a:xfrm>
          <a:prstGeom prst="rect">
            <a:avLst/>
          </a:prstGeom>
        </p:spPr>
      </p:pic>
    </p:spTree>
    <p:extLst>
      <p:ext uri="{BB962C8B-B14F-4D97-AF65-F5344CB8AC3E}">
        <p14:creationId xmlns:p14="http://schemas.microsoft.com/office/powerpoint/2010/main" val="12429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teach?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043492" y="2323652"/>
            <a:ext cx="6777317" cy="3508977"/>
          </a:xfrm>
        </p:spPr>
        <p:txBody>
          <a:bodyPr>
            <a:normAutofit lnSpcReduction="10000"/>
          </a:bodyPr>
          <a:lstStyle/>
          <a:p>
            <a:r>
              <a:rPr lang="en-US" sz="1500" dirty="0"/>
              <a:t>Matt16:18</a:t>
            </a:r>
          </a:p>
          <a:p>
            <a:pPr lvl="1"/>
            <a:r>
              <a:rPr lang="en-US" sz="1300" dirty="0"/>
              <a:t>upon this rock I will build my church</a:t>
            </a:r>
          </a:p>
          <a:p>
            <a:r>
              <a:rPr lang="en-US" sz="1500" dirty="0"/>
              <a:t>Matt17:5</a:t>
            </a:r>
          </a:p>
          <a:p>
            <a:pPr lvl="1"/>
            <a:r>
              <a:rPr lang="en-US" sz="1300" dirty="0"/>
              <a:t>“This is my beloved Son,1 with whom I am well pleased; listen to him.”</a:t>
            </a:r>
          </a:p>
          <a:p>
            <a:r>
              <a:rPr lang="en-US" sz="1500" dirty="0"/>
              <a:t>1 Cor1:12</a:t>
            </a:r>
          </a:p>
          <a:p>
            <a:pPr lvl="1"/>
            <a:r>
              <a:rPr lang="en-US" sz="1300" dirty="0"/>
              <a:t>One of you says, “I follow Paul”; another, “I follow Apollos”; another, “I follow Cephas”; still another, “I follow Christ.”</a:t>
            </a:r>
          </a:p>
          <a:p>
            <a:r>
              <a:rPr lang="en-US" sz="1500" dirty="0"/>
              <a:t>Eph1:22-23</a:t>
            </a:r>
          </a:p>
          <a:p>
            <a:pPr lvl="1"/>
            <a:r>
              <a:rPr lang="en-US" sz="1300" dirty="0"/>
              <a:t> And hath put all things under his feet, and gave him to be the head over all things to the church, Which is his body, the fulness of him that </a:t>
            </a:r>
            <a:r>
              <a:rPr lang="en-US" sz="1300" dirty="0" err="1"/>
              <a:t>filleth</a:t>
            </a:r>
            <a:r>
              <a:rPr lang="en-US" sz="1300" dirty="0"/>
              <a:t> all in all.</a:t>
            </a:r>
          </a:p>
          <a:p>
            <a:r>
              <a:rPr lang="en-US" sz="1500" dirty="0" err="1"/>
              <a:t>Eph</a:t>
            </a:r>
            <a:r>
              <a:rPr lang="en-US" sz="1500" dirty="0"/>
              <a:t> 4:4-6</a:t>
            </a:r>
          </a:p>
          <a:p>
            <a:pPr lvl="1"/>
            <a:r>
              <a:rPr lang="en-US" sz="1300" dirty="0"/>
              <a:t>There is one body and one Spirit, just as you were called to one hope when you were called; one Lord, one faith, one baptism;  one God and Father of all, who is over all and through all and in all.</a:t>
            </a:r>
          </a:p>
          <a:p>
            <a:pPr marL="365760" lvl="1" indent="0">
              <a:buNone/>
            </a:pPr>
            <a:endParaRPr lang="en-US" sz="1300" dirty="0"/>
          </a:p>
          <a:p>
            <a:pPr marL="365760" lvl="1" indent="0">
              <a:buNone/>
            </a:pPr>
            <a:endParaRPr lang="en-US" sz="1300" dirty="0"/>
          </a:p>
        </p:txBody>
      </p:sp>
      <p:pic>
        <p:nvPicPr>
          <p:cNvPr id="3" name="Picture 2">
            <a:extLst>
              <a:ext uri="{FF2B5EF4-FFF2-40B4-BE49-F238E27FC236}">
                <a16:creationId xmlns="" xmlns:a16="http://schemas.microsoft.com/office/drawing/2014/main" id="{D1629FA5-92C4-4279-96B2-B6DDF2560F03}"/>
              </a:ext>
            </a:extLst>
          </p:cNvPr>
          <p:cNvPicPr>
            <a:picLocks noChangeAspect="1"/>
          </p:cNvPicPr>
          <p:nvPr/>
        </p:nvPicPr>
        <p:blipFill>
          <a:blip r:embed="rId4"/>
          <a:stretch>
            <a:fillRect/>
          </a:stretch>
        </p:blipFill>
        <p:spPr>
          <a:xfrm>
            <a:off x="7845223" y="4419600"/>
            <a:ext cx="707911" cy="1996672"/>
          </a:xfrm>
          <a:prstGeom prst="rect">
            <a:avLst/>
          </a:prstGeom>
        </p:spPr>
      </p:pic>
    </p:spTree>
    <p:extLst>
      <p:ext uri="{BB962C8B-B14F-4D97-AF65-F5344CB8AC3E}">
        <p14:creationId xmlns:p14="http://schemas.microsoft.com/office/powerpoint/2010/main" val="346411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Bible teach?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685800" y="2323652"/>
            <a:ext cx="7135009" cy="4077148"/>
          </a:xfrm>
        </p:spPr>
        <p:txBody>
          <a:bodyPr>
            <a:normAutofit/>
          </a:bodyPr>
          <a:lstStyle/>
          <a:p>
            <a:pPr lvl="1"/>
            <a:r>
              <a:rPr lang="en-US" sz="1500" dirty="0"/>
              <a:t>Leadership</a:t>
            </a:r>
          </a:p>
          <a:p>
            <a:pPr lvl="2"/>
            <a:r>
              <a:rPr lang="en-US" sz="1300" dirty="0"/>
              <a:t>Elders-Act 20:17</a:t>
            </a:r>
          </a:p>
          <a:p>
            <a:pPr lvl="2"/>
            <a:r>
              <a:rPr lang="en-US" sz="1300" dirty="0"/>
              <a:t>Deacons- 1 Tim 3:8-13</a:t>
            </a:r>
          </a:p>
          <a:p>
            <a:pPr lvl="2"/>
            <a:r>
              <a:rPr lang="en-US" sz="1300" dirty="0"/>
              <a:t>Evangelist-Rom 10:14-15</a:t>
            </a:r>
          </a:p>
          <a:p>
            <a:pPr lvl="2"/>
            <a:endParaRPr lang="en-US" sz="1100" dirty="0"/>
          </a:p>
          <a:p>
            <a:pPr lvl="1"/>
            <a:r>
              <a:rPr lang="en-US" sz="1500" dirty="0"/>
              <a:t>Worship</a:t>
            </a:r>
          </a:p>
          <a:p>
            <a:pPr lvl="2"/>
            <a:r>
              <a:rPr lang="en-US" sz="1300" dirty="0"/>
              <a:t>Preaching and teaching- 1 Cor1:18</a:t>
            </a:r>
          </a:p>
          <a:p>
            <a:pPr lvl="2"/>
            <a:r>
              <a:rPr lang="en-US" sz="1300" dirty="0"/>
              <a:t>Lords Supper </a:t>
            </a:r>
            <a:r>
              <a:rPr lang="en-US" sz="1300" dirty="0" smtClean="0"/>
              <a:t>-1 Cor11:23-26</a:t>
            </a:r>
            <a:endParaRPr lang="en-US" sz="1300" dirty="0"/>
          </a:p>
          <a:p>
            <a:pPr lvl="2"/>
            <a:r>
              <a:rPr lang="en-US" sz="1300" dirty="0"/>
              <a:t>Prayer -1 Cor14:15</a:t>
            </a:r>
          </a:p>
          <a:p>
            <a:pPr lvl="2"/>
            <a:r>
              <a:rPr lang="en-US" sz="1300" dirty="0"/>
              <a:t>Singing- 1 Cor14:15</a:t>
            </a:r>
          </a:p>
          <a:p>
            <a:pPr lvl="2"/>
            <a:r>
              <a:rPr lang="en-US" sz="1300" dirty="0"/>
              <a:t>Giving- 1 Cor16:2</a:t>
            </a:r>
          </a:p>
          <a:p>
            <a:pPr lvl="2"/>
            <a:endParaRPr lang="en-US" sz="1100" dirty="0"/>
          </a:p>
          <a:p>
            <a:pPr lvl="1"/>
            <a:r>
              <a:rPr lang="en-US" sz="1300" dirty="0"/>
              <a:t>Names for the church</a:t>
            </a:r>
          </a:p>
          <a:p>
            <a:pPr lvl="2"/>
            <a:r>
              <a:rPr lang="en-US" sz="1300" dirty="0"/>
              <a:t>Romans16:16</a:t>
            </a:r>
          </a:p>
          <a:p>
            <a:pPr lvl="2"/>
            <a:r>
              <a:rPr lang="en-US" sz="1300" dirty="0"/>
              <a:t>1 Cor 1:2</a:t>
            </a:r>
          </a:p>
          <a:p>
            <a:pPr lvl="2"/>
            <a:r>
              <a:rPr lang="en-US" sz="1300" dirty="0"/>
              <a:t>Acts 20:28</a:t>
            </a:r>
          </a:p>
          <a:p>
            <a:pPr lvl="2"/>
            <a:endParaRPr lang="en-US" sz="1100" dirty="0"/>
          </a:p>
          <a:p>
            <a:pPr lvl="1"/>
            <a:endParaRPr lang="en-US" sz="1300" dirty="0"/>
          </a:p>
        </p:txBody>
      </p:sp>
      <p:pic>
        <p:nvPicPr>
          <p:cNvPr id="3" name="Picture 2">
            <a:extLst>
              <a:ext uri="{FF2B5EF4-FFF2-40B4-BE49-F238E27FC236}">
                <a16:creationId xmlns="" xmlns:a16="http://schemas.microsoft.com/office/drawing/2014/main" id="{EE6878AE-DE94-4FEA-B260-DA34715FFEEC}"/>
              </a:ext>
            </a:extLst>
          </p:cNvPr>
          <p:cNvPicPr>
            <a:picLocks noChangeAspect="1"/>
          </p:cNvPicPr>
          <p:nvPr/>
        </p:nvPicPr>
        <p:blipFill>
          <a:blip r:embed="rId3"/>
          <a:stretch>
            <a:fillRect/>
          </a:stretch>
        </p:blipFill>
        <p:spPr>
          <a:xfrm>
            <a:off x="7467210" y="4267200"/>
            <a:ext cx="707197" cy="1999661"/>
          </a:xfrm>
          <a:prstGeom prst="rect">
            <a:avLst/>
          </a:prstGeom>
        </p:spPr>
      </p:pic>
    </p:spTree>
    <p:extLst>
      <p:ext uri="{BB962C8B-B14F-4D97-AF65-F5344CB8AC3E}">
        <p14:creationId xmlns:p14="http://schemas.microsoft.com/office/powerpoint/2010/main" val="46616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“Baptism </a:t>
            </a:r>
            <a:r>
              <a:rPr lang="en-US" dirty="0"/>
              <a:t>is not essential to salvation</a:t>
            </a:r>
            <a:r>
              <a:rPr lang="en-US" dirty="0" smtClean="0"/>
              <a:t>.”</a:t>
            </a:r>
            <a:endParaRPr lang="en-US" dirty="0"/>
          </a:p>
        </p:txBody>
      </p:sp>
      <p:sp>
        <p:nvSpPr>
          <p:cNvPr id="4" name="Text Placeholder 3"/>
          <p:cNvSpPr>
            <a:spLocks noGrp="1"/>
          </p:cNvSpPr>
          <p:nvPr>
            <p:ph type="body" sz="half" idx="2"/>
          </p:nvPr>
        </p:nvSpPr>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50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143" y="1752600"/>
            <a:ext cx="2514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573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2304</TotalTime>
  <Words>1878</Words>
  <Application>Microsoft Office PowerPoint</Application>
  <PresentationFormat>On-screen Show (4:3)</PresentationFormat>
  <Paragraphs>187</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The Wrong Perception of the pathway to life </vt:lpstr>
      <vt:lpstr>“We are saved by the Law of Moses”</vt:lpstr>
      <vt:lpstr>Common Misconceptions</vt:lpstr>
      <vt:lpstr>What does the Bible teach?</vt:lpstr>
      <vt:lpstr>“You can join the church of your choice.”</vt:lpstr>
      <vt:lpstr>Common Misconceptions</vt:lpstr>
      <vt:lpstr>What does the Bible teach?</vt:lpstr>
      <vt:lpstr>What does the Bible teach?</vt:lpstr>
      <vt:lpstr>“Baptism is not essential to salvation.”</vt:lpstr>
      <vt:lpstr>Common Misconceptions</vt:lpstr>
      <vt:lpstr>What does the Bible teach?</vt:lpstr>
      <vt:lpstr>What does the Bible teach?</vt:lpstr>
      <vt:lpstr>“Once saved, always saved.”</vt:lpstr>
      <vt:lpstr>Common Misconceptions</vt:lpstr>
      <vt:lpstr>What does the Bible teach?</vt:lpstr>
      <vt:lpstr>What does the Bible teach?</vt:lpstr>
      <vt:lpstr>What does the Bible teach?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Jones, Vanessa</cp:lastModifiedBy>
  <cp:revision>358</cp:revision>
  <cp:lastPrinted>2020-02-25T18:48:55Z</cp:lastPrinted>
  <dcterms:created xsi:type="dcterms:W3CDTF">2020-02-15T15:26:03Z</dcterms:created>
  <dcterms:modified xsi:type="dcterms:W3CDTF">2020-03-11T02:16:06Z</dcterms:modified>
</cp:coreProperties>
</file>