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1"/>
  </p:sldMasterIdLst>
  <p:sldIdLst>
    <p:sldId id="258" r:id="rId2"/>
    <p:sldId id="256" r:id="rId3"/>
    <p:sldId id="257" r:id="rId4"/>
    <p:sldId id="259" r:id="rId5"/>
    <p:sldId id="262"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6C0732-A5FB-C346-9845-51F72DCE5BAA}" v="2237" dt="2020-02-26T23:02:41.2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12"/>
    <p:restoredTop sz="94669"/>
  </p:normalViewPr>
  <p:slideViewPr>
    <p:cSldViewPr snapToGrid="0" snapToObjects="1">
      <p:cViewPr>
        <p:scale>
          <a:sx n="54" d="100"/>
          <a:sy n="54" d="100"/>
        </p:scale>
        <p:origin x="-763" y="23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svg"/><Relationship Id="rId1" Type="http://schemas.openxmlformats.org/officeDocument/2006/relationships/image" Target="../media/image2.png"/><Relationship Id="rId6" Type="http://schemas.openxmlformats.org/officeDocument/2006/relationships/image" Target="../media/image8.svg"/><Relationship Id="rId5" Type="http://schemas.openxmlformats.org/officeDocument/2006/relationships/image" Target="../media/image4.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svg"/><Relationship Id="rId1" Type="http://schemas.openxmlformats.org/officeDocument/2006/relationships/image" Target="../media/image2.png"/><Relationship Id="rId6" Type="http://schemas.openxmlformats.org/officeDocument/2006/relationships/image" Target="../media/image8.svg"/><Relationship Id="rId5" Type="http://schemas.openxmlformats.org/officeDocument/2006/relationships/image" Target="../media/image4.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2281AD-8CA9-4AB4-85C8-FC8C82A86926}"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9504D715-676C-4981-BDAF-D30E3ECF3BE1}">
      <dgm:prSet/>
      <dgm:spPr/>
      <dgm:t>
        <a:bodyPr/>
        <a:lstStyle/>
        <a:p>
          <a:pPr algn="ctr">
            <a:lnSpc>
              <a:spcPct val="100000"/>
            </a:lnSpc>
            <a:defRPr cap="all"/>
          </a:pPr>
          <a:r>
            <a:rPr lang="en-US" b="1" dirty="0"/>
            <a:t>Adam, Eve, The Garden of </a:t>
          </a:r>
          <a:r>
            <a:rPr lang="en-US" b="1" dirty="0" err="1"/>
            <a:t>eden</a:t>
          </a:r>
          <a:r>
            <a:rPr lang="en-US" b="1" dirty="0"/>
            <a:t> and Sin</a:t>
          </a:r>
          <a:endParaRPr lang="en-US" dirty="0"/>
        </a:p>
        <a:p>
          <a:pPr algn="ctr">
            <a:lnSpc>
              <a:spcPct val="100000"/>
            </a:lnSpc>
            <a:defRPr cap="all"/>
          </a:pPr>
          <a:r>
            <a:rPr lang="en-US" i="1" dirty="0"/>
            <a:t>-deception from the beginning and the darken mind</a:t>
          </a:r>
          <a:r>
            <a:rPr lang="en-US" dirty="0"/>
            <a:t> (Genesis 1: 1-3; 1:26 –28; 2:7-17)(Genesis 3; 3:1-13)</a:t>
          </a:r>
          <a:endParaRPr lang="en-US" b="1" dirty="0"/>
        </a:p>
      </dgm:t>
    </dgm:pt>
    <dgm:pt modelId="{6C1C2424-7DD1-4832-88FF-47F4CA38CBC9}" type="parTrans" cxnId="{6AB80B0E-0580-49EA-BB8F-9468BDBBE7CB}">
      <dgm:prSet/>
      <dgm:spPr/>
      <dgm:t>
        <a:bodyPr/>
        <a:lstStyle/>
        <a:p>
          <a:endParaRPr lang="en-US"/>
        </a:p>
      </dgm:t>
    </dgm:pt>
    <dgm:pt modelId="{950DF953-54E7-4336-8A44-EEFB6F0B804C}" type="sibTrans" cxnId="{6AB80B0E-0580-49EA-BB8F-9468BDBBE7CB}">
      <dgm:prSet/>
      <dgm:spPr/>
      <dgm:t>
        <a:bodyPr/>
        <a:lstStyle/>
        <a:p>
          <a:endParaRPr lang="en-US"/>
        </a:p>
      </dgm:t>
    </dgm:pt>
    <dgm:pt modelId="{2D6DEEBC-C82A-4EA8-B7BD-9A98B2FD2316}">
      <dgm:prSet/>
      <dgm:spPr/>
      <dgm:t>
        <a:bodyPr/>
        <a:lstStyle/>
        <a:p>
          <a:pPr>
            <a:lnSpc>
              <a:spcPct val="100000"/>
            </a:lnSpc>
            <a:defRPr cap="all"/>
          </a:pPr>
          <a:r>
            <a:rPr lang="en-US" b="1"/>
            <a:t>The nature of sin and the</a:t>
          </a:r>
          <a:r>
            <a:rPr lang="en-US"/>
            <a:t> </a:t>
          </a:r>
          <a:r>
            <a:rPr lang="en-US" b="1"/>
            <a:t>Reprobate mind </a:t>
          </a:r>
        </a:p>
        <a:p>
          <a:pPr>
            <a:lnSpc>
              <a:spcPct val="100000"/>
            </a:lnSpc>
            <a:defRPr cap="all"/>
          </a:pPr>
          <a:r>
            <a:rPr lang="en-US" b="0" i="1"/>
            <a:t>-Obscured vision and The “Broad way” </a:t>
          </a:r>
          <a:r>
            <a:rPr lang="en-US" b="0"/>
            <a:t>(Romans 1:18-32; 2 Cor 4:1-7)</a:t>
          </a:r>
        </a:p>
      </dgm:t>
    </dgm:pt>
    <dgm:pt modelId="{737D0E21-9BD1-4CB8-A570-0049ADB0E9E1}" type="parTrans" cxnId="{C6018DB7-2288-4DD0-99FE-EB55F910BE76}">
      <dgm:prSet/>
      <dgm:spPr/>
      <dgm:t>
        <a:bodyPr/>
        <a:lstStyle/>
        <a:p>
          <a:endParaRPr lang="en-US"/>
        </a:p>
      </dgm:t>
    </dgm:pt>
    <dgm:pt modelId="{DC9831DA-8A75-4C89-B78B-D8995058AEF2}" type="sibTrans" cxnId="{C6018DB7-2288-4DD0-99FE-EB55F910BE76}">
      <dgm:prSet/>
      <dgm:spPr/>
      <dgm:t>
        <a:bodyPr/>
        <a:lstStyle/>
        <a:p>
          <a:endParaRPr lang="en-US"/>
        </a:p>
      </dgm:t>
    </dgm:pt>
    <dgm:pt modelId="{1ECB73BC-6714-4916-BDCB-976B79660B67}">
      <dgm:prSet/>
      <dgm:spPr/>
      <dgm:t>
        <a:bodyPr/>
        <a:lstStyle/>
        <a:p>
          <a:pPr algn="just">
            <a:lnSpc>
              <a:spcPct val="100000"/>
            </a:lnSpc>
            <a:defRPr cap="all"/>
          </a:pPr>
          <a:r>
            <a:rPr lang="en-US" b="1" dirty="0"/>
            <a:t>The Consequences of </a:t>
          </a:r>
          <a:r>
            <a:rPr lang="en-US" b="1" dirty="0" err="1"/>
            <a:t>SiN</a:t>
          </a:r>
          <a:r>
            <a:rPr lang="en-US" b="1" dirty="0"/>
            <a:t> and the “Broad way”</a:t>
          </a:r>
          <a:endParaRPr lang="en-US" dirty="0"/>
        </a:p>
        <a:p>
          <a:pPr algn="just">
            <a:lnSpc>
              <a:spcPct val="100000"/>
            </a:lnSpc>
            <a:defRPr cap="all"/>
          </a:pPr>
          <a:r>
            <a:rPr lang="en-US" i="1" dirty="0"/>
            <a:t>-Death, destruction, and confusion </a:t>
          </a:r>
          <a:r>
            <a:rPr lang="en-US" dirty="0"/>
            <a:t>(Romans 6:23; 1 Cor 14:33)</a:t>
          </a:r>
        </a:p>
        <a:p>
          <a:pPr algn="just">
            <a:lnSpc>
              <a:spcPct val="100000"/>
            </a:lnSpc>
            <a:defRPr cap="all"/>
          </a:pPr>
          <a:r>
            <a:rPr lang="en-US" dirty="0"/>
            <a:t> -</a:t>
          </a:r>
          <a:r>
            <a:rPr lang="en-US" i="1" dirty="0"/>
            <a:t>wrath, slavery and Hades </a:t>
          </a:r>
          <a:r>
            <a:rPr lang="en-US" dirty="0"/>
            <a:t>(Romans 1:18-19; 1 PETER 4:16-19; 2 THES 1:5-10), (ROMANS 6, 7), (Matt 16:18; LUKE 16: 19-31)</a:t>
          </a:r>
        </a:p>
      </dgm:t>
    </dgm:pt>
    <dgm:pt modelId="{1F6E8841-6A07-4C27-B842-2538E1F604FB}" type="parTrans" cxnId="{B863CECB-6831-4A0F-A3D9-25A220861DB0}">
      <dgm:prSet/>
      <dgm:spPr/>
      <dgm:t>
        <a:bodyPr/>
        <a:lstStyle/>
        <a:p>
          <a:endParaRPr lang="en-US"/>
        </a:p>
      </dgm:t>
    </dgm:pt>
    <dgm:pt modelId="{86BD9A8E-F6F1-4AA6-BD31-AD638D41A070}" type="sibTrans" cxnId="{B863CECB-6831-4A0F-A3D9-25A220861DB0}">
      <dgm:prSet/>
      <dgm:spPr/>
      <dgm:t>
        <a:bodyPr/>
        <a:lstStyle/>
        <a:p>
          <a:endParaRPr lang="en-US"/>
        </a:p>
      </dgm:t>
    </dgm:pt>
    <dgm:pt modelId="{6DE5BC77-9988-40C1-A6A7-215411BC7ED3}">
      <dgm:prSet/>
      <dgm:spPr/>
      <dgm:t>
        <a:bodyPr/>
        <a:lstStyle/>
        <a:p>
          <a:pPr>
            <a:lnSpc>
              <a:spcPct val="100000"/>
            </a:lnSpc>
            <a:defRPr cap="all"/>
          </a:pPr>
          <a:r>
            <a:rPr lang="en-US" b="1"/>
            <a:t>Temptation and the fight</a:t>
          </a:r>
        </a:p>
        <a:p>
          <a:pPr>
            <a:lnSpc>
              <a:spcPct val="100000"/>
            </a:lnSpc>
            <a:defRPr cap="all"/>
          </a:pPr>
          <a:r>
            <a:rPr lang="en-US" b="1"/>
            <a:t>Against sin conception </a:t>
          </a:r>
        </a:p>
        <a:p>
          <a:pPr>
            <a:lnSpc>
              <a:spcPct val="100000"/>
            </a:lnSpc>
            <a:defRPr cap="all"/>
          </a:pPr>
          <a:r>
            <a:rPr lang="en-US" i="1"/>
            <a:t>-JESUS THE PATHWAY TO LIFE </a:t>
          </a:r>
          <a:r>
            <a:rPr lang="en-US"/>
            <a:t>(JOHN 1:1-14; JOHN 14:6; ROMANS 7, 8; 1 JOHN 4:7-18;</a:t>
          </a:r>
        </a:p>
        <a:p>
          <a:pPr>
            <a:lnSpc>
              <a:spcPct val="100000"/>
            </a:lnSpc>
            <a:defRPr cap="all"/>
          </a:pPr>
          <a:r>
            <a:rPr lang="en-US" i="1"/>
            <a:t>-THE TRUE ORDER (1 COR 14:33; 1 JOHN 1:1-4) </a:t>
          </a:r>
          <a:endParaRPr lang="en-US"/>
        </a:p>
        <a:p>
          <a:pPr algn="l">
            <a:defRPr cap="all"/>
          </a:pPr>
          <a:endParaRPr lang="en-US"/>
        </a:p>
      </dgm:t>
    </dgm:pt>
    <dgm:pt modelId="{4695CA58-07F9-4EBA-B7FA-84AE1A6495E9}" type="parTrans" cxnId="{47F13DF4-3BB7-4384-8E27-963A7EA1E355}">
      <dgm:prSet/>
      <dgm:spPr/>
      <dgm:t>
        <a:bodyPr/>
        <a:lstStyle/>
        <a:p>
          <a:endParaRPr lang="en-US"/>
        </a:p>
      </dgm:t>
    </dgm:pt>
    <dgm:pt modelId="{7B3DED64-AACE-4C95-845E-018D4382391C}" type="sibTrans" cxnId="{47F13DF4-3BB7-4384-8E27-963A7EA1E355}">
      <dgm:prSet/>
      <dgm:spPr/>
      <dgm:t>
        <a:bodyPr/>
        <a:lstStyle/>
        <a:p>
          <a:endParaRPr lang="en-US"/>
        </a:p>
      </dgm:t>
    </dgm:pt>
    <dgm:pt modelId="{C85597C9-5357-49BB-89D9-B0C96DC52B93}" type="pres">
      <dgm:prSet presAssocID="{802281AD-8CA9-4AB4-85C8-FC8C82A86926}" presName="root" presStyleCnt="0">
        <dgm:presLayoutVars>
          <dgm:dir/>
          <dgm:resizeHandles val="exact"/>
        </dgm:presLayoutVars>
      </dgm:prSet>
      <dgm:spPr/>
      <dgm:t>
        <a:bodyPr/>
        <a:lstStyle/>
        <a:p>
          <a:endParaRPr lang="en-US"/>
        </a:p>
      </dgm:t>
    </dgm:pt>
    <dgm:pt modelId="{BC13C124-D48F-4668-9AB2-2B2B238E5648}" type="pres">
      <dgm:prSet presAssocID="{9504D715-676C-4981-BDAF-D30E3ECF3BE1}" presName="compNode" presStyleCnt="0"/>
      <dgm:spPr/>
    </dgm:pt>
    <dgm:pt modelId="{F5FDF80D-A4BE-4DF9-89AD-88567FAEBEED}" type="pres">
      <dgm:prSet presAssocID="{9504D715-676C-4981-BDAF-D30E3ECF3BE1}" presName="iconBgRect" presStyleLbl="bgShp" presStyleIdx="0" presStyleCnt="4" custLinFactNeighborX="-30" custLinFactNeighborY="-29151"/>
      <dgm:spPr/>
    </dgm:pt>
    <dgm:pt modelId="{97D9C226-5A6F-4B1B-8176-9E61B3CBB2FF}" type="pres">
      <dgm:prSet presAssocID="{9504D715-676C-4981-BDAF-D30E3ECF3BE1}" presName="iconRect" presStyleLbl="node1" presStyleIdx="0" presStyleCnt="4" custLinFactNeighborX="12772" custLinFactNeighborY="-4859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Tanabata Tree"/>
        </a:ext>
      </dgm:extLst>
    </dgm:pt>
    <dgm:pt modelId="{51CDF8E4-E340-481E-A751-5AD7E916ABF5}" type="pres">
      <dgm:prSet presAssocID="{9504D715-676C-4981-BDAF-D30E3ECF3BE1}" presName="spaceRect" presStyleCnt="0"/>
      <dgm:spPr/>
    </dgm:pt>
    <dgm:pt modelId="{472B48AF-3632-43F4-B97D-EBF505B90012}" type="pres">
      <dgm:prSet presAssocID="{9504D715-676C-4981-BDAF-D30E3ECF3BE1}" presName="textRect" presStyleLbl="revTx" presStyleIdx="0" presStyleCnt="4" custScaleY="344613" custLinFactNeighborX="289" custLinFactNeighborY="60072">
        <dgm:presLayoutVars>
          <dgm:chMax val="1"/>
          <dgm:chPref val="1"/>
        </dgm:presLayoutVars>
      </dgm:prSet>
      <dgm:spPr/>
      <dgm:t>
        <a:bodyPr/>
        <a:lstStyle/>
        <a:p>
          <a:endParaRPr lang="en-US"/>
        </a:p>
      </dgm:t>
    </dgm:pt>
    <dgm:pt modelId="{B3DDB52E-C284-47F7-BBCF-18D53F20A8FA}" type="pres">
      <dgm:prSet presAssocID="{950DF953-54E7-4336-8A44-EEFB6F0B804C}" presName="sibTrans" presStyleCnt="0"/>
      <dgm:spPr/>
    </dgm:pt>
    <dgm:pt modelId="{D428D21B-9204-4607-A0B1-09B454B63E87}" type="pres">
      <dgm:prSet presAssocID="{2D6DEEBC-C82A-4EA8-B7BD-9A98B2FD2316}" presName="compNode" presStyleCnt="0"/>
      <dgm:spPr/>
    </dgm:pt>
    <dgm:pt modelId="{50EF9335-5E83-466A-B19F-608239428A90}" type="pres">
      <dgm:prSet presAssocID="{2D6DEEBC-C82A-4EA8-B7BD-9A98B2FD2316}" presName="iconBgRect" presStyleLbl="bgShp" presStyleIdx="1" presStyleCnt="4" custScaleX="105249" custScaleY="103625" custLinFactNeighborX="-19331" custLinFactNeighborY="-28655"/>
      <dgm:spPr/>
    </dgm:pt>
    <dgm:pt modelId="{DDA54483-1C15-4A96-AA45-7800FA2D0B8E}" type="pres">
      <dgm:prSet presAssocID="{2D6DEEBC-C82A-4EA8-B7BD-9A98B2FD2316}" presName="iconRect" presStyleLbl="node1" presStyleIdx="1" presStyleCnt="4" custScaleX="183470" custScaleY="127268" custLinFactNeighborX="-33728" custLinFactNeighborY="-5220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Skeleton"/>
        </a:ext>
      </dgm:extLst>
    </dgm:pt>
    <dgm:pt modelId="{068DF76E-64E2-4452-AF15-1377436425BE}" type="pres">
      <dgm:prSet presAssocID="{2D6DEEBC-C82A-4EA8-B7BD-9A98B2FD2316}" presName="spaceRect" presStyleCnt="0"/>
      <dgm:spPr/>
    </dgm:pt>
    <dgm:pt modelId="{9D3CDECC-7DCF-4A6B-890A-78DDD2253D3E}" type="pres">
      <dgm:prSet presAssocID="{2D6DEEBC-C82A-4EA8-B7BD-9A98B2FD2316}" presName="textRect" presStyleLbl="revTx" presStyleIdx="1" presStyleCnt="4" custScaleX="136215" custScaleY="360788" custLinFactNeighborX="-15698" custLinFactNeighborY="70822">
        <dgm:presLayoutVars>
          <dgm:chMax val="1"/>
          <dgm:chPref val="1"/>
        </dgm:presLayoutVars>
      </dgm:prSet>
      <dgm:spPr/>
      <dgm:t>
        <a:bodyPr/>
        <a:lstStyle/>
        <a:p>
          <a:endParaRPr lang="en-US"/>
        </a:p>
      </dgm:t>
    </dgm:pt>
    <dgm:pt modelId="{98D9BC35-7710-44EB-A260-08BCF0450318}" type="pres">
      <dgm:prSet presAssocID="{DC9831DA-8A75-4C89-B78B-D8995058AEF2}" presName="sibTrans" presStyleCnt="0"/>
      <dgm:spPr/>
    </dgm:pt>
    <dgm:pt modelId="{AFA0E3C4-3797-4228-9FD5-ACF89F4C494C}" type="pres">
      <dgm:prSet presAssocID="{1ECB73BC-6714-4916-BDCB-976B79660B67}" presName="compNode" presStyleCnt="0"/>
      <dgm:spPr/>
    </dgm:pt>
    <dgm:pt modelId="{74D5FF44-3490-45E6-BAA6-5D0D5D821914}" type="pres">
      <dgm:prSet presAssocID="{1ECB73BC-6714-4916-BDCB-976B79660B67}" presName="iconBgRect" presStyleLbl="bgShp" presStyleIdx="2" presStyleCnt="4" custScaleX="108667" custScaleY="103980" custLinFactNeighborX="-41749" custLinFactNeighborY="-27961"/>
      <dgm:spPr/>
    </dgm:pt>
    <dgm:pt modelId="{DD278C49-314F-4DC3-9793-244316C9D091}" type="pres">
      <dgm:prSet presAssocID="{1ECB73BC-6714-4916-BDCB-976B79660B67}" presName="iconRect" presStyleLbl="node1" presStyleIdx="2" presStyleCnt="4" custLinFactNeighborX="-72762" custLinFactNeighborY="-49651"/>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pt>
    <dgm:pt modelId="{1F07D714-E6B4-4BF7-9E73-4E9868B8B165}" type="pres">
      <dgm:prSet presAssocID="{1ECB73BC-6714-4916-BDCB-976B79660B67}" presName="spaceRect" presStyleCnt="0"/>
      <dgm:spPr/>
    </dgm:pt>
    <dgm:pt modelId="{74059884-7F0E-4C58-856D-24123288EC6D}" type="pres">
      <dgm:prSet presAssocID="{1ECB73BC-6714-4916-BDCB-976B79660B67}" presName="textRect" presStyleLbl="revTx" presStyleIdx="2" presStyleCnt="4" custScaleX="121001" custScaleY="364485" custLinFactNeighborX="-27814" custLinFactNeighborY="73459">
        <dgm:presLayoutVars>
          <dgm:chMax val="1"/>
          <dgm:chPref val="1"/>
        </dgm:presLayoutVars>
      </dgm:prSet>
      <dgm:spPr/>
      <dgm:t>
        <a:bodyPr/>
        <a:lstStyle/>
        <a:p>
          <a:endParaRPr lang="en-US"/>
        </a:p>
      </dgm:t>
    </dgm:pt>
    <dgm:pt modelId="{32F90C93-BF4C-4CC1-8612-D75173C52700}" type="pres">
      <dgm:prSet presAssocID="{86BD9A8E-F6F1-4AA6-BD31-AD638D41A070}" presName="sibTrans" presStyleCnt="0"/>
      <dgm:spPr/>
    </dgm:pt>
    <dgm:pt modelId="{A395EDAA-D343-4F4B-8247-D52E013F41A5}" type="pres">
      <dgm:prSet presAssocID="{6DE5BC77-9988-40C1-A6A7-215411BC7ED3}" presName="compNode" presStyleCnt="0"/>
      <dgm:spPr/>
    </dgm:pt>
    <dgm:pt modelId="{CEC16D37-66E4-48C2-8253-1AC10C7EF782}" type="pres">
      <dgm:prSet presAssocID="{6DE5BC77-9988-40C1-A6A7-215411BC7ED3}" presName="iconBgRect" presStyleLbl="bgShp" presStyleIdx="3" presStyleCnt="4" custScaleX="109881" custScaleY="105992" custLinFactNeighborX="-48728" custLinFactNeighborY="-23005"/>
      <dgm:spPr/>
    </dgm:pt>
    <dgm:pt modelId="{DF82E8B4-4B7C-49F1-B4F3-74E0EC4FFE68}" type="pres">
      <dgm:prSet presAssocID="{6DE5BC77-9988-40C1-A6A7-215411BC7ED3}" presName="iconRect" presStyleLbl="node1" presStyleIdx="3" presStyleCnt="4" custAng="8511652" custFlipVert="1" custFlipHor="0" custScaleX="37371" custScaleY="7257" custLinFactX="-11670" custLinFactY="200000" custLinFactNeighborX="-100000" custLinFactNeighborY="257734"/>
      <dgm:spPr>
        <a:ln>
          <a:noFill/>
        </a:ln>
      </dgm:spPr>
    </dgm:pt>
    <dgm:pt modelId="{7DF6C375-AE72-4B2E-8384-0F7C37DB3FB8}" type="pres">
      <dgm:prSet presAssocID="{6DE5BC77-9988-40C1-A6A7-215411BC7ED3}" presName="spaceRect" presStyleCnt="0"/>
      <dgm:spPr/>
    </dgm:pt>
    <dgm:pt modelId="{863F6BE0-3C03-428F-A69C-C86C8F638417}" type="pres">
      <dgm:prSet presAssocID="{6DE5BC77-9988-40C1-A6A7-215411BC7ED3}" presName="textRect" presStyleLbl="revTx" presStyleIdx="3" presStyleCnt="4" custScaleX="117869" custScaleY="393816" custLinFactNeighborX="-23268" custLinFactNeighborY="92566">
        <dgm:presLayoutVars>
          <dgm:chMax val="1"/>
          <dgm:chPref val="1"/>
        </dgm:presLayoutVars>
      </dgm:prSet>
      <dgm:spPr/>
      <dgm:t>
        <a:bodyPr/>
        <a:lstStyle/>
        <a:p>
          <a:endParaRPr lang="en-US"/>
        </a:p>
      </dgm:t>
    </dgm:pt>
  </dgm:ptLst>
  <dgm:cxnLst>
    <dgm:cxn modelId="{47F13DF4-3BB7-4384-8E27-963A7EA1E355}" srcId="{802281AD-8CA9-4AB4-85C8-FC8C82A86926}" destId="{6DE5BC77-9988-40C1-A6A7-215411BC7ED3}" srcOrd="3" destOrd="0" parTransId="{4695CA58-07F9-4EBA-B7FA-84AE1A6495E9}" sibTransId="{7B3DED64-AACE-4C95-845E-018D4382391C}"/>
    <dgm:cxn modelId="{7FC8E6A4-068B-C748-ADC2-93FA6E7698A9}" type="presOf" srcId="{2D6DEEBC-C82A-4EA8-B7BD-9A98B2FD2316}" destId="{9D3CDECC-7DCF-4A6B-890A-78DDD2253D3E}" srcOrd="0" destOrd="0" presId="urn:microsoft.com/office/officeart/2018/5/layout/IconCircleLabelList"/>
    <dgm:cxn modelId="{B863CECB-6831-4A0F-A3D9-25A220861DB0}" srcId="{802281AD-8CA9-4AB4-85C8-FC8C82A86926}" destId="{1ECB73BC-6714-4916-BDCB-976B79660B67}" srcOrd="2" destOrd="0" parTransId="{1F6E8841-6A07-4C27-B842-2538E1F604FB}" sibTransId="{86BD9A8E-F6F1-4AA6-BD31-AD638D41A070}"/>
    <dgm:cxn modelId="{6AB80B0E-0580-49EA-BB8F-9468BDBBE7CB}" srcId="{802281AD-8CA9-4AB4-85C8-FC8C82A86926}" destId="{9504D715-676C-4981-BDAF-D30E3ECF3BE1}" srcOrd="0" destOrd="0" parTransId="{6C1C2424-7DD1-4832-88FF-47F4CA38CBC9}" sibTransId="{950DF953-54E7-4336-8A44-EEFB6F0B804C}"/>
    <dgm:cxn modelId="{27350DED-0188-4046-BF9F-5DFFE5715F6E}" type="presOf" srcId="{802281AD-8CA9-4AB4-85C8-FC8C82A86926}" destId="{C85597C9-5357-49BB-89D9-B0C96DC52B93}" srcOrd="0" destOrd="0" presId="urn:microsoft.com/office/officeart/2018/5/layout/IconCircleLabelList"/>
    <dgm:cxn modelId="{FF023CF6-7354-E642-9FEE-04C27F373792}" type="presOf" srcId="{9504D715-676C-4981-BDAF-D30E3ECF3BE1}" destId="{472B48AF-3632-43F4-B97D-EBF505B90012}" srcOrd="0" destOrd="0" presId="urn:microsoft.com/office/officeart/2018/5/layout/IconCircleLabelList"/>
    <dgm:cxn modelId="{36BB655C-48CE-F043-8457-E5F9B9A51927}" type="presOf" srcId="{6DE5BC77-9988-40C1-A6A7-215411BC7ED3}" destId="{863F6BE0-3C03-428F-A69C-C86C8F638417}" srcOrd="0" destOrd="0" presId="urn:microsoft.com/office/officeart/2018/5/layout/IconCircleLabelList"/>
    <dgm:cxn modelId="{F1223930-1D39-334C-9622-3745086F9C05}" type="presOf" srcId="{1ECB73BC-6714-4916-BDCB-976B79660B67}" destId="{74059884-7F0E-4C58-856D-24123288EC6D}" srcOrd="0" destOrd="0" presId="urn:microsoft.com/office/officeart/2018/5/layout/IconCircleLabelList"/>
    <dgm:cxn modelId="{C6018DB7-2288-4DD0-99FE-EB55F910BE76}" srcId="{802281AD-8CA9-4AB4-85C8-FC8C82A86926}" destId="{2D6DEEBC-C82A-4EA8-B7BD-9A98B2FD2316}" srcOrd="1" destOrd="0" parTransId="{737D0E21-9BD1-4CB8-A570-0049ADB0E9E1}" sibTransId="{DC9831DA-8A75-4C89-B78B-D8995058AEF2}"/>
    <dgm:cxn modelId="{6B2B921F-7EED-1742-BA2D-C523A368B6BD}" type="presParOf" srcId="{C85597C9-5357-49BB-89D9-B0C96DC52B93}" destId="{BC13C124-D48F-4668-9AB2-2B2B238E5648}" srcOrd="0" destOrd="0" presId="urn:microsoft.com/office/officeart/2018/5/layout/IconCircleLabelList"/>
    <dgm:cxn modelId="{045F22F3-CC2E-AB4D-9A3A-CB5977D12CE5}" type="presParOf" srcId="{BC13C124-D48F-4668-9AB2-2B2B238E5648}" destId="{F5FDF80D-A4BE-4DF9-89AD-88567FAEBEED}" srcOrd="0" destOrd="0" presId="urn:microsoft.com/office/officeart/2018/5/layout/IconCircleLabelList"/>
    <dgm:cxn modelId="{496DFF57-9D0D-B143-8F93-3488242FC0F2}" type="presParOf" srcId="{BC13C124-D48F-4668-9AB2-2B2B238E5648}" destId="{97D9C226-5A6F-4B1B-8176-9E61B3CBB2FF}" srcOrd="1" destOrd="0" presId="urn:microsoft.com/office/officeart/2018/5/layout/IconCircleLabelList"/>
    <dgm:cxn modelId="{44182D63-CDBE-2F4C-9AF6-D21953FF79A5}" type="presParOf" srcId="{BC13C124-D48F-4668-9AB2-2B2B238E5648}" destId="{51CDF8E4-E340-481E-A751-5AD7E916ABF5}" srcOrd="2" destOrd="0" presId="urn:microsoft.com/office/officeart/2018/5/layout/IconCircleLabelList"/>
    <dgm:cxn modelId="{DE04B03C-05E4-1B4B-BF60-B2F0BE3BB4BF}" type="presParOf" srcId="{BC13C124-D48F-4668-9AB2-2B2B238E5648}" destId="{472B48AF-3632-43F4-B97D-EBF505B90012}" srcOrd="3" destOrd="0" presId="urn:microsoft.com/office/officeart/2018/5/layout/IconCircleLabelList"/>
    <dgm:cxn modelId="{F676162E-08E4-FF40-99DF-E74FEA0DF473}" type="presParOf" srcId="{C85597C9-5357-49BB-89D9-B0C96DC52B93}" destId="{B3DDB52E-C284-47F7-BBCF-18D53F20A8FA}" srcOrd="1" destOrd="0" presId="urn:microsoft.com/office/officeart/2018/5/layout/IconCircleLabelList"/>
    <dgm:cxn modelId="{58F715FB-F20A-7142-8A2C-28A8A7055942}" type="presParOf" srcId="{C85597C9-5357-49BB-89D9-B0C96DC52B93}" destId="{D428D21B-9204-4607-A0B1-09B454B63E87}" srcOrd="2" destOrd="0" presId="urn:microsoft.com/office/officeart/2018/5/layout/IconCircleLabelList"/>
    <dgm:cxn modelId="{87CE5147-A020-A641-94B0-754BDE610074}" type="presParOf" srcId="{D428D21B-9204-4607-A0B1-09B454B63E87}" destId="{50EF9335-5E83-466A-B19F-608239428A90}" srcOrd="0" destOrd="0" presId="urn:microsoft.com/office/officeart/2018/5/layout/IconCircleLabelList"/>
    <dgm:cxn modelId="{78BFFA89-D7D0-F743-A66D-6E2519ECE5DB}" type="presParOf" srcId="{D428D21B-9204-4607-A0B1-09B454B63E87}" destId="{DDA54483-1C15-4A96-AA45-7800FA2D0B8E}" srcOrd="1" destOrd="0" presId="urn:microsoft.com/office/officeart/2018/5/layout/IconCircleLabelList"/>
    <dgm:cxn modelId="{0860846D-0EA5-594F-9E82-6CA5A7B2989F}" type="presParOf" srcId="{D428D21B-9204-4607-A0B1-09B454B63E87}" destId="{068DF76E-64E2-4452-AF15-1377436425BE}" srcOrd="2" destOrd="0" presId="urn:microsoft.com/office/officeart/2018/5/layout/IconCircleLabelList"/>
    <dgm:cxn modelId="{FB961F6E-26F1-C447-8D72-928BE8C75B7F}" type="presParOf" srcId="{D428D21B-9204-4607-A0B1-09B454B63E87}" destId="{9D3CDECC-7DCF-4A6B-890A-78DDD2253D3E}" srcOrd="3" destOrd="0" presId="urn:microsoft.com/office/officeart/2018/5/layout/IconCircleLabelList"/>
    <dgm:cxn modelId="{DD6AE77D-6F37-9A4B-B068-8C0AB9897A5B}" type="presParOf" srcId="{C85597C9-5357-49BB-89D9-B0C96DC52B93}" destId="{98D9BC35-7710-44EB-A260-08BCF0450318}" srcOrd="3" destOrd="0" presId="urn:microsoft.com/office/officeart/2018/5/layout/IconCircleLabelList"/>
    <dgm:cxn modelId="{9D218CE0-A37B-6A43-BF45-2C29A504FA76}" type="presParOf" srcId="{C85597C9-5357-49BB-89D9-B0C96DC52B93}" destId="{AFA0E3C4-3797-4228-9FD5-ACF89F4C494C}" srcOrd="4" destOrd="0" presId="urn:microsoft.com/office/officeart/2018/5/layout/IconCircleLabelList"/>
    <dgm:cxn modelId="{ECA985D6-1834-8840-AE36-2BD1BEFC876E}" type="presParOf" srcId="{AFA0E3C4-3797-4228-9FD5-ACF89F4C494C}" destId="{74D5FF44-3490-45E6-BAA6-5D0D5D821914}" srcOrd="0" destOrd="0" presId="urn:microsoft.com/office/officeart/2018/5/layout/IconCircleLabelList"/>
    <dgm:cxn modelId="{5920A6F0-1AF9-8F40-878C-75A5B0A5A82B}" type="presParOf" srcId="{AFA0E3C4-3797-4228-9FD5-ACF89F4C494C}" destId="{DD278C49-314F-4DC3-9793-244316C9D091}" srcOrd="1" destOrd="0" presId="urn:microsoft.com/office/officeart/2018/5/layout/IconCircleLabelList"/>
    <dgm:cxn modelId="{1EEBB331-CF81-E14A-A6EA-0861E77E88E5}" type="presParOf" srcId="{AFA0E3C4-3797-4228-9FD5-ACF89F4C494C}" destId="{1F07D714-E6B4-4BF7-9E73-4E9868B8B165}" srcOrd="2" destOrd="0" presId="urn:microsoft.com/office/officeart/2018/5/layout/IconCircleLabelList"/>
    <dgm:cxn modelId="{45768078-0E72-5641-A6C8-F1CB72168FAA}" type="presParOf" srcId="{AFA0E3C4-3797-4228-9FD5-ACF89F4C494C}" destId="{74059884-7F0E-4C58-856D-24123288EC6D}" srcOrd="3" destOrd="0" presId="urn:microsoft.com/office/officeart/2018/5/layout/IconCircleLabelList"/>
    <dgm:cxn modelId="{F219BF62-599B-3849-BB6A-467C07C1F6EC}" type="presParOf" srcId="{C85597C9-5357-49BB-89D9-B0C96DC52B93}" destId="{32F90C93-BF4C-4CC1-8612-D75173C52700}" srcOrd="5" destOrd="0" presId="urn:microsoft.com/office/officeart/2018/5/layout/IconCircleLabelList"/>
    <dgm:cxn modelId="{8DCD4D4A-3EA1-0C4A-9B88-D866D1D2E23B}" type="presParOf" srcId="{C85597C9-5357-49BB-89D9-B0C96DC52B93}" destId="{A395EDAA-D343-4F4B-8247-D52E013F41A5}" srcOrd="6" destOrd="0" presId="urn:microsoft.com/office/officeart/2018/5/layout/IconCircleLabelList"/>
    <dgm:cxn modelId="{91201F4D-B3CF-AD4C-9529-02D9D375A4EF}" type="presParOf" srcId="{A395EDAA-D343-4F4B-8247-D52E013F41A5}" destId="{CEC16D37-66E4-48C2-8253-1AC10C7EF782}" srcOrd="0" destOrd="0" presId="urn:microsoft.com/office/officeart/2018/5/layout/IconCircleLabelList"/>
    <dgm:cxn modelId="{985B4261-C83C-3C4B-B281-944266F5E854}" type="presParOf" srcId="{A395EDAA-D343-4F4B-8247-D52E013F41A5}" destId="{DF82E8B4-4B7C-49F1-B4F3-74E0EC4FFE68}" srcOrd="1" destOrd="0" presId="urn:microsoft.com/office/officeart/2018/5/layout/IconCircleLabelList"/>
    <dgm:cxn modelId="{AE6BDA61-D74B-5643-AB07-1E1DA2DE6BB0}" type="presParOf" srcId="{A395EDAA-D343-4F4B-8247-D52E013F41A5}" destId="{7DF6C375-AE72-4B2E-8384-0F7C37DB3FB8}" srcOrd="2" destOrd="0" presId="urn:microsoft.com/office/officeart/2018/5/layout/IconCircleLabelList"/>
    <dgm:cxn modelId="{ABB5C0C5-B4C7-754D-A395-7BE0C56A6420}" type="presParOf" srcId="{A395EDAA-D343-4F4B-8247-D52E013F41A5}" destId="{863F6BE0-3C03-428F-A69C-C86C8F638417}"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FDF80D-A4BE-4DF9-89AD-88567FAEBEED}">
      <dsp:nvSpPr>
        <dsp:cNvPr id="0" name=""/>
        <dsp:cNvSpPr/>
      </dsp:nvSpPr>
      <dsp:spPr>
        <a:xfrm>
          <a:off x="906236" y="895337"/>
          <a:ext cx="1098000" cy="109800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7D9C226-5A6F-4B1B-8176-9E61B3CBB2FF}">
      <dsp:nvSpPr>
        <dsp:cNvPr id="0" name=""/>
        <dsp:cNvSpPr/>
      </dsp:nvSpPr>
      <dsp:spPr>
        <a:xfrm>
          <a:off x="1221029" y="1143253"/>
          <a:ext cx="630000" cy="63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72B48AF-3632-43F4-B97D-EBF505B90012}">
      <dsp:nvSpPr>
        <dsp:cNvPr id="0" name=""/>
        <dsp:cNvSpPr/>
      </dsp:nvSpPr>
      <dsp:spPr>
        <a:xfrm>
          <a:off x="560767" y="2207326"/>
          <a:ext cx="1800000" cy="24812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100000"/>
            </a:lnSpc>
            <a:spcBef>
              <a:spcPct val="0"/>
            </a:spcBef>
            <a:spcAft>
              <a:spcPct val="35000"/>
            </a:spcAft>
            <a:defRPr cap="all"/>
          </a:pPr>
          <a:r>
            <a:rPr lang="en-US" sz="1100" b="1" kern="1200" dirty="0"/>
            <a:t>Adam, Eve, The Garden of </a:t>
          </a:r>
          <a:r>
            <a:rPr lang="en-US" sz="1100" b="1" kern="1200" dirty="0" err="1"/>
            <a:t>eden</a:t>
          </a:r>
          <a:r>
            <a:rPr lang="en-US" sz="1100" b="1" kern="1200" dirty="0"/>
            <a:t> and Sin</a:t>
          </a:r>
          <a:endParaRPr lang="en-US" sz="1100" kern="1200" dirty="0"/>
        </a:p>
        <a:p>
          <a:pPr lvl="0" algn="ctr" defTabSz="488950">
            <a:lnSpc>
              <a:spcPct val="100000"/>
            </a:lnSpc>
            <a:spcBef>
              <a:spcPct val="0"/>
            </a:spcBef>
            <a:spcAft>
              <a:spcPct val="35000"/>
            </a:spcAft>
            <a:defRPr cap="all"/>
          </a:pPr>
          <a:r>
            <a:rPr lang="en-US" sz="1100" i="1" kern="1200" dirty="0"/>
            <a:t>-deception from the beginning and the darken mind</a:t>
          </a:r>
          <a:r>
            <a:rPr lang="en-US" sz="1100" kern="1200" dirty="0"/>
            <a:t> (Genesis 1: 1-3; 1:26 –28; 2:7-17)(Genesis 3; 3:1-13)</a:t>
          </a:r>
          <a:endParaRPr lang="en-US" sz="1100" b="1" kern="1200" dirty="0"/>
        </a:p>
      </dsp:txBody>
      <dsp:txXfrm>
        <a:off x="560767" y="2207326"/>
        <a:ext cx="1800000" cy="2481213"/>
      </dsp:txXfrm>
    </dsp:sp>
    <dsp:sp modelId="{50EF9335-5E83-466A-B19F-608239428A90}">
      <dsp:nvSpPr>
        <dsp:cNvPr id="0" name=""/>
        <dsp:cNvSpPr/>
      </dsp:nvSpPr>
      <dsp:spPr>
        <a:xfrm>
          <a:off x="3106429" y="861717"/>
          <a:ext cx="1155634" cy="113780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DA54483-1C15-4A96-AA45-7800FA2D0B8E}">
      <dsp:nvSpPr>
        <dsp:cNvPr id="0" name=""/>
        <dsp:cNvSpPr/>
      </dsp:nvSpPr>
      <dsp:spPr>
        <a:xfrm>
          <a:off x="3106084" y="1015452"/>
          <a:ext cx="1155861" cy="80178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D3CDECC-7DCF-4A6B-890A-78DDD2253D3E}">
      <dsp:nvSpPr>
        <dsp:cNvPr id="0" name=""/>
        <dsp:cNvSpPr/>
      </dsp:nvSpPr>
      <dsp:spPr>
        <a:xfrm>
          <a:off x="2388001" y="2207332"/>
          <a:ext cx="2451870" cy="25976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100000"/>
            </a:lnSpc>
            <a:spcBef>
              <a:spcPct val="0"/>
            </a:spcBef>
            <a:spcAft>
              <a:spcPct val="35000"/>
            </a:spcAft>
            <a:defRPr cap="all"/>
          </a:pPr>
          <a:r>
            <a:rPr lang="en-US" sz="1100" b="1" kern="1200"/>
            <a:t>The nature of sin and the</a:t>
          </a:r>
          <a:r>
            <a:rPr lang="en-US" sz="1100" kern="1200"/>
            <a:t> </a:t>
          </a:r>
          <a:r>
            <a:rPr lang="en-US" sz="1100" b="1" kern="1200"/>
            <a:t>Reprobate mind </a:t>
          </a:r>
        </a:p>
        <a:p>
          <a:pPr lvl="0" algn="ctr" defTabSz="488950">
            <a:lnSpc>
              <a:spcPct val="100000"/>
            </a:lnSpc>
            <a:spcBef>
              <a:spcPct val="0"/>
            </a:spcBef>
            <a:spcAft>
              <a:spcPct val="35000"/>
            </a:spcAft>
            <a:defRPr cap="all"/>
          </a:pPr>
          <a:r>
            <a:rPr lang="en-US" sz="1100" b="0" i="1" kern="1200"/>
            <a:t>-Obscured vision and The “Broad way” </a:t>
          </a:r>
          <a:r>
            <a:rPr lang="en-US" sz="1100" b="0" kern="1200"/>
            <a:t>(Romans 1:18-32; 2 Cor 4:1-7)</a:t>
          </a:r>
        </a:p>
      </dsp:txBody>
      <dsp:txXfrm>
        <a:off x="2388001" y="2207332"/>
        <a:ext cx="2451870" cy="2597673"/>
      </dsp:txXfrm>
    </dsp:sp>
    <dsp:sp modelId="{74D5FF44-3490-45E6-BAA6-5D0D5D821914}">
      <dsp:nvSpPr>
        <dsp:cNvPr id="0" name=""/>
        <dsp:cNvSpPr/>
      </dsp:nvSpPr>
      <dsp:spPr>
        <a:xfrm>
          <a:off x="5471459" y="861708"/>
          <a:ext cx="1193163" cy="1141700"/>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D278C49-314F-4DC3-9793-244316C9D091}">
      <dsp:nvSpPr>
        <dsp:cNvPr id="0" name=""/>
        <dsp:cNvSpPr/>
      </dsp:nvSpPr>
      <dsp:spPr>
        <a:xfrm>
          <a:off x="5753044" y="1111769"/>
          <a:ext cx="630000" cy="63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4059884-7F0E-4C58-856D-24123288EC6D}">
      <dsp:nvSpPr>
        <dsp:cNvPr id="0" name=""/>
        <dsp:cNvSpPr/>
      </dsp:nvSpPr>
      <dsp:spPr>
        <a:xfrm>
          <a:off x="4936784" y="2207329"/>
          <a:ext cx="2178018" cy="26242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just" defTabSz="488950">
            <a:lnSpc>
              <a:spcPct val="100000"/>
            </a:lnSpc>
            <a:spcBef>
              <a:spcPct val="0"/>
            </a:spcBef>
            <a:spcAft>
              <a:spcPct val="35000"/>
            </a:spcAft>
            <a:defRPr cap="all"/>
          </a:pPr>
          <a:r>
            <a:rPr lang="en-US" sz="1100" b="1" kern="1200" dirty="0"/>
            <a:t>The Consequences of </a:t>
          </a:r>
          <a:r>
            <a:rPr lang="en-US" sz="1100" b="1" kern="1200" dirty="0" err="1"/>
            <a:t>SiN</a:t>
          </a:r>
          <a:r>
            <a:rPr lang="en-US" sz="1100" b="1" kern="1200" dirty="0"/>
            <a:t> and the “Broad way”</a:t>
          </a:r>
          <a:endParaRPr lang="en-US" sz="1100" kern="1200" dirty="0"/>
        </a:p>
        <a:p>
          <a:pPr lvl="0" algn="just" defTabSz="488950">
            <a:lnSpc>
              <a:spcPct val="100000"/>
            </a:lnSpc>
            <a:spcBef>
              <a:spcPct val="0"/>
            </a:spcBef>
            <a:spcAft>
              <a:spcPct val="35000"/>
            </a:spcAft>
            <a:defRPr cap="all"/>
          </a:pPr>
          <a:r>
            <a:rPr lang="en-US" sz="1100" i="1" kern="1200" dirty="0"/>
            <a:t>-Death, destruction, and confusion </a:t>
          </a:r>
          <a:r>
            <a:rPr lang="en-US" sz="1100" kern="1200" dirty="0"/>
            <a:t>(Romans 6:23; 1 Cor 14:33)</a:t>
          </a:r>
        </a:p>
        <a:p>
          <a:pPr lvl="0" algn="just" defTabSz="488950">
            <a:lnSpc>
              <a:spcPct val="100000"/>
            </a:lnSpc>
            <a:spcBef>
              <a:spcPct val="0"/>
            </a:spcBef>
            <a:spcAft>
              <a:spcPct val="35000"/>
            </a:spcAft>
            <a:defRPr cap="all"/>
          </a:pPr>
          <a:r>
            <a:rPr lang="en-US" sz="1100" kern="1200" dirty="0"/>
            <a:t> -</a:t>
          </a:r>
          <a:r>
            <a:rPr lang="en-US" sz="1100" i="1" kern="1200" dirty="0"/>
            <a:t>wrath, slavery and Hades </a:t>
          </a:r>
          <a:r>
            <a:rPr lang="en-US" sz="1100" kern="1200" dirty="0"/>
            <a:t>(Romans 1:18-19; 1 PETER 4:16-19; 2 THES 1:5-10), (ROMANS 6, 7), (Matt 16:18; LUKE 16: 19-31)</a:t>
          </a:r>
        </a:p>
      </dsp:txBody>
      <dsp:txXfrm>
        <a:off x="4936784" y="2207329"/>
        <a:ext cx="2178018" cy="2624291"/>
      </dsp:txXfrm>
    </dsp:sp>
    <dsp:sp modelId="{CEC16D37-66E4-48C2-8253-1AC10C7EF782}">
      <dsp:nvSpPr>
        <dsp:cNvPr id="0" name=""/>
        <dsp:cNvSpPr/>
      </dsp:nvSpPr>
      <dsp:spPr>
        <a:xfrm>
          <a:off x="7852994" y="857806"/>
          <a:ext cx="1206493" cy="1163792"/>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F82E8B4-4B7C-49F1-B4F3-74E0EC4FFE68}">
      <dsp:nvSpPr>
        <dsp:cNvPr id="0" name=""/>
        <dsp:cNvSpPr/>
      </dsp:nvSpPr>
      <dsp:spPr>
        <a:xfrm rot="13088348" flipV="1">
          <a:off x="8684369" y="1899910"/>
          <a:ext cx="87985" cy="3317"/>
        </a:xfrm>
        <a:prstGeom prst="rect">
          <a:avLst/>
        </a:prstGeom>
        <a:solidFill>
          <a:schemeClr val="bg1">
            <a:hueOff val="0"/>
            <a:satOff val="0"/>
            <a:lumOff val="0"/>
            <a:alphaOff val="0"/>
          </a:schemeClr>
        </a:solid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63F6BE0-3C03-428F-A69C-C86C8F638417}">
      <dsp:nvSpPr>
        <dsp:cNvPr id="0" name=""/>
        <dsp:cNvSpPr/>
      </dsp:nvSpPr>
      <dsp:spPr>
        <a:xfrm>
          <a:off x="7511630" y="2192035"/>
          <a:ext cx="2121642" cy="28354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defTabSz="488950">
            <a:lnSpc>
              <a:spcPct val="100000"/>
            </a:lnSpc>
            <a:spcBef>
              <a:spcPct val="0"/>
            </a:spcBef>
            <a:spcAft>
              <a:spcPct val="35000"/>
            </a:spcAft>
            <a:defRPr cap="all"/>
          </a:pPr>
          <a:r>
            <a:rPr lang="en-US" sz="1100" b="1" kern="1200"/>
            <a:t>Temptation and the fight</a:t>
          </a:r>
        </a:p>
        <a:p>
          <a:pPr lvl="0" defTabSz="488950">
            <a:lnSpc>
              <a:spcPct val="100000"/>
            </a:lnSpc>
            <a:spcBef>
              <a:spcPct val="0"/>
            </a:spcBef>
            <a:spcAft>
              <a:spcPct val="35000"/>
            </a:spcAft>
            <a:defRPr cap="all"/>
          </a:pPr>
          <a:r>
            <a:rPr lang="en-US" sz="1100" b="1" kern="1200"/>
            <a:t>Against sin conception </a:t>
          </a:r>
        </a:p>
        <a:p>
          <a:pPr lvl="0" defTabSz="488950">
            <a:lnSpc>
              <a:spcPct val="100000"/>
            </a:lnSpc>
            <a:spcBef>
              <a:spcPct val="0"/>
            </a:spcBef>
            <a:spcAft>
              <a:spcPct val="35000"/>
            </a:spcAft>
            <a:defRPr cap="all"/>
          </a:pPr>
          <a:r>
            <a:rPr lang="en-US" sz="1100" i="1" kern="1200"/>
            <a:t>-JESUS THE PATHWAY TO LIFE </a:t>
          </a:r>
          <a:r>
            <a:rPr lang="en-US" sz="1100" kern="1200"/>
            <a:t>(JOHN 1:1-14; JOHN 14:6; ROMANS 7, 8; 1 JOHN 4:7-18;</a:t>
          </a:r>
        </a:p>
        <a:p>
          <a:pPr lvl="0" defTabSz="488950">
            <a:lnSpc>
              <a:spcPct val="100000"/>
            </a:lnSpc>
            <a:spcBef>
              <a:spcPct val="0"/>
            </a:spcBef>
            <a:spcAft>
              <a:spcPct val="35000"/>
            </a:spcAft>
            <a:defRPr cap="all"/>
          </a:pPr>
          <a:r>
            <a:rPr lang="en-US" sz="1100" i="1" kern="1200"/>
            <a:t>-THE TRUE ORDER (1 COR 14:33; 1 JOHN 1:1-4) </a:t>
          </a:r>
          <a:endParaRPr lang="en-US" sz="1100" kern="1200"/>
        </a:p>
        <a:p>
          <a:pPr lvl="0" algn="l" defTabSz="488950">
            <a:spcBef>
              <a:spcPct val="0"/>
            </a:spcBef>
            <a:spcAft>
              <a:spcPct val="35000"/>
            </a:spcAft>
            <a:defRPr cap="all"/>
          </a:pPr>
          <a:endParaRPr lang="en-US" sz="1100" kern="1200"/>
        </a:p>
      </dsp:txBody>
      <dsp:txXfrm>
        <a:off x="7511630" y="2192035"/>
        <a:ext cx="2121642" cy="2835475"/>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802457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3/10/2020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a:p>
        </p:txBody>
      </p:sp>
    </p:spTree>
    <p:extLst>
      <p:ext uri="{BB962C8B-B14F-4D97-AF65-F5344CB8AC3E}">
        <p14:creationId xmlns:p14="http://schemas.microsoft.com/office/powerpoint/2010/main" val="1766268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3/10/2020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3145294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3/10/2020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a:p>
        </p:txBody>
      </p:sp>
    </p:spTree>
    <p:extLst>
      <p:ext uri="{BB962C8B-B14F-4D97-AF65-F5344CB8AC3E}">
        <p14:creationId xmlns:p14="http://schemas.microsoft.com/office/powerpoint/2010/main" val="7320212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3/10/2020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1101369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3/10/2020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a:p>
        </p:txBody>
      </p:sp>
    </p:spTree>
    <p:extLst>
      <p:ext uri="{BB962C8B-B14F-4D97-AF65-F5344CB8AC3E}">
        <p14:creationId xmlns:p14="http://schemas.microsoft.com/office/powerpoint/2010/main" val="36282544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3696414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633520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984998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747518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3/10/2020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009213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3/10/2020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699934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3/10/2020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076856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3/10/2020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35658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3/10/2020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885440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3/10/2020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632447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3/10/2020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a:p>
        </p:txBody>
      </p:sp>
    </p:spTree>
    <p:extLst>
      <p:ext uri="{BB962C8B-B14F-4D97-AF65-F5344CB8AC3E}">
        <p14:creationId xmlns:p14="http://schemas.microsoft.com/office/powerpoint/2010/main" val="381878168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diagramLayout" Target="../diagrams/layout1.xml"/><Relationship Id="rId7"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62" name="Group 61">
            <a:extLst>
              <a:ext uri="{FF2B5EF4-FFF2-40B4-BE49-F238E27FC236}">
                <a16:creationId xmlns:a16="http://schemas.microsoft.com/office/drawing/2014/main" xmlns="" id="{8CD25866-F15D-40A4-AEC5-47C044637AB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9" y="228600"/>
            <a:ext cx="2851523" cy="6638625"/>
            <a:chOff x="2487613" y="285750"/>
            <a:chExt cx="2428875" cy="5654676"/>
          </a:xfrm>
        </p:grpSpPr>
        <p:sp>
          <p:nvSpPr>
            <p:cNvPr id="63" name="Freeform 11">
              <a:extLst>
                <a:ext uri="{FF2B5EF4-FFF2-40B4-BE49-F238E27FC236}">
                  <a16:creationId xmlns:a16="http://schemas.microsoft.com/office/drawing/2014/main" xmlns="" id="{DCB8E995-36E8-40B6-82D4-F52DE2987B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64" name="Freeform 12">
              <a:extLst>
                <a:ext uri="{FF2B5EF4-FFF2-40B4-BE49-F238E27FC236}">
                  <a16:creationId xmlns:a16="http://schemas.microsoft.com/office/drawing/2014/main" xmlns="" id="{DF54AEB5-68B5-46AE-B8F0-EEBE5DFED8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65" name="Freeform 13">
              <a:extLst>
                <a:ext uri="{FF2B5EF4-FFF2-40B4-BE49-F238E27FC236}">
                  <a16:creationId xmlns:a16="http://schemas.microsoft.com/office/drawing/2014/main" xmlns="" id="{E3F708CB-F094-4EE7-8AD5-A462F1DF8B8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66" name="Freeform 14">
              <a:extLst>
                <a:ext uri="{FF2B5EF4-FFF2-40B4-BE49-F238E27FC236}">
                  <a16:creationId xmlns:a16="http://schemas.microsoft.com/office/drawing/2014/main" xmlns="" id="{ECFCFB22-E8B5-4FAC-A354-E7E0CE6F2B6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67" name="Freeform 15">
              <a:extLst>
                <a:ext uri="{FF2B5EF4-FFF2-40B4-BE49-F238E27FC236}">
                  <a16:creationId xmlns:a16="http://schemas.microsoft.com/office/drawing/2014/main" xmlns="" id="{ED1DB3B4-A6DC-476F-986E-DF361EE8421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68" name="Freeform 16">
              <a:extLst>
                <a:ext uri="{FF2B5EF4-FFF2-40B4-BE49-F238E27FC236}">
                  <a16:creationId xmlns:a16="http://schemas.microsoft.com/office/drawing/2014/main" xmlns="" id="{4EE13DFA-3489-4DE6-9154-34D9CB40054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69" name="Freeform 17">
              <a:extLst>
                <a:ext uri="{FF2B5EF4-FFF2-40B4-BE49-F238E27FC236}">
                  <a16:creationId xmlns:a16="http://schemas.microsoft.com/office/drawing/2014/main" xmlns="" id="{5CD12D51-F9A8-4CC9-B9C9-206EAFD8C16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70" name="Freeform 18">
              <a:extLst>
                <a:ext uri="{FF2B5EF4-FFF2-40B4-BE49-F238E27FC236}">
                  <a16:creationId xmlns:a16="http://schemas.microsoft.com/office/drawing/2014/main" xmlns="" id="{266B326C-1178-40F9-A265-6067D363B4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71" name="Freeform 19">
              <a:extLst>
                <a:ext uri="{FF2B5EF4-FFF2-40B4-BE49-F238E27FC236}">
                  <a16:creationId xmlns:a16="http://schemas.microsoft.com/office/drawing/2014/main" xmlns="" id="{12F3B319-F00B-4755-BC54-95511E21DB2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72" name="Freeform 20">
              <a:extLst>
                <a:ext uri="{FF2B5EF4-FFF2-40B4-BE49-F238E27FC236}">
                  <a16:creationId xmlns:a16="http://schemas.microsoft.com/office/drawing/2014/main" xmlns="" id="{3079D7BD-8A3F-47F6-8407-D9DA96FF351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73" name="Freeform 21">
              <a:extLst>
                <a:ext uri="{FF2B5EF4-FFF2-40B4-BE49-F238E27FC236}">
                  <a16:creationId xmlns:a16="http://schemas.microsoft.com/office/drawing/2014/main" xmlns="" id="{1F97C31C-8585-43FB-924B-8ADD6512332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74" name="Freeform 22">
              <a:extLst>
                <a:ext uri="{FF2B5EF4-FFF2-40B4-BE49-F238E27FC236}">
                  <a16:creationId xmlns:a16="http://schemas.microsoft.com/office/drawing/2014/main" xmlns="" id="{A33E1C89-7E74-49BF-A5D1-9A352ED03E2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76" name="Group 75">
            <a:extLst>
              <a:ext uri="{FF2B5EF4-FFF2-40B4-BE49-F238E27FC236}">
                <a16:creationId xmlns:a16="http://schemas.microsoft.com/office/drawing/2014/main" xmlns="" id="{0C4A17ED-96AA-44A6-A050-E1A7A1CDD9E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27224" y="-786"/>
            <a:ext cx="2356675" cy="6854040"/>
            <a:chOff x="6627813" y="194833"/>
            <a:chExt cx="1952625" cy="5678918"/>
          </a:xfrm>
        </p:grpSpPr>
        <p:sp>
          <p:nvSpPr>
            <p:cNvPr id="77" name="Freeform 27">
              <a:extLst>
                <a:ext uri="{FF2B5EF4-FFF2-40B4-BE49-F238E27FC236}">
                  <a16:creationId xmlns:a16="http://schemas.microsoft.com/office/drawing/2014/main" xmlns="" id="{FBB2A87E-3E24-4A6F-9FD8-0F1436D4D35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78" name="Freeform 28">
              <a:extLst>
                <a:ext uri="{FF2B5EF4-FFF2-40B4-BE49-F238E27FC236}">
                  <a16:creationId xmlns:a16="http://schemas.microsoft.com/office/drawing/2014/main" xmlns="" id="{257F945B-2AA3-4328-BFF5-20DE64011B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79" name="Freeform 29">
              <a:extLst>
                <a:ext uri="{FF2B5EF4-FFF2-40B4-BE49-F238E27FC236}">
                  <a16:creationId xmlns:a16="http://schemas.microsoft.com/office/drawing/2014/main" xmlns="" id="{E1A7230F-6A6F-403C-9D83-7176E28525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80" name="Freeform 30">
              <a:extLst>
                <a:ext uri="{FF2B5EF4-FFF2-40B4-BE49-F238E27FC236}">
                  <a16:creationId xmlns:a16="http://schemas.microsoft.com/office/drawing/2014/main" xmlns="" id="{E33E315A-9CB0-460E-A8B7-0A064BBFA05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81" name="Freeform 31">
              <a:extLst>
                <a:ext uri="{FF2B5EF4-FFF2-40B4-BE49-F238E27FC236}">
                  <a16:creationId xmlns:a16="http://schemas.microsoft.com/office/drawing/2014/main" xmlns="" id="{22CAAD33-CFAD-4E61-82AE-0C6F838530D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82" name="Freeform 32">
              <a:extLst>
                <a:ext uri="{FF2B5EF4-FFF2-40B4-BE49-F238E27FC236}">
                  <a16:creationId xmlns:a16="http://schemas.microsoft.com/office/drawing/2014/main" xmlns="" id="{1A20E13C-2540-4000-A13B-8F781100E38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83" name="Freeform 33">
              <a:extLst>
                <a:ext uri="{FF2B5EF4-FFF2-40B4-BE49-F238E27FC236}">
                  <a16:creationId xmlns:a16="http://schemas.microsoft.com/office/drawing/2014/main" xmlns="" id="{51EF0A01-E03D-448B-B12E-D5BFC6D0D22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84" name="Freeform 34">
              <a:extLst>
                <a:ext uri="{FF2B5EF4-FFF2-40B4-BE49-F238E27FC236}">
                  <a16:creationId xmlns:a16="http://schemas.microsoft.com/office/drawing/2014/main" xmlns="" id="{58286A03-168E-477B-8876-2C53E4950D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85" name="Freeform 35">
              <a:extLst>
                <a:ext uri="{FF2B5EF4-FFF2-40B4-BE49-F238E27FC236}">
                  <a16:creationId xmlns:a16="http://schemas.microsoft.com/office/drawing/2014/main" xmlns="" id="{3DFFC705-1899-4E4C-AE76-F85BAF2F66E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86" name="Freeform 36">
              <a:extLst>
                <a:ext uri="{FF2B5EF4-FFF2-40B4-BE49-F238E27FC236}">
                  <a16:creationId xmlns:a16="http://schemas.microsoft.com/office/drawing/2014/main" xmlns="" id="{01C9598D-BDF6-4A24-83B6-4DCA4D1349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87" name="Freeform 37">
              <a:extLst>
                <a:ext uri="{FF2B5EF4-FFF2-40B4-BE49-F238E27FC236}">
                  <a16:creationId xmlns:a16="http://schemas.microsoft.com/office/drawing/2014/main" xmlns="" id="{950C8213-67CD-4DEF-AA44-8BB3101392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88" name="Freeform 38">
              <a:extLst>
                <a:ext uri="{FF2B5EF4-FFF2-40B4-BE49-F238E27FC236}">
                  <a16:creationId xmlns:a16="http://schemas.microsoft.com/office/drawing/2014/main" xmlns="" id="{2016FE1D-E3EB-4CF6-809B-159872CC787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90" name="Rectangle 89">
            <a:extLst>
              <a:ext uri="{FF2B5EF4-FFF2-40B4-BE49-F238E27FC236}">
                <a16:creationId xmlns:a16="http://schemas.microsoft.com/office/drawing/2014/main" xmlns="" id="{CE6C63DC-BAE4-42B6-8FDF-F6467C2D23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92" name="Freeform 6">
            <a:extLst>
              <a:ext uri="{FF2B5EF4-FFF2-40B4-BE49-F238E27FC236}">
                <a16:creationId xmlns:a16="http://schemas.microsoft.com/office/drawing/2014/main" xmlns="" id="{5BD23F8E-2E78-4C84-8EFB-FE6C8ACB7F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useBgFill="1">
        <p:nvSpPr>
          <p:cNvPr id="94" name="Rectangle 93">
            <a:extLst>
              <a:ext uri="{FF2B5EF4-FFF2-40B4-BE49-F238E27FC236}">
                <a16:creationId xmlns:a16="http://schemas.microsoft.com/office/drawing/2014/main" xmlns="" id="{57ABABA7-0420-4200-9B65-1C1967CE937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6" name="Group 95">
            <a:extLst>
              <a:ext uri="{FF2B5EF4-FFF2-40B4-BE49-F238E27FC236}">
                <a16:creationId xmlns:a16="http://schemas.microsoft.com/office/drawing/2014/main" xmlns="" id="{7A03E380-9CD1-4ABA-A763-9F9D252B890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flipH="1">
            <a:off x="6009967" y="0"/>
            <a:ext cx="6176982" cy="6853245"/>
            <a:chOff x="2487613" y="285750"/>
            <a:chExt cx="2428876" cy="5654676"/>
          </a:xfrm>
          <a:solidFill>
            <a:schemeClr val="bg2">
              <a:lumMod val="90000"/>
            </a:schemeClr>
          </a:solidFill>
        </p:grpSpPr>
        <p:sp>
          <p:nvSpPr>
            <p:cNvPr id="97" name="Freeform 11">
              <a:extLst>
                <a:ext uri="{FF2B5EF4-FFF2-40B4-BE49-F238E27FC236}">
                  <a16:creationId xmlns:a16="http://schemas.microsoft.com/office/drawing/2014/main" xmlns="" id="{66E01B84-4C2B-4DE5-90C8-9C4001A75B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98" name="Freeform 12">
              <a:extLst>
                <a:ext uri="{FF2B5EF4-FFF2-40B4-BE49-F238E27FC236}">
                  <a16:creationId xmlns:a16="http://schemas.microsoft.com/office/drawing/2014/main" xmlns="" id="{64CE5A7A-D5C5-4FE5-860C-0B5748FDEE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99" name="Freeform 13">
              <a:extLst>
                <a:ext uri="{FF2B5EF4-FFF2-40B4-BE49-F238E27FC236}">
                  <a16:creationId xmlns:a16="http://schemas.microsoft.com/office/drawing/2014/main" xmlns="" id="{016A7D2A-6EEA-47B8-A763-7D82E41B3CE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00" name="Freeform 14">
              <a:extLst>
                <a:ext uri="{FF2B5EF4-FFF2-40B4-BE49-F238E27FC236}">
                  <a16:creationId xmlns:a16="http://schemas.microsoft.com/office/drawing/2014/main" xmlns="" id="{E758F6E7-6DEC-48D0-ACB1-E5E26B13E6C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01" name="Freeform 15">
              <a:extLst>
                <a:ext uri="{FF2B5EF4-FFF2-40B4-BE49-F238E27FC236}">
                  <a16:creationId xmlns:a16="http://schemas.microsoft.com/office/drawing/2014/main" xmlns="" id="{B56657FF-C027-42E7-859B-902929B6FA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02" name="Freeform 16">
              <a:extLst>
                <a:ext uri="{FF2B5EF4-FFF2-40B4-BE49-F238E27FC236}">
                  <a16:creationId xmlns:a16="http://schemas.microsoft.com/office/drawing/2014/main" xmlns="" id="{79047F2A-5978-46C6-B3A2-54AAC2136B1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03" name="Freeform 17">
              <a:extLst>
                <a:ext uri="{FF2B5EF4-FFF2-40B4-BE49-F238E27FC236}">
                  <a16:creationId xmlns:a16="http://schemas.microsoft.com/office/drawing/2014/main" xmlns="" id="{F3BE8FD1-0A72-4640-AC7A-2E057273F8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104" name="Freeform 18">
              <a:extLst>
                <a:ext uri="{FF2B5EF4-FFF2-40B4-BE49-F238E27FC236}">
                  <a16:creationId xmlns:a16="http://schemas.microsoft.com/office/drawing/2014/main" xmlns="" id="{752FC782-A372-4D11-B20D-958955E564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105" name="Freeform 19">
              <a:extLst>
                <a:ext uri="{FF2B5EF4-FFF2-40B4-BE49-F238E27FC236}">
                  <a16:creationId xmlns:a16="http://schemas.microsoft.com/office/drawing/2014/main" xmlns="" id="{AA00B2F1-BEE2-444A-8249-C8E3212CA1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106" name="Freeform 20">
              <a:extLst>
                <a:ext uri="{FF2B5EF4-FFF2-40B4-BE49-F238E27FC236}">
                  <a16:creationId xmlns:a16="http://schemas.microsoft.com/office/drawing/2014/main" xmlns="" id="{E7F5747E-514B-4CF7-B6B0-DAD71490978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107" name="Freeform 21">
              <a:extLst>
                <a:ext uri="{FF2B5EF4-FFF2-40B4-BE49-F238E27FC236}">
                  <a16:creationId xmlns:a16="http://schemas.microsoft.com/office/drawing/2014/main" xmlns="" id="{931614BB-1593-40ED-8113-2BD11870556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108" name="Freeform 22">
              <a:extLst>
                <a:ext uri="{FF2B5EF4-FFF2-40B4-BE49-F238E27FC236}">
                  <a16:creationId xmlns:a16="http://schemas.microsoft.com/office/drawing/2014/main" xmlns="" id="{2691871F-F15C-4E19-BC9C-78E5748D744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110" name="Freeform 6">
            <a:extLst>
              <a:ext uri="{FF2B5EF4-FFF2-40B4-BE49-F238E27FC236}">
                <a16:creationId xmlns:a16="http://schemas.microsoft.com/office/drawing/2014/main" xmlns="" id="{8576F020-8157-45CE-B1D9-6FA47AFEB4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0" y="1159566"/>
            <a:ext cx="7560245" cy="453886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p>
      <p:sp>
        <p:nvSpPr>
          <p:cNvPr id="2" name="Title 1">
            <a:extLst>
              <a:ext uri="{FF2B5EF4-FFF2-40B4-BE49-F238E27FC236}">
                <a16:creationId xmlns:a16="http://schemas.microsoft.com/office/drawing/2014/main" xmlns="" id="{04BD92BA-6B9B-5841-ACDB-A66C4006F2A8}"/>
              </a:ext>
            </a:extLst>
          </p:cNvPr>
          <p:cNvSpPr>
            <a:spLocks noGrp="1"/>
          </p:cNvSpPr>
          <p:nvPr>
            <p:ph type="title"/>
          </p:nvPr>
        </p:nvSpPr>
        <p:spPr>
          <a:xfrm>
            <a:off x="-15178" y="1542597"/>
            <a:ext cx="7374236" cy="4220820"/>
          </a:xfrm>
        </p:spPr>
        <p:txBody>
          <a:bodyPr vert="horz" lIns="91440" tIns="45720" rIns="91440" bIns="45720" rtlCol="0" anchor="ctr">
            <a:normAutofit/>
          </a:bodyPr>
          <a:lstStyle/>
          <a:p>
            <a:r>
              <a:rPr lang="en-US" b="1" dirty="0">
                <a:solidFill>
                  <a:schemeClr val="tx1"/>
                </a:solidFill>
                <a:highlight>
                  <a:srgbClr val="FFFF00"/>
                </a:highlight>
                <a:latin typeface="Arial Hebrew Scholar" pitchFamily="2" charset="-79"/>
                <a:cs typeface="Arial Hebrew Scholar" pitchFamily="2" charset="-79"/>
              </a:rPr>
              <a:t>The Share Lectures: Episode 10</a:t>
            </a:r>
            <a:r>
              <a:rPr lang="en-US" sz="4800" b="1" dirty="0">
                <a:solidFill>
                  <a:schemeClr val="tx1"/>
                </a:solidFill>
                <a:highlight>
                  <a:srgbClr val="FFFF00"/>
                </a:highlight>
                <a:latin typeface="Arial Hebrew Scholar" pitchFamily="2" charset="-79"/>
                <a:cs typeface="Arial Hebrew Scholar" pitchFamily="2" charset="-79"/>
              </a:rPr>
              <a:t/>
            </a:r>
            <a:br>
              <a:rPr lang="en-US" sz="4800" b="1" dirty="0">
                <a:solidFill>
                  <a:schemeClr val="tx1"/>
                </a:solidFill>
                <a:highlight>
                  <a:srgbClr val="FFFF00"/>
                </a:highlight>
                <a:latin typeface="Arial Hebrew Scholar" pitchFamily="2" charset="-79"/>
                <a:cs typeface="Arial Hebrew Scholar" pitchFamily="2" charset="-79"/>
              </a:rPr>
            </a:br>
            <a:r>
              <a:rPr lang="en-US" sz="4400" i="1" dirty="0">
                <a:solidFill>
                  <a:schemeClr val="tx1"/>
                </a:solidFill>
                <a:highlight>
                  <a:srgbClr val="FFFF00"/>
                </a:highlight>
                <a:latin typeface="Arial Hebrew Scholar" pitchFamily="2" charset="-79"/>
                <a:cs typeface="Arial Hebrew Scholar" pitchFamily="2" charset="-79"/>
              </a:rPr>
              <a:t>“The Pathways of life”</a:t>
            </a:r>
            <a:r>
              <a:rPr lang="en-US" sz="4400" i="1" dirty="0">
                <a:solidFill>
                  <a:schemeClr val="tx1"/>
                </a:solidFill>
                <a:highlight>
                  <a:srgbClr val="FFFF00"/>
                </a:highlight>
              </a:rPr>
              <a:t> </a:t>
            </a:r>
            <a:r>
              <a:rPr lang="en-US" sz="5400" i="1" dirty="0">
                <a:solidFill>
                  <a:srgbClr val="FFFFFF"/>
                </a:solidFill>
              </a:rPr>
              <a:t/>
            </a:r>
            <a:br>
              <a:rPr lang="en-US" sz="5400" i="1" dirty="0">
                <a:solidFill>
                  <a:srgbClr val="FFFFFF"/>
                </a:solidFill>
              </a:rPr>
            </a:br>
            <a:endParaRPr lang="en-US" sz="5400" dirty="0">
              <a:solidFill>
                <a:srgbClr val="FFFFFF"/>
              </a:solidFill>
            </a:endParaRPr>
          </a:p>
        </p:txBody>
      </p:sp>
      <p:sp>
        <p:nvSpPr>
          <p:cNvPr id="4" name="Text Placeholder 3">
            <a:extLst>
              <a:ext uri="{FF2B5EF4-FFF2-40B4-BE49-F238E27FC236}">
                <a16:creationId xmlns:a16="http://schemas.microsoft.com/office/drawing/2014/main" xmlns="" id="{8DD804AF-F11D-254B-A270-35E031D58530}"/>
              </a:ext>
            </a:extLst>
          </p:cNvPr>
          <p:cNvSpPr>
            <a:spLocks noGrp="1"/>
          </p:cNvSpPr>
          <p:nvPr>
            <p:ph type="body" sz="half" idx="2"/>
          </p:nvPr>
        </p:nvSpPr>
        <p:spPr>
          <a:xfrm>
            <a:off x="7712032" y="804334"/>
            <a:ext cx="3675634" cy="5249332"/>
          </a:xfrm>
        </p:spPr>
        <p:txBody>
          <a:bodyPr vert="horz" lIns="91440" tIns="45720" rIns="91440" bIns="45720" rtlCol="0" anchor="ctr">
            <a:normAutofit/>
          </a:bodyPr>
          <a:lstStyle/>
          <a:p>
            <a:pPr algn="r"/>
            <a:r>
              <a:rPr lang="en-US" sz="2000" b="1" i="1" dirty="0">
                <a:solidFill>
                  <a:schemeClr val="tx1">
                    <a:lumMod val="85000"/>
                    <a:lumOff val="15000"/>
                  </a:schemeClr>
                </a:solidFill>
              </a:rPr>
              <a:t>“Following the broad way of life”</a:t>
            </a:r>
          </a:p>
          <a:p>
            <a:pPr algn="r"/>
            <a:r>
              <a:rPr lang="en-US" sz="2000" b="1" i="1" dirty="0">
                <a:solidFill>
                  <a:schemeClr val="tx1">
                    <a:lumMod val="85000"/>
                    <a:lumOff val="15000"/>
                  </a:schemeClr>
                </a:solidFill>
              </a:rPr>
              <a:t>-Matthew 7:13</a:t>
            </a:r>
          </a:p>
          <a:p>
            <a:pPr algn="r"/>
            <a:r>
              <a:rPr lang="en-US" sz="2000" b="1" i="1" dirty="0">
                <a:solidFill>
                  <a:schemeClr val="tx1">
                    <a:lumMod val="85000"/>
                    <a:lumOff val="15000"/>
                  </a:schemeClr>
                </a:solidFill>
              </a:rPr>
              <a:t>Presented by Michael Henderson, Jr</a:t>
            </a:r>
          </a:p>
        </p:txBody>
      </p:sp>
      <p:pic>
        <p:nvPicPr>
          <p:cNvPr id="8" name="Graphic 7" descr="Signpost">
            <a:extLst>
              <a:ext uri="{FF2B5EF4-FFF2-40B4-BE49-F238E27FC236}">
                <a16:creationId xmlns:a16="http://schemas.microsoft.com/office/drawing/2014/main" xmlns="" id="{F8C24A18-57F8-1E4B-AE20-A8144D5D98C6}"/>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9734132" y="4363416"/>
            <a:ext cx="2486608" cy="2486608"/>
          </a:xfrm>
          <a:prstGeom prst="rect">
            <a:avLst/>
          </a:prstGeom>
        </p:spPr>
      </p:pic>
    </p:spTree>
    <p:extLst>
      <p:ext uri="{BB962C8B-B14F-4D97-AF65-F5344CB8AC3E}">
        <p14:creationId xmlns:p14="http://schemas.microsoft.com/office/powerpoint/2010/main" val="4135443471"/>
      </p:ext>
    </p:extLst>
  </p:cSld>
  <p:clrMapOvr>
    <a:overrideClrMapping bg1="lt1" tx1="dk1" bg2="lt2" tx2="dk2" accent1="accent1" accent2="accent2" accent3="accent3" accent4="accent4" accent5="accent5" accent6="accent6" hlink="hlink" folHlink="folHlink"/>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56E13E-0D6B-BF49-965E-C56DCC76B091}"/>
              </a:ext>
            </a:extLst>
          </p:cNvPr>
          <p:cNvSpPr>
            <a:spLocks noGrp="1"/>
          </p:cNvSpPr>
          <p:nvPr>
            <p:ph type="ctrTitle"/>
          </p:nvPr>
        </p:nvSpPr>
        <p:spPr>
          <a:xfrm>
            <a:off x="5369763" y="804335"/>
            <a:ext cx="6017904" cy="5249332"/>
          </a:xfrm>
        </p:spPr>
        <p:txBody>
          <a:bodyPr anchor="ctr">
            <a:normAutofit/>
          </a:bodyPr>
          <a:lstStyle/>
          <a:p>
            <a:r>
              <a:rPr lang="en-US" sz="2800" i="1" dirty="0">
                <a:solidFill>
                  <a:schemeClr val="tx1"/>
                </a:solidFill>
              </a:rPr>
              <a:t/>
            </a:r>
            <a:br>
              <a:rPr lang="en-US" sz="2800" i="1" dirty="0">
                <a:solidFill>
                  <a:schemeClr val="tx1"/>
                </a:solidFill>
              </a:rPr>
            </a:br>
            <a:endParaRPr lang="en-US" sz="2800" i="1" dirty="0">
              <a:solidFill>
                <a:schemeClr val="tx1"/>
              </a:solidFill>
            </a:endParaRPr>
          </a:p>
        </p:txBody>
      </p:sp>
      <p:sp>
        <p:nvSpPr>
          <p:cNvPr id="19" name="Rectangle 18">
            <a:extLst>
              <a:ext uri="{FF2B5EF4-FFF2-40B4-BE49-F238E27FC236}">
                <a16:creationId xmlns:a16="http://schemas.microsoft.com/office/drawing/2014/main" xmlns="" id="{57ABABA7-0420-4200-9B65-1C1967CE937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654295"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xmlns="" id="{3600B548-73F7-974F-AF10-3A822F146A6E}"/>
              </a:ext>
            </a:extLst>
          </p:cNvPr>
          <p:cNvSpPr>
            <a:spLocks noGrp="1"/>
          </p:cNvSpPr>
          <p:nvPr>
            <p:ph type="subTitle" idx="1"/>
          </p:nvPr>
        </p:nvSpPr>
        <p:spPr>
          <a:xfrm>
            <a:off x="1194099" y="804334"/>
            <a:ext cx="3170083" cy="5249332"/>
          </a:xfrm>
        </p:spPr>
        <p:txBody>
          <a:bodyPr anchor="ctr">
            <a:normAutofit/>
          </a:bodyPr>
          <a:lstStyle/>
          <a:p>
            <a:pPr algn="r"/>
            <a:r>
              <a:rPr lang="en-US" i="1" dirty="0">
                <a:solidFill>
                  <a:schemeClr val="tx1">
                    <a:lumMod val="85000"/>
                    <a:lumOff val="15000"/>
                  </a:schemeClr>
                </a:solidFill>
              </a:rPr>
              <a:t>“Enter through the narrow gate. For wide is the gate and broad is the road that leads to destruction, and many enter through it ”</a:t>
            </a:r>
          </a:p>
          <a:p>
            <a:pPr algn="r"/>
            <a:r>
              <a:rPr lang="en-US" b="1" i="1" dirty="0">
                <a:solidFill>
                  <a:schemeClr val="tx1">
                    <a:lumMod val="85000"/>
                    <a:lumOff val="15000"/>
                  </a:schemeClr>
                </a:solidFill>
              </a:rPr>
              <a:t>-Matthew 7:13</a:t>
            </a:r>
          </a:p>
        </p:txBody>
      </p:sp>
      <p:sp>
        <p:nvSpPr>
          <p:cNvPr id="21" name="Freeform 11">
            <a:extLst>
              <a:ext uri="{FF2B5EF4-FFF2-40B4-BE49-F238E27FC236}">
                <a16:creationId xmlns:a16="http://schemas.microsoft.com/office/drawing/2014/main" xmlns="" id="{1E86F813-D67B-409D-AA77-FA8878C28E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flipV="1">
            <a:off x="-159" y="3171967"/>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6" name="TextBox 5">
            <a:extLst>
              <a:ext uri="{FF2B5EF4-FFF2-40B4-BE49-F238E27FC236}">
                <a16:creationId xmlns:a16="http://schemas.microsoft.com/office/drawing/2014/main" xmlns="" id="{DF857F8E-F982-F04F-A284-660A0E3321C2}"/>
              </a:ext>
            </a:extLst>
          </p:cNvPr>
          <p:cNvSpPr txBox="1"/>
          <p:nvPr/>
        </p:nvSpPr>
        <p:spPr>
          <a:xfrm>
            <a:off x="4654296" y="0"/>
            <a:ext cx="6203688" cy="7540526"/>
          </a:xfrm>
          <a:prstGeom prst="rect">
            <a:avLst/>
          </a:prstGeom>
          <a:noFill/>
        </p:spPr>
        <p:txBody>
          <a:bodyPr wrap="square" rtlCol="0">
            <a:spAutoFit/>
          </a:bodyPr>
          <a:lstStyle/>
          <a:p>
            <a:pPr marL="285750" indent="-285750">
              <a:buFont typeface="Arial" panose="020B0604020202020204" pitchFamily="34" charset="0"/>
              <a:buChar char="•"/>
            </a:pPr>
            <a:r>
              <a:rPr lang="en-US" sz="1600" b="1" u="sng" dirty="0"/>
              <a:t>Defining the “broad way” </a:t>
            </a:r>
          </a:p>
          <a:p>
            <a:pPr marL="742950" lvl="1" indent="-285750">
              <a:buFont typeface="Arial" panose="020B0604020202020204" pitchFamily="34" charset="0"/>
              <a:buChar char="•"/>
            </a:pPr>
            <a:r>
              <a:rPr lang="en-US" sz="1600" b="1" i="1" dirty="0"/>
              <a:t>Matt 7:13 </a:t>
            </a:r>
          </a:p>
          <a:p>
            <a:pPr marL="1200150" lvl="2" indent="-285750">
              <a:buFont typeface="Wingdings" pitchFamily="2" charset="2"/>
              <a:buChar char="Ø"/>
            </a:pPr>
            <a:r>
              <a:rPr lang="en-US" sz="1400" dirty="0"/>
              <a:t>Contextual information from the original language</a:t>
            </a:r>
          </a:p>
          <a:p>
            <a:pPr marL="1657350" lvl="3" indent="-285750" algn="just">
              <a:buFont typeface="Wingdings" pitchFamily="2" charset="2"/>
              <a:buChar char="§"/>
            </a:pPr>
            <a:r>
              <a:rPr lang="en-US" sz="1200" dirty="0"/>
              <a:t>“</a:t>
            </a:r>
            <a:r>
              <a:rPr lang="en-US" sz="1200" b="1" i="1" dirty="0"/>
              <a:t>Enter through</a:t>
            </a:r>
            <a:r>
              <a:rPr lang="en-US" sz="1200" dirty="0"/>
              <a:t> “</a:t>
            </a:r>
            <a:r>
              <a:rPr lang="en-US" sz="1200" b="1" dirty="0"/>
              <a:t>-</a:t>
            </a:r>
            <a:r>
              <a:rPr lang="en-US" sz="1200" dirty="0"/>
              <a:t> verb inferring continual action and behavior. </a:t>
            </a:r>
            <a:r>
              <a:rPr lang="en-US" sz="1200" i="1" dirty="0"/>
              <a:t>Through</a:t>
            </a:r>
            <a:r>
              <a:rPr lang="en-US" sz="1200" dirty="0"/>
              <a:t> was the preposition which gives relation or the “how to”. </a:t>
            </a:r>
            <a:r>
              <a:rPr lang="en-US" sz="1200" i="1" dirty="0"/>
              <a:t>Enter</a:t>
            </a:r>
            <a:r>
              <a:rPr lang="en-US" sz="1200" dirty="0"/>
              <a:t> was a coming or going into, more precisely for the believer to enter into a path, city, opening with a important purpose; doing so to experience the results of the Lord’s  eternal blessings (</a:t>
            </a:r>
            <a:r>
              <a:rPr lang="en-US" sz="1200" i="1" dirty="0"/>
              <a:t>Matt 6:33 </a:t>
            </a:r>
            <a:r>
              <a:rPr lang="en-US" sz="1200" dirty="0"/>
              <a:t>– The highest quality of Life). Through was the </a:t>
            </a:r>
            <a:r>
              <a:rPr lang="en-US" sz="1200" i="1" dirty="0"/>
              <a:t>How</a:t>
            </a:r>
            <a:r>
              <a:rPr lang="en-US" sz="1200" dirty="0"/>
              <a:t> to get to a certain place successfully, thoroughly getting across to the other side, it is where we get the word “diameter” – helps define precise measurements - used for the sake of, on the account of, for the reason of. </a:t>
            </a:r>
          </a:p>
          <a:p>
            <a:pPr marL="1657350" lvl="3" indent="-285750" algn="just">
              <a:buFont typeface="Wingdings" pitchFamily="2" charset="2"/>
              <a:buChar char="§"/>
            </a:pPr>
            <a:r>
              <a:rPr lang="en-US" sz="1200" b="1" i="1" dirty="0"/>
              <a:t>”Narrow” - </a:t>
            </a:r>
            <a:r>
              <a:rPr lang="en-US" sz="1200" dirty="0"/>
              <a:t>adjective</a:t>
            </a:r>
            <a:r>
              <a:rPr lang="en-US" sz="1200" b="1" i="1" dirty="0"/>
              <a:t> </a:t>
            </a:r>
            <a:r>
              <a:rPr lang="en-US" sz="1200" dirty="0"/>
              <a:t>that describes the closely-defined path God ordains to travel on to gain </a:t>
            </a:r>
            <a:r>
              <a:rPr lang="en-US" sz="1200" i="1" dirty="0"/>
              <a:t>His</a:t>
            </a:r>
            <a:r>
              <a:rPr lang="en-US" sz="1200" dirty="0"/>
              <a:t> approval</a:t>
            </a:r>
            <a:endParaRPr lang="en-US" sz="1200" b="1" dirty="0"/>
          </a:p>
          <a:p>
            <a:pPr marL="1657350" lvl="3" indent="-285750" algn="just">
              <a:buFont typeface="Wingdings" pitchFamily="2" charset="2"/>
              <a:buChar char="§"/>
            </a:pPr>
            <a:r>
              <a:rPr lang="en-US" sz="1200" b="1" i="1" dirty="0"/>
              <a:t>“Gate” </a:t>
            </a:r>
            <a:r>
              <a:rPr lang="en-US" sz="1200" b="1" dirty="0"/>
              <a:t>– </a:t>
            </a:r>
            <a:r>
              <a:rPr lang="en-US" sz="1200" dirty="0"/>
              <a:t>a large door, usually used as an entrance or gate to a city of fortress. In antiquity this way of entrance represented power and authority. </a:t>
            </a:r>
          </a:p>
          <a:p>
            <a:pPr marL="1657350" lvl="3" indent="-285750" algn="just">
              <a:buFont typeface="Wingdings" pitchFamily="2" charset="2"/>
              <a:buChar char="§"/>
            </a:pPr>
            <a:r>
              <a:rPr lang="en-US" sz="1200" b="1" i="1" dirty="0"/>
              <a:t>“Wide is the gate” and ”broad is the road” –</a:t>
            </a:r>
            <a:r>
              <a:rPr lang="en-US" sz="1200" dirty="0"/>
              <a:t> adj</a:t>
            </a:r>
            <a:r>
              <a:rPr lang="en-US" sz="1200" b="1" i="1" dirty="0"/>
              <a:t>. </a:t>
            </a:r>
            <a:r>
              <a:rPr lang="en-US" sz="1200" dirty="0"/>
              <a:t>the </a:t>
            </a:r>
            <a:r>
              <a:rPr lang="en-US" sz="1200" i="1" dirty="0"/>
              <a:t>wide</a:t>
            </a:r>
            <a:r>
              <a:rPr lang="en-US" sz="1200" dirty="0"/>
              <a:t> gates signifies the spacious opening of this gate or path. The </a:t>
            </a:r>
            <a:r>
              <a:rPr lang="en-US" sz="1200" i="1" dirty="0"/>
              <a:t>broad</a:t>
            </a:r>
            <a:r>
              <a:rPr lang="en-US" sz="1200" dirty="0"/>
              <a:t> shows the spacious and numerous ways to take on the described journey.</a:t>
            </a:r>
          </a:p>
          <a:p>
            <a:pPr marL="1657350" lvl="3" indent="-285750" algn="just">
              <a:buFont typeface="Wingdings" pitchFamily="2" charset="2"/>
              <a:buChar char="§"/>
            </a:pPr>
            <a:r>
              <a:rPr lang="en-US" sz="1200" b="1" i="1" dirty="0"/>
              <a:t>“That leads to destruction” – </a:t>
            </a:r>
            <a:r>
              <a:rPr lang="en-US" sz="1200" dirty="0"/>
              <a:t>lead defined is the action of seduction. The actually leading or being seduced by this path. Being carried away, lured, or lead astray. Destruction is the destination. In antiquity it was used in the sense of something or someone being total severed, cut off entirely, or eternally ruined from what could have or should have been. Someone removed from a position or place of well being. </a:t>
            </a:r>
            <a:endParaRPr lang="en-US" sz="1200" b="1" i="1" dirty="0"/>
          </a:p>
          <a:p>
            <a:pPr marL="1657350" lvl="3" indent="-285750" algn="just">
              <a:buFont typeface="Wingdings" pitchFamily="2" charset="2"/>
              <a:buChar char="§"/>
            </a:pPr>
            <a:r>
              <a:rPr lang="en-US" sz="1200" b="1" i="1" dirty="0"/>
              <a:t>“Many enter through it” – </a:t>
            </a:r>
            <a:r>
              <a:rPr lang="en-US" sz="1200" dirty="0"/>
              <a:t>in ancient times the </a:t>
            </a:r>
            <a:r>
              <a:rPr lang="en-US" sz="1200" i="1" dirty="0"/>
              <a:t>many </a:t>
            </a:r>
            <a:r>
              <a:rPr lang="en-US" sz="1200" dirty="0"/>
              <a:t>referred to the multiplicity of ways and frequency of the majority to decide of this path. That the quantity was the majority, great in amount, and the “normal” way of life. </a:t>
            </a:r>
            <a:endParaRPr lang="en-US" sz="1200" b="1" dirty="0"/>
          </a:p>
          <a:p>
            <a:pPr marL="2114550" lvl="4"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r>
              <a:rPr lang="en-US" dirty="0"/>
              <a:t> </a:t>
            </a:r>
          </a:p>
        </p:txBody>
      </p:sp>
    </p:spTree>
    <p:extLst>
      <p:ext uri="{BB962C8B-B14F-4D97-AF65-F5344CB8AC3E}">
        <p14:creationId xmlns:p14="http://schemas.microsoft.com/office/powerpoint/2010/main" val="929037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6" name="Rectangle 9">
            <a:extLst>
              <a:ext uri="{FF2B5EF4-FFF2-40B4-BE49-F238E27FC236}">
                <a16:creationId xmlns:a16="http://schemas.microsoft.com/office/drawing/2014/main" xmlns="" id="{175CD74B-9CE8-4F20-A3E4-A22A7F03604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474BE536-1C56-C64F-B372-59B296C78CFD}"/>
              </a:ext>
            </a:extLst>
          </p:cNvPr>
          <p:cNvSpPr>
            <a:spLocks noGrp="1"/>
          </p:cNvSpPr>
          <p:nvPr>
            <p:ph type="title"/>
          </p:nvPr>
        </p:nvSpPr>
        <p:spPr>
          <a:xfrm>
            <a:off x="1794897" y="624110"/>
            <a:ext cx="9712998" cy="1280890"/>
          </a:xfrm>
        </p:spPr>
        <p:txBody>
          <a:bodyPr>
            <a:normAutofit/>
          </a:bodyPr>
          <a:lstStyle/>
          <a:p>
            <a:r>
              <a:rPr lang="en-US" dirty="0"/>
              <a:t>Road to Destruction </a:t>
            </a:r>
          </a:p>
        </p:txBody>
      </p:sp>
      <p:sp>
        <p:nvSpPr>
          <p:cNvPr id="17" name="Rectangle 11">
            <a:extLst>
              <a:ext uri="{FF2B5EF4-FFF2-40B4-BE49-F238E27FC236}">
                <a16:creationId xmlns:a16="http://schemas.microsoft.com/office/drawing/2014/main" xmlns="" id="{99C44665-BECF-4482-A00C-E4BE2A87DC7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1">
            <a:extLst>
              <a:ext uri="{FF2B5EF4-FFF2-40B4-BE49-F238E27FC236}">
                <a16:creationId xmlns:a16="http://schemas.microsoft.com/office/drawing/2014/main" xmlns="" id="{20398C1D-D011-4BA8-AC81-E829677B87F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graphicFrame>
        <p:nvGraphicFramePr>
          <p:cNvPr id="19" name="Content Placeholder 2">
            <a:extLst>
              <a:ext uri="{FF2B5EF4-FFF2-40B4-BE49-F238E27FC236}">
                <a16:creationId xmlns:a16="http://schemas.microsoft.com/office/drawing/2014/main" xmlns="" id="{613E4001-0A16-4873-A56F-FA585C9B0E93}"/>
              </a:ext>
            </a:extLst>
          </p:cNvPr>
          <p:cNvGraphicFramePr>
            <a:graphicFrameLocks noGrp="1"/>
          </p:cNvGraphicFramePr>
          <p:nvPr>
            <p:ph idx="1"/>
            <p:extLst>
              <p:ext uri="{D42A27DB-BD31-4B8C-83A1-F6EECF244321}">
                <p14:modId xmlns:p14="http://schemas.microsoft.com/office/powerpoint/2010/main" val="3177503734"/>
              </p:ext>
            </p:extLst>
          </p:nvPr>
        </p:nvGraphicFramePr>
        <p:xfrm>
          <a:off x="1347565" y="1221672"/>
          <a:ext cx="10607662" cy="547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Graphic 5" descr="Heart with pulse">
            <a:extLst>
              <a:ext uri="{FF2B5EF4-FFF2-40B4-BE49-F238E27FC236}">
                <a16:creationId xmlns:a16="http://schemas.microsoft.com/office/drawing/2014/main" xmlns="" id="{DE2D5F47-BB29-D747-AF88-0AD232EEA2C4}"/>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9360409" y="2337097"/>
            <a:ext cx="886793" cy="657826"/>
          </a:xfrm>
          <a:prstGeom prst="rect">
            <a:avLst/>
          </a:prstGeom>
        </p:spPr>
      </p:pic>
    </p:spTree>
    <p:extLst>
      <p:ext uri="{BB962C8B-B14F-4D97-AF65-F5344CB8AC3E}">
        <p14:creationId xmlns:p14="http://schemas.microsoft.com/office/powerpoint/2010/main" val="356463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329E56-82B0-C14F-9E64-293A9F74BAB4}"/>
              </a:ext>
            </a:extLst>
          </p:cNvPr>
          <p:cNvSpPr>
            <a:spLocks noGrp="1"/>
          </p:cNvSpPr>
          <p:nvPr>
            <p:ph type="title"/>
          </p:nvPr>
        </p:nvSpPr>
        <p:spPr/>
        <p:txBody>
          <a:bodyPr/>
          <a:lstStyle/>
          <a:p>
            <a:r>
              <a:rPr lang="en-US" b="1" i="1"/>
              <a:t>Personal Reflection</a:t>
            </a:r>
            <a:r>
              <a:rPr lang="en-US"/>
              <a:t/>
            </a:r>
            <a:br>
              <a:rPr lang="en-US"/>
            </a:br>
            <a:r>
              <a:rPr lang="en-US" sz="2400"/>
              <a:t>Understanding my own Natural Evangelism</a:t>
            </a:r>
            <a:endParaRPr lang="en-US"/>
          </a:p>
        </p:txBody>
      </p:sp>
      <p:sp>
        <p:nvSpPr>
          <p:cNvPr id="3" name="Content Placeholder 2">
            <a:extLst>
              <a:ext uri="{FF2B5EF4-FFF2-40B4-BE49-F238E27FC236}">
                <a16:creationId xmlns:a16="http://schemas.microsoft.com/office/drawing/2014/main" xmlns="" id="{4C9791F0-319E-2746-A09E-894B3E4BD10B}"/>
              </a:ext>
            </a:extLst>
          </p:cNvPr>
          <p:cNvSpPr>
            <a:spLocks noGrp="1"/>
          </p:cNvSpPr>
          <p:nvPr>
            <p:ph idx="1"/>
          </p:nvPr>
        </p:nvSpPr>
        <p:spPr>
          <a:xfrm>
            <a:off x="2589212" y="2133600"/>
            <a:ext cx="8915400" cy="3907436"/>
          </a:xfrm>
        </p:spPr>
        <p:txBody>
          <a:bodyPr>
            <a:normAutofit/>
          </a:bodyPr>
          <a:lstStyle/>
          <a:p>
            <a:r>
              <a:rPr lang="en-US" sz="2200" u="sng"/>
              <a:t>How can I be more understood and authentic with my story?</a:t>
            </a:r>
          </a:p>
          <a:p>
            <a:pPr lvl="1"/>
            <a:r>
              <a:rPr lang="en-US" b="1"/>
              <a:t>Reflect</a:t>
            </a:r>
            <a:r>
              <a:rPr lang="en-US"/>
              <a:t> on </a:t>
            </a:r>
            <a:r>
              <a:rPr lang="en-US" i="1"/>
              <a:t>how</a:t>
            </a:r>
            <a:r>
              <a:rPr lang="en-US"/>
              <a:t> I was on the board and destructive path and at times still stumble, and </a:t>
            </a:r>
            <a:r>
              <a:rPr lang="en-US" i="1"/>
              <a:t>how</a:t>
            </a:r>
            <a:r>
              <a:rPr lang="en-US"/>
              <a:t> this path almost destroyed me. </a:t>
            </a:r>
          </a:p>
          <a:p>
            <a:pPr lvl="2"/>
            <a:r>
              <a:rPr lang="en-US"/>
              <a:t>Remembering emotional and hopeless feelings</a:t>
            </a:r>
          </a:p>
          <a:p>
            <a:pPr lvl="1"/>
            <a:r>
              <a:rPr lang="en-US" b="1"/>
              <a:t>Reflect</a:t>
            </a:r>
            <a:r>
              <a:rPr lang="en-US"/>
              <a:t> on </a:t>
            </a:r>
            <a:r>
              <a:rPr lang="en-US" i="1"/>
              <a:t>how</a:t>
            </a:r>
            <a:r>
              <a:rPr lang="en-US"/>
              <a:t> I would appreciate helping heal someone from the pain, confusion and destruction the path of this world causes.</a:t>
            </a:r>
          </a:p>
          <a:p>
            <a:pPr lvl="2"/>
            <a:r>
              <a:rPr lang="en-US"/>
              <a:t>Truly being thankful about this Redemption story. We are redeemed and have be given back our value!</a:t>
            </a:r>
          </a:p>
          <a:p>
            <a:pPr marL="457200" lvl="1" indent="0" algn="thaiDist">
              <a:buNone/>
            </a:pPr>
            <a:endParaRPr lang="en-US"/>
          </a:p>
        </p:txBody>
      </p:sp>
    </p:spTree>
    <p:extLst>
      <p:ext uri="{BB962C8B-B14F-4D97-AF65-F5344CB8AC3E}">
        <p14:creationId xmlns:p14="http://schemas.microsoft.com/office/powerpoint/2010/main" val="3147805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F3BDCC-294E-E042-A004-B6223307CB54}"/>
              </a:ext>
            </a:extLst>
          </p:cNvPr>
          <p:cNvSpPr>
            <a:spLocks noGrp="1"/>
          </p:cNvSpPr>
          <p:nvPr>
            <p:ph type="title"/>
          </p:nvPr>
        </p:nvSpPr>
        <p:spPr/>
        <p:txBody>
          <a:bodyPr>
            <a:normAutofit fontScale="90000"/>
          </a:bodyPr>
          <a:lstStyle/>
          <a:p>
            <a:r>
              <a:rPr lang="en-US" b="1" i="1"/>
              <a:t>Personal Reflection</a:t>
            </a:r>
            <a:r>
              <a:rPr lang="en-US"/>
              <a:t/>
            </a:r>
            <a:br>
              <a:rPr lang="en-US"/>
            </a:br>
            <a:r>
              <a:rPr lang="en-US"/>
              <a:t>Understanding my own Natural Evangelism</a:t>
            </a:r>
          </a:p>
        </p:txBody>
      </p:sp>
      <p:sp>
        <p:nvSpPr>
          <p:cNvPr id="3" name="Content Placeholder 2">
            <a:extLst>
              <a:ext uri="{FF2B5EF4-FFF2-40B4-BE49-F238E27FC236}">
                <a16:creationId xmlns:a16="http://schemas.microsoft.com/office/drawing/2014/main" xmlns="" id="{75720459-846A-9E47-AD62-7408C79948C6}"/>
              </a:ext>
            </a:extLst>
          </p:cNvPr>
          <p:cNvSpPr>
            <a:spLocks noGrp="1"/>
          </p:cNvSpPr>
          <p:nvPr>
            <p:ph idx="1"/>
          </p:nvPr>
        </p:nvSpPr>
        <p:spPr>
          <a:xfrm>
            <a:off x="2589212" y="2133600"/>
            <a:ext cx="8915400" cy="4447082"/>
          </a:xfrm>
        </p:spPr>
        <p:txBody>
          <a:bodyPr>
            <a:normAutofit fontScale="92500" lnSpcReduction="20000"/>
          </a:bodyPr>
          <a:lstStyle/>
          <a:p>
            <a:pPr lvl="1" algn="just"/>
            <a:r>
              <a:rPr lang="en-US" b="1" dirty="0"/>
              <a:t>Meditate</a:t>
            </a:r>
            <a:r>
              <a:rPr lang="en-US" dirty="0"/>
              <a:t> on </a:t>
            </a:r>
            <a:r>
              <a:rPr lang="en-US" i="1" dirty="0"/>
              <a:t>how</a:t>
            </a:r>
            <a:r>
              <a:rPr lang="en-US" dirty="0"/>
              <a:t> my life and perspectives have changed and matured by the freedom and peace this relationship with The Light gives. The clarity, grace and forgiveness I have received and how much I genuinely appreciate this calling, grace and forgiveness. </a:t>
            </a:r>
          </a:p>
          <a:p>
            <a:pPr lvl="2">
              <a:buFont typeface="Wingdings 3" pitchFamily="2" charset="2"/>
              <a:buChar char=""/>
            </a:pPr>
            <a:r>
              <a:rPr lang="en-US" dirty="0"/>
              <a:t>Truly transforming and maturing into our full Spiritual life (</a:t>
            </a:r>
            <a:r>
              <a:rPr lang="en-US" dirty="0" smtClean="0"/>
              <a:t>Eph</a:t>
            </a:r>
            <a:r>
              <a:rPr lang="en-US" dirty="0" smtClean="0"/>
              <a:t>. </a:t>
            </a:r>
            <a:r>
              <a:rPr lang="en-US" dirty="0" smtClean="0"/>
              <a:t>4</a:t>
            </a:r>
            <a:r>
              <a:rPr lang="en-US" dirty="0"/>
              <a:t>: 7-16;  </a:t>
            </a:r>
            <a:r>
              <a:rPr lang="en-US" dirty="0" smtClean="0"/>
              <a:t>Heb. </a:t>
            </a:r>
            <a:r>
              <a:rPr lang="en-US" dirty="0"/>
              <a:t>5: 11-14). Growing up into our salvation (1 Peter 2:1). </a:t>
            </a:r>
          </a:p>
          <a:p>
            <a:pPr lvl="1"/>
            <a:r>
              <a:rPr lang="en-US" b="1" dirty="0"/>
              <a:t>Meditate </a:t>
            </a:r>
            <a:r>
              <a:rPr lang="en-US" dirty="0"/>
              <a:t>on my own conversion and conforming into the image of Christ.</a:t>
            </a:r>
          </a:p>
          <a:p>
            <a:pPr lvl="2"/>
            <a:r>
              <a:rPr lang="en-US" dirty="0"/>
              <a:t>My true discipleship and learning of Christ (Psalms 1: 1-3 ; John 8:12; John 12: 24-27; John 21:17)</a:t>
            </a:r>
          </a:p>
          <a:p>
            <a:pPr lvl="2"/>
            <a:r>
              <a:rPr lang="en-US" dirty="0"/>
              <a:t>Called purpose and being a chosen citizens of the Kingdom of God (Romans 8; Romans 12:1-2 , 2 Peter 3:9). </a:t>
            </a:r>
          </a:p>
          <a:p>
            <a:pPr lvl="2"/>
            <a:r>
              <a:rPr lang="en-US" dirty="0"/>
              <a:t>Self Awareness and understanding “ </a:t>
            </a:r>
            <a:r>
              <a:rPr lang="en-US" i="1" dirty="0"/>
              <a:t>where I am on this decision of path</a:t>
            </a:r>
            <a:r>
              <a:rPr lang="en-US" dirty="0"/>
              <a:t>”?</a:t>
            </a:r>
          </a:p>
          <a:p>
            <a:pPr lvl="2"/>
            <a:r>
              <a:rPr lang="en-US" dirty="0"/>
              <a:t>Daily prayer about understanding and discerning the true pathway of life. Choosing the correct path and making spiritual decisions to receive God’s eternal blessings.</a:t>
            </a:r>
          </a:p>
          <a:p>
            <a:pPr lvl="1" algn="just"/>
            <a:r>
              <a:rPr lang="en-US" b="1" dirty="0"/>
              <a:t>Confidence that we are</a:t>
            </a:r>
            <a:r>
              <a:rPr lang="en-US" dirty="0"/>
              <a:t> ambassadors and ministers of this pathway and journey of life. We are in a continual walk of learning true knowledge and the truth about reality, the abundances of life, and receiving the gift of eternal life. ( 2 </a:t>
            </a:r>
            <a:r>
              <a:rPr lang="en-US" dirty="0" smtClean="0"/>
              <a:t>Cor. </a:t>
            </a:r>
            <a:r>
              <a:rPr lang="en-US" dirty="0"/>
              <a:t>3:1-5; 2 </a:t>
            </a:r>
            <a:r>
              <a:rPr lang="en-US" dirty="0" smtClean="0"/>
              <a:t>Cor. </a:t>
            </a:r>
            <a:r>
              <a:rPr lang="en-US" dirty="0"/>
              <a:t>5; 2 Peter 1: 3-10)</a:t>
            </a:r>
            <a:endParaRPr lang="en-US" b="1" dirty="0"/>
          </a:p>
          <a:p>
            <a:pPr lvl="2"/>
            <a:r>
              <a:rPr lang="en-US" dirty="0"/>
              <a:t>Being bold and confident about this royal calling and being co-heirs of the Kingdom of God through Christ (2 Peter 3:9; Romans 8:17). </a:t>
            </a:r>
          </a:p>
          <a:p>
            <a:endParaRPr lang="en-US" dirty="0"/>
          </a:p>
        </p:txBody>
      </p:sp>
    </p:spTree>
    <p:extLst>
      <p:ext uri="{BB962C8B-B14F-4D97-AF65-F5344CB8AC3E}">
        <p14:creationId xmlns:p14="http://schemas.microsoft.com/office/powerpoint/2010/main" val="1912855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26AE88-BFD6-1C44-9C64-02B580F26DED}"/>
              </a:ext>
            </a:extLst>
          </p:cNvPr>
          <p:cNvSpPr>
            <a:spLocks noGrp="1"/>
          </p:cNvSpPr>
          <p:nvPr>
            <p:ph type="title"/>
          </p:nvPr>
        </p:nvSpPr>
        <p:spPr/>
        <p:txBody>
          <a:bodyPr>
            <a:normAutofit/>
          </a:bodyPr>
          <a:lstStyle/>
          <a:p>
            <a:r>
              <a:rPr lang="en-US"/>
              <a:t>The Guarantee of God’s Pathway</a:t>
            </a:r>
            <a:br>
              <a:rPr lang="en-US"/>
            </a:br>
            <a:r>
              <a:rPr lang="en-US" sz="2700" i="1" u="sng"/>
              <a:t>The Spirit and Pathway of Life</a:t>
            </a:r>
            <a:endParaRPr lang="en-US"/>
          </a:p>
        </p:txBody>
      </p:sp>
      <p:sp>
        <p:nvSpPr>
          <p:cNvPr id="3" name="Content Placeholder 2">
            <a:extLst>
              <a:ext uri="{FF2B5EF4-FFF2-40B4-BE49-F238E27FC236}">
                <a16:creationId xmlns:a16="http://schemas.microsoft.com/office/drawing/2014/main" xmlns="" id="{80397D6D-ADA8-D149-ACEA-77AD5606A5A7}"/>
              </a:ext>
            </a:extLst>
          </p:cNvPr>
          <p:cNvSpPr>
            <a:spLocks noGrp="1"/>
          </p:cNvSpPr>
          <p:nvPr>
            <p:ph idx="1"/>
          </p:nvPr>
        </p:nvSpPr>
        <p:spPr>
          <a:xfrm>
            <a:off x="2592925" y="2456268"/>
            <a:ext cx="8915400" cy="3777622"/>
          </a:xfrm>
        </p:spPr>
        <p:txBody>
          <a:bodyPr/>
          <a:lstStyle/>
          <a:p>
            <a:r>
              <a:rPr lang="en-US"/>
              <a:t>Closing remarks and Prayer</a:t>
            </a:r>
          </a:p>
        </p:txBody>
      </p:sp>
    </p:spTree>
    <p:extLst>
      <p:ext uri="{BB962C8B-B14F-4D97-AF65-F5344CB8AC3E}">
        <p14:creationId xmlns:p14="http://schemas.microsoft.com/office/powerpoint/2010/main" val="283969718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1668</TotalTime>
  <Words>946</Words>
  <Application>Microsoft Office PowerPoint</Application>
  <PresentationFormat>Custom</PresentationFormat>
  <Paragraphs>49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Wisp</vt:lpstr>
      <vt:lpstr>The Share Lectures: Episode 10 “The Pathways of life”  </vt:lpstr>
      <vt:lpstr> </vt:lpstr>
      <vt:lpstr>Road to Destruction </vt:lpstr>
      <vt:lpstr>Personal Reflection Understanding my own Natural Evangelism</vt:lpstr>
      <vt:lpstr>Personal Reflection Understanding my own Natural Evangelism</vt:lpstr>
      <vt:lpstr>The Guarantee of God’s Pathway The Spirit and Pathway of Life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Share Lectures: Episode 10 “The Pathways of life”</dc:title>
  <dc:creator>Shawn M Ford</dc:creator>
  <cp:lastModifiedBy>Jones, Vanessa</cp:lastModifiedBy>
  <cp:revision>12</cp:revision>
  <dcterms:created xsi:type="dcterms:W3CDTF">2020-02-25T20:01:00Z</dcterms:created>
  <dcterms:modified xsi:type="dcterms:W3CDTF">2020-03-11T02:12:27Z</dcterms:modified>
</cp:coreProperties>
</file>