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handoutMasterIdLst>
    <p:handoutMasterId r:id="rId15"/>
  </p:handoutMasterIdLst>
  <p:sldIdLst>
    <p:sldId id="256" r:id="rId2"/>
    <p:sldId id="257" r:id="rId3"/>
    <p:sldId id="258" r:id="rId4"/>
    <p:sldId id="267" r:id="rId5"/>
    <p:sldId id="259" r:id="rId6"/>
    <p:sldId id="260" r:id="rId7"/>
    <p:sldId id="261" r:id="rId8"/>
    <p:sldId id="262" r:id="rId9"/>
    <p:sldId id="268" r:id="rId10"/>
    <p:sldId id="263" r:id="rId11"/>
    <p:sldId id="264" r:id="rId12"/>
    <p:sldId id="265" r:id="rId13"/>
    <p:sldId id="266"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D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72" d="100"/>
          <a:sy n="72" d="100"/>
        </p:scale>
        <p:origin x="91" y="322"/>
      </p:cViewPr>
      <p:guideLst>
        <p:guide orient="horz" pos="2160"/>
        <p:guide pos="3840"/>
      </p:guideLst>
    </p:cSldViewPr>
  </p:slideViewPr>
  <p:notesTextViewPr>
    <p:cViewPr>
      <p:scale>
        <a:sx n="1" d="1"/>
        <a:sy n="1" d="1"/>
      </p:scale>
      <p:origin x="0" y="0"/>
    </p:cViewPr>
  </p:notesTextViewPr>
  <p:notesViewPr>
    <p:cSldViewPr snapToGrid="0" showGuides="1">
      <p:cViewPr varScale="1">
        <p:scale>
          <a:sx n="49" d="100"/>
          <a:sy n="49" d="100"/>
        </p:scale>
        <p:origin x="-116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r>
              <a:rPr lang="en-US" dirty="0" smtClean="0"/>
              <a:t>The SHARE, Episode 9</a:t>
            </a:r>
            <a:br>
              <a:rPr lang="en-US" dirty="0" smtClean="0"/>
            </a:br>
            <a:r>
              <a:rPr lang="en-US" dirty="0" smtClean="0"/>
              <a:t>“Studying to Show Yourself Approved”</a:t>
            </a:r>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r>
              <a:rPr lang="en-US" dirty="0" smtClean="0"/>
              <a:t>Saturday, 12.14.19</a:t>
            </a:r>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r>
              <a:rPr lang="en-US" dirty="0" smtClean="0"/>
              <a:t>Presenter: Ashton Chasi</a:t>
            </a:r>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r>
              <a:rPr lang="en-US" dirty="0" smtClean="0"/>
              <a:t>Peer Pressure </a:t>
            </a:r>
            <a:fld id="{C8A1914C-01B8-4105-8023-A0B41D262391}" type="slidenum">
              <a:rPr lang="en-US" smtClean="0"/>
              <a:t>‹#›</a:t>
            </a:fld>
            <a:endParaRPr lang="en-US" dirty="0"/>
          </a:p>
        </p:txBody>
      </p:sp>
    </p:spTree>
    <p:extLst>
      <p:ext uri="{BB962C8B-B14F-4D97-AF65-F5344CB8AC3E}">
        <p14:creationId xmlns:p14="http://schemas.microsoft.com/office/powerpoint/2010/main" val="35508798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xmlns=""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9332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9276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9183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332B432-ACDA-4023-A761-2BAB76577B62}" type="datetime1">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9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xmlns=""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xmlns=""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xmlns=""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52961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5657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7497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4144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0882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801894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xmlns=""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37233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3/10/2020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95663519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84" r:id="rId5"/>
    <p:sldLayoutId id="2147483690" r:id="rId6"/>
    <p:sldLayoutId id="2147483691" r:id="rId7"/>
    <p:sldLayoutId id="2147483681" r:id="rId8"/>
    <p:sldLayoutId id="2147483682" r:id="rId9"/>
    <p:sldLayoutId id="2147483683" r:id="rId10"/>
    <p:sldLayoutId id="2147483685" r:id="rId11"/>
  </p:sldLayoutIdLst>
  <p:hf sldNum="0"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C49A16B5-28EF-4D33-B35E-AD47996883C5}"/>
              </a:ext>
            </a:extLst>
          </p:cNvPr>
          <p:cNvPicPr>
            <a:picLocks noChangeAspect="1"/>
          </p:cNvPicPr>
          <p:nvPr/>
        </p:nvPicPr>
        <p:blipFill rotWithShape="1">
          <a:blip r:embed="rId2"/>
          <a:srcRect t="17888" b="25863"/>
          <a:stretch/>
        </p:blipFill>
        <p:spPr>
          <a:xfrm>
            <a:off x="293866" y="1453901"/>
            <a:ext cx="12191979" cy="685799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20" name="Rectangle 15">
            <a:extLst>
              <a:ext uri="{FF2B5EF4-FFF2-40B4-BE49-F238E27FC236}">
                <a16:creationId xmlns:a16="http://schemas.microsoft.com/office/drawing/2014/main" xmlns=""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17">
            <a:extLst>
              <a:ext uri="{FF2B5EF4-FFF2-40B4-BE49-F238E27FC236}">
                <a16:creationId xmlns:a16="http://schemas.microsoft.com/office/drawing/2014/main" xmlns=""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xmlns="" id="{37F19301-C3B9-4BC3-85B3-83EC732AD45D}"/>
              </a:ext>
            </a:extLst>
          </p:cNvPr>
          <p:cNvSpPr>
            <a:spLocks noGrp="1"/>
          </p:cNvSpPr>
          <p:nvPr>
            <p:ph type="ctrTitle"/>
          </p:nvPr>
        </p:nvSpPr>
        <p:spPr>
          <a:xfrm>
            <a:off x="1103273" y="1975104"/>
            <a:ext cx="5120640" cy="2907791"/>
          </a:xfrm>
        </p:spPr>
        <p:txBody>
          <a:bodyPr>
            <a:normAutofit/>
          </a:bodyPr>
          <a:lstStyle/>
          <a:p>
            <a:r>
              <a:rPr lang="en-US" sz="5400" b="1" i="0" cap="small" dirty="0">
                <a:solidFill>
                  <a:schemeClr val="tx1"/>
                </a:solidFill>
              </a:rPr>
              <a:t>Peer Pressure</a:t>
            </a:r>
            <a:br>
              <a:rPr lang="en-US" sz="5400" b="1" i="0" cap="small" dirty="0">
                <a:solidFill>
                  <a:schemeClr val="tx1"/>
                </a:solidFill>
              </a:rPr>
            </a:br>
            <a:r>
              <a:rPr lang="en-US" sz="4400" dirty="0" smtClean="0">
                <a:solidFill>
                  <a:schemeClr val="tx1"/>
                </a:solidFill>
              </a:rPr>
              <a:t>Ashton Chasi</a:t>
            </a:r>
            <a:br>
              <a:rPr lang="en-US" sz="4400" dirty="0" smtClean="0">
                <a:solidFill>
                  <a:schemeClr val="tx1"/>
                </a:solidFill>
              </a:rPr>
            </a:br>
            <a:r>
              <a:rPr lang="en-US" sz="4400" dirty="0" smtClean="0">
                <a:solidFill>
                  <a:schemeClr val="tx1"/>
                </a:solidFill>
              </a:rPr>
              <a:t>&amp;</a:t>
            </a:r>
            <a:br>
              <a:rPr lang="en-US" sz="4400" dirty="0" smtClean="0">
                <a:solidFill>
                  <a:schemeClr val="tx1"/>
                </a:solidFill>
              </a:rPr>
            </a:br>
            <a:r>
              <a:rPr lang="en-US" sz="4400" dirty="0" smtClean="0">
                <a:solidFill>
                  <a:schemeClr val="tx1"/>
                </a:solidFill>
              </a:rPr>
              <a:t>Carrington Langston</a:t>
            </a:r>
            <a:endParaRPr lang="en-US" sz="4400" dirty="0">
              <a:solidFill>
                <a:schemeClr val="tx1"/>
              </a:solidFill>
            </a:endParaRPr>
          </a:p>
        </p:txBody>
      </p:sp>
    </p:spTree>
    <p:extLst>
      <p:ext uri="{BB962C8B-B14F-4D97-AF65-F5344CB8AC3E}">
        <p14:creationId xmlns:p14="http://schemas.microsoft.com/office/powerpoint/2010/main" val="35509002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B808-CF14-44D7-A8AF-E32394CC08B0}"/>
              </a:ext>
            </a:extLst>
          </p:cNvPr>
          <p:cNvSpPr>
            <a:spLocks noGrp="1"/>
          </p:cNvSpPr>
          <p:nvPr>
            <p:ph type="title"/>
          </p:nvPr>
        </p:nvSpPr>
        <p:spPr/>
        <p:txBody>
          <a:bodyPr>
            <a:normAutofit fontScale="90000"/>
          </a:bodyPr>
          <a:lstStyle/>
          <a:p>
            <a:r>
              <a:rPr lang="en-US" dirty="0" smtClean="0"/>
              <a:t>Avoid Situations That May Cause You to Give into Peer Pressure</a:t>
            </a:r>
            <a:endParaRPr lang="en-US" dirty="0"/>
          </a:p>
        </p:txBody>
      </p:sp>
      <p:sp>
        <p:nvSpPr>
          <p:cNvPr id="3" name="Content Placeholder 2">
            <a:extLst>
              <a:ext uri="{FF2B5EF4-FFF2-40B4-BE49-F238E27FC236}">
                <a16:creationId xmlns:a16="http://schemas.microsoft.com/office/drawing/2014/main" xmlns="" id="{C2FF463C-D67E-4924-B63A-E5091BF5099A}"/>
              </a:ext>
            </a:extLst>
          </p:cNvPr>
          <p:cNvSpPr>
            <a:spLocks noGrp="1"/>
          </p:cNvSpPr>
          <p:nvPr>
            <p:ph idx="1"/>
          </p:nvPr>
        </p:nvSpPr>
        <p:spPr/>
        <p:txBody>
          <a:bodyPr>
            <a:noAutofit/>
          </a:bodyPr>
          <a:lstStyle/>
          <a:p>
            <a:r>
              <a:rPr lang="en-US" sz="2400" dirty="0" smtClean="0"/>
              <a:t>Adults </a:t>
            </a:r>
            <a:r>
              <a:rPr lang="en-US" sz="2400" dirty="0"/>
              <a:t>deal with peer pressure and even have stories of great men in the bible.</a:t>
            </a:r>
          </a:p>
          <a:p>
            <a:r>
              <a:rPr lang="en-US" sz="2400" dirty="0"/>
              <a:t>Mark 15:15 “Wishing to satisfy the crowd, Pilate Released Barabbas for them, and after having Jesus scourged, he handed him over to be crucified.”</a:t>
            </a:r>
          </a:p>
        </p:txBody>
      </p:sp>
    </p:spTree>
    <p:extLst>
      <p:ext uri="{BB962C8B-B14F-4D97-AF65-F5344CB8AC3E}">
        <p14:creationId xmlns:p14="http://schemas.microsoft.com/office/powerpoint/2010/main" val="619232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1C831C-874E-43C1-B86B-16B880C62F39}"/>
              </a:ext>
            </a:extLst>
          </p:cNvPr>
          <p:cNvSpPr>
            <a:spLocks noGrp="1"/>
          </p:cNvSpPr>
          <p:nvPr>
            <p:ph type="title"/>
          </p:nvPr>
        </p:nvSpPr>
        <p:spPr>
          <a:xfrm>
            <a:off x="1066800" y="642594"/>
            <a:ext cx="10058400" cy="1066936"/>
          </a:xfrm>
        </p:spPr>
        <p:txBody>
          <a:bodyPr/>
          <a:lstStyle/>
          <a:p>
            <a:r>
              <a:rPr lang="en-US" dirty="0" smtClean="0"/>
              <a:t>How Can I Handle Peer Pressure? </a:t>
            </a:r>
            <a:endParaRPr lang="en-US" dirty="0"/>
          </a:p>
        </p:txBody>
      </p:sp>
      <p:sp>
        <p:nvSpPr>
          <p:cNvPr id="3" name="Content Placeholder 2">
            <a:extLst>
              <a:ext uri="{FF2B5EF4-FFF2-40B4-BE49-F238E27FC236}">
                <a16:creationId xmlns:a16="http://schemas.microsoft.com/office/drawing/2014/main" xmlns="" id="{1FDB5FAD-4547-493A-ACD8-46ECF67D06F5}"/>
              </a:ext>
            </a:extLst>
          </p:cNvPr>
          <p:cNvSpPr>
            <a:spLocks noGrp="1"/>
          </p:cNvSpPr>
          <p:nvPr>
            <p:ph idx="1"/>
          </p:nvPr>
        </p:nvSpPr>
        <p:spPr>
          <a:xfrm>
            <a:off x="1066800" y="1453772"/>
            <a:ext cx="10058400" cy="3849624"/>
          </a:xfrm>
        </p:spPr>
        <p:txBody>
          <a:bodyPr>
            <a:noAutofit/>
          </a:bodyPr>
          <a:lstStyle/>
          <a:p>
            <a:r>
              <a:rPr lang="en-US" sz="2400" dirty="0"/>
              <a:t>Peer pressure is when you do something because friends talk you into it or because you think everyone </a:t>
            </a:r>
            <a:r>
              <a:rPr lang="en-US" sz="2400" dirty="0" smtClean="0"/>
              <a:t>else is </a:t>
            </a:r>
            <a:r>
              <a:rPr lang="en-US" sz="2400" dirty="0"/>
              <a:t>doing it.</a:t>
            </a:r>
          </a:p>
          <a:p>
            <a:r>
              <a:rPr lang="en-US" sz="2400" dirty="0"/>
              <a:t>It can be hard to resists peer pressure. Try to remember that real friends  stand by you even </a:t>
            </a:r>
            <a:r>
              <a:rPr lang="en-US" sz="2400" dirty="0" smtClean="0"/>
              <a:t>when you </a:t>
            </a:r>
            <a:r>
              <a:rPr lang="en-US" sz="2400" dirty="0"/>
              <a:t>say “No”. Get inspiration and tips for  being a great friend and a strong person.</a:t>
            </a:r>
          </a:p>
          <a:p>
            <a:r>
              <a:rPr lang="en-US" sz="2400" dirty="0"/>
              <a:t>When it’s time to stand up for what you believe, be assertive. That means you calmly and politely say what you want (or don’t want</a:t>
            </a:r>
            <a:r>
              <a:rPr lang="en-US" sz="2400" dirty="0" smtClean="0"/>
              <a:t>). You </a:t>
            </a:r>
            <a:r>
              <a:rPr lang="en-US" sz="2400" dirty="0"/>
              <a:t>don’t need to criticize what the other person is doing. Just keep </a:t>
            </a:r>
            <a:r>
              <a:rPr lang="en-US" sz="2400" dirty="0" smtClean="0"/>
              <a:t>it simple</a:t>
            </a:r>
            <a:r>
              <a:rPr lang="en-US" sz="2400" dirty="0"/>
              <a:t>, like “No thanks.” Check out these comebacks to offers of drugs, alcohol, and smoking.</a:t>
            </a:r>
          </a:p>
        </p:txBody>
      </p:sp>
    </p:spTree>
    <p:extLst>
      <p:ext uri="{BB962C8B-B14F-4D97-AF65-F5344CB8AC3E}">
        <p14:creationId xmlns:p14="http://schemas.microsoft.com/office/powerpoint/2010/main" val="3595833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A2EAD8-0A30-419E-B23B-213B14DF52DD}"/>
              </a:ext>
            </a:extLst>
          </p:cNvPr>
          <p:cNvSpPr>
            <a:spLocks noGrp="1"/>
          </p:cNvSpPr>
          <p:nvPr>
            <p:ph type="title"/>
          </p:nvPr>
        </p:nvSpPr>
        <p:spPr/>
        <p:txBody>
          <a:bodyPr/>
          <a:lstStyle/>
          <a:p>
            <a:r>
              <a:rPr lang="en-US" dirty="0"/>
              <a:t>Stories</a:t>
            </a:r>
          </a:p>
        </p:txBody>
      </p:sp>
      <p:sp>
        <p:nvSpPr>
          <p:cNvPr id="3" name="Content Placeholder 2">
            <a:extLst>
              <a:ext uri="{FF2B5EF4-FFF2-40B4-BE49-F238E27FC236}">
                <a16:creationId xmlns:a16="http://schemas.microsoft.com/office/drawing/2014/main" xmlns="" id="{4482F508-D564-4595-98AA-0F6288B33DC2}"/>
              </a:ext>
            </a:extLst>
          </p:cNvPr>
          <p:cNvSpPr>
            <a:spLocks noGrp="1"/>
          </p:cNvSpPr>
          <p:nvPr>
            <p:ph idx="1"/>
          </p:nvPr>
        </p:nvSpPr>
        <p:spPr/>
        <p:txBody>
          <a:bodyPr>
            <a:normAutofit/>
          </a:bodyPr>
          <a:lstStyle/>
          <a:p>
            <a:r>
              <a:rPr lang="en-US" sz="2300" dirty="0"/>
              <a:t>I have two personal stories that I have gone through.</a:t>
            </a:r>
          </a:p>
        </p:txBody>
      </p:sp>
    </p:spTree>
    <p:extLst>
      <p:ext uri="{BB962C8B-B14F-4D97-AF65-F5344CB8AC3E}">
        <p14:creationId xmlns:p14="http://schemas.microsoft.com/office/powerpoint/2010/main" val="2236248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E85602-0629-435E-8640-0ABF12F2B758}"/>
              </a:ext>
            </a:extLst>
          </p:cNvPr>
          <p:cNvSpPr>
            <a:spLocks noGrp="1"/>
          </p:cNvSpPr>
          <p:nvPr>
            <p:ph type="title"/>
          </p:nvPr>
        </p:nvSpPr>
        <p:spPr>
          <a:xfrm>
            <a:off x="1066800" y="642594"/>
            <a:ext cx="10058400" cy="907910"/>
          </a:xfrm>
        </p:spPr>
        <p:txBody>
          <a:bodyPr/>
          <a:lstStyle/>
          <a:p>
            <a:r>
              <a:rPr lang="en-US" dirty="0"/>
              <a:t>In Conclusion</a:t>
            </a:r>
          </a:p>
        </p:txBody>
      </p:sp>
      <p:sp>
        <p:nvSpPr>
          <p:cNvPr id="3" name="Content Placeholder 2">
            <a:extLst>
              <a:ext uri="{FF2B5EF4-FFF2-40B4-BE49-F238E27FC236}">
                <a16:creationId xmlns:a16="http://schemas.microsoft.com/office/drawing/2014/main" xmlns="" id="{E7B3CEF6-DBE2-4314-93F9-44F85F1CA1D1}"/>
              </a:ext>
            </a:extLst>
          </p:cNvPr>
          <p:cNvSpPr>
            <a:spLocks noGrp="1"/>
          </p:cNvSpPr>
          <p:nvPr>
            <p:ph idx="1"/>
          </p:nvPr>
        </p:nvSpPr>
        <p:spPr>
          <a:xfrm>
            <a:off x="1066800" y="1639300"/>
            <a:ext cx="10058400" cy="3849624"/>
          </a:xfrm>
        </p:spPr>
        <p:txBody>
          <a:bodyPr>
            <a:normAutofit/>
          </a:bodyPr>
          <a:lstStyle/>
          <a:p>
            <a:r>
              <a:rPr lang="en-US" sz="2300" dirty="0"/>
              <a:t>If you’re having trouble </a:t>
            </a:r>
            <a:r>
              <a:rPr lang="en-US" sz="2300" dirty="0" smtClean="0"/>
              <a:t>handling </a:t>
            </a:r>
            <a:r>
              <a:rPr lang="en-US" sz="2300" dirty="0"/>
              <a:t>peer pressure, talk to someone that you trust. Not sure  where to start? You could ask them how they handled it when they were young</a:t>
            </a:r>
          </a:p>
          <a:p>
            <a:r>
              <a:rPr lang="en-US" sz="2300" dirty="0"/>
              <a:t>Church- Talk with the leadership, preachers, deacons, Sunday school teacher </a:t>
            </a:r>
            <a:r>
              <a:rPr lang="en-US" sz="2300" dirty="0" smtClean="0"/>
              <a:t>or </a:t>
            </a:r>
            <a:r>
              <a:rPr lang="en-US" sz="2300" dirty="0"/>
              <a:t>brothers &amp; </a:t>
            </a:r>
            <a:r>
              <a:rPr lang="en-US" sz="2300" dirty="0" smtClean="0"/>
              <a:t>sisters </a:t>
            </a:r>
            <a:r>
              <a:rPr lang="en-US" sz="2300" dirty="0"/>
              <a:t>in Christ that you trust. </a:t>
            </a:r>
          </a:p>
          <a:p>
            <a:r>
              <a:rPr lang="en-US" sz="2300" dirty="0"/>
              <a:t>Home-Mom/Dad , </a:t>
            </a:r>
            <a:r>
              <a:rPr lang="en-US" sz="2300" dirty="0" smtClean="0"/>
              <a:t>Grandma/Grandpa </a:t>
            </a:r>
            <a:r>
              <a:rPr lang="en-US" sz="2300" dirty="0"/>
              <a:t>, uncle, aunt, sister, brother </a:t>
            </a:r>
          </a:p>
          <a:p>
            <a:r>
              <a:rPr lang="en-US" sz="2300" dirty="0"/>
              <a:t>School </a:t>
            </a:r>
            <a:r>
              <a:rPr lang="en-US" sz="2300" dirty="0" smtClean="0"/>
              <a:t>-Counselors, </a:t>
            </a:r>
            <a:r>
              <a:rPr lang="en-US" sz="2300" dirty="0"/>
              <a:t>principal ,</a:t>
            </a:r>
            <a:r>
              <a:rPr lang="en-US" sz="2300" dirty="0" smtClean="0"/>
              <a:t>teacher, </a:t>
            </a:r>
            <a:r>
              <a:rPr lang="en-US" sz="2300" dirty="0"/>
              <a:t>even the school janitor if you </a:t>
            </a:r>
            <a:r>
              <a:rPr lang="en-US" sz="2300" dirty="0" smtClean="0"/>
              <a:t>trust them.</a:t>
            </a:r>
            <a:endParaRPr lang="en-US" sz="2300" dirty="0"/>
          </a:p>
        </p:txBody>
      </p:sp>
    </p:spTree>
    <p:extLst>
      <p:ext uri="{BB962C8B-B14F-4D97-AF65-F5344CB8AC3E}">
        <p14:creationId xmlns:p14="http://schemas.microsoft.com/office/powerpoint/2010/main" val="59034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32FFAE-D080-4DF2-868F-FE41CAF5F0B7}"/>
              </a:ext>
            </a:extLst>
          </p:cNvPr>
          <p:cNvSpPr>
            <a:spLocks noGrp="1"/>
          </p:cNvSpPr>
          <p:nvPr>
            <p:ph type="title"/>
          </p:nvPr>
        </p:nvSpPr>
        <p:spPr/>
        <p:txBody>
          <a:bodyPr/>
          <a:lstStyle/>
          <a:p>
            <a:r>
              <a:rPr lang="en-US" dirty="0"/>
              <a:t>Positive and Negative Peer Pressure</a:t>
            </a:r>
          </a:p>
        </p:txBody>
      </p:sp>
      <p:sp>
        <p:nvSpPr>
          <p:cNvPr id="3" name="Content Placeholder 2">
            <a:extLst>
              <a:ext uri="{FF2B5EF4-FFF2-40B4-BE49-F238E27FC236}">
                <a16:creationId xmlns:a16="http://schemas.microsoft.com/office/drawing/2014/main" xmlns="" id="{F6C60B2C-0FBB-4EB9-B647-F63370F4CED6}"/>
              </a:ext>
            </a:extLst>
          </p:cNvPr>
          <p:cNvSpPr>
            <a:spLocks noGrp="1"/>
          </p:cNvSpPr>
          <p:nvPr>
            <p:ph idx="1"/>
          </p:nvPr>
        </p:nvSpPr>
        <p:spPr>
          <a:xfrm>
            <a:off x="463826" y="2103120"/>
            <a:ext cx="10661374" cy="3849624"/>
          </a:xfrm>
        </p:spPr>
        <p:txBody>
          <a:bodyPr>
            <a:normAutofit fontScale="85000" lnSpcReduction="10000"/>
          </a:bodyPr>
          <a:lstStyle/>
          <a:p>
            <a:pPr marL="0" indent="0">
              <a:buNone/>
            </a:pPr>
            <a:r>
              <a:rPr lang="en-US" sz="2600" dirty="0"/>
              <a:t> </a:t>
            </a:r>
            <a:r>
              <a:rPr lang="en-US" sz="3000" b="1" dirty="0" smtClean="0">
                <a:latin typeface="Arial Narrow" panose="020B0606020202030204" pitchFamily="34" charset="0"/>
              </a:rPr>
              <a:t>Positive Peer Pressure</a:t>
            </a:r>
            <a:r>
              <a:rPr lang="en-US" sz="2600" dirty="0"/>
              <a:t>		</a:t>
            </a:r>
            <a:r>
              <a:rPr lang="en-US" sz="3000" dirty="0"/>
              <a:t>                                  </a:t>
            </a:r>
            <a:r>
              <a:rPr lang="en-US" sz="3000" b="1" dirty="0">
                <a:latin typeface="Arial Narrow" panose="020B0606020202030204" pitchFamily="34" charset="0"/>
              </a:rPr>
              <a:t>Negative Peer Pressure</a:t>
            </a:r>
            <a:endParaRPr lang="en-US" sz="2600" b="1" dirty="0">
              <a:latin typeface="Arial Narrow" panose="020B0606020202030204" pitchFamily="34" charset="0"/>
            </a:endParaRPr>
          </a:p>
          <a:p>
            <a:pPr marL="0" indent="0">
              <a:buNone/>
              <a:tabLst>
                <a:tab pos="7262813" algn="l"/>
              </a:tabLst>
            </a:pPr>
            <a:r>
              <a:rPr lang="en-US" sz="2800" dirty="0"/>
              <a:t>Doing Church </a:t>
            </a:r>
            <a:r>
              <a:rPr lang="en-US" sz="2800" dirty="0" smtClean="0"/>
              <a:t>events	Social </a:t>
            </a:r>
            <a:r>
              <a:rPr lang="en-US" sz="2800" dirty="0"/>
              <a:t>media</a:t>
            </a:r>
          </a:p>
          <a:p>
            <a:pPr marL="0" indent="0">
              <a:buNone/>
              <a:tabLst>
                <a:tab pos="7262813" algn="l"/>
              </a:tabLst>
            </a:pPr>
            <a:r>
              <a:rPr lang="en-US" sz="2800" dirty="0"/>
              <a:t>Motivated to work out	Drinking</a:t>
            </a:r>
          </a:p>
          <a:p>
            <a:pPr marL="0" indent="0">
              <a:buNone/>
              <a:tabLst>
                <a:tab pos="7262813" algn="l"/>
              </a:tabLst>
            </a:pPr>
            <a:r>
              <a:rPr lang="en-US" sz="2800" dirty="0"/>
              <a:t>Motivated to eat </a:t>
            </a:r>
            <a:r>
              <a:rPr lang="en-US" sz="2800" dirty="0" smtClean="0"/>
              <a:t>right</a:t>
            </a:r>
            <a:r>
              <a:rPr lang="en-US" sz="2800" dirty="0"/>
              <a:t>	</a:t>
            </a:r>
            <a:r>
              <a:rPr lang="en-US" sz="2800" dirty="0" smtClean="0"/>
              <a:t>Smoking</a:t>
            </a:r>
            <a:endParaRPr lang="en-US" sz="2800" dirty="0"/>
          </a:p>
          <a:p>
            <a:pPr marL="0" indent="0">
              <a:buNone/>
              <a:tabLst>
                <a:tab pos="7262813" algn="l"/>
              </a:tabLst>
            </a:pPr>
            <a:r>
              <a:rPr lang="en-US" sz="2800" dirty="0"/>
              <a:t>Working in the worship </a:t>
            </a:r>
            <a:r>
              <a:rPr lang="en-US" sz="2800" dirty="0" smtClean="0"/>
              <a:t>service	Sex</a:t>
            </a:r>
          </a:p>
          <a:p>
            <a:pPr marL="0" indent="0">
              <a:buNone/>
              <a:tabLst>
                <a:tab pos="7262813" algn="l"/>
              </a:tabLst>
            </a:pPr>
            <a:r>
              <a:rPr lang="en-US" sz="2800" dirty="0" smtClean="0"/>
              <a:t>Going to the youth conference	Cursing /Stealing </a:t>
            </a:r>
          </a:p>
          <a:p>
            <a:pPr marL="0" indent="0">
              <a:buNone/>
              <a:tabLst>
                <a:tab pos="7262813" algn="l"/>
              </a:tabLst>
            </a:pPr>
            <a:r>
              <a:rPr lang="en-US" sz="2800" dirty="0" smtClean="0"/>
              <a:t>Motivated </a:t>
            </a:r>
            <a:r>
              <a:rPr lang="en-US" sz="2800" dirty="0"/>
              <a:t>to be the best in </a:t>
            </a:r>
            <a:r>
              <a:rPr lang="en-US" sz="2800" dirty="0" smtClean="0"/>
              <a:t>sports	Lying/Cheating</a:t>
            </a:r>
            <a:endParaRPr lang="en-US" sz="2800" dirty="0"/>
          </a:p>
          <a:p>
            <a:pPr lvl="8">
              <a:tabLst>
                <a:tab pos="7262813" algn="l"/>
              </a:tabLst>
            </a:pPr>
            <a:endParaRPr lang="en-US" dirty="0"/>
          </a:p>
          <a:p>
            <a:pPr marL="2271400" lvl="8" indent="0">
              <a:buNone/>
              <a:tabLst>
                <a:tab pos="7262813" algn="l"/>
              </a:tabLst>
            </a:pPr>
            <a:r>
              <a:rPr lang="en-US" dirty="0"/>
              <a:t> </a:t>
            </a:r>
          </a:p>
          <a:p>
            <a:endParaRPr lang="en-US" dirty="0"/>
          </a:p>
        </p:txBody>
      </p:sp>
    </p:spTree>
    <p:extLst>
      <p:ext uri="{BB962C8B-B14F-4D97-AF65-F5344CB8AC3E}">
        <p14:creationId xmlns:p14="http://schemas.microsoft.com/office/powerpoint/2010/main" val="220047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E81C8-F9D4-4A7D-993A-ED76B68561B0}"/>
              </a:ext>
            </a:extLst>
          </p:cNvPr>
          <p:cNvSpPr>
            <a:spLocks noGrp="1"/>
          </p:cNvSpPr>
          <p:nvPr>
            <p:ph type="title"/>
          </p:nvPr>
        </p:nvSpPr>
        <p:spPr>
          <a:xfrm>
            <a:off x="1066800" y="377551"/>
            <a:ext cx="10058400" cy="974171"/>
          </a:xfrm>
        </p:spPr>
        <p:txBody>
          <a:bodyPr/>
          <a:lstStyle/>
          <a:p>
            <a:r>
              <a:rPr lang="en-US" dirty="0"/>
              <a:t>Pray Everyday</a:t>
            </a:r>
          </a:p>
        </p:txBody>
      </p:sp>
      <p:sp>
        <p:nvSpPr>
          <p:cNvPr id="3" name="Content Placeholder 2">
            <a:extLst>
              <a:ext uri="{FF2B5EF4-FFF2-40B4-BE49-F238E27FC236}">
                <a16:creationId xmlns:a16="http://schemas.microsoft.com/office/drawing/2014/main" xmlns="" id="{99DCBA52-D247-4ACD-B03E-A21AFEA24913}"/>
              </a:ext>
            </a:extLst>
          </p:cNvPr>
          <p:cNvSpPr>
            <a:spLocks noGrp="1"/>
          </p:cNvSpPr>
          <p:nvPr>
            <p:ph idx="1"/>
          </p:nvPr>
        </p:nvSpPr>
        <p:spPr>
          <a:xfrm>
            <a:off x="1066800" y="1311971"/>
            <a:ext cx="10058400" cy="4203457"/>
          </a:xfrm>
        </p:spPr>
        <p:txBody>
          <a:bodyPr>
            <a:noAutofit/>
          </a:bodyPr>
          <a:lstStyle/>
          <a:p>
            <a:pPr>
              <a:lnSpc>
                <a:spcPct val="120000"/>
              </a:lnSpc>
              <a:spcBef>
                <a:spcPts val="1200"/>
              </a:spcBef>
            </a:pPr>
            <a:r>
              <a:rPr lang="en-US" sz="2800" dirty="0"/>
              <a:t>1 Thessalonians 5:17  “pray without ceasing”</a:t>
            </a:r>
          </a:p>
          <a:p>
            <a:pPr>
              <a:lnSpc>
                <a:spcPct val="120000"/>
              </a:lnSpc>
              <a:spcBef>
                <a:spcPts val="1200"/>
              </a:spcBef>
            </a:pPr>
            <a:r>
              <a:rPr lang="en-US" sz="2800" dirty="0"/>
              <a:t>Psalms 34:15  “The eyes of the Lord are on the righteous and his ears are attentive to their cry.”</a:t>
            </a:r>
          </a:p>
          <a:p>
            <a:pPr>
              <a:lnSpc>
                <a:spcPct val="120000"/>
              </a:lnSpc>
              <a:spcBef>
                <a:spcPts val="1200"/>
              </a:spcBef>
            </a:pPr>
            <a:r>
              <a:rPr lang="en-US" sz="2800" dirty="0"/>
              <a:t>Matthew 21:22  “And whatever you ask in prayer, you will receive, if you have faith.”</a:t>
            </a:r>
          </a:p>
          <a:p>
            <a:pPr>
              <a:lnSpc>
                <a:spcPct val="120000"/>
              </a:lnSpc>
              <a:spcBef>
                <a:spcPts val="1200"/>
              </a:spcBef>
            </a:pPr>
            <a:r>
              <a:rPr lang="en-US" sz="2800" dirty="0"/>
              <a:t>Ephesians 6:18 “praying at all times in spirit, with all prayer and supplication. To that end keep alert with all perseverance, making supplication for all saints</a:t>
            </a:r>
            <a:r>
              <a:rPr lang="en-US" sz="2800" dirty="0" smtClean="0"/>
              <a:t>.”</a:t>
            </a:r>
            <a:endParaRPr lang="en-US" sz="2800" dirty="0"/>
          </a:p>
        </p:txBody>
      </p:sp>
    </p:spTree>
    <p:extLst>
      <p:ext uri="{BB962C8B-B14F-4D97-AF65-F5344CB8AC3E}">
        <p14:creationId xmlns:p14="http://schemas.microsoft.com/office/powerpoint/2010/main" val="951842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E81C8-F9D4-4A7D-993A-ED76B68561B0}"/>
              </a:ext>
            </a:extLst>
          </p:cNvPr>
          <p:cNvSpPr>
            <a:spLocks noGrp="1"/>
          </p:cNvSpPr>
          <p:nvPr>
            <p:ph type="title"/>
          </p:nvPr>
        </p:nvSpPr>
        <p:spPr>
          <a:xfrm>
            <a:off x="1066800" y="377551"/>
            <a:ext cx="10058400" cy="974171"/>
          </a:xfrm>
        </p:spPr>
        <p:txBody>
          <a:bodyPr/>
          <a:lstStyle/>
          <a:p>
            <a:r>
              <a:rPr lang="en-US" dirty="0"/>
              <a:t>Pray Everyday</a:t>
            </a:r>
          </a:p>
        </p:txBody>
      </p:sp>
      <p:sp>
        <p:nvSpPr>
          <p:cNvPr id="3" name="Content Placeholder 2">
            <a:extLst>
              <a:ext uri="{FF2B5EF4-FFF2-40B4-BE49-F238E27FC236}">
                <a16:creationId xmlns:a16="http://schemas.microsoft.com/office/drawing/2014/main" xmlns="" id="{99DCBA52-D247-4ACD-B03E-A21AFEA24913}"/>
              </a:ext>
            </a:extLst>
          </p:cNvPr>
          <p:cNvSpPr>
            <a:spLocks noGrp="1"/>
          </p:cNvSpPr>
          <p:nvPr>
            <p:ph idx="1"/>
          </p:nvPr>
        </p:nvSpPr>
        <p:spPr>
          <a:xfrm>
            <a:off x="974036" y="1179451"/>
            <a:ext cx="10727634" cy="4203457"/>
          </a:xfrm>
        </p:spPr>
        <p:txBody>
          <a:bodyPr>
            <a:normAutofit fontScale="25000" lnSpcReduction="20000"/>
          </a:bodyPr>
          <a:lstStyle/>
          <a:p>
            <a:pPr>
              <a:lnSpc>
                <a:spcPct val="120000"/>
              </a:lnSpc>
            </a:pPr>
            <a:r>
              <a:rPr lang="en-US" sz="11200" dirty="0" smtClean="0"/>
              <a:t>Philippians </a:t>
            </a:r>
            <a:r>
              <a:rPr lang="en-US" sz="11200" dirty="0"/>
              <a:t>4:6-7 “Do not be anxious about anything, but in everything by prayer and supplication with thanksgiving let your requests be made known to God. And the peace of God, which surpasses all understanding, will guard your hearts and your minds in Christ Jesus</a:t>
            </a:r>
            <a:r>
              <a:rPr lang="en-US" sz="11200" dirty="0" smtClean="0"/>
              <a:t>.”</a:t>
            </a:r>
          </a:p>
          <a:p>
            <a:pPr>
              <a:lnSpc>
                <a:spcPct val="120000"/>
              </a:lnSpc>
            </a:pPr>
            <a:r>
              <a:rPr lang="en-US" sz="9600" b="1" dirty="0" smtClean="0">
                <a:solidFill>
                  <a:srgbClr val="0E4D6C"/>
                </a:solidFill>
                <a:effectLst>
                  <a:outerShdw blurRad="38100" dist="38100" dir="2700000" algn="tl">
                    <a:srgbClr val="000000">
                      <a:alpha val="43137"/>
                    </a:srgbClr>
                  </a:outerShdw>
                </a:effectLst>
              </a:rPr>
              <a:t>SPECIAL QUOTES</a:t>
            </a:r>
          </a:p>
          <a:p>
            <a:pPr marL="463550" lvl="1" indent="-188913">
              <a:lnSpc>
                <a:spcPts val="2900"/>
              </a:lnSpc>
              <a:buFont typeface="Arial" panose="020B0604020202020204" pitchFamily="34" charset="0"/>
              <a:buChar char="•"/>
            </a:pPr>
            <a:r>
              <a:rPr lang="en-US" sz="11200" dirty="0" smtClean="0"/>
              <a:t>“</a:t>
            </a:r>
            <a:r>
              <a:rPr lang="en-US" sz="11200" dirty="0"/>
              <a:t>Our prayer and God’s mercy are like two buckets in a well; while one ascends, the other descends.”~ Arthur Hopkins</a:t>
            </a:r>
          </a:p>
          <a:p>
            <a:pPr marL="463550" lvl="1" indent="-188913">
              <a:lnSpc>
                <a:spcPts val="2900"/>
              </a:lnSpc>
              <a:buFont typeface="Arial" panose="020B0604020202020204" pitchFamily="34" charset="0"/>
              <a:buChar char="•"/>
            </a:pPr>
            <a:r>
              <a:rPr lang="en-US" sz="11200" dirty="0"/>
              <a:t>“Prayer is a shield to the soul, a sacrifice to God, and a scourge to Satan” ~John Bunyan</a:t>
            </a:r>
          </a:p>
          <a:p>
            <a:pPr marL="463550" lvl="1" indent="-188913">
              <a:lnSpc>
                <a:spcPts val="2900"/>
              </a:lnSpc>
              <a:buFont typeface="Arial" panose="020B0604020202020204" pitchFamily="34" charset="0"/>
              <a:buChar char="•"/>
            </a:pPr>
            <a:r>
              <a:rPr lang="en-US" sz="11200" dirty="0"/>
              <a:t>“Stand for something, or you’ll fall for anything ”~Collin Kaepernick</a:t>
            </a:r>
          </a:p>
          <a:p>
            <a:endParaRPr lang="en-US" dirty="0"/>
          </a:p>
        </p:txBody>
      </p:sp>
    </p:spTree>
    <p:extLst>
      <p:ext uri="{BB962C8B-B14F-4D97-AF65-F5344CB8AC3E}">
        <p14:creationId xmlns:p14="http://schemas.microsoft.com/office/powerpoint/2010/main" val="1779562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40BC0-5BBD-4BFD-9B57-9270F357BF72}"/>
              </a:ext>
            </a:extLst>
          </p:cNvPr>
          <p:cNvSpPr>
            <a:spLocks noGrp="1"/>
          </p:cNvSpPr>
          <p:nvPr>
            <p:ph type="title"/>
          </p:nvPr>
        </p:nvSpPr>
        <p:spPr>
          <a:xfrm>
            <a:off x="1066800" y="470318"/>
            <a:ext cx="10058400" cy="947667"/>
          </a:xfrm>
        </p:spPr>
        <p:txBody>
          <a:bodyPr/>
          <a:lstStyle/>
          <a:p>
            <a:r>
              <a:rPr lang="en-US" dirty="0"/>
              <a:t>Read your Bible</a:t>
            </a:r>
          </a:p>
        </p:txBody>
      </p:sp>
      <p:sp>
        <p:nvSpPr>
          <p:cNvPr id="3" name="Content Placeholder 2">
            <a:extLst>
              <a:ext uri="{FF2B5EF4-FFF2-40B4-BE49-F238E27FC236}">
                <a16:creationId xmlns:a16="http://schemas.microsoft.com/office/drawing/2014/main" xmlns="" id="{A4FA3F32-F234-485F-A74A-66DC03427E99}"/>
              </a:ext>
            </a:extLst>
          </p:cNvPr>
          <p:cNvSpPr>
            <a:spLocks noGrp="1"/>
          </p:cNvSpPr>
          <p:nvPr>
            <p:ph idx="1"/>
          </p:nvPr>
        </p:nvSpPr>
        <p:spPr>
          <a:xfrm>
            <a:off x="1066800" y="2248892"/>
            <a:ext cx="10058400" cy="2932706"/>
          </a:xfrm>
        </p:spPr>
        <p:txBody>
          <a:bodyPr>
            <a:noAutofit/>
          </a:bodyPr>
          <a:lstStyle/>
          <a:p>
            <a:r>
              <a:rPr lang="en-US" sz="2800" dirty="0" smtClean="0"/>
              <a:t>Joshua </a:t>
            </a:r>
            <a:r>
              <a:rPr lang="en-US" sz="2800" dirty="0"/>
              <a:t>1:8 “This book of the law shall not depart from your mouth,”</a:t>
            </a:r>
          </a:p>
          <a:p>
            <a:r>
              <a:rPr lang="en-US" sz="2800" dirty="0"/>
              <a:t>Psalms 119:105 “Your word is a lamp to my feet and a light to my path.”</a:t>
            </a:r>
          </a:p>
          <a:p>
            <a:r>
              <a:rPr lang="en-US" sz="2800" dirty="0"/>
              <a:t>Psalms 119:11 “Thy word have I hid in mine heart, that I might not sin against thee.”</a:t>
            </a:r>
          </a:p>
          <a:p>
            <a:r>
              <a:rPr lang="en-US" sz="2800" dirty="0"/>
              <a:t>Romans 10:17 “ So faith comes from hearing, and </a:t>
            </a:r>
            <a:r>
              <a:rPr lang="en-US" sz="2800" dirty="0" smtClean="0"/>
              <a:t>hearing through </a:t>
            </a:r>
            <a:r>
              <a:rPr lang="en-US" sz="2800" dirty="0"/>
              <a:t>the word of </a:t>
            </a:r>
            <a:r>
              <a:rPr lang="en-US" sz="2800" dirty="0" smtClean="0"/>
              <a:t>God.”</a:t>
            </a:r>
            <a:endParaRPr lang="en-US" sz="2800" dirty="0"/>
          </a:p>
        </p:txBody>
      </p:sp>
      <p:sp>
        <p:nvSpPr>
          <p:cNvPr id="4" name="Rectangle 3"/>
          <p:cNvSpPr/>
          <p:nvPr/>
        </p:nvSpPr>
        <p:spPr>
          <a:xfrm>
            <a:off x="1099930" y="1277042"/>
            <a:ext cx="10614992" cy="954107"/>
          </a:xfrm>
          <a:prstGeom prst="rect">
            <a:avLst/>
          </a:prstGeom>
        </p:spPr>
        <p:txBody>
          <a:bodyPr wrap="square">
            <a:spAutoFit/>
          </a:bodyPr>
          <a:lstStyle/>
          <a:p>
            <a:r>
              <a:rPr lang="en-US" sz="2800" dirty="0"/>
              <a:t>Reading Scripture is a good way to become closer to God. It will help you grow spiritually and increase in wisdom.</a:t>
            </a:r>
          </a:p>
        </p:txBody>
      </p:sp>
    </p:spTree>
    <p:extLst>
      <p:ext uri="{BB962C8B-B14F-4D97-AF65-F5344CB8AC3E}">
        <p14:creationId xmlns:p14="http://schemas.microsoft.com/office/powerpoint/2010/main" val="2160826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49CB08-9F74-41EB-A8A6-0BC91805C319}"/>
              </a:ext>
            </a:extLst>
          </p:cNvPr>
          <p:cNvSpPr>
            <a:spLocks noGrp="1"/>
          </p:cNvSpPr>
          <p:nvPr>
            <p:ph type="title"/>
          </p:nvPr>
        </p:nvSpPr>
        <p:spPr>
          <a:xfrm>
            <a:off x="1066800" y="523326"/>
            <a:ext cx="10058400" cy="881404"/>
          </a:xfrm>
        </p:spPr>
        <p:txBody>
          <a:bodyPr/>
          <a:lstStyle/>
          <a:p>
            <a:r>
              <a:rPr lang="en-US" dirty="0" smtClean="0"/>
              <a:t>Stand Up for What You Believe In</a:t>
            </a:r>
            <a:endParaRPr lang="en-US" dirty="0"/>
          </a:p>
        </p:txBody>
      </p:sp>
      <p:sp>
        <p:nvSpPr>
          <p:cNvPr id="3" name="Content Placeholder 2">
            <a:extLst>
              <a:ext uri="{FF2B5EF4-FFF2-40B4-BE49-F238E27FC236}">
                <a16:creationId xmlns:a16="http://schemas.microsoft.com/office/drawing/2014/main" xmlns="" id="{CEBC9658-8B67-41E6-808D-FF2453EF44A3}"/>
              </a:ext>
            </a:extLst>
          </p:cNvPr>
          <p:cNvSpPr>
            <a:spLocks noGrp="1"/>
          </p:cNvSpPr>
          <p:nvPr>
            <p:ph idx="1"/>
          </p:nvPr>
        </p:nvSpPr>
        <p:spPr>
          <a:xfrm>
            <a:off x="834887" y="1347756"/>
            <a:ext cx="10866783" cy="4761498"/>
          </a:xfrm>
        </p:spPr>
        <p:txBody>
          <a:bodyPr>
            <a:noAutofit/>
          </a:bodyPr>
          <a:lstStyle/>
          <a:p>
            <a:r>
              <a:rPr lang="en-US" sz="2300" dirty="0"/>
              <a:t>When you witness, not everybody will listen, and sometimes they might even laugh. That’s okay because at least you are trying and God sees that. Don’t let anyone or anything change your mind, and don’t let them doubt your beliefs. </a:t>
            </a:r>
          </a:p>
          <a:p>
            <a:r>
              <a:rPr lang="en-US" sz="2300" dirty="0"/>
              <a:t>Romans 1:16 “For I am not ashamed of the Gospel of Christ, for it is the power of God unto salvation to every one who believeth, to the Jews first and also the Greek.”</a:t>
            </a:r>
          </a:p>
          <a:p>
            <a:r>
              <a:rPr lang="en-US" sz="2300" dirty="0"/>
              <a:t>1 Corinthians 16:13 “Be watchful, stand firm in faith, act like men, be strong.”</a:t>
            </a:r>
          </a:p>
          <a:p>
            <a:r>
              <a:rPr lang="en-US" sz="2300" dirty="0"/>
              <a:t>1 Corinthians 15:58 “ Therefore, my beloved brothers, be steadfast.”</a:t>
            </a:r>
          </a:p>
          <a:p>
            <a:r>
              <a:rPr lang="en-US" sz="2300" dirty="0"/>
              <a:t>Ephesians 6:11 “Put on the whole armor of God, that you may be able to stand against the wiles of the Devil.”</a:t>
            </a:r>
          </a:p>
          <a:p>
            <a:r>
              <a:rPr lang="en-US" sz="2300" dirty="0"/>
              <a:t>1 Peter 5:9 “ </a:t>
            </a:r>
            <a:r>
              <a:rPr lang="en-US" sz="2300" dirty="0" smtClean="0"/>
              <a:t>Resist </a:t>
            </a:r>
            <a:r>
              <a:rPr lang="en-US" sz="2300" dirty="0"/>
              <a:t>him, Firm in your faith, knowing that the same kinds of afflictions are accomplished in your brethren that are in the world.”</a:t>
            </a:r>
          </a:p>
        </p:txBody>
      </p:sp>
    </p:spTree>
    <p:extLst>
      <p:ext uri="{BB962C8B-B14F-4D97-AF65-F5344CB8AC3E}">
        <p14:creationId xmlns:p14="http://schemas.microsoft.com/office/powerpoint/2010/main" val="3738729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3787F-D6FC-418A-9EEC-1C6F43B4C92B}"/>
              </a:ext>
            </a:extLst>
          </p:cNvPr>
          <p:cNvSpPr>
            <a:spLocks noGrp="1"/>
          </p:cNvSpPr>
          <p:nvPr>
            <p:ph type="title"/>
          </p:nvPr>
        </p:nvSpPr>
        <p:spPr>
          <a:xfrm>
            <a:off x="1066800" y="642594"/>
            <a:ext cx="10058400" cy="960919"/>
          </a:xfrm>
        </p:spPr>
        <p:txBody>
          <a:bodyPr/>
          <a:lstStyle/>
          <a:p>
            <a:r>
              <a:rPr lang="en-US" dirty="0"/>
              <a:t>Have Courage</a:t>
            </a:r>
          </a:p>
        </p:txBody>
      </p:sp>
      <p:sp>
        <p:nvSpPr>
          <p:cNvPr id="3" name="Content Placeholder 2">
            <a:extLst>
              <a:ext uri="{FF2B5EF4-FFF2-40B4-BE49-F238E27FC236}">
                <a16:creationId xmlns:a16="http://schemas.microsoft.com/office/drawing/2014/main" xmlns="" id="{A647AB80-D051-4464-861D-04E1EA826D9A}"/>
              </a:ext>
            </a:extLst>
          </p:cNvPr>
          <p:cNvSpPr>
            <a:spLocks noGrp="1"/>
          </p:cNvSpPr>
          <p:nvPr>
            <p:ph idx="1"/>
          </p:nvPr>
        </p:nvSpPr>
        <p:spPr>
          <a:xfrm>
            <a:off x="1066800" y="1504188"/>
            <a:ext cx="10058400" cy="3849624"/>
          </a:xfrm>
        </p:spPr>
        <p:txBody>
          <a:bodyPr>
            <a:normAutofit/>
          </a:bodyPr>
          <a:lstStyle/>
          <a:p>
            <a:r>
              <a:rPr lang="en-US" sz="2400" dirty="0"/>
              <a:t>You don’t have to be spineless to be cool. Be confident in what you know to be true and remember  what you want to avoid.</a:t>
            </a:r>
          </a:p>
          <a:p>
            <a:r>
              <a:rPr lang="en-US" sz="2400" dirty="0"/>
              <a:t>1 Corinthians 15:58 “Therefore, my dear brother and sisters, stand firm. Let nothing move you.”</a:t>
            </a:r>
          </a:p>
          <a:p>
            <a:r>
              <a:rPr lang="en-US" sz="2400" dirty="0"/>
              <a:t>Deuteronomy 31:6-8 “Be </a:t>
            </a:r>
            <a:r>
              <a:rPr lang="en-US" sz="2400" dirty="0" smtClean="0"/>
              <a:t>strong </a:t>
            </a:r>
            <a:r>
              <a:rPr lang="en-US" sz="2400" dirty="0"/>
              <a:t>and courageous. Do not be afraid or terrified because of them.”</a:t>
            </a:r>
          </a:p>
          <a:p>
            <a:r>
              <a:rPr lang="en-US" sz="2400" dirty="0"/>
              <a:t>Ephesians 6:10 “Finally, be strong in the Lord and in his mighty power.”</a:t>
            </a:r>
          </a:p>
        </p:txBody>
      </p:sp>
    </p:spTree>
    <p:extLst>
      <p:ext uri="{BB962C8B-B14F-4D97-AF65-F5344CB8AC3E}">
        <p14:creationId xmlns:p14="http://schemas.microsoft.com/office/powerpoint/2010/main" val="5019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8A3C00-96F2-4E0F-BDAE-A4256B7190DB}"/>
              </a:ext>
            </a:extLst>
          </p:cNvPr>
          <p:cNvSpPr>
            <a:spLocks noGrp="1"/>
          </p:cNvSpPr>
          <p:nvPr>
            <p:ph type="title"/>
          </p:nvPr>
        </p:nvSpPr>
        <p:spPr>
          <a:xfrm>
            <a:off x="1066800" y="642594"/>
            <a:ext cx="10058400" cy="1040432"/>
          </a:xfrm>
        </p:spPr>
        <p:txBody>
          <a:bodyPr>
            <a:normAutofit fontScale="90000"/>
          </a:bodyPr>
          <a:lstStyle/>
          <a:p>
            <a:r>
              <a:rPr lang="en-US" dirty="0" smtClean="0"/>
              <a:t>Be Friends with Other Christian People</a:t>
            </a:r>
            <a:endParaRPr lang="en-US" dirty="0"/>
          </a:p>
        </p:txBody>
      </p:sp>
      <p:sp>
        <p:nvSpPr>
          <p:cNvPr id="3" name="Content Placeholder 2">
            <a:extLst>
              <a:ext uri="{FF2B5EF4-FFF2-40B4-BE49-F238E27FC236}">
                <a16:creationId xmlns:a16="http://schemas.microsoft.com/office/drawing/2014/main" xmlns="" id="{AC3B8507-1959-4300-A92A-E837E48F14BB}"/>
              </a:ext>
            </a:extLst>
          </p:cNvPr>
          <p:cNvSpPr>
            <a:spLocks noGrp="1"/>
          </p:cNvSpPr>
          <p:nvPr>
            <p:ph idx="1"/>
          </p:nvPr>
        </p:nvSpPr>
        <p:spPr>
          <a:xfrm>
            <a:off x="1066800" y="1652546"/>
            <a:ext cx="10058400" cy="3849624"/>
          </a:xfrm>
        </p:spPr>
        <p:txBody>
          <a:bodyPr>
            <a:noAutofit/>
          </a:bodyPr>
          <a:lstStyle/>
          <a:p>
            <a:r>
              <a:rPr lang="en-US" sz="2400" dirty="0"/>
              <a:t>If you are surrounded by others trying to do the right thing it will become easier. There is strength in numbers.</a:t>
            </a:r>
          </a:p>
          <a:p>
            <a:r>
              <a:rPr lang="en-US" sz="2400" dirty="0"/>
              <a:t>“Where two or three are gathered together in my name, there shall I be.”(Matthew 18:20)</a:t>
            </a:r>
          </a:p>
          <a:p>
            <a:r>
              <a:rPr lang="en-US" sz="2400" dirty="0"/>
              <a:t>Proverbs 1:10-19 &amp; 4:14-19 “Contain warnings about friends and how we should choose them. We are bot to associate with those who entice us to do wrong, no matter how appealing their “friendship” seems to be. Those whose “feet rush to sin” should be avoided. The path they choose is no place for a Christian whose should be to follow the “path to righteous.” Only that path leads to friendship with God, which the ultimate goal of a Christian.</a:t>
            </a:r>
          </a:p>
        </p:txBody>
      </p:sp>
    </p:spTree>
    <p:extLst>
      <p:ext uri="{BB962C8B-B14F-4D97-AF65-F5344CB8AC3E}">
        <p14:creationId xmlns:p14="http://schemas.microsoft.com/office/powerpoint/2010/main" val="626545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B808-CF14-44D7-A8AF-E32394CC08B0}"/>
              </a:ext>
            </a:extLst>
          </p:cNvPr>
          <p:cNvSpPr>
            <a:spLocks noGrp="1"/>
          </p:cNvSpPr>
          <p:nvPr>
            <p:ph type="title"/>
          </p:nvPr>
        </p:nvSpPr>
        <p:spPr/>
        <p:txBody>
          <a:bodyPr>
            <a:normAutofit fontScale="90000"/>
          </a:bodyPr>
          <a:lstStyle/>
          <a:p>
            <a:r>
              <a:rPr lang="en-US" dirty="0" smtClean="0"/>
              <a:t>Avoid Situations That May Cause You to </a:t>
            </a:r>
            <a:r>
              <a:rPr lang="en-US" smtClean="0"/>
              <a:t>Give into Peer Pressure</a:t>
            </a:r>
            <a:endParaRPr lang="en-US" dirty="0"/>
          </a:p>
        </p:txBody>
      </p:sp>
      <p:sp>
        <p:nvSpPr>
          <p:cNvPr id="3" name="Content Placeholder 2">
            <a:extLst>
              <a:ext uri="{FF2B5EF4-FFF2-40B4-BE49-F238E27FC236}">
                <a16:creationId xmlns:a16="http://schemas.microsoft.com/office/drawing/2014/main" xmlns="" id="{C2FF463C-D67E-4924-B63A-E5091BF5099A}"/>
              </a:ext>
            </a:extLst>
          </p:cNvPr>
          <p:cNvSpPr>
            <a:spLocks noGrp="1"/>
          </p:cNvSpPr>
          <p:nvPr>
            <p:ph idx="1"/>
          </p:nvPr>
        </p:nvSpPr>
        <p:spPr/>
        <p:txBody>
          <a:bodyPr>
            <a:noAutofit/>
          </a:bodyPr>
          <a:lstStyle/>
          <a:p>
            <a:r>
              <a:rPr lang="en-US" sz="2300" dirty="0"/>
              <a:t>For example, if someone asks you to smoke or drink think about what it will do to your body and think about whether God would approve of this. Repeat to yourself that your body is the temple of God. Say NO. Ask the lord to continue to bless you with strength to resist temptations. Be confident in your faith in Christ. You can do all things through Christ; he will strengthen you.</a:t>
            </a:r>
          </a:p>
          <a:p>
            <a:r>
              <a:rPr lang="en-US" sz="2300" dirty="0"/>
              <a:t>Romans 12:2 “And do not conformed to this world, but be transformed by the renewing of your mind, so that you may prove what thee will of God is that which is good and acceptable and perfect</a:t>
            </a:r>
            <a:r>
              <a:rPr lang="en-US" sz="2300" dirty="0" smtClean="0"/>
              <a:t>.”</a:t>
            </a:r>
            <a:endParaRPr lang="en-US" sz="2300" dirty="0"/>
          </a:p>
        </p:txBody>
      </p:sp>
    </p:spTree>
    <p:extLst>
      <p:ext uri="{BB962C8B-B14F-4D97-AF65-F5344CB8AC3E}">
        <p14:creationId xmlns:p14="http://schemas.microsoft.com/office/powerpoint/2010/main" val="2747448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43841"/>
      </a:dk2>
      <a:lt2>
        <a:srgbClr val="E8E4E2"/>
      </a:lt2>
      <a:accent1>
        <a:srgbClr val="33A7DD"/>
      </a:accent1>
      <a:accent2>
        <a:srgbClr val="1DB5A6"/>
      </a:accent2>
      <a:accent3>
        <a:srgbClr val="2AB76E"/>
      </a:accent3>
      <a:accent4>
        <a:srgbClr val="1EBA29"/>
      </a:accent4>
      <a:accent5>
        <a:srgbClr val="5BB62A"/>
      </a:accent5>
      <a:accent6>
        <a:srgbClr val="8BAD1C"/>
      </a:accent6>
      <a:hlink>
        <a:srgbClr val="429230"/>
      </a:hlink>
      <a:folHlink>
        <a:srgbClr val="7F7F7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2705</TotalTime>
  <Words>1124</Words>
  <Application>Microsoft Office PowerPoint</Application>
  <PresentationFormat>Custom</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SavonVTI</vt:lpstr>
      <vt:lpstr>Peer Pressure Ashton Chasi &amp; Carrington Langston</vt:lpstr>
      <vt:lpstr>Positive and Negative Peer Pressure</vt:lpstr>
      <vt:lpstr>Pray Everyday</vt:lpstr>
      <vt:lpstr>Pray Everyday</vt:lpstr>
      <vt:lpstr>Read your Bible</vt:lpstr>
      <vt:lpstr>Stand Up for What You Believe In</vt:lpstr>
      <vt:lpstr>Have Courage</vt:lpstr>
      <vt:lpstr>Be Friends with Other Christian People</vt:lpstr>
      <vt:lpstr>Avoid Situations That May Cause You to Give into Peer Pressure</vt:lpstr>
      <vt:lpstr>Avoid Situations That May Cause You to Give into Peer Pressure</vt:lpstr>
      <vt:lpstr>How Can I Handle Peer Pressure? </vt:lpstr>
      <vt:lpstr>Stories</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Pressure</dc:title>
  <dc:creator>Oswald Chasi</dc:creator>
  <cp:keywords>The SHARE Ep 9</cp:keywords>
  <cp:lastModifiedBy>Jones, Vanessa</cp:lastModifiedBy>
  <cp:revision>40</cp:revision>
  <cp:lastPrinted>2019-12-14T05:28:09Z</cp:lastPrinted>
  <dcterms:created xsi:type="dcterms:W3CDTF">2019-12-05T23:48:02Z</dcterms:created>
  <dcterms:modified xsi:type="dcterms:W3CDTF">2020-03-11T00:39:15Z</dcterms:modified>
</cp:coreProperties>
</file>