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9" r:id="rId15"/>
    <p:sldId id="270" r:id="rId16"/>
    <p:sldId id="268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90ED6-1DAC-421D-9C0C-584ED40AAF8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A5A21-C6DB-49D0-A3BD-8509D0F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63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class to explain physical babies vs spiritual babies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A5A21-C6DB-49D0-A3BD-8509D0F88D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7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</a:t>
            </a:r>
            <a:r>
              <a:rPr lang="en-US" baseline="0" dirty="0" smtClean="0"/>
              <a:t> are going to teach the importance of prayer, what plan would you utilize?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A5A21-C6DB-49D0-A3BD-8509D0F88D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5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0C1DA6-231A-48B2-95DE-40983518044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E0AE29-BFC7-44EC-B9F4-68FDBAB82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C1DA6-231A-48B2-95DE-40983518044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0AE29-BFC7-44EC-B9F4-68FDBAB82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C1DA6-231A-48B2-95DE-40983518044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0AE29-BFC7-44EC-B9F4-68FDBAB82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C1DA6-231A-48B2-95DE-40983518044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0AE29-BFC7-44EC-B9F4-68FDBAB82A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C1DA6-231A-48B2-95DE-40983518044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0AE29-BFC7-44EC-B9F4-68FDBAB82A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C1DA6-231A-48B2-95DE-40983518044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0AE29-BFC7-44EC-B9F4-68FDBAB82A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C1DA6-231A-48B2-95DE-40983518044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0AE29-BFC7-44EC-B9F4-68FDBAB82A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C1DA6-231A-48B2-95DE-40983518044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0AE29-BFC7-44EC-B9F4-68FDBAB82AE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C1DA6-231A-48B2-95DE-40983518044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0AE29-BFC7-44EC-B9F4-68FDBAB82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C1DA6-231A-48B2-95DE-40983518044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0AE29-BFC7-44EC-B9F4-68FDBAB82A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0C1DA6-231A-48B2-95DE-40983518044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E0AE29-BFC7-44EC-B9F4-68FDBAB82A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0C1DA6-231A-48B2-95DE-40983518044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E0AE29-BFC7-44EC-B9F4-68FDBAB82A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Open Bible Study Lesson #3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 </a:t>
            </a:r>
            <a:endParaRPr lang="en-US" b="1" dirty="0" smtClean="0"/>
          </a:p>
          <a:p>
            <a:pPr algn="ctr"/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3170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2200" b="1" dirty="0"/>
              <a:t>Question  </a:t>
            </a:r>
            <a:r>
              <a:rPr lang="en-US" sz="2200" b="1" dirty="0" smtClean="0"/>
              <a:t>6</a:t>
            </a:r>
            <a:endParaRPr lang="en-US" sz="2200" b="1" dirty="0"/>
          </a:p>
          <a:p>
            <a:endParaRPr lang="en-US" sz="900" dirty="0" smtClean="0"/>
          </a:p>
          <a:p>
            <a:r>
              <a:rPr lang="en-US" sz="2400" dirty="0" smtClean="0"/>
              <a:t>Purpose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Show that, for our love to abound, we must grow spiritually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marL="109728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Methodology: </a:t>
            </a:r>
            <a:endParaRPr lang="en-US" dirty="0" smtClean="0"/>
          </a:p>
          <a:p>
            <a:pPr marL="109728" indent="0">
              <a:buNone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600" dirty="0" smtClean="0"/>
              <a:t>What two ways did Paul desire for their love to abound? – Knowledge, </a:t>
            </a:r>
            <a:r>
              <a:rPr lang="en-US" sz="2600" dirty="0" smtClean="0"/>
              <a:t>understanding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600" dirty="0" smtClean="0"/>
              <a:t>Answer </a:t>
            </a:r>
            <a:r>
              <a:rPr lang="en-US" sz="2600" dirty="0" smtClean="0"/>
              <a:t>the question from </a:t>
            </a:r>
            <a:r>
              <a:rPr lang="en-US" sz="2600" dirty="0" smtClean="0"/>
              <a:t>OBS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600" dirty="0" smtClean="0"/>
              <a:t>Add to </a:t>
            </a:r>
            <a:r>
              <a:rPr lang="en-US" sz="2600" dirty="0" smtClean="0"/>
              <a:t>ladder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600" dirty="0" smtClean="0"/>
              <a:t>Discuss analogy between physical “babies and spiritual “babies” 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Philippians </a:t>
            </a:r>
            <a:r>
              <a:rPr lang="en-US" sz="4000" dirty="0" smtClean="0"/>
              <a:t>1:9 </a:t>
            </a:r>
            <a:r>
              <a:rPr lang="en-US" dirty="0" smtClean="0"/>
              <a:t>– </a:t>
            </a:r>
            <a:r>
              <a:rPr lang="en-US" sz="2400" dirty="0" smtClean="0"/>
              <a:t>(See Ladder)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206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2400" b="1" dirty="0"/>
              <a:t>Question  </a:t>
            </a:r>
            <a:r>
              <a:rPr lang="en-US" sz="2400" b="1" dirty="0" smtClean="0"/>
              <a:t>7</a:t>
            </a:r>
            <a:endParaRPr lang="en-US" sz="2400" b="1" dirty="0"/>
          </a:p>
          <a:p>
            <a:pPr marL="109728" indent="0">
              <a:buNone/>
            </a:pPr>
            <a:endParaRPr lang="en-US" sz="900" dirty="0"/>
          </a:p>
          <a:p>
            <a:r>
              <a:rPr lang="en-US" sz="2600" dirty="0" smtClean="0"/>
              <a:t>Purpose</a:t>
            </a:r>
            <a:r>
              <a:rPr lang="en-US" sz="2600" dirty="0" smtClean="0"/>
              <a:t>: 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Show </a:t>
            </a:r>
            <a:r>
              <a:rPr lang="en-US" sz="2600" dirty="0" smtClean="0">
                <a:solidFill>
                  <a:srgbClr val="FF0000"/>
                </a:solidFill>
              </a:rPr>
              <a:t>that prayer , also, is vital </a:t>
            </a:r>
            <a:r>
              <a:rPr lang="en-US" sz="2600" dirty="0" smtClean="0">
                <a:solidFill>
                  <a:srgbClr val="FF0000"/>
                </a:solidFill>
              </a:rPr>
              <a:t>in  </a:t>
            </a:r>
            <a:r>
              <a:rPr lang="en-US" sz="2600" dirty="0" smtClean="0">
                <a:solidFill>
                  <a:srgbClr val="FF0000"/>
                </a:solidFill>
              </a:rPr>
              <a:t>maintaining a strong relationship with God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</a:p>
          <a:p>
            <a:pPr marL="109728" indent="0">
              <a:buNone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Methodology</a:t>
            </a:r>
            <a:r>
              <a:rPr lang="en-US" dirty="0" smtClean="0"/>
              <a:t>:</a:t>
            </a:r>
          </a:p>
          <a:p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600" dirty="0" smtClean="0"/>
              <a:t>Does this mean that I should go around, head bowed, 24 hours a day? – </a:t>
            </a:r>
            <a:r>
              <a:rPr lang="en-US" sz="2600" dirty="0" smtClean="0"/>
              <a:t>No. </a:t>
            </a:r>
            <a:r>
              <a:rPr lang="en-US" sz="2600" dirty="0" smtClean="0"/>
              <a:t>What does it mean</a:t>
            </a:r>
            <a:r>
              <a:rPr lang="en-US" sz="2600" dirty="0" smtClean="0"/>
              <a:t>?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600" dirty="0" smtClean="0"/>
              <a:t>Answer question from </a:t>
            </a:r>
            <a:r>
              <a:rPr lang="en-US" sz="2600" dirty="0" smtClean="0"/>
              <a:t>OBS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600" dirty="0" smtClean="0"/>
              <a:t>Add to the </a:t>
            </a:r>
            <a:r>
              <a:rPr lang="en-US" sz="2600" dirty="0" smtClean="0"/>
              <a:t>ladder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600" dirty="0" smtClean="0"/>
              <a:t>Discuss communication relationships between man and God through Bible and prayer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I </a:t>
            </a:r>
            <a:r>
              <a:rPr lang="en-US" sz="4400" dirty="0" smtClean="0"/>
              <a:t>Thessalonians 5:7 </a:t>
            </a:r>
            <a:r>
              <a:rPr lang="en-US" sz="2700" dirty="0" smtClean="0"/>
              <a:t>(See Ladder)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740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2400" b="1" dirty="0"/>
              <a:t>Question  </a:t>
            </a:r>
            <a:r>
              <a:rPr lang="en-US" sz="2400" b="1" dirty="0" smtClean="0"/>
              <a:t>8</a:t>
            </a:r>
            <a:endParaRPr lang="en-US" sz="2400" b="1" dirty="0"/>
          </a:p>
          <a:p>
            <a:pPr marL="109728" indent="0">
              <a:buNone/>
            </a:pPr>
            <a:endParaRPr lang="en-US" sz="900" dirty="0"/>
          </a:p>
          <a:p>
            <a:r>
              <a:rPr lang="en-US" sz="2600" dirty="0" smtClean="0"/>
              <a:t>Purpose</a:t>
            </a:r>
            <a:r>
              <a:rPr lang="en-US" sz="2600" dirty="0" smtClean="0"/>
              <a:t>: </a:t>
            </a:r>
            <a:r>
              <a:rPr lang="en-US" sz="2600" dirty="0" smtClean="0">
                <a:solidFill>
                  <a:srgbClr val="FF0000"/>
                </a:solidFill>
              </a:rPr>
              <a:t>Show that one of the things we do in our worship in song is to speak to one another’, and that the music comes from the heart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</a:p>
          <a:p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Methodology</a:t>
            </a:r>
            <a:r>
              <a:rPr lang="en-US" dirty="0" smtClean="0"/>
              <a:t>:</a:t>
            </a:r>
          </a:p>
          <a:p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600" dirty="0" smtClean="0"/>
              <a:t>Answer the </a:t>
            </a:r>
            <a:r>
              <a:rPr lang="en-US" sz="2600" dirty="0" smtClean="0"/>
              <a:t> first question </a:t>
            </a:r>
            <a:r>
              <a:rPr lang="en-US" sz="2600" dirty="0" smtClean="0"/>
              <a:t>from the </a:t>
            </a:r>
            <a:r>
              <a:rPr lang="en-US" sz="2600" dirty="0" smtClean="0"/>
              <a:t>OBS 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109728" indent="0">
              <a:buNone/>
            </a:pPr>
            <a:r>
              <a:rPr lang="en-US" sz="2600" dirty="0" smtClean="0"/>
              <a:t>Colossians 3:16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109728" indent="0">
              <a:buNone/>
            </a:pPr>
            <a:r>
              <a:rPr lang="en-US" sz="2600" dirty="0" smtClean="0"/>
              <a:t>Purpose: </a:t>
            </a:r>
            <a:r>
              <a:rPr lang="en-US" sz="2600" dirty="0" smtClean="0">
                <a:solidFill>
                  <a:srgbClr val="FF0000"/>
                </a:solidFill>
              </a:rPr>
              <a:t>Show that we also teach and admonish (counsel, encourage) each other when we sing praises to God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Ephesians </a:t>
            </a:r>
            <a:r>
              <a:rPr lang="en-US" sz="4400" dirty="0" smtClean="0"/>
              <a:t>5:19; Colossians 3:16 </a:t>
            </a:r>
            <a:r>
              <a:rPr lang="en-US" sz="2700" dirty="0" smtClean="0"/>
              <a:t>(See Ladder)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46658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200" b="1" dirty="0" smtClean="0"/>
              <a:t>Question  8 continued…</a:t>
            </a:r>
            <a:endParaRPr lang="en-US" sz="2200" b="1" dirty="0"/>
          </a:p>
          <a:p>
            <a:endParaRPr lang="en-US" sz="800" dirty="0"/>
          </a:p>
          <a:p>
            <a:r>
              <a:rPr lang="en-US" dirty="0" smtClean="0"/>
              <a:t>Methodology:</a:t>
            </a:r>
          </a:p>
          <a:p>
            <a:endParaRPr lang="en-US" sz="8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Answer Last two questions on </a:t>
            </a:r>
            <a:r>
              <a:rPr lang="en-US" dirty="0" smtClean="0"/>
              <a:t>OBS</a:t>
            </a:r>
          </a:p>
          <a:p>
            <a:pPr marL="624078" indent="-514350">
              <a:buFont typeface="+mj-lt"/>
              <a:buAutoNum type="alphaLcParenR"/>
            </a:pPr>
            <a:endParaRPr lang="en-US" sz="8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Add to ladder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Ephesians </a:t>
            </a:r>
            <a:r>
              <a:rPr lang="en-US" sz="4400" dirty="0"/>
              <a:t>5:19; Colossians 3:16 </a:t>
            </a:r>
            <a:r>
              <a:rPr lang="en-US" sz="2700" dirty="0"/>
              <a:t>(See Ladder)</a:t>
            </a:r>
          </a:p>
        </p:txBody>
      </p:sp>
    </p:spTree>
    <p:extLst>
      <p:ext uri="{BB962C8B-B14F-4D97-AF65-F5344CB8AC3E}">
        <p14:creationId xmlns:p14="http://schemas.microsoft.com/office/powerpoint/2010/main" val="370446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sz="2600" b="1" dirty="0"/>
              <a:t>Question  </a:t>
            </a:r>
            <a:r>
              <a:rPr lang="en-US" sz="2600" b="1" dirty="0" smtClean="0"/>
              <a:t>9</a:t>
            </a:r>
            <a:endParaRPr lang="en-US" sz="2600" b="1" dirty="0"/>
          </a:p>
          <a:p>
            <a:endParaRPr lang="en-US" sz="900" dirty="0"/>
          </a:p>
          <a:p>
            <a:pPr algn="just"/>
            <a:r>
              <a:rPr lang="en-US" sz="2600" dirty="0" smtClean="0"/>
              <a:t>Purpose</a:t>
            </a:r>
            <a:r>
              <a:rPr lang="en-US" sz="2600" dirty="0" smtClean="0"/>
              <a:t>: </a:t>
            </a:r>
            <a:r>
              <a:rPr lang="en-US" sz="2600" dirty="0" smtClean="0">
                <a:solidFill>
                  <a:srgbClr val="FF0000"/>
                </a:solidFill>
              </a:rPr>
              <a:t>Show that the musical instrument does nothing to accomplish what God desires when we sing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sz="900" dirty="0" smtClean="0">
              <a:solidFill>
                <a:srgbClr val="FF0000"/>
              </a:solidFill>
            </a:endParaRPr>
          </a:p>
          <a:p>
            <a:pPr algn="just"/>
            <a:r>
              <a:rPr lang="en-US" sz="2600" dirty="0" smtClean="0"/>
              <a:t>Methodology: </a:t>
            </a:r>
            <a:endParaRPr lang="en-US" sz="2600" dirty="0" smtClean="0"/>
          </a:p>
          <a:p>
            <a:pPr algn="just"/>
            <a:endParaRPr lang="en-US" sz="1000" dirty="0" smtClean="0"/>
          </a:p>
          <a:p>
            <a:pPr algn="just"/>
            <a:r>
              <a:rPr lang="en-US" sz="2600" dirty="0" smtClean="0"/>
              <a:t>Here </a:t>
            </a:r>
            <a:r>
              <a:rPr lang="en-US" sz="2600" dirty="0" smtClean="0"/>
              <a:t>we have a chart </a:t>
            </a:r>
            <a:r>
              <a:rPr lang="en-US" sz="2600" dirty="0" smtClean="0"/>
              <a:t>which </a:t>
            </a:r>
            <a:r>
              <a:rPr lang="en-US" sz="2600" dirty="0" smtClean="0"/>
              <a:t>will help us to understand how we are to worship God in song. We’ve Already found that we are to speak, teach and admonish when we sing – all that remains is to find out </a:t>
            </a:r>
            <a:r>
              <a:rPr lang="en-US" sz="2600" dirty="0" smtClean="0"/>
              <a:t>whether </a:t>
            </a:r>
            <a:r>
              <a:rPr lang="en-US" sz="2600" dirty="0" smtClean="0"/>
              <a:t>the voice alone or voice plus the musical instrument can acceptably accomplish that. Can my voice speak? Yes, it can. But can a mechanical instrument such as a piano or organ speak? No, it cannot. Can my voice </a:t>
            </a:r>
            <a:r>
              <a:rPr lang="en-US" sz="2600" dirty="0" smtClean="0"/>
              <a:t>teach?….etc., etc.</a:t>
            </a:r>
          </a:p>
          <a:p>
            <a:pPr marL="109728" indent="0" algn="just">
              <a:buNone/>
            </a:pPr>
            <a:endParaRPr lang="en-US" sz="1000" dirty="0" smtClean="0"/>
          </a:p>
          <a:p>
            <a:pPr algn="just"/>
            <a:r>
              <a:rPr lang="en-US" sz="2600" dirty="0" smtClean="0"/>
              <a:t>Answer last question on the OBS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Study </a:t>
            </a:r>
            <a:r>
              <a:rPr lang="en-US" sz="4000" dirty="0" smtClean="0"/>
              <a:t>And Complete Chart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486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400" b="1" dirty="0"/>
              <a:t>Question  </a:t>
            </a:r>
            <a:r>
              <a:rPr lang="en-US" sz="2400" b="1" dirty="0" smtClean="0"/>
              <a:t>9 continued….</a:t>
            </a:r>
            <a:endParaRPr lang="en-US" sz="2400" b="1" dirty="0"/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sz="2300" dirty="0" smtClean="0"/>
              <a:t>Other </a:t>
            </a:r>
            <a:r>
              <a:rPr lang="en-US" sz="2300" dirty="0" smtClean="0"/>
              <a:t>questions in case of trouble</a:t>
            </a:r>
            <a:r>
              <a:rPr lang="en-US" sz="2300" dirty="0" smtClean="0"/>
              <a:t>.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sz="2300" dirty="0" smtClean="0"/>
              <a:t>Why use something if it is not necessary </a:t>
            </a:r>
            <a:r>
              <a:rPr lang="en-US" sz="2300" dirty="0" smtClean="0"/>
              <a:t>?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sz="2300" dirty="0" smtClean="0"/>
              <a:t>Why do people use instruments  - to make the music sound more pleasing to God’s ear or to man’s ear</a:t>
            </a:r>
            <a:r>
              <a:rPr lang="en-US" sz="2300" dirty="0" smtClean="0"/>
              <a:t>?</a:t>
            </a:r>
          </a:p>
          <a:p>
            <a:endParaRPr lang="en-US" sz="800" dirty="0" smtClean="0"/>
          </a:p>
          <a:p>
            <a:r>
              <a:rPr lang="en-US" sz="2300" dirty="0" smtClean="0"/>
              <a:t>If we find no New Testament example of people using instruments, then what example or command do we have to use them</a:t>
            </a:r>
            <a:r>
              <a:rPr lang="en-US" sz="2300" dirty="0" smtClean="0"/>
              <a:t>?</a:t>
            </a:r>
          </a:p>
          <a:p>
            <a:endParaRPr lang="en-US" sz="800" dirty="0" smtClean="0"/>
          </a:p>
          <a:p>
            <a:r>
              <a:rPr lang="en-US" sz="2300" dirty="0" smtClean="0"/>
              <a:t>Finally, do not belabor the issue to the point of argument; instead, move on to the next question.</a:t>
            </a: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Chart Continued….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776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546780"/>
              </p:ext>
            </p:extLst>
          </p:nvPr>
        </p:nvGraphicFramePr>
        <p:xfrm>
          <a:off x="609600" y="1676400"/>
          <a:ext cx="8229600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Mechanical Instruments of Music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Admonish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Cannot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Study </a:t>
            </a:r>
            <a:r>
              <a:rPr lang="en-US" sz="4000" dirty="0" smtClean="0"/>
              <a:t>and Complete Chart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069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2400" b="1" dirty="0"/>
              <a:t>Question  </a:t>
            </a:r>
            <a:r>
              <a:rPr lang="en-US" sz="2400" b="1" dirty="0" smtClean="0"/>
              <a:t>10</a:t>
            </a:r>
            <a:endParaRPr lang="en-US" sz="2400" b="1" dirty="0"/>
          </a:p>
          <a:p>
            <a:pPr marL="109728" indent="0">
              <a:buNone/>
            </a:pPr>
            <a:endParaRPr lang="en-US" sz="900" dirty="0"/>
          </a:p>
          <a:p>
            <a:r>
              <a:rPr lang="en-US" sz="2600" dirty="0" smtClean="0"/>
              <a:t>Purpose</a:t>
            </a:r>
            <a:r>
              <a:rPr lang="en-US" sz="2600" dirty="0" smtClean="0"/>
              <a:t>: </a:t>
            </a:r>
            <a:r>
              <a:rPr lang="en-US" sz="2600" dirty="0" smtClean="0">
                <a:solidFill>
                  <a:srgbClr val="FF0000"/>
                </a:solidFill>
              </a:rPr>
              <a:t>Reaffirm that the New Testament, and it alone, is our spiritual guide – God is not pleased with any additions or </a:t>
            </a:r>
            <a:r>
              <a:rPr lang="en-US" sz="2600" dirty="0" smtClean="0">
                <a:solidFill>
                  <a:srgbClr val="FF0000"/>
                </a:solidFill>
              </a:rPr>
              <a:t>deletions</a:t>
            </a:r>
          </a:p>
          <a:p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Methodology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600" dirty="0" smtClean="0"/>
              <a:t>How does God feel about us not following just exactly what He has revealed to us in His Word</a:t>
            </a:r>
            <a:r>
              <a:rPr lang="en-US" sz="2600" dirty="0" smtClean="0"/>
              <a:t>?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600" dirty="0" smtClean="0"/>
              <a:t>Answer the questions on </a:t>
            </a:r>
            <a:r>
              <a:rPr lang="en-US" sz="2600" dirty="0" smtClean="0"/>
              <a:t>OBS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600" dirty="0" smtClean="0"/>
              <a:t>Would it be pleasing to God if you worshipped with a religious group that used an instrument in their singing praises to God? - No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Revelation </a:t>
            </a:r>
            <a:r>
              <a:rPr lang="en-US" sz="4000" dirty="0" smtClean="0"/>
              <a:t>22:18-19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0747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200" b="1" dirty="0"/>
              <a:t>Question  </a:t>
            </a:r>
            <a:r>
              <a:rPr lang="en-US" sz="2200" b="1" dirty="0" smtClean="0"/>
              <a:t>11</a:t>
            </a:r>
            <a:endParaRPr lang="en-US" sz="2200" b="1" dirty="0"/>
          </a:p>
          <a:p>
            <a:pPr marL="109728" indent="0">
              <a:buNone/>
            </a:pPr>
            <a:endParaRPr lang="en-US" sz="800" dirty="0"/>
          </a:p>
          <a:p>
            <a:r>
              <a:rPr lang="en-US" sz="2400" dirty="0" smtClean="0"/>
              <a:t>Purpose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Show that no matter who comes along preaching something different, we are to follow God’s Word as revealed in the New Testament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sz="8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Methodology</a:t>
            </a:r>
            <a:r>
              <a:rPr lang="en-US" dirty="0" smtClean="0"/>
              <a:t>:</a:t>
            </a:r>
          </a:p>
          <a:p>
            <a:endParaRPr lang="en-US" sz="8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400" dirty="0" smtClean="0"/>
              <a:t>What if an angel </a:t>
            </a:r>
            <a:r>
              <a:rPr lang="en-US" sz="2400" dirty="0" smtClean="0"/>
              <a:t>came </a:t>
            </a:r>
            <a:r>
              <a:rPr lang="en-US" sz="2400" dirty="0" smtClean="0"/>
              <a:t>to you preaching something different than what you have read in the Bible? Who should you follow</a:t>
            </a:r>
            <a:r>
              <a:rPr lang="en-US" sz="2400" dirty="0" smtClean="0"/>
              <a:t>?</a:t>
            </a:r>
          </a:p>
          <a:p>
            <a:pPr marL="624078" indent="-514350">
              <a:buFont typeface="+mj-lt"/>
              <a:buAutoNum type="alphaLcParenR"/>
            </a:pPr>
            <a:endParaRPr lang="en-US" sz="8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400" dirty="0" smtClean="0"/>
              <a:t>Answer the questions on the OBS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Galatians </a:t>
            </a:r>
            <a:r>
              <a:rPr lang="en-US" sz="4000" dirty="0" smtClean="0"/>
              <a:t>1:8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6498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sz="2400" b="1" dirty="0"/>
              <a:t>Question </a:t>
            </a:r>
            <a:r>
              <a:rPr lang="en-US" sz="2400" b="1" dirty="0" smtClean="0"/>
              <a:t>12</a:t>
            </a:r>
            <a:endParaRPr lang="en-US" sz="2400" b="1" dirty="0"/>
          </a:p>
          <a:p>
            <a:endParaRPr lang="en-US" sz="900" dirty="0"/>
          </a:p>
          <a:p>
            <a:r>
              <a:rPr lang="en-US" sz="2600" dirty="0" smtClean="0"/>
              <a:t>Purpose: </a:t>
            </a:r>
            <a:r>
              <a:rPr lang="en-US" sz="2600" dirty="0" smtClean="0">
                <a:solidFill>
                  <a:srgbClr val="FF0000"/>
                </a:solidFill>
              </a:rPr>
              <a:t>Show the commitment that comes along with being saved by God’s grace.</a:t>
            </a:r>
          </a:p>
          <a:p>
            <a:pPr marL="109728" indent="0">
              <a:buNone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Methodology:</a:t>
            </a:r>
          </a:p>
          <a:p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Discuss what it means to be a ‘living </a:t>
            </a:r>
            <a:r>
              <a:rPr lang="en-US" dirty="0" smtClean="0"/>
              <a:t>sacrifice’.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Discuss ‘conformity’ as opposed to </a:t>
            </a:r>
            <a:r>
              <a:rPr lang="en-US" dirty="0" smtClean="0"/>
              <a:t>‘being transformed’.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How will your mind be ‘renewed’? – through studying God’s Word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lphaLcParenR"/>
            </a:pPr>
            <a:endParaRPr lang="en-US" sz="10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Answer the questions on the </a:t>
            </a:r>
            <a:r>
              <a:rPr lang="en-US" dirty="0" smtClean="0"/>
              <a:t>OBS</a:t>
            </a:r>
          </a:p>
          <a:p>
            <a:pPr marL="624078" indent="-514350">
              <a:buFont typeface="+mj-lt"/>
              <a:buAutoNum type="alphaLcParenR"/>
            </a:pPr>
            <a:endParaRPr lang="en-US" sz="10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Add to ladder.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Romans </a:t>
            </a:r>
            <a:r>
              <a:rPr lang="en-US" sz="4000" dirty="0" smtClean="0"/>
              <a:t>12:1-2 </a:t>
            </a:r>
            <a:r>
              <a:rPr lang="en-US" sz="2400" dirty="0" smtClean="0"/>
              <a:t>(See Ladder)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715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000" b="1" dirty="0" smtClean="0"/>
              <a:t>Question 1</a:t>
            </a:r>
            <a:endParaRPr lang="en-US" sz="2200" b="1" dirty="0" smtClean="0"/>
          </a:p>
          <a:p>
            <a:endParaRPr lang="en-US" sz="900" dirty="0"/>
          </a:p>
          <a:p>
            <a:r>
              <a:rPr lang="en-US" sz="2400" dirty="0" smtClean="0"/>
              <a:t>Purpose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Show the importance of partaking of the Lord’s Supper </a:t>
            </a:r>
            <a:r>
              <a:rPr lang="en-US" sz="2400" u="sng" dirty="0" smtClean="0">
                <a:solidFill>
                  <a:srgbClr val="FF0000"/>
                </a:solidFill>
              </a:rPr>
              <a:t>every</a:t>
            </a:r>
            <a:r>
              <a:rPr lang="en-US" sz="2400" dirty="0" smtClean="0">
                <a:solidFill>
                  <a:srgbClr val="FF0000"/>
                </a:solidFill>
              </a:rPr>
              <a:t> first day of the week.</a:t>
            </a:r>
          </a:p>
          <a:p>
            <a:endParaRPr lang="en-US" sz="800" dirty="0"/>
          </a:p>
          <a:p>
            <a:r>
              <a:rPr lang="en-US" dirty="0" smtClean="0"/>
              <a:t>Methodology</a:t>
            </a:r>
            <a:r>
              <a:rPr lang="en-US" dirty="0" smtClean="0"/>
              <a:t>:</a:t>
            </a:r>
          </a:p>
          <a:p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400" dirty="0" smtClean="0"/>
              <a:t>What day of the week did these Christians meet together</a:t>
            </a:r>
            <a:r>
              <a:rPr lang="en-US" sz="2400" dirty="0" smtClean="0"/>
              <a:t>?</a:t>
            </a:r>
          </a:p>
          <a:p>
            <a:pPr marL="624078" indent="-514350">
              <a:buFont typeface="+mj-lt"/>
              <a:buAutoNum type="alphaLcParenR"/>
            </a:pPr>
            <a:endParaRPr lang="en-US" sz="8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400" dirty="0" smtClean="0"/>
              <a:t>What was the reason for their meeting together? – To partake of the lord’s </a:t>
            </a:r>
            <a:r>
              <a:rPr lang="en-US" sz="2400" dirty="0" smtClean="0"/>
              <a:t>Supper</a:t>
            </a:r>
          </a:p>
          <a:p>
            <a:pPr marL="624078" indent="-514350">
              <a:buFont typeface="+mj-lt"/>
              <a:buAutoNum type="alphaLcParenR"/>
            </a:pPr>
            <a:endParaRPr lang="en-US" sz="8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400" b="1" dirty="0" smtClean="0"/>
              <a:t>Answer the first question on the OBS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Acts </a:t>
            </a:r>
            <a:r>
              <a:rPr lang="en-US" sz="4000" dirty="0" smtClean="0"/>
              <a:t>20-7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177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en-US" sz="4000" b="1" dirty="0"/>
              <a:t>Question </a:t>
            </a:r>
            <a:r>
              <a:rPr lang="en-US" sz="4000" b="1" dirty="0" smtClean="0"/>
              <a:t> 13</a:t>
            </a:r>
            <a:endParaRPr lang="en-US" sz="4000" b="1" dirty="0"/>
          </a:p>
          <a:p>
            <a:pPr marL="109728" indent="0">
              <a:buNone/>
            </a:pPr>
            <a:endParaRPr lang="en-US" sz="1500" dirty="0" smtClean="0"/>
          </a:p>
          <a:p>
            <a:r>
              <a:rPr lang="en-US" sz="4400" dirty="0" smtClean="0"/>
              <a:t>Purpose</a:t>
            </a:r>
            <a:r>
              <a:rPr lang="en-US" sz="4400" dirty="0" smtClean="0"/>
              <a:t>: </a:t>
            </a:r>
            <a:r>
              <a:rPr lang="en-US" sz="4400" dirty="0" smtClean="0">
                <a:solidFill>
                  <a:srgbClr val="FF0000"/>
                </a:solidFill>
              </a:rPr>
              <a:t>Show that, upon becoming a Christian, we live for Christ and not for </a:t>
            </a:r>
            <a:r>
              <a:rPr lang="en-US" sz="4400" dirty="0" smtClean="0">
                <a:solidFill>
                  <a:srgbClr val="FF0000"/>
                </a:solidFill>
              </a:rPr>
              <a:t>ourselves.</a:t>
            </a:r>
          </a:p>
          <a:p>
            <a:pPr marL="109728" indent="0">
              <a:buNone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5100" dirty="0" smtClean="0"/>
              <a:t>Methodology</a:t>
            </a:r>
            <a:r>
              <a:rPr lang="en-US" sz="5100" dirty="0" smtClean="0"/>
              <a:t>: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4400" dirty="0" smtClean="0"/>
              <a:t>Read v. </a:t>
            </a:r>
            <a:r>
              <a:rPr lang="en-US" sz="4400" dirty="0" smtClean="0"/>
              <a:t>11-14</a:t>
            </a:r>
          </a:p>
          <a:p>
            <a:pPr marL="624078" indent="-514350">
              <a:buFont typeface="+mj-lt"/>
              <a:buAutoNum type="alphaLcParenR"/>
            </a:pPr>
            <a:endParaRPr lang="en-US" sz="20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4400" dirty="0" smtClean="0"/>
              <a:t>What kind of lives are we to lead after becoming Christians</a:t>
            </a:r>
            <a:r>
              <a:rPr lang="en-US" sz="4400" dirty="0" smtClean="0"/>
              <a:t>?</a:t>
            </a:r>
          </a:p>
          <a:p>
            <a:pPr marL="624078" indent="-514350">
              <a:buFont typeface="+mj-lt"/>
              <a:buAutoNum type="alphaLcParenR"/>
            </a:pPr>
            <a:endParaRPr lang="en-US" sz="20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4400" dirty="0" smtClean="0"/>
              <a:t>Does this describe your lifestyle now</a:t>
            </a:r>
            <a:r>
              <a:rPr lang="en-US" sz="4400" dirty="0" smtClean="0"/>
              <a:t>?</a:t>
            </a:r>
          </a:p>
          <a:p>
            <a:pPr marL="624078" indent="-514350">
              <a:buFont typeface="+mj-lt"/>
              <a:buAutoNum type="alphaLcParenR"/>
            </a:pPr>
            <a:endParaRPr lang="en-US" sz="20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4400" dirty="0" smtClean="0"/>
              <a:t>Answer the question from the </a:t>
            </a:r>
            <a:r>
              <a:rPr lang="en-US" sz="4400" dirty="0" smtClean="0"/>
              <a:t>OBS</a:t>
            </a:r>
          </a:p>
          <a:p>
            <a:pPr marL="624078" indent="-514350">
              <a:buFont typeface="+mj-lt"/>
              <a:buAutoNum type="alphaLcParenR"/>
            </a:pPr>
            <a:endParaRPr lang="en-US" sz="20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4400" u="sng" dirty="0" smtClean="0"/>
              <a:t>Use this scripture to lead in to any discussion of morals, as necessary. </a:t>
            </a:r>
            <a:r>
              <a:rPr lang="en-US" sz="4400" dirty="0" smtClean="0"/>
              <a:t>(For example, if you are studying with someone who is living with their boy/girl friend.)</a:t>
            </a:r>
            <a:endParaRPr lang="en-US" sz="4400" u="sng" dirty="0" smtClean="0"/>
          </a:p>
          <a:p>
            <a:pPr marL="109728" indent="0">
              <a:buNone/>
            </a:pP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Titus </a:t>
            </a:r>
            <a:r>
              <a:rPr lang="en-US" sz="4000" dirty="0" smtClean="0"/>
              <a:t>2:12-14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2678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2300" b="1" dirty="0"/>
              <a:t>Question </a:t>
            </a:r>
            <a:r>
              <a:rPr lang="en-US" sz="2300" b="1" dirty="0" smtClean="0"/>
              <a:t>14</a:t>
            </a:r>
            <a:endParaRPr lang="en-US" sz="2300" b="1" dirty="0"/>
          </a:p>
          <a:p>
            <a:pPr marL="109728" indent="0">
              <a:buNone/>
            </a:pPr>
            <a:endParaRPr lang="en-US" sz="900" dirty="0"/>
          </a:p>
          <a:p>
            <a:r>
              <a:rPr lang="en-US" sz="2600" dirty="0" smtClean="0"/>
              <a:t>Purpose</a:t>
            </a:r>
            <a:r>
              <a:rPr lang="en-US" sz="2600" dirty="0" smtClean="0"/>
              <a:t>: </a:t>
            </a:r>
            <a:r>
              <a:rPr lang="en-US" sz="2600" dirty="0" smtClean="0">
                <a:solidFill>
                  <a:srgbClr val="FF0000"/>
                </a:solidFill>
              </a:rPr>
              <a:t>Show that, as Christians, we are to be faithful </a:t>
            </a:r>
            <a:r>
              <a:rPr lang="en-US" sz="2600" u="sng" dirty="0" smtClean="0">
                <a:solidFill>
                  <a:srgbClr val="FF0000"/>
                </a:solidFill>
              </a:rPr>
              <a:t>even </a:t>
            </a:r>
            <a:r>
              <a:rPr lang="en-US" sz="2600" dirty="0" smtClean="0">
                <a:solidFill>
                  <a:srgbClr val="FF0000"/>
                </a:solidFill>
              </a:rPr>
              <a:t>to the point of dying for our faith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</a:p>
          <a:p>
            <a:pPr marL="109728" indent="0">
              <a:buNone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Methodology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How faithful does God want you to be</a:t>
            </a:r>
            <a:r>
              <a:rPr lang="en-US" dirty="0" smtClean="0"/>
              <a:t>?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Answer the question in the </a:t>
            </a:r>
            <a:r>
              <a:rPr lang="en-US" dirty="0" smtClean="0"/>
              <a:t>OBS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dirty="0" smtClean="0"/>
              <a:t>Add to the </a:t>
            </a:r>
            <a:r>
              <a:rPr lang="en-US" dirty="0" smtClean="0"/>
              <a:t>ladder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u="sng" dirty="0" smtClean="0"/>
              <a:t>Before turning over to the back of OBS 3,</a:t>
            </a:r>
            <a:r>
              <a:rPr lang="en-US" dirty="0" smtClean="0"/>
              <a:t> have the person look at the completed worksheet and answer these questions: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Revelation </a:t>
            </a:r>
            <a:r>
              <a:rPr lang="en-US" sz="4000" dirty="0" smtClean="0"/>
              <a:t>2:10 </a:t>
            </a:r>
            <a:r>
              <a:rPr lang="en-US" sz="2400" dirty="0" smtClean="0"/>
              <a:t>(See Ladder)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3871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200" b="1" dirty="0"/>
              <a:t>Question </a:t>
            </a:r>
            <a:r>
              <a:rPr lang="en-US" sz="2200" b="1" dirty="0" smtClean="0"/>
              <a:t>14 continued</a:t>
            </a:r>
            <a:r>
              <a:rPr lang="en-US" sz="2400" b="1" dirty="0" smtClean="0"/>
              <a:t>…</a:t>
            </a:r>
            <a:endParaRPr lang="en-US" sz="2400" b="1" dirty="0"/>
          </a:p>
          <a:p>
            <a:pPr marL="624078" indent="-514350">
              <a:buFont typeface="+mj-lt"/>
              <a:buAutoNum type="arabicPeriod"/>
            </a:pPr>
            <a:endParaRPr lang="en-US" sz="800" dirty="0"/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/>
              <a:t>Are </a:t>
            </a:r>
            <a:r>
              <a:rPr lang="en-US" sz="2400" dirty="0" smtClean="0"/>
              <a:t>all of these things that the Bible clearly states are God’s will for us</a:t>
            </a:r>
            <a:r>
              <a:rPr lang="en-US" sz="2400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endParaRPr lang="en-US" sz="8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/>
              <a:t>Could you just obey some and ignore others and still be pleasing to God</a:t>
            </a:r>
            <a:r>
              <a:rPr lang="en-US" sz="2400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endParaRPr lang="en-US" sz="8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/>
              <a:t>At what point in your obedience to God, as shown in this ladder, will your sins be forgiven? – </a:t>
            </a:r>
            <a:r>
              <a:rPr lang="en-US" sz="2400" dirty="0" smtClean="0">
                <a:solidFill>
                  <a:srgbClr val="FF0000"/>
                </a:solidFill>
              </a:rPr>
              <a:t>At Baptism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Revelation </a:t>
            </a:r>
            <a:r>
              <a:rPr lang="en-US" sz="4000" dirty="0"/>
              <a:t>2:10 </a:t>
            </a:r>
            <a:r>
              <a:rPr lang="en-US" sz="2400" dirty="0"/>
              <a:t>(See Ladder)</a:t>
            </a:r>
          </a:p>
        </p:txBody>
      </p:sp>
    </p:spTree>
    <p:extLst>
      <p:ext uri="{BB962C8B-B14F-4D97-AF65-F5344CB8AC3E}">
        <p14:creationId xmlns:p14="http://schemas.microsoft.com/office/powerpoint/2010/main" val="178903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sz="2600" b="1" dirty="0"/>
              <a:t>Question </a:t>
            </a:r>
            <a:r>
              <a:rPr lang="en-US" sz="2600" b="1" dirty="0" smtClean="0"/>
              <a:t>1 continued….</a:t>
            </a:r>
            <a:endParaRPr lang="en-US" sz="2600" b="1" dirty="0"/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b="1" dirty="0" smtClean="0"/>
              <a:t>d</a:t>
            </a:r>
            <a:r>
              <a:rPr lang="en-US" dirty="0" smtClean="0"/>
              <a:t>. </a:t>
            </a:r>
            <a:r>
              <a:rPr lang="en-US" sz="2500" dirty="0" smtClean="0"/>
              <a:t>Deal with the question of </a:t>
            </a:r>
            <a:r>
              <a:rPr lang="en-US" sz="2500" dirty="0" smtClean="0"/>
              <a:t>whether </a:t>
            </a:r>
            <a:r>
              <a:rPr lang="en-US" sz="2500" dirty="0" smtClean="0"/>
              <a:t>the Sabbath is the first day of the week here if there is any misunderstanding. Use this reasoning: “What is the first day of the week (on a calendar)? – </a:t>
            </a:r>
            <a:r>
              <a:rPr lang="en-US" sz="2500" dirty="0" smtClean="0"/>
              <a:t>Sunday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109728" indent="0">
              <a:buNone/>
            </a:pPr>
            <a:r>
              <a:rPr lang="en-US" dirty="0" smtClean="0"/>
              <a:t>“What day was the Sabbath day?” – The seventh day, </a:t>
            </a:r>
            <a:r>
              <a:rPr lang="en-US" dirty="0" smtClean="0"/>
              <a:t>Saturday</a:t>
            </a:r>
          </a:p>
          <a:p>
            <a:pPr marL="109728" indent="0">
              <a:buNone/>
            </a:pPr>
            <a:endParaRPr lang="en-US" sz="1000" dirty="0" smtClean="0"/>
          </a:p>
          <a:p>
            <a:pPr marL="109728" indent="0">
              <a:buNone/>
            </a:pPr>
            <a:r>
              <a:rPr lang="en-US" dirty="0" smtClean="0"/>
              <a:t>Sabbath day was a part of the law of Moses – now we are under the new law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sz="1000" dirty="0" smtClean="0"/>
          </a:p>
          <a:p>
            <a:pPr marL="109728" indent="0">
              <a:buNone/>
            </a:pPr>
            <a:r>
              <a:rPr lang="en-US" dirty="0" smtClean="0"/>
              <a:t>“What makes the first day of the week so significant </a:t>
            </a:r>
            <a:r>
              <a:rPr lang="en-US" dirty="0" smtClean="0"/>
              <a:t>–-- </a:t>
            </a:r>
            <a:r>
              <a:rPr lang="en-US" dirty="0" smtClean="0"/>
              <a:t>why not partake on a Tuesday or Friday, </a:t>
            </a:r>
            <a:r>
              <a:rPr lang="en-US" dirty="0" smtClean="0"/>
              <a:t>etc.” </a:t>
            </a:r>
            <a:r>
              <a:rPr lang="en-US" dirty="0" smtClean="0"/>
              <a:t>– The fact that Christ rose from the dead makes it a significant day for Christians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sz="1000" dirty="0" smtClean="0"/>
          </a:p>
          <a:p>
            <a:pPr marL="109728" indent="0">
              <a:buNone/>
            </a:pPr>
            <a:r>
              <a:rPr lang="en-US" b="1" dirty="0" smtClean="0"/>
              <a:t>e. Answer the second question from OBS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Acts </a:t>
            </a:r>
            <a:r>
              <a:rPr lang="en-US" sz="4000" dirty="0" smtClean="0"/>
              <a:t>20:7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285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200" b="1" dirty="0"/>
              <a:t>Question </a:t>
            </a:r>
            <a:r>
              <a:rPr lang="en-US" sz="2200" b="1" dirty="0" smtClean="0"/>
              <a:t> 2</a:t>
            </a:r>
            <a:endParaRPr lang="en-US" sz="2200" b="1" dirty="0"/>
          </a:p>
          <a:p>
            <a:pPr marL="109728" indent="0">
              <a:buNone/>
            </a:pPr>
            <a:endParaRPr lang="en-US" sz="800" b="1" dirty="0"/>
          </a:p>
          <a:p>
            <a:r>
              <a:rPr lang="en-US" sz="2400" b="1" dirty="0" smtClean="0"/>
              <a:t>Purpose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Show that, as Christians, we should give as we have been prospered to further the work of the Church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marL="109728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Methodology</a:t>
            </a:r>
            <a:r>
              <a:rPr lang="en-US" b="1" dirty="0" smtClean="0"/>
              <a:t>:</a:t>
            </a:r>
          </a:p>
          <a:p>
            <a:pPr marL="109728" indent="0">
              <a:buNone/>
            </a:pPr>
            <a:endParaRPr lang="en-US" sz="900" b="1" dirty="0" smtClean="0"/>
          </a:p>
          <a:p>
            <a:r>
              <a:rPr lang="en-US" b="1" dirty="0" smtClean="0"/>
              <a:t>a</a:t>
            </a:r>
            <a:r>
              <a:rPr lang="en-US" dirty="0" smtClean="0"/>
              <a:t>. “</a:t>
            </a:r>
            <a:r>
              <a:rPr lang="en-US" sz="2400" dirty="0" smtClean="0"/>
              <a:t>Which day of the week </a:t>
            </a:r>
            <a:r>
              <a:rPr lang="en-US" sz="2400" dirty="0" smtClean="0"/>
              <a:t>does</a:t>
            </a:r>
            <a:r>
              <a:rPr lang="en-US" sz="2400" dirty="0" smtClean="0"/>
              <a:t> </a:t>
            </a:r>
            <a:r>
              <a:rPr lang="en-US" sz="2400" dirty="0" smtClean="0"/>
              <a:t>Paul mention here to make a contribution?” –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smtClean="0"/>
              <a:t>Day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b. </a:t>
            </a:r>
            <a:r>
              <a:rPr lang="en-US" sz="2400" dirty="0" smtClean="0"/>
              <a:t>“ What do you think the purpose for them giving of their means was?” Why should we follow their example today?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 </a:t>
            </a:r>
            <a:r>
              <a:rPr lang="en-US" sz="4000" dirty="0" smtClean="0"/>
              <a:t>Corinthians 16:1-2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488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sz="2400" b="1" dirty="0"/>
              <a:t>Question  </a:t>
            </a:r>
            <a:r>
              <a:rPr lang="en-US" sz="2400" b="1" dirty="0" smtClean="0"/>
              <a:t>2 continued….</a:t>
            </a:r>
            <a:endParaRPr lang="en-US" sz="2400" b="1" dirty="0"/>
          </a:p>
          <a:p>
            <a:pPr marL="109728" indent="0">
              <a:buNone/>
            </a:pPr>
            <a:endParaRPr lang="en-US" sz="900" dirty="0"/>
          </a:p>
          <a:p>
            <a:r>
              <a:rPr lang="en-US" dirty="0" smtClean="0"/>
              <a:t>c</a:t>
            </a:r>
            <a:r>
              <a:rPr lang="en-US" dirty="0" smtClean="0"/>
              <a:t>. </a:t>
            </a:r>
            <a:r>
              <a:rPr lang="en-US" sz="2600" dirty="0" smtClean="0"/>
              <a:t>How much should we give? Does this passage mention tithing? – No, that again was a part of the old law given to the Jews; we are to give as we have been prospered</a:t>
            </a:r>
            <a:r>
              <a:rPr lang="en-US" sz="2600" dirty="0" smtClean="0"/>
              <a:t>.</a:t>
            </a:r>
          </a:p>
          <a:p>
            <a:endParaRPr lang="en-US" sz="900" dirty="0" smtClean="0"/>
          </a:p>
          <a:p>
            <a:r>
              <a:rPr lang="en-US" dirty="0" smtClean="0"/>
              <a:t>d. </a:t>
            </a:r>
            <a:r>
              <a:rPr lang="en-US" sz="2600" u="sng" dirty="0" smtClean="0"/>
              <a:t>Personal Application</a:t>
            </a:r>
            <a:r>
              <a:rPr lang="en-US" sz="2600" dirty="0" smtClean="0"/>
              <a:t> – “Will it be important for you as a Christian to give every 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day of the week as you have prospered</a:t>
            </a:r>
            <a:r>
              <a:rPr lang="en-US" sz="2600" dirty="0" smtClean="0"/>
              <a:t>?</a:t>
            </a:r>
          </a:p>
          <a:p>
            <a:endParaRPr lang="en-US" sz="900" dirty="0" smtClean="0"/>
          </a:p>
          <a:p>
            <a:r>
              <a:rPr lang="en-US" dirty="0" smtClean="0"/>
              <a:t>e. Stress the </a:t>
            </a:r>
            <a:r>
              <a:rPr lang="en-US" u="sng" dirty="0" smtClean="0"/>
              <a:t>why</a:t>
            </a:r>
            <a:r>
              <a:rPr lang="en-US" dirty="0" smtClean="0"/>
              <a:t> of giving, as well as the giving</a:t>
            </a:r>
            <a:r>
              <a:rPr lang="en-US" dirty="0" smtClean="0"/>
              <a:t>.</a:t>
            </a:r>
          </a:p>
          <a:p>
            <a:endParaRPr lang="en-US" sz="900" dirty="0" smtClean="0"/>
          </a:p>
          <a:p>
            <a:r>
              <a:rPr lang="en-US" dirty="0" smtClean="0"/>
              <a:t>f. </a:t>
            </a:r>
            <a:r>
              <a:rPr lang="en-US" b="1" dirty="0" smtClean="0"/>
              <a:t>Answer questions on </a:t>
            </a:r>
            <a:r>
              <a:rPr lang="en-US" b="1" dirty="0" smtClean="0"/>
              <a:t>OBS</a:t>
            </a:r>
          </a:p>
          <a:p>
            <a:endParaRPr lang="en-US" sz="1000" b="1" dirty="0" smtClean="0"/>
          </a:p>
          <a:p>
            <a:r>
              <a:rPr lang="en-US" dirty="0" smtClean="0"/>
              <a:t>g. </a:t>
            </a:r>
            <a:r>
              <a:rPr lang="en-US" sz="2600" dirty="0" smtClean="0"/>
              <a:t>What do we find in this passage </a:t>
            </a:r>
            <a:r>
              <a:rPr lang="en-US" sz="2600" dirty="0" smtClean="0"/>
              <a:t>that we should do to be </a:t>
            </a:r>
            <a:r>
              <a:rPr lang="en-US" sz="2600" dirty="0" smtClean="0"/>
              <a:t>pleasing to God that we can add to the next step on the ladder?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 </a:t>
            </a:r>
            <a:r>
              <a:rPr lang="en-US" sz="4000" dirty="0"/>
              <a:t>Corinthians </a:t>
            </a:r>
            <a:r>
              <a:rPr lang="en-US" sz="4000" dirty="0" smtClean="0"/>
              <a:t>16:1-2 </a:t>
            </a:r>
            <a:r>
              <a:rPr lang="en-US" sz="2700" dirty="0" smtClean="0"/>
              <a:t>(</a:t>
            </a:r>
            <a:r>
              <a:rPr lang="en-US" sz="2700" dirty="0" smtClean="0"/>
              <a:t>See Ladder)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35733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200" b="1" dirty="0" smtClean="0"/>
              <a:t>Question  3</a:t>
            </a:r>
            <a:endParaRPr lang="en-US" sz="2200" b="1" dirty="0"/>
          </a:p>
          <a:p>
            <a:endParaRPr lang="en-US" sz="800" dirty="0"/>
          </a:p>
          <a:p>
            <a:r>
              <a:rPr lang="en-US" sz="2400" dirty="0" smtClean="0"/>
              <a:t>Purpose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To show why it is so important for Christians to meet together on a regular basis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marL="109728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Methodology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sz="8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400" dirty="0" smtClean="0"/>
              <a:t>Have them read verse </a:t>
            </a:r>
            <a:r>
              <a:rPr lang="en-US" sz="2400" dirty="0" smtClean="0"/>
              <a:t>19-31</a:t>
            </a:r>
          </a:p>
          <a:p>
            <a:pPr marL="109728" indent="0">
              <a:buNone/>
            </a:pPr>
            <a:endParaRPr lang="en-US" sz="900" dirty="0" smtClean="0"/>
          </a:p>
          <a:p>
            <a:r>
              <a:rPr lang="en-US" sz="2400" dirty="0" smtClean="0"/>
              <a:t>V. 19-24 – stress positive emphasis on obeying </a:t>
            </a:r>
            <a:r>
              <a:rPr lang="en-US" sz="2400" dirty="0" smtClean="0"/>
              <a:t>God.</a:t>
            </a:r>
          </a:p>
          <a:p>
            <a:pPr marL="109728" indent="0">
              <a:buNone/>
            </a:pPr>
            <a:endParaRPr lang="en-US" sz="900" dirty="0" smtClean="0"/>
          </a:p>
          <a:p>
            <a:r>
              <a:rPr lang="en-US" sz="2400" dirty="0" smtClean="0"/>
              <a:t>V. 25 – stress importance of meeting </a:t>
            </a:r>
            <a:r>
              <a:rPr lang="en-US" sz="2400" dirty="0" smtClean="0"/>
              <a:t>together</a:t>
            </a:r>
          </a:p>
          <a:p>
            <a:pPr marL="109728" indent="0">
              <a:buNone/>
            </a:pPr>
            <a:endParaRPr lang="en-US" sz="900" dirty="0" smtClean="0"/>
          </a:p>
          <a:p>
            <a:r>
              <a:rPr lang="en-US" sz="2400" dirty="0" smtClean="0"/>
              <a:t>V. 26-31 – stress negative emphasis in disobeying God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Hebrews </a:t>
            </a:r>
            <a:r>
              <a:rPr lang="en-US" sz="4000" dirty="0" smtClean="0"/>
              <a:t>10:25 </a:t>
            </a:r>
            <a:r>
              <a:rPr lang="en-US" dirty="0" smtClean="0"/>
              <a:t>– </a:t>
            </a:r>
            <a:r>
              <a:rPr lang="en-US" sz="2400" dirty="0" smtClean="0"/>
              <a:t>(See Ladder)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60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200" b="1" dirty="0"/>
              <a:t>Question  </a:t>
            </a:r>
            <a:r>
              <a:rPr lang="en-US" sz="2200" b="1" dirty="0" smtClean="0"/>
              <a:t>3 continued</a:t>
            </a:r>
            <a:r>
              <a:rPr lang="en-US" sz="2800" b="1" dirty="0" smtClean="0"/>
              <a:t>….</a:t>
            </a:r>
            <a:endParaRPr lang="en-US" sz="2800" b="1" dirty="0"/>
          </a:p>
          <a:p>
            <a:pPr marL="109728" indent="0">
              <a:buNone/>
            </a:pPr>
            <a:endParaRPr lang="en-US" sz="800" dirty="0"/>
          </a:p>
          <a:p>
            <a:r>
              <a:rPr lang="en-US" sz="1800" dirty="0" smtClean="0">
                <a:solidFill>
                  <a:schemeClr val="accent1"/>
                </a:solidFill>
              </a:rPr>
              <a:t>b</a:t>
            </a:r>
            <a:r>
              <a:rPr lang="en-US" dirty="0" smtClean="0"/>
              <a:t>)</a:t>
            </a:r>
            <a:r>
              <a:rPr lang="en-US" dirty="0" smtClean="0"/>
              <a:t> </a:t>
            </a:r>
            <a:r>
              <a:rPr lang="en-US" sz="2400" dirty="0" smtClean="0"/>
              <a:t>Answer questions from the </a:t>
            </a:r>
            <a:r>
              <a:rPr lang="en-US" sz="2400" dirty="0" smtClean="0"/>
              <a:t>OBS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sz="1800" dirty="0" smtClean="0">
                <a:solidFill>
                  <a:schemeClr val="accent1"/>
                </a:solidFill>
              </a:rPr>
              <a:t>c</a:t>
            </a:r>
            <a:r>
              <a:rPr lang="en-US" sz="1800" dirty="0" smtClean="0"/>
              <a:t>)</a:t>
            </a:r>
            <a:r>
              <a:rPr lang="en-US" dirty="0" smtClean="0"/>
              <a:t> </a:t>
            </a:r>
            <a:r>
              <a:rPr lang="en-US" sz="2400" dirty="0" smtClean="0"/>
              <a:t>What do we find in this passage that we will do to be pleasing to God that we can put on the next step of the ladder? – Worship with the saints (Christians</a:t>
            </a:r>
            <a:r>
              <a:rPr lang="en-US" sz="2400" dirty="0" smtClean="0"/>
              <a:t>)</a:t>
            </a:r>
          </a:p>
          <a:p>
            <a:pPr marL="109728" indent="0">
              <a:buNone/>
            </a:pPr>
            <a:endParaRPr lang="en-US" sz="900" dirty="0" smtClean="0"/>
          </a:p>
          <a:p>
            <a:pPr algn="just"/>
            <a:r>
              <a:rPr lang="en-US" sz="1800" dirty="0" smtClean="0">
                <a:solidFill>
                  <a:schemeClr val="accent1"/>
                </a:solidFill>
              </a:rPr>
              <a:t>d</a:t>
            </a:r>
            <a:r>
              <a:rPr lang="en-US" sz="1800" dirty="0" smtClean="0"/>
              <a:t>)</a:t>
            </a:r>
            <a:r>
              <a:rPr lang="en-US" dirty="0" smtClean="0"/>
              <a:t> </a:t>
            </a:r>
            <a:r>
              <a:rPr lang="en-US" sz="2400" u="sng" dirty="0" smtClean="0"/>
              <a:t>Practical Application</a:t>
            </a:r>
            <a:r>
              <a:rPr lang="en-US" sz="2400" dirty="0" smtClean="0"/>
              <a:t> </a:t>
            </a:r>
            <a:r>
              <a:rPr lang="en-US" dirty="0" smtClean="0"/>
              <a:t>– </a:t>
            </a:r>
            <a:r>
              <a:rPr lang="en-US" sz="2400" dirty="0" smtClean="0"/>
              <a:t>Use this opportunity to make the person aware of all of the regularly scheduled worship services and Bible studies and the importance of their attendance.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Hebrews </a:t>
            </a:r>
            <a:r>
              <a:rPr lang="en-US" sz="4000" dirty="0"/>
              <a:t>10:25</a:t>
            </a:r>
          </a:p>
        </p:txBody>
      </p:sp>
    </p:spTree>
    <p:extLst>
      <p:ext uri="{BB962C8B-B14F-4D97-AF65-F5344CB8AC3E}">
        <p14:creationId xmlns:p14="http://schemas.microsoft.com/office/powerpoint/2010/main" val="265787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 marL="109728" indent="0">
              <a:buNone/>
            </a:pPr>
            <a:r>
              <a:rPr lang="en-US" sz="2200" b="1" dirty="0"/>
              <a:t>Question </a:t>
            </a:r>
            <a:r>
              <a:rPr lang="en-US" sz="2200" b="1" dirty="0" smtClean="0"/>
              <a:t> 4</a:t>
            </a:r>
            <a:endParaRPr lang="en-US" sz="2200" b="1" dirty="0"/>
          </a:p>
          <a:p>
            <a:endParaRPr lang="en-US" sz="800" dirty="0"/>
          </a:p>
          <a:p>
            <a:r>
              <a:rPr lang="en-US" sz="2400" dirty="0" smtClean="0"/>
              <a:t>Purpose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Show the importance of devotion in the in the Christian Lifestyle.</a:t>
            </a:r>
          </a:p>
          <a:p>
            <a:pPr marL="109728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Methodology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sz="8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400" dirty="0" smtClean="0"/>
              <a:t>Answer the questions from the OBS</a:t>
            </a:r>
          </a:p>
          <a:p>
            <a:pPr marL="109728" indent="0">
              <a:buNone/>
            </a:pPr>
            <a:endParaRPr lang="en-US" sz="800" dirty="0" smtClean="0"/>
          </a:p>
          <a:p>
            <a:pPr marL="109728" indent="0">
              <a:buNone/>
            </a:pPr>
            <a:endParaRPr lang="en-US" sz="800" dirty="0" smtClean="0"/>
          </a:p>
          <a:p>
            <a:pPr marL="109728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b)   </a:t>
            </a:r>
            <a:r>
              <a:rPr lang="en-US" sz="2400" u="sng" dirty="0" smtClean="0"/>
              <a:t>Personal </a:t>
            </a:r>
            <a:r>
              <a:rPr lang="en-US" sz="2400" u="sng" dirty="0" smtClean="0"/>
              <a:t>Application</a:t>
            </a:r>
            <a:r>
              <a:rPr lang="en-US" sz="2400" dirty="0" smtClean="0"/>
              <a:t>: What are some specific ways that you will show your devotion to God?</a:t>
            </a:r>
            <a:endParaRPr lang="en-US" sz="2400" u="sng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000" dirty="0" smtClean="0"/>
              <a:t>Acts 2:42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332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2400" b="1" dirty="0"/>
              <a:t>Question  </a:t>
            </a:r>
            <a:r>
              <a:rPr lang="en-US" sz="2400" b="1" dirty="0" smtClean="0"/>
              <a:t>5</a:t>
            </a:r>
            <a:endParaRPr lang="en-US" sz="2400" b="1" dirty="0"/>
          </a:p>
          <a:p>
            <a:pPr marL="109728" indent="0">
              <a:buNone/>
            </a:pPr>
            <a:endParaRPr lang="en-US" sz="900" dirty="0"/>
          </a:p>
          <a:p>
            <a:r>
              <a:rPr lang="en-US" sz="2600" dirty="0" smtClean="0"/>
              <a:t>Purpose</a:t>
            </a:r>
            <a:r>
              <a:rPr lang="en-US" sz="2600" dirty="0" smtClean="0"/>
              <a:t>: </a:t>
            </a:r>
            <a:r>
              <a:rPr lang="en-US" sz="2600" dirty="0" smtClean="0">
                <a:solidFill>
                  <a:srgbClr val="FF0000"/>
                </a:solidFill>
              </a:rPr>
              <a:t>Show the necessity of Bible study to the continued growth of a Christian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</a:p>
          <a:p>
            <a:pPr marL="109728" indent="0">
              <a:buNone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Methodology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624078" indent="-514350">
              <a:buFont typeface="+mj-lt"/>
              <a:buAutoNum type="alphaLcParenR"/>
            </a:pPr>
            <a:r>
              <a:rPr lang="en-US" sz="2600" dirty="0" smtClean="0"/>
              <a:t>What do you think this passage is saying</a:t>
            </a:r>
            <a:r>
              <a:rPr lang="en-US" sz="2600" dirty="0" smtClean="0"/>
              <a:t>?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109728" indent="0">
              <a:buNone/>
            </a:pPr>
            <a:r>
              <a:rPr lang="en-US" sz="1500" dirty="0" smtClean="0">
                <a:solidFill>
                  <a:schemeClr val="accent1"/>
                </a:solidFill>
              </a:rPr>
              <a:t>b)     </a:t>
            </a:r>
            <a:r>
              <a:rPr lang="en-US" sz="2600" u="sng" dirty="0" smtClean="0"/>
              <a:t>Personal </a:t>
            </a:r>
            <a:r>
              <a:rPr lang="en-US" sz="2600" u="sng" dirty="0" smtClean="0"/>
              <a:t>Application</a:t>
            </a:r>
            <a:r>
              <a:rPr lang="en-US" sz="2600" dirty="0" smtClean="0"/>
              <a:t>: How will you know how to correctly handle the word of the truth? – through continued study</a:t>
            </a:r>
            <a:r>
              <a:rPr lang="en-US" sz="2600" dirty="0" smtClean="0"/>
              <a:t>.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109728" indent="0">
              <a:buNone/>
            </a:pPr>
            <a:r>
              <a:rPr lang="en-US" sz="1700" dirty="0" smtClean="0">
                <a:solidFill>
                  <a:schemeClr val="accent1"/>
                </a:solidFill>
              </a:rPr>
              <a:t>c)    </a:t>
            </a:r>
            <a:r>
              <a:rPr lang="en-US" sz="2600" dirty="0" smtClean="0"/>
              <a:t>Answer </a:t>
            </a:r>
            <a:r>
              <a:rPr lang="en-US" sz="2600" dirty="0" smtClean="0"/>
              <a:t>the question on the </a:t>
            </a:r>
            <a:r>
              <a:rPr lang="en-US" sz="2600" dirty="0" smtClean="0"/>
              <a:t>OBS</a:t>
            </a:r>
          </a:p>
          <a:p>
            <a:pPr marL="624078" indent="-514350">
              <a:buFont typeface="+mj-lt"/>
              <a:buAutoNum type="alphaLcParenR"/>
            </a:pPr>
            <a:endParaRPr lang="en-US" sz="900" dirty="0" smtClean="0"/>
          </a:p>
          <a:p>
            <a:pPr marL="109728" indent="0">
              <a:buNone/>
            </a:pPr>
            <a:r>
              <a:rPr lang="en-US" sz="1700" dirty="0" smtClean="0">
                <a:solidFill>
                  <a:schemeClr val="accent1"/>
                </a:solidFill>
              </a:rPr>
              <a:t>d)   </a:t>
            </a:r>
            <a:r>
              <a:rPr lang="en-US" sz="2600" dirty="0" smtClean="0"/>
              <a:t>What </a:t>
            </a:r>
            <a:r>
              <a:rPr lang="en-US" sz="2600" dirty="0" smtClean="0"/>
              <a:t>do we find in this passage that we can add to the next step on the ladder? </a:t>
            </a:r>
            <a:r>
              <a:rPr lang="en-US" sz="2600" dirty="0" smtClean="0">
                <a:solidFill>
                  <a:srgbClr val="FF0000"/>
                </a:solidFill>
              </a:rPr>
              <a:t>Bible study</a:t>
            </a:r>
          </a:p>
          <a:p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II Timothy </a:t>
            </a:r>
            <a:r>
              <a:rPr lang="en-US" sz="4000" dirty="0" smtClean="0"/>
              <a:t>2:15 </a:t>
            </a:r>
            <a:r>
              <a:rPr lang="en-US" dirty="0" smtClean="0"/>
              <a:t>– </a:t>
            </a:r>
            <a:r>
              <a:rPr lang="en-US" sz="2400" dirty="0" smtClean="0"/>
              <a:t>(See ladder)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367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3845</TotalTime>
  <Words>1623</Words>
  <Application>Microsoft Office PowerPoint</Application>
  <PresentationFormat>On-screen Show (4:3)</PresentationFormat>
  <Paragraphs>253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Open Bible Study Lesson #3</vt:lpstr>
      <vt:lpstr>Acts 20-7</vt:lpstr>
      <vt:lpstr>Acts 20:7</vt:lpstr>
      <vt:lpstr>I Corinthians 16:1-2</vt:lpstr>
      <vt:lpstr>I Corinthians 16:1-2 (See Ladder)</vt:lpstr>
      <vt:lpstr>Hebrews 10:25 – (See Ladder)</vt:lpstr>
      <vt:lpstr>Hebrews 10:25</vt:lpstr>
      <vt:lpstr> Acts 2:42</vt:lpstr>
      <vt:lpstr>II Timothy 2:15 – (See ladder)</vt:lpstr>
      <vt:lpstr>Philippians 1:9 – (See Ladder)</vt:lpstr>
      <vt:lpstr>I Thessalonians 5:7 (See Ladder)</vt:lpstr>
      <vt:lpstr>Ephesians 5:19; Colossians 3:16 (See Ladder)</vt:lpstr>
      <vt:lpstr>Ephesians 5:19; Colossians 3:16 (See Ladder)</vt:lpstr>
      <vt:lpstr>Study And Complete Chart</vt:lpstr>
      <vt:lpstr>Chart Continued….</vt:lpstr>
      <vt:lpstr>Study and Complete Chart</vt:lpstr>
      <vt:lpstr>Revelation 22:18-19</vt:lpstr>
      <vt:lpstr>Galatians 1:8</vt:lpstr>
      <vt:lpstr>Romans 12:1-2 (See Ladder)</vt:lpstr>
      <vt:lpstr>Titus 2:12-14</vt:lpstr>
      <vt:lpstr>Revelation 2:10 (See Ladder)</vt:lpstr>
      <vt:lpstr>Revelation 2:10 (See Ladder)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Bible Study Lesson #3</dc:title>
  <dc:creator>Tyrone Jones</dc:creator>
  <cp:lastModifiedBy>Jones, Vanessa</cp:lastModifiedBy>
  <cp:revision>47</cp:revision>
  <dcterms:created xsi:type="dcterms:W3CDTF">2017-12-03T23:57:42Z</dcterms:created>
  <dcterms:modified xsi:type="dcterms:W3CDTF">2020-03-31T20:44:12Z</dcterms:modified>
</cp:coreProperties>
</file>