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handoutMasterIdLst>
    <p:handoutMasterId r:id="rId48"/>
  </p:handoutMasterIdLst>
  <p:sldIdLst>
    <p:sldId id="256" r:id="rId2"/>
    <p:sldId id="285" r:id="rId3"/>
    <p:sldId id="260" r:id="rId4"/>
    <p:sldId id="293" r:id="rId5"/>
    <p:sldId id="294" r:id="rId6"/>
    <p:sldId id="295" r:id="rId7"/>
    <p:sldId id="296" r:id="rId8"/>
    <p:sldId id="297" r:id="rId9"/>
    <p:sldId id="298" r:id="rId10"/>
    <p:sldId id="299" r:id="rId11"/>
    <p:sldId id="300" r:id="rId12"/>
    <p:sldId id="289" r:id="rId13"/>
    <p:sldId id="261" r:id="rId14"/>
    <p:sldId id="288" r:id="rId15"/>
    <p:sldId id="287" r:id="rId16"/>
    <p:sldId id="286" r:id="rId17"/>
    <p:sldId id="262" r:id="rId18"/>
    <p:sldId id="263" r:id="rId19"/>
    <p:sldId id="290" r:id="rId20"/>
    <p:sldId id="264" r:id="rId21"/>
    <p:sldId id="265" r:id="rId22"/>
    <p:sldId id="266" r:id="rId23"/>
    <p:sldId id="267" r:id="rId24"/>
    <p:sldId id="268" r:id="rId25"/>
    <p:sldId id="269" r:id="rId26"/>
    <p:sldId id="270" r:id="rId27"/>
    <p:sldId id="291" r:id="rId28"/>
    <p:sldId id="271" r:id="rId29"/>
    <p:sldId id="292" r:id="rId30"/>
    <p:sldId id="273" r:id="rId31"/>
    <p:sldId id="274" r:id="rId32"/>
    <p:sldId id="275" r:id="rId33"/>
    <p:sldId id="276" r:id="rId34"/>
    <p:sldId id="277" r:id="rId35"/>
    <p:sldId id="278" r:id="rId36"/>
    <p:sldId id="279" r:id="rId37"/>
    <p:sldId id="301" r:id="rId38"/>
    <p:sldId id="280" r:id="rId39"/>
    <p:sldId id="281" r:id="rId40"/>
    <p:sldId id="282" r:id="rId41"/>
    <p:sldId id="302" r:id="rId42"/>
    <p:sldId id="283" r:id="rId43"/>
    <p:sldId id="303" r:id="rId44"/>
    <p:sldId id="284" r:id="rId45"/>
    <p:sldId id="304" r:id="rId4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F39"/>
    <a:srgbClr val="88CC00"/>
    <a:srgbClr val="C8920A"/>
    <a:srgbClr val="000000"/>
    <a:srgbClr val="00CD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963" autoAdjust="0"/>
  </p:normalViewPr>
  <p:slideViewPr>
    <p:cSldViewPr showGuides="1">
      <p:cViewPr>
        <p:scale>
          <a:sx n="71" d="100"/>
          <a:sy n="71" d="100"/>
        </p:scale>
        <p:origin x="-662" y="-19"/>
      </p:cViewPr>
      <p:guideLst>
        <p:guide orient="horz" pos="1620"/>
        <p:guide pos="2880"/>
      </p:guideLst>
    </p:cSldViewPr>
  </p:slideViewPr>
  <p:outlineViewPr>
    <p:cViewPr>
      <p:scale>
        <a:sx n="33" d="100"/>
        <a:sy n="33" d="100"/>
      </p:scale>
      <p:origin x="48" y="18234"/>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79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The SHARE, Episode 8</a:t>
            </a:r>
          </a:p>
          <a:p>
            <a:r>
              <a:rPr lang="en-US" dirty="0" smtClean="0"/>
              <a:t>“A Careful Comparison of the Dispensations”</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smtClean="0"/>
              <a:t>Saturday, 09.28.2019</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Presenter: Shelton T. W. Gibbs III</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r>
              <a:rPr lang="en-US" dirty="0" smtClean="0"/>
              <a:t>The Patriarchal Period </a:t>
            </a:r>
            <a:fld id="{CF0F22BC-3D10-4EAD-A592-AABCFE8F4ACB}" type="slidenum">
              <a:rPr lang="en-US" smtClean="0"/>
              <a:t>‹#›</a:t>
            </a:fld>
            <a:endParaRPr lang="en-US" dirty="0"/>
          </a:p>
        </p:txBody>
      </p:sp>
    </p:spTree>
    <p:extLst>
      <p:ext uri="{BB962C8B-B14F-4D97-AF65-F5344CB8AC3E}">
        <p14:creationId xmlns:p14="http://schemas.microsoft.com/office/powerpoint/2010/main" val="2832178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824213-6752-4C68-A4C1-510AD0F01ECC}" type="datetimeFigureOut">
              <a:rPr lang="en-US" smtClean="0"/>
              <a:t>10/9/2019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A2B0E7-84C4-4079-B1A0-44D324941186}" type="slidenum">
              <a:rPr lang="en-US" smtClean="0"/>
              <a:t>‹#›</a:t>
            </a:fld>
            <a:endParaRPr lang="en-US"/>
          </a:p>
        </p:txBody>
      </p:sp>
    </p:spTree>
    <p:extLst>
      <p:ext uri="{BB962C8B-B14F-4D97-AF65-F5344CB8AC3E}">
        <p14:creationId xmlns:p14="http://schemas.microsoft.com/office/powerpoint/2010/main" val="29214781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2B0E7-84C4-4079-B1A0-44D324941186}" type="slidenum">
              <a:rPr lang="en-US" smtClean="0"/>
              <a:t>2</a:t>
            </a:fld>
            <a:endParaRPr lang="en-US"/>
          </a:p>
        </p:txBody>
      </p:sp>
    </p:spTree>
    <p:extLst>
      <p:ext uri="{BB962C8B-B14F-4D97-AF65-F5344CB8AC3E}">
        <p14:creationId xmlns:p14="http://schemas.microsoft.com/office/powerpoint/2010/main" val="99181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2B0E7-84C4-4079-B1A0-44D324941186}" type="slidenum">
              <a:rPr lang="en-US" smtClean="0"/>
              <a:t>45</a:t>
            </a:fld>
            <a:endParaRPr lang="en-US"/>
          </a:p>
        </p:txBody>
      </p:sp>
    </p:spTree>
    <p:extLst>
      <p:ext uri="{BB962C8B-B14F-4D97-AF65-F5344CB8AC3E}">
        <p14:creationId xmlns:p14="http://schemas.microsoft.com/office/powerpoint/2010/main" val="44613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2"/>
            <a:ext cx="7772400" cy="1335081"/>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67002"/>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The Patriarchal Period </a:t>
            </a:r>
            <a:fld id="{0730CF52-5C1C-4CC0-8FAD-4EFD712C93D0}" type="datetime1">
              <a:rPr lang="en-US" smtClean="0"/>
              <a:pPr/>
              <a:t>10/9/2019</a:t>
            </a:fld>
            <a:endParaRPr lang="en-US" dirty="0"/>
          </a:p>
        </p:txBody>
      </p:sp>
      <p:sp>
        <p:nvSpPr>
          <p:cNvPr id="5" name="Footer Placeholder 4"/>
          <p:cNvSpPr>
            <a:spLocks noGrp="1"/>
          </p:cNvSpPr>
          <p:nvPr>
            <p:ph type="ftr" sz="quarter" idx="11"/>
          </p:nvPr>
        </p:nvSpPr>
        <p:spPr/>
        <p:txBody>
          <a:bodyPr/>
          <a:lstStyle/>
          <a:p>
            <a:r>
              <a:rPr lang="en-US" dirty="0" smtClean="0"/>
              <a:t>The SHARE, Ep 8 The Historical Dispensations of the</a:t>
            </a:r>
            <a:endParaRPr lang="en-US" dirty="0"/>
          </a:p>
        </p:txBody>
      </p:sp>
      <p:sp>
        <p:nvSpPr>
          <p:cNvPr id="6" name="Slide Number Placeholder 5"/>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82B0C-9C51-46E5-B397-D7B359BBD183}" type="datetime1">
              <a:rPr lang="en-US" smtClean="0"/>
              <a:t>10/9/2019</a:t>
            </a:fld>
            <a:endParaRPr lang="en-US"/>
          </a:p>
        </p:txBody>
      </p:sp>
      <p:sp>
        <p:nvSpPr>
          <p:cNvPr id="5" name="Footer Placeholder 4"/>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6" name="Slide Number Placeholder 5"/>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34BFAD-3303-4389-8574-30AC5AB33D89}" type="datetime1">
              <a:rPr lang="en-US" smtClean="0"/>
              <a:t>10/9/2019</a:t>
            </a:fld>
            <a:endParaRPr lang="en-US"/>
          </a:p>
        </p:txBody>
      </p:sp>
      <p:sp>
        <p:nvSpPr>
          <p:cNvPr id="5" name="Footer Placeholder 4"/>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6" name="Slide Number Placeholder 5"/>
          <p:cNvSpPr>
            <a:spLocks noGrp="1"/>
          </p:cNvSpPr>
          <p:nvPr>
            <p:ph type="sldNum" sz="quarter" idx="12"/>
          </p:nvPr>
        </p:nvSpPr>
        <p:spPr/>
        <p:txBody>
          <a:bodyPr/>
          <a:lstStyle/>
          <a:p>
            <a:fld id="{F77E417E-458F-4F36-BA9D-47D6CE1F4949}" type="slidenum">
              <a:rPr lang="en-US" smtClean="0"/>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1"/>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The Patriarchal Period</a:t>
            </a:r>
          </a:p>
          <a:p>
            <a:fld id="{AFA8C44B-52A0-41E0-88EA-B8B86B1DB946}" type="datetime1">
              <a:rPr lang="en-US" smtClean="0"/>
              <a:pPr/>
              <a:t>10/9/2019</a:t>
            </a:fld>
            <a:endParaRPr lang="en-US" dirty="0"/>
          </a:p>
        </p:txBody>
      </p:sp>
      <p:sp>
        <p:nvSpPr>
          <p:cNvPr id="5" name="Footer Placeholder 4"/>
          <p:cNvSpPr>
            <a:spLocks noGrp="1"/>
          </p:cNvSpPr>
          <p:nvPr>
            <p:ph type="ftr" sz="quarter" idx="11"/>
          </p:nvPr>
        </p:nvSpPr>
        <p:spPr/>
        <p:txBody>
          <a:bodyPr/>
          <a:lstStyle/>
          <a:p>
            <a:r>
              <a:rPr lang="en-US" dirty="0" smtClean="0"/>
              <a:t>The SHARE, Ep 8 The Historical Dispensations of the Bible</a:t>
            </a:r>
            <a:endParaRPr lang="en-US" dirty="0"/>
          </a:p>
        </p:txBody>
      </p:sp>
      <p:sp>
        <p:nvSpPr>
          <p:cNvPr id="6" name="Slide Number Placeholder 5"/>
          <p:cNvSpPr>
            <a:spLocks noGrp="1"/>
          </p:cNvSpPr>
          <p:nvPr>
            <p:ph type="sldNum" sz="quarter" idx="12"/>
          </p:nvPr>
        </p:nvSpPr>
        <p:spPr/>
        <p:txBody>
          <a:bodyPr/>
          <a:lstStyle/>
          <a:p>
            <a:fld id="{F77E417E-458F-4F36-BA9D-47D6CE1F494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2"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0"/>
            <a:ext cx="3308000" cy="4886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7"/>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2"/>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F85BA-F227-44D8-8370-DC3FD910E0A8}" type="datetime1">
              <a:rPr lang="en-US" smtClean="0"/>
              <a:t>10/9/2019</a:t>
            </a:fld>
            <a:endParaRPr lang="en-US"/>
          </a:p>
        </p:txBody>
      </p:sp>
      <p:sp>
        <p:nvSpPr>
          <p:cNvPr id="5" name="Footer Placeholder 4"/>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6" name="Slide Number Placeholder 5"/>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17E874-61A4-418B-B759-BE4A69ECFE9D}" type="datetime1">
              <a:rPr lang="en-US" smtClean="0"/>
              <a:t>10/9/2019</a:t>
            </a:fld>
            <a:endParaRPr lang="en-US"/>
          </a:p>
        </p:txBody>
      </p:sp>
      <p:sp>
        <p:nvSpPr>
          <p:cNvPr id="6" name="Footer Placeholder 5"/>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7" name="Slide Number Placeholder 6"/>
          <p:cNvSpPr>
            <a:spLocks noGrp="1"/>
          </p:cNvSpPr>
          <p:nvPr>
            <p:ph type="sldNum" sz="quarter" idx="12"/>
          </p:nvPr>
        </p:nvSpPr>
        <p:spPr/>
        <p:txBody>
          <a:bodyPr/>
          <a:lstStyle/>
          <a:p>
            <a:fld id="{F77E417E-458F-4F36-BA9D-47D6CE1F4949}" type="slidenum">
              <a:rPr lang="en-US" smtClean="0"/>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6"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ABBA6A-A266-450C-83C9-35EDBB66B411}" type="datetime1">
              <a:rPr lang="en-US" smtClean="0"/>
              <a:t>10/9/2019</a:t>
            </a:fld>
            <a:endParaRPr lang="en-US"/>
          </a:p>
        </p:txBody>
      </p:sp>
      <p:sp>
        <p:nvSpPr>
          <p:cNvPr id="8" name="Footer Placeholder 7"/>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9" name="Slide Number Placeholder 8"/>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6F37F-D22D-4864-AACD-48B5CA5FEC5F}" type="datetime1">
              <a:rPr lang="en-US" smtClean="0"/>
              <a:t>10/9/2019</a:t>
            </a:fld>
            <a:endParaRPr lang="en-US"/>
          </a:p>
        </p:txBody>
      </p:sp>
      <p:sp>
        <p:nvSpPr>
          <p:cNvPr id="4" name="Footer Placeholder 3"/>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5" name="Slide Number Placeholder 4"/>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4"/>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91AF77-8364-46FF-BF34-7DCFE45BE616}" type="datetime1">
              <a:rPr lang="en-US" smtClean="0"/>
              <a:t>10/9/2019</a:t>
            </a:fld>
            <a:endParaRPr lang="en-US"/>
          </a:p>
        </p:txBody>
      </p:sp>
      <p:sp>
        <p:nvSpPr>
          <p:cNvPr id="3" name="Footer Placeholder 2"/>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4" name="Slide Number Placeholder 3"/>
          <p:cNvSpPr>
            <a:spLocks noGrp="1"/>
          </p:cNvSpPr>
          <p:nvPr>
            <p:ph type="sldNum" sz="quarter" idx="12"/>
          </p:nvPr>
        </p:nvSpPr>
        <p:spPr/>
        <p:txBody>
          <a:bodyPr/>
          <a:lstStyle/>
          <a:p>
            <a:fld id="{F77E417E-458F-4F36-BA9D-47D6CE1F49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34C279-8FB9-4547-9BF2-4043D29CADA4}" type="datetime1">
              <a:rPr lang="en-US" smtClean="0"/>
              <a:t>10/9/2019</a:t>
            </a:fld>
            <a:endParaRPr lang="en-US"/>
          </a:p>
        </p:txBody>
      </p:sp>
      <p:sp>
        <p:nvSpPr>
          <p:cNvPr id="6" name="Footer Placeholder 5"/>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7" name="Slide Number Placeholder 6"/>
          <p:cNvSpPr>
            <a:spLocks noGrp="1"/>
          </p:cNvSpPr>
          <p:nvPr>
            <p:ph type="sldNum" sz="quarter" idx="12"/>
          </p:nvPr>
        </p:nvSpPr>
        <p:spPr/>
        <p:txBody>
          <a:bodyPr/>
          <a:lstStyle/>
          <a:p>
            <a:fld id="{F77E417E-458F-4F36-BA9D-47D6CE1F4949}" type="slidenum">
              <a:rPr lang="en-US" smtClean="0"/>
              <a:t>‹#›</a:t>
            </a:fld>
            <a:endParaRPr lang="en-US"/>
          </a:p>
        </p:txBody>
      </p:sp>
      <p:sp>
        <p:nvSpPr>
          <p:cNvPr id="4" name="Text Placeholder 3"/>
          <p:cNvSpPr>
            <a:spLocks noGrp="1"/>
          </p:cNvSpPr>
          <p:nvPr>
            <p:ph type="body" sz="half" idx="2"/>
          </p:nvPr>
        </p:nvSpPr>
        <p:spPr>
          <a:xfrm>
            <a:off x="914400" y="2686052"/>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9" y="254002"/>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7" y="2089151"/>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FF0DA-CE86-4B39-AEE5-0901E7A5B5DF}" type="datetime1">
              <a:rPr lang="en-US" smtClean="0"/>
              <a:t>10/9/2019</a:t>
            </a:fld>
            <a:endParaRPr lang="en-US"/>
          </a:p>
        </p:txBody>
      </p:sp>
      <p:sp>
        <p:nvSpPr>
          <p:cNvPr id="6" name="Footer Placeholder 5"/>
          <p:cNvSpPr>
            <a:spLocks noGrp="1"/>
          </p:cNvSpPr>
          <p:nvPr>
            <p:ph type="ftr" sz="quarter" idx="11"/>
          </p:nvPr>
        </p:nvSpPr>
        <p:spPr/>
        <p:txBody>
          <a:bodyPr/>
          <a:lstStyle/>
          <a:p>
            <a:r>
              <a:rPr lang="en-US" smtClean="0"/>
              <a:t>The SHARE, Ep 8 The Historical Dispensations of the Bible             The Patriarchal Period</a:t>
            </a:r>
            <a:endParaRPr lang="en-US"/>
          </a:p>
        </p:txBody>
      </p:sp>
      <p:sp>
        <p:nvSpPr>
          <p:cNvPr id="7" name="Slide Number Placeholder 6"/>
          <p:cNvSpPr>
            <a:spLocks noGrp="1"/>
          </p:cNvSpPr>
          <p:nvPr>
            <p:ph type="sldNum" sz="quarter" idx="12"/>
          </p:nvPr>
        </p:nvSpPr>
        <p:spPr/>
        <p:txBody>
          <a:bodyPr/>
          <a:lstStyle/>
          <a:p>
            <a:fld id="{F77E417E-458F-4F36-BA9D-47D6CE1F4949}" type="slidenum">
              <a:rPr lang="en-US" smtClean="0"/>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4"/>
            <a:ext cx="3786690" cy="273844"/>
          </a:xfrm>
          <a:prstGeom prst="rect">
            <a:avLst/>
          </a:prstGeom>
        </p:spPr>
        <p:txBody>
          <a:bodyPr vert="horz" lIns="91440" tIns="45720" rIns="91440" bIns="45720" rtlCol="0" anchor="ctr"/>
          <a:lstStyle>
            <a:lvl1pPr algn="r">
              <a:defRPr sz="1000">
                <a:solidFill>
                  <a:schemeClr val="tx2"/>
                </a:solidFill>
              </a:defRPr>
            </a:lvl1pPr>
          </a:lstStyle>
          <a:p>
            <a:fld id="{CB6A8B7C-78FA-41EA-A4F0-7B0D8A32847C}" type="datetime1">
              <a:rPr lang="en-US" smtClean="0"/>
              <a:t>10/9/2019</a:t>
            </a:fld>
            <a:endParaRPr lang="en-US"/>
          </a:p>
        </p:txBody>
      </p:sp>
      <p:sp>
        <p:nvSpPr>
          <p:cNvPr id="5" name="Footer Placeholder 4"/>
          <p:cNvSpPr>
            <a:spLocks noGrp="1"/>
          </p:cNvSpPr>
          <p:nvPr>
            <p:ph type="ftr" sz="quarter" idx="3"/>
          </p:nvPr>
        </p:nvSpPr>
        <p:spPr>
          <a:xfrm>
            <a:off x="193642" y="4687624"/>
            <a:ext cx="3786691" cy="273844"/>
          </a:xfrm>
          <a:prstGeom prst="rect">
            <a:avLst/>
          </a:prstGeom>
        </p:spPr>
        <p:txBody>
          <a:bodyPr vert="horz" lIns="91440" tIns="45720" rIns="91440" bIns="45720" rtlCol="0" anchor="ctr"/>
          <a:lstStyle>
            <a:lvl1pPr algn="l">
              <a:defRPr sz="1000">
                <a:solidFill>
                  <a:schemeClr val="tx2"/>
                </a:solidFill>
              </a:defRPr>
            </a:lvl1pPr>
          </a:lstStyle>
          <a:p>
            <a:r>
              <a:rPr lang="en-US" smtClean="0"/>
              <a:t>The SHARE, Ep 8 The Historical Dispensations of the Bible             The Patriarchal Period</a:t>
            </a:r>
            <a:endParaRPr lang="en-US"/>
          </a:p>
        </p:txBody>
      </p:sp>
      <p:sp>
        <p:nvSpPr>
          <p:cNvPr id="6" name="Slide Number Placeholder 5"/>
          <p:cNvSpPr>
            <a:spLocks noGrp="1"/>
          </p:cNvSpPr>
          <p:nvPr>
            <p:ph type="sldNum" sz="quarter" idx="4"/>
          </p:nvPr>
        </p:nvSpPr>
        <p:spPr>
          <a:xfrm>
            <a:off x="3991088" y="4687624"/>
            <a:ext cx="1161826" cy="273844"/>
          </a:xfrm>
          <a:prstGeom prst="rect">
            <a:avLst/>
          </a:prstGeom>
        </p:spPr>
        <p:txBody>
          <a:bodyPr vert="horz" lIns="91440" tIns="45720" rIns="91440" bIns="45720" rtlCol="0" anchor="ctr"/>
          <a:lstStyle>
            <a:lvl1pPr algn="ctr">
              <a:defRPr sz="1000">
                <a:solidFill>
                  <a:schemeClr val="tx2"/>
                </a:solidFill>
              </a:defRPr>
            </a:lvl1pPr>
          </a:lstStyle>
          <a:p>
            <a:fld id="{F77E417E-458F-4F36-BA9D-47D6CE1F4949}" type="slidenum">
              <a:rPr lang="en-US" smtClean="0"/>
              <a:t>‹#›</a:t>
            </a:fld>
            <a:endParaRPr lang="en-US"/>
          </a:p>
        </p:txBody>
      </p:sp>
      <p:sp>
        <p:nvSpPr>
          <p:cNvPr id="3" name="Text Placeholder 2"/>
          <p:cNvSpPr>
            <a:spLocks noGrp="1"/>
          </p:cNvSpPr>
          <p:nvPr>
            <p:ph type="body" idx="1"/>
          </p:nvPr>
        </p:nvSpPr>
        <p:spPr>
          <a:xfrm>
            <a:off x="872070"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85900"/>
            <a:ext cx="8839200" cy="1335081"/>
          </a:xfrm>
        </p:spPr>
        <p:txBody>
          <a:bodyPr>
            <a:normAutofit fontScale="90000"/>
          </a:bodyPr>
          <a:lstStyle/>
          <a:p>
            <a:pPr>
              <a:lnSpc>
                <a:spcPts val="5900"/>
              </a:lnSpc>
            </a:pPr>
            <a:r>
              <a:rPr lang="en-US" sz="5400" b="1" kern="1200" dirty="0" smtClean="0">
                <a:solidFill>
                  <a:schemeClr val="tx1">
                    <a:lumMod val="50000"/>
                  </a:schemeClr>
                </a:solidFill>
                <a:effectLst/>
                <a:latin typeface="+mj-lt"/>
                <a:ea typeface="+mj-ea"/>
                <a:cs typeface="+mj-cs"/>
              </a:rPr>
              <a:t>The Historical Dispensations of the Bible</a:t>
            </a:r>
            <a:endParaRPr lang="en-US" sz="5400" kern="1200" dirty="0" smtClean="0">
              <a:solidFill>
                <a:schemeClr val="tx1">
                  <a:lumMod val="50000"/>
                </a:schemeClr>
              </a:solidFill>
              <a:effectLst/>
              <a:latin typeface="+mj-lt"/>
              <a:ea typeface="+mj-ea"/>
              <a:cs typeface="+mj-cs"/>
            </a:endParaRPr>
          </a:p>
          <a:p>
            <a:endParaRPr lang="en-US" sz="4400" kern="1200" dirty="0">
              <a:solidFill>
                <a:schemeClr val="tx1"/>
              </a:solidFill>
              <a:effectLst/>
              <a:latin typeface="+mj-lt"/>
              <a:ea typeface="+mj-ea"/>
              <a:cs typeface="+mj-cs"/>
            </a:endParaRPr>
          </a:p>
        </p:txBody>
      </p:sp>
      <p:sp>
        <p:nvSpPr>
          <p:cNvPr id="3" name="Subtitle 2"/>
          <p:cNvSpPr>
            <a:spLocks noGrp="1"/>
          </p:cNvSpPr>
          <p:nvPr>
            <p:ph type="subTitle" idx="1"/>
          </p:nvPr>
        </p:nvSpPr>
        <p:spPr>
          <a:xfrm>
            <a:off x="762000" y="2526030"/>
            <a:ext cx="7620000" cy="628650"/>
          </a:xfrm>
        </p:spPr>
        <p:txBody>
          <a:bodyPr>
            <a:noAutofit/>
          </a:bodyPr>
          <a:lstStyle/>
          <a:p>
            <a:pPr lvl="0">
              <a:lnSpc>
                <a:spcPts val="4300"/>
              </a:lnSpc>
              <a:spcBef>
                <a:spcPts val="0"/>
              </a:spcBef>
            </a:pPr>
            <a:r>
              <a:rPr lang="en-US" sz="3600" b="1" i="1" kern="1200" dirty="0" smtClean="0">
                <a:solidFill>
                  <a:schemeClr val="tx1"/>
                </a:solidFill>
                <a:effectLst/>
                <a:latin typeface="+mj-lt"/>
                <a:ea typeface="+mj-ea"/>
                <a:cs typeface="+mj-cs"/>
              </a:rPr>
              <a:t>A Study of the Patriarchal Period</a:t>
            </a:r>
          </a:p>
        </p:txBody>
      </p:sp>
      <p:sp>
        <p:nvSpPr>
          <p:cNvPr id="4" name="TextBox 3"/>
          <p:cNvSpPr txBox="1"/>
          <p:nvPr/>
        </p:nvSpPr>
        <p:spPr>
          <a:xfrm>
            <a:off x="9677400" y="971551"/>
            <a:ext cx="615874" cy="646331"/>
          </a:xfrm>
          <a:prstGeom prst="rect">
            <a:avLst/>
          </a:prstGeom>
          <a:noFill/>
        </p:spPr>
        <p:txBody>
          <a:bodyPr wrap="none" rtlCol="0">
            <a:spAutoFit/>
          </a:bodyPr>
          <a:lstStyle/>
          <a:p>
            <a:r>
              <a:rPr lang="en-US" dirty="0" smtClean="0"/>
              <a:t>3:27</a:t>
            </a:r>
          </a:p>
          <a:p>
            <a:r>
              <a:rPr lang="en-US" dirty="0" smtClean="0"/>
              <a:t>9:00</a:t>
            </a:r>
            <a:endParaRPr lang="en-US" dirty="0"/>
          </a:p>
        </p:txBody>
      </p:sp>
      <p:sp>
        <p:nvSpPr>
          <p:cNvPr id="5" name="TextBox 4"/>
          <p:cNvSpPr txBox="1"/>
          <p:nvPr/>
        </p:nvSpPr>
        <p:spPr>
          <a:xfrm>
            <a:off x="136292" y="3429000"/>
            <a:ext cx="8855309" cy="461665"/>
          </a:xfrm>
          <a:prstGeom prst="rect">
            <a:avLst/>
          </a:prstGeom>
          <a:noFill/>
        </p:spPr>
        <p:txBody>
          <a:bodyPr wrap="none" rtlCol="0">
            <a:spAutoFit/>
          </a:bodyPr>
          <a:lstStyle/>
          <a:p>
            <a:r>
              <a:rPr lang="en-US" sz="2400" b="1" dirty="0" smtClean="0">
                <a:solidFill>
                  <a:schemeClr val="tx1">
                    <a:lumMod val="50000"/>
                  </a:schemeClr>
                </a:solidFill>
              </a:rPr>
              <a:t>The SHARE, Episode 8 “A Careful Comparison of the Dispensations:</a:t>
            </a:r>
            <a:endParaRPr lang="en-US" sz="2400" b="1" dirty="0">
              <a:solidFill>
                <a:schemeClr val="tx1">
                  <a:lumMod val="50000"/>
                </a:schemeClr>
              </a:solidFill>
            </a:endParaRPr>
          </a:p>
        </p:txBody>
      </p:sp>
      <p:sp>
        <p:nvSpPr>
          <p:cNvPr id="6" name="TextBox 5"/>
          <p:cNvSpPr txBox="1"/>
          <p:nvPr/>
        </p:nvSpPr>
        <p:spPr>
          <a:xfrm>
            <a:off x="2438400" y="3829050"/>
            <a:ext cx="4302460" cy="461665"/>
          </a:xfrm>
          <a:prstGeom prst="rect">
            <a:avLst/>
          </a:prstGeom>
          <a:noFill/>
        </p:spPr>
        <p:txBody>
          <a:bodyPr wrap="none" rtlCol="0">
            <a:spAutoFit/>
          </a:bodyPr>
          <a:lstStyle/>
          <a:p>
            <a:r>
              <a:rPr lang="en-US" sz="2400" b="1" dirty="0" smtClean="0">
                <a:solidFill>
                  <a:schemeClr val="tx1">
                    <a:lumMod val="50000"/>
                  </a:schemeClr>
                </a:solidFill>
              </a:rPr>
              <a:t>Presenter: Shelton T. W. Gibbs III</a:t>
            </a:r>
            <a:endParaRPr lang="en-US" sz="2400" b="1" dirty="0">
              <a:solidFill>
                <a:schemeClr val="tx1">
                  <a:lumMod val="50000"/>
                </a:schemeClr>
              </a:solidFill>
            </a:endParaRPr>
          </a:p>
        </p:txBody>
      </p:sp>
    </p:spTree>
    <p:extLst>
      <p:ext uri="{BB962C8B-B14F-4D97-AF65-F5344CB8AC3E}">
        <p14:creationId xmlns:p14="http://schemas.microsoft.com/office/powerpoint/2010/main" val="257727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8178"/>
            <a:ext cx="7662330" cy="2588022"/>
          </a:xfrm>
        </p:spPr>
        <p:txBody>
          <a:bodyPr>
            <a:normAutofit fontScale="92500" lnSpcReduction="20000"/>
          </a:bodyPr>
          <a:lstStyle/>
          <a:p>
            <a:r>
              <a:rPr lang="en-US" sz="3600" b="1" dirty="0">
                <a:solidFill>
                  <a:schemeClr val="tx1"/>
                </a:solidFill>
              </a:rPr>
              <a:t>Therefore, if man was to ever know God, God had to reveal Himself in the most supreme way possible: He had to come to earth and show Himself to man, revealing exactly who He is and what He is like.</a:t>
            </a:r>
          </a:p>
        </p:txBody>
      </p:sp>
    </p:spTree>
    <p:extLst>
      <p:ext uri="{BB962C8B-B14F-4D97-AF65-F5344CB8AC3E}">
        <p14:creationId xmlns:p14="http://schemas.microsoft.com/office/powerpoint/2010/main" val="180438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8178"/>
            <a:ext cx="7586130" cy="2588022"/>
          </a:xfrm>
        </p:spPr>
        <p:txBody>
          <a:bodyPr>
            <a:normAutofit fontScale="92500" lnSpcReduction="10000"/>
          </a:bodyPr>
          <a:lstStyle/>
          <a:p>
            <a:r>
              <a:rPr lang="en-US" sz="3600" b="1" dirty="0">
                <a:solidFill>
                  <a:schemeClr val="tx1"/>
                </a:solidFill>
              </a:rPr>
              <a:t>The Supreme revelation of God is Jesus Christ, God's very own Son. God has revealed Himself in the most glorious way possible: He has sent His very own Son into the </a:t>
            </a:r>
            <a:r>
              <a:rPr lang="en-US" sz="3600" b="1" dirty="0" smtClean="0">
                <a:solidFill>
                  <a:schemeClr val="tx1"/>
                </a:solidFill>
              </a:rPr>
              <a:t>world.</a:t>
            </a:r>
            <a:endParaRPr lang="en-US" sz="3600" b="1" dirty="0">
              <a:solidFill>
                <a:schemeClr val="tx1"/>
              </a:solidFill>
            </a:endParaRPr>
          </a:p>
        </p:txBody>
      </p:sp>
    </p:spTree>
    <p:extLst>
      <p:ext uri="{BB962C8B-B14F-4D97-AF65-F5344CB8AC3E}">
        <p14:creationId xmlns:p14="http://schemas.microsoft.com/office/powerpoint/2010/main" val="843969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5319"/>
            <a:ext cx="7772400" cy="1335081"/>
          </a:xfrm>
        </p:spPr>
        <p:txBody>
          <a:bodyPr>
            <a:normAutofit fontScale="90000"/>
          </a:bodyPr>
          <a:lstStyle/>
          <a:p>
            <a:r>
              <a:rPr lang="en-US" b="1" dirty="0" smtClean="0">
                <a:solidFill>
                  <a:schemeClr val="tx1"/>
                </a:solidFill>
              </a:rPr>
              <a:t>Basic </a:t>
            </a:r>
            <a:r>
              <a:rPr lang="en-US" b="1" dirty="0">
                <a:solidFill>
                  <a:schemeClr val="tx1"/>
                </a:solidFill>
              </a:rPr>
              <a:t>Descriptions of </a:t>
            </a:r>
            <a:br>
              <a:rPr lang="en-US" b="1" dirty="0">
                <a:solidFill>
                  <a:schemeClr val="tx1"/>
                </a:solidFill>
              </a:rPr>
            </a:br>
            <a:r>
              <a:rPr lang="en-US" b="1" dirty="0" smtClean="0">
                <a:solidFill>
                  <a:schemeClr val="tx1"/>
                </a:solidFill>
              </a:rPr>
              <a:t>the </a:t>
            </a:r>
            <a:r>
              <a:rPr lang="en-US" b="1" dirty="0">
                <a:solidFill>
                  <a:schemeClr val="tx1"/>
                </a:solidFill>
              </a:rPr>
              <a:t>Three </a:t>
            </a:r>
            <a:r>
              <a:rPr lang="en-US" b="1" dirty="0" smtClean="0">
                <a:solidFill>
                  <a:schemeClr val="tx1"/>
                </a:solidFill>
              </a:rPr>
              <a:t>Historical Periods </a:t>
            </a:r>
            <a:endParaRPr lang="en-US" dirty="0"/>
          </a:p>
        </p:txBody>
      </p:sp>
    </p:spTree>
    <p:extLst>
      <p:ext uri="{BB962C8B-B14F-4D97-AF65-F5344CB8AC3E}">
        <p14:creationId xmlns:p14="http://schemas.microsoft.com/office/powerpoint/2010/main" val="3471922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85901"/>
            <a:ext cx="7315200" cy="3108722"/>
          </a:xfrm>
        </p:spPr>
        <p:txBody>
          <a:bodyPr>
            <a:noAutofit/>
          </a:bodyPr>
          <a:lstStyle/>
          <a:p>
            <a:pPr lvl="0"/>
            <a:r>
              <a:rPr lang="en-US" sz="3200" kern="1200" dirty="0" smtClean="0">
                <a:solidFill>
                  <a:schemeClr val="tx1"/>
                </a:solidFill>
                <a:effectLst/>
                <a:latin typeface="+mj-lt"/>
                <a:ea typeface="+mj-ea"/>
                <a:cs typeface="+mj-cs"/>
              </a:rPr>
              <a:t>Began at Creation and lasted until the giving of the law on Mt. Sinai. Its history is recorded in Genesis 1 through Exodus 20.</a:t>
            </a:r>
          </a:p>
        </p:txBody>
      </p:sp>
      <p:sp>
        <p:nvSpPr>
          <p:cNvPr id="2" name="Title 1"/>
          <p:cNvSpPr>
            <a:spLocks noGrp="1"/>
          </p:cNvSpPr>
          <p:nvPr>
            <p:ph type="title"/>
          </p:nvPr>
        </p:nvSpPr>
        <p:spPr/>
        <p:txBody>
          <a:bodyPr>
            <a:normAutofit/>
          </a:bodyPr>
          <a:lstStyle/>
          <a:p>
            <a:pPr lvl="0"/>
            <a:r>
              <a:rPr lang="en-US" b="1" dirty="0">
                <a:solidFill>
                  <a:schemeClr val="tx1"/>
                </a:solidFill>
              </a:rPr>
              <a:t>The Patriarchal</a:t>
            </a:r>
            <a:r>
              <a:rPr lang="en-US" dirty="0">
                <a:solidFill>
                  <a:schemeClr val="tx1"/>
                </a:solidFill>
              </a:rPr>
              <a:t> </a:t>
            </a:r>
            <a:r>
              <a:rPr lang="en-US" b="1" dirty="0" smtClean="0">
                <a:solidFill>
                  <a:schemeClr val="tx1"/>
                </a:solidFill>
              </a:rPr>
              <a:t>(Father-Rule)</a:t>
            </a:r>
            <a:endParaRPr lang="en-US" dirty="0"/>
          </a:p>
        </p:txBody>
      </p:sp>
    </p:spTree>
    <p:extLst>
      <p:ext uri="{BB962C8B-B14F-4D97-AF65-F5344CB8AC3E}">
        <p14:creationId xmlns:p14="http://schemas.microsoft.com/office/powerpoint/2010/main" val="4059623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85901"/>
            <a:ext cx="7315200" cy="3108722"/>
          </a:xfrm>
        </p:spPr>
        <p:txBody>
          <a:bodyPr>
            <a:noAutofit/>
          </a:bodyPr>
          <a:lstStyle/>
          <a:p>
            <a:pPr lvl="0"/>
            <a:r>
              <a:rPr lang="en-US" sz="3200" kern="1200" dirty="0" smtClean="0">
                <a:solidFill>
                  <a:schemeClr val="tx1"/>
                </a:solidFill>
                <a:effectLst/>
                <a:latin typeface="+mj-lt"/>
                <a:ea typeface="+mj-ea"/>
                <a:cs typeface="+mj-cs"/>
              </a:rPr>
              <a:t>Began at Mt. Sinai and lasted until the crucifixion of Christ. Its history is found from Exodus 20 to Acts 2. This law was to last for a definite time (Galatians 3:19-29). It was nailed to the cross (Colossians 2:14-18). It was done away with (2 Corinthians 3). We are no longer bound by it.</a:t>
            </a:r>
          </a:p>
        </p:txBody>
      </p:sp>
      <p:sp>
        <p:nvSpPr>
          <p:cNvPr id="2" name="Title 1"/>
          <p:cNvSpPr>
            <a:spLocks noGrp="1"/>
          </p:cNvSpPr>
          <p:nvPr>
            <p:ph type="title"/>
          </p:nvPr>
        </p:nvSpPr>
        <p:spPr/>
        <p:txBody>
          <a:bodyPr>
            <a:normAutofit/>
          </a:bodyPr>
          <a:lstStyle/>
          <a:p>
            <a:r>
              <a:rPr lang="en-US" b="1" dirty="0">
                <a:solidFill>
                  <a:schemeClr val="tx1"/>
                </a:solidFill>
              </a:rPr>
              <a:t>The Mosaic or Jewish (National)</a:t>
            </a:r>
          </a:p>
        </p:txBody>
      </p:sp>
    </p:spTree>
    <p:extLst>
      <p:ext uri="{BB962C8B-B14F-4D97-AF65-F5344CB8AC3E}">
        <p14:creationId xmlns:p14="http://schemas.microsoft.com/office/powerpoint/2010/main" val="3944501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85901"/>
            <a:ext cx="7315200" cy="3108722"/>
          </a:xfrm>
        </p:spPr>
        <p:txBody>
          <a:bodyPr>
            <a:noAutofit/>
          </a:bodyPr>
          <a:lstStyle/>
          <a:p>
            <a:pPr lvl="0"/>
            <a:r>
              <a:rPr lang="en-US" sz="3200" kern="1200" dirty="0" smtClean="0">
                <a:solidFill>
                  <a:schemeClr val="tx1"/>
                </a:solidFill>
                <a:effectLst/>
                <a:latin typeface="+mj-lt"/>
                <a:ea typeface="+mj-ea"/>
                <a:cs typeface="+mj-cs"/>
              </a:rPr>
              <a:t>Began at Jerusalem on the first Pentecost after the resurrection of Christ and will last until the end of time. Its record is found from Acts 2 through Revelation. We currently live under this dispensation. (Hebrews 1:1-2; 10:8-10).</a:t>
            </a:r>
          </a:p>
        </p:txBody>
      </p:sp>
      <p:sp>
        <p:nvSpPr>
          <p:cNvPr id="2" name="Title 1"/>
          <p:cNvSpPr>
            <a:spLocks noGrp="1"/>
          </p:cNvSpPr>
          <p:nvPr>
            <p:ph type="title"/>
          </p:nvPr>
        </p:nvSpPr>
        <p:spPr/>
        <p:txBody>
          <a:bodyPr>
            <a:normAutofit/>
          </a:bodyPr>
          <a:lstStyle/>
          <a:p>
            <a:pPr lvl="0"/>
            <a:r>
              <a:rPr lang="en-US" b="1" dirty="0">
                <a:solidFill>
                  <a:schemeClr val="tx1"/>
                </a:solidFill>
              </a:rPr>
              <a:t>The Christian (International)</a:t>
            </a:r>
            <a:endParaRPr lang="en-US" dirty="0"/>
          </a:p>
        </p:txBody>
      </p:sp>
    </p:spTree>
    <p:extLst>
      <p:ext uri="{BB962C8B-B14F-4D97-AF65-F5344CB8AC3E}">
        <p14:creationId xmlns:p14="http://schemas.microsoft.com/office/powerpoint/2010/main" val="3030774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 y="2257351"/>
            <a:ext cx="3962400" cy="706433"/>
          </a:xfrm>
        </p:spPr>
        <p:txBody>
          <a:bodyPr>
            <a:normAutofit fontScale="90000"/>
          </a:bodyPr>
          <a:lstStyle/>
          <a:p>
            <a:r>
              <a:rPr lang="en-US" b="1" dirty="0">
                <a:solidFill>
                  <a:schemeClr val="tx1"/>
                </a:solidFill>
              </a:rPr>
              <a:t>The Patriarchal </a:t>
            </a:r>
            <a:r>
              <a:rPr lang="en-US" b="1" dirty="0" smtClean="0">
                <a:solidFill>
                  <a:schemeClr val="tx1"/>
                </a:solidFill>
              </a:rPr>
              <a:t>Period</a:t>
            </a:r>
            <a:endParaRPr lang="en-US" b="1" dirty="0">
              <a:solidFill>
                <a:schemeClr val="tx1"/>
              </a:solidFill>
            </a:endParaRPr>
          </a:p>
        </p:txBody>
      </p:sp>
      <p:sp>
        <p:nvSpPr>
          <p:cNvPr id="3" name="Title 1"/>
          <p:cNvSpPr txBox="1">
            <a:spLocks/>
          </p:cNvSpPr>
          <p:nvPr/>
        </p:nvSpPr>
        <p:spPr>
          <a:xfrm>
            <a:off x="457200" y="2075109"/>
            <a:ext cx="8229600" cy="9395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5769"/>
            <a:ext cx="3200400" cy="427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159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70" y="1543050"/>
            <a:ext cx="7408333" cy="2588022"/>
          </a:xfrm>
        </p:spPr>
        <p:txBody>
          <a:bodyPr>
            <a:normAutofit fontScale="70000" lnSpcReduction="20000"/>
          </a:bodyPr>
          <a:lstStyle/>
          <a:p>
            <a:pPr lvl="0"/>
            <a:r>
              <a:rPr lang="en-US" sz="4400" kern="1200" dirty="0" smtClean="0">
                <a:solidFill>
                  <a:schemeClr val="tx1"/>
                </a:solidFill>
                <a:effectLst/>
                <a:latin typeface="+mj-lt"/>
                <a:ea typeface="+mj-ea"/>
                <a:cs typeface="+mj-cs"/>
              </a:rPr>
              <a:t>The first dispensation of Bible history is commonly called the “Patriarchal Period.” An understanding of this age is important, for it tells of man’s earliest relationship with God and answers many questions basic to understanding the rest of the Bible.</a:t>
            </a:r>
          </a:p>
        </p:txBody>
      </p:sp>
    </p:spTree>
    <p:extLst>
      <p:ext uri="{BB962C8B-B14F-4D97-AF65-F5344CB8AC3E}">
        <p14:creationId xmlns:p14="http://schemas.microsoft.com/office/powerpoint/2010/main" val="2462457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335081"/>
          </a:xfrm>
        </p:spPr>
        <p:txBody>
          <a:bodyPr>
            <a:normAutofit fontScale="90000"/>
          </a:bodyPr>
          <a:lstStyle/>
          <a:p>
            <a:pPr lvl="0"/>
            <a:r>
              <a:rPr lang="en-US" sz="4400" b="1" kern="1200" dirty="0" smtClean="0">
                <a:solidFill>
                  <a:schemeClr val="tx1"/>
                </a:solidFill>
                <a:effectLst/>
                <a:latin typeface="+mj-lt"/>
                <a:ea typeface="+mj-ea"/>
                <a:cs typeface="+mj-cs"/>
              </a:rPr>
              <a:t>Significant Facts of the Patriarchal Period </a:t>
            </a:r>
            <a:endParaRPr lang="en-US" dirty="0"/>
          </a:p>
        </p:txBody>
      </p:sp>
    </p:spTree>
    <p:extLst>
      <p:ext uri="{BB962C8B-B14F-4D97-AF65-F5344CB8AC3E}">
        <p14:creationId xmlns:p14="http://schemas.microsoft.com/office/powerpoint/2010/main" val="2743077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70" y="1543050"/>
            <a:ext cx="7408333" cy="2588022"/>
          </a:xfrm>
        </p:spPr>
        <p:txBody>
          <a:bodyPr>
            <a:noAutofit/>
          </a:bodyPr>
          <a:lstStyle/>
          <a:p>
            <a:pPr lvl="0"/>
            <a:r>
              <a:rPr lang="en-US" sz="3200" kern="1200" dirty="0" smtClean="0">
                <a:solidFill>
                  <a:schemeClr val="tx1"/>
                </a:solidFill>
                <a:effectLst/>
                <a:latin typeface="+mj-lt"/>
                <a:ea typeface="+mj-ea"/>
                <a:cs typeface="+mj-cs"/>
              </a:rPr>
              <a:t>1. The word </a:t>
            </a:r>
            <a:r>
              <a:rPr lang="en-US" sz="3200" b="1" kern="1200" dirty="0" smtClean="0">
                <a:solidFill>
                  <a:schemeClr val="tx1"/>
                </a:solidFill>
                <a:effectLst/>
                <a:latin typeface="+mj-lt"/>
                <a:ea typeface="+mj-ea"/>
                <a:cs typeface="+mj-cs"/>
              </a:rPr>
              <a:t>“patriarch”</a:t>
            </a:r>
            <a:r>
              <a:rPr lang="en-US" sz="3200" kern="1200" dirty="0" smtClean="0">
                <a:solidFill>
                  <a:schemeClr val="tx1"/>
                </a:solidFill>
                <a:effectLst/>
                <a:latin typeface="+mj-lt"/>
                <a:ea typeface="+mj-ea"/>
                <a:cs typeface="+mj-cs"/>
              </a:rPr>
              <a:t> means “father, leader, chief, ruler”; therefore this period is literally called the age of “Father-Rule.”</a:t>
            </a:r>
          </a:p>
          <a:p>
            <a:pPr lvl="0"/>
            <a:r>
              <a:rPr lang="en-US" sz="3200" kern="1200" dirty="0" smtClean="0">
                <a:solidFill>
                  <a:schemeClr val="tx1"/>
                </a:solidFill>
                <a:effectLst/>
                <a:latin typeface="+mj-lt"/>
                <a:ea typeface="+mj-ea"/>
                <a:cs typeface="+mj-cs"/>
              </a:rPr>
              <a:t>2. God revealed His will directly to the heads of the families who in turn taught their children (Hebrews 1:1-2). There is no evidence of any </a:t>
            </a:r>
            <a:r>
              <a:rPr lang="en-US" sz="3200" u="sng" kern="1200" dirty="0" smtClean="0">
                <a:solidFill>
                  <a:schemeClr val="tx1"/>
                </a:solidFill>
                <a:effectLst/>
                <a:latin typeface="+mj-lt"/>
                <a:ea typeface="+mj-ea"/>
                <a:cs typeface="+mj-cs"/>
              </a:rPr>
              <a:t>written law</a:t>
            </a:r>
            <a:r>
              <a:rPr lang="en-US" sz="3200" kern="1200" dirty="0" smtClean="0">
                <a:solidFill>
                  <a:schemeClr val="tx1"/>
                </a:solidFill>
                <a:effectLst/>
                <a:latin typeface="+mj-lt"/>
                <a:ea typeface="+mj-ea"/>
                <a:cs typeface="+mj-cs"/>
              </a:rPr>
              <a:t> during this age.</a:t>
            </a:r>
          </a:p>
        </p:txBody>
      </p:sp>
      <p:sp>
        <p:nvSpPr>
          <p:cNvPr id="2" name="Title 1"/>
          <p:cNvSpPr>
            <a:spLocks noGrp="1"/>
          </p:cNvSpPr>
          <p:nvPr>
            <p:ph type="title"/>
          </p:nvPr>
        </p:nvSpPr>
        <p:spPr/>
        <p:txBody>
          <a:bodyPr>
            <a:normAutofit/>
          </a:bodyPr>
          <a:lstStyle/>
          <a:p>
            <a:r>
              <a:rPr lang="en-US" b="1" dirty="0">
                <a:solidFill>
                  <a:schemeClr val="tx1"/>
                </a:solidFill>
              </a:rPr>
              <a:t>A. Name </a:t>
            </a:r>
            <a:endParaRPr lang="en-US" dirty="0"/>
          </a:p>
        </p:txBody>
      </p:sp>
    </p:spTree>
    <p:extLst>
      <p:ext uri="{BB962C8B-B14F-4D97-AF65-F5344CB8AC3E}">
        <p14:creationId xmlns:p14="http://schemas.microsoft.com/office/powerpoint/2010/main" val="416449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70" y="1600200"/>
            <a:ext cx="7408333" cy="2588022"/>
          </a:xfrm>
        </p:spPr>
        <p:txBody>
          <a:bodyPr>
            <a:normAutofit fontScale="62500" lnSpcReduction="20000"/>
          </a:bodyPr>
          <a:lstStyle/>
          <a:p>
            <a:pPr lvl="0"/>
            <a:r>
              <a:rPr lang="en-US" sz="4600" kern="1200" baseline="30000" dirty="0" smtClean="0">
                <a:solidFill>
                  <a:schemeClr val="tx1"/>
                </a:solidFill>
                <a:effectLst/>
                <a:latin typeface="+mj-lt"/>
                <a:ea typeface="+mj-ea"/>
                <a:cs typeface="+mj-cs"/>
              </a:rPr>
              <a:t>1</a:t>
            </a:r>
            <a:r>
              <a:rPr lang="en-US" sz="4600" kern="1200" dirty="0" smtClean="0">
                <a:solidFill>
                  <a:schemeClr val="tx1"/>
                </a:solidFill>
                <a:effectLst/>
                <a:latin typeface="+mj-lt"/>
                <a:ea typeface="+mj-ea"/>
                <a:cs typeface="+mj-cs"/>
              </a:rPr>
              <a:t>  In the past God spoke to our ancestors at many different times and in many different ways through the prophets. </a:t>
            </a:r>
            <a:br>
              <a:rPr lang="en-US" sz="4600" kern="1200" dirty="0" smtClean="0">
                <a:solidFill>
                  <a:schemeClr val="tx1"/>
                </a:solidFill>
                <a:effectLst/>
                <a:latin typeface="+mj-lt"/>
                <a:ea typeface="+mj-ea"/>
                <a:cs typeface="+mj-cs"/>
              </a:rPr>
            </a:br>
            <a:r>
              <a:rPr lang="en-US" sz="4600" kern="1200" baseline="30000" dirty="0" smtClean="0">
                <a:solidFill>
                  <a:schemeClr val="tx1"/>
                </a:solidFill>
                <a:effectLst/>
                <a:latin typeface="+mj-lt"/>
                <a:ea typeface="+mj-ea"/>
                <a:cs typeface="+mj-cs"/>
              </a:rPr>
              <a:t>2</a:t>
            </a:r>
            <a:r>
              <a:rPr lang="en-US" sz="4600" kern="1200" dirty="0" smtClean="0">
                <a:solidFill>
                  <a:schemeClr val="tx1"/>
                </a:solidFill>
                <a:effectLst/>
                <a:latin typeface="+mj-lt"/>
                <a:ea typeface="+mj-ea"/>
                <a:cs typeface="+mj-cs"/>
              </a:rPr>
              <a:t>  In these last days He has spoken to us through His Son. God made His Son responsible for everything. His Son is the one through whom God made the universe. </a:t>
            </a:r>
          </a:p>
          <a:p>
            <a:endParaRPr lang="en-US" dirty="0"/>
          </a:p>
        </p:txBody>
      </p:sp>
      <p:sp>
        <p:nvSpPr>
          <p:cNvPr id="2" name="Title 1"/>
          <p:cNvSpPr>
            <a:spLocks noGrp="1"/>
          </p:cNvSpPr>
          <p:nvPr>
            <p:ph type="title"/>
          </p:nvPr>
        </p:nvSpPr>
        <p:spPr/>
        <p:txBody>
          <a:bodyPr/>
          <a:lstStyle/>
          <a:p>
            <a:pPr lvl="0"/>
            <a:r>
              <a:rPr lang="en-US" sz="4400" b="1" i="1" kern="1200" dirty="0" smtClean="0">
                <a:solidFill>
                  <a:schemeClr val="tx1"/>
                </a:solidFill>
                <a:effectLst/>
                <a:latin typeface="+mj-lt"/>
                <a:ea typeface="+mj-ea"/>
                <a:cs typeface="+mj-cs"/>
              </a:rPr>
              <a:t>Hebrews 1:1-2 (</a:t>
            </a:r>
            <a:r>
              <a:rPr lang="en-US" sz="4400" b="1" i="1" kern="1200" dirty="0" err="1" smtClean="0">
                <a:solidFill>
                  <a:schemeClr val="tx1"/>
                </a:solidFill>
                <a:effectLst/>
                <a:latin typeface="+mj-lt"/>
                <a:ea typeface="+mj-ea"/>
                <a:cs typeface="+mj-cs"/>
              </a:rPr>
              <a:t>GW</a:t>
            </a:r>
            <a:r>
              <a:rPr lang="en-US" sz="4400" b="1" i="1" kern="1200" dirty="0" smtClean="0">
                <a:solidFill>
                  <a:schemeClr val="tx1"/>
                </a:solidFill>
                <a:effectLst/>
                <a:latin typeface="+mj-lt"/>
                <a:ea typeface="+mj-ea"/>
                <a:cs typeface="+mj-cs"/>
              </a:rPr>
              <a:t>) </a:t>
            </a:r>
            <a:endParaRPr lang="en-US" dirty="0"/>
          </a:p>
        </p:txBody>
      </p:sp>
    </p:spTree>
    <p:extLst>
      <p:ext uri="{BB962C8B-B14F-4D97-AF65-F5344CB8AC3E}">
        <p14:creationId xmlns:p14="http://schemas.microsoft.com/office/powerpoint/2010/main" val="304952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70" y="1485900"/>
            <a:ext cx="7408333" cy="2588022"/>
          </a:xfrm>
        </p:spPr>
        <p:txBody>
          <a:bodyPr>
            <a:normAutofit fontScale="77500" lnSpcReduction="20000"/>
          </a:bodyPr>
          <a:lstStyle/>
          <a:p>
            <a:pPr lvl="0">
              <a:spcBef>
                <a:spcPts val="600"/>
              </a:spcBef>
              <a:spcAft>
                <a:spcPts val="600"/>
              </a:spcAft>
            </a:pPr>
            <a:r>
              <a:rPr lang="en-US" sz="4400" b="1" kern="1200" baseline="30000" dirty="0" smtClean="0">
                <a:solidFill>
                  <a:schemeClr val="tx1"/>
                </a:solidFill>
                <a:effectLst/>
                <a:latin typeface="+mj-lt"/>
                <a:ea typeface="+mj-ea"/>
                <a:cs typeface="+mj-cs"/>
              </a:rPr>
              <a:t>1 </a:t>
            </a:r>
            <a:r>
              <a:rPr lang="en-US" sz="4400" b="1" kern="1200" dirty="0" smtClean="0">
                <a:solidFill>
                  <a:schemeClr val="tx1"/>
                </a:solidFill>
                <a:effectLst/>
                <a:latin typeface="+mj-lt"/>
                <a:ea typeface="+mj-ea"/>
                <a:cs typeface="+mj-cs"/>
              </a:rPr>
              <a:t> </a:t>
            </a:r>
            <a:r>
              <a:rPr lang="en-US" sz="3800" kern="1200" dirty="0" smtClean="0">
                <a:solidFill>
                  <a:schemeClr val="tx1"/>
                </a:solidFill>
                <a:effectLst/>
                <a:latin typeface="+mj-lt"/>
                <a:ea typeface="+mj-ea"/>
                <a:cs typeface="+mj-cs"/>
              </a:rPr>
              <a:t>God, who at sundry times and in divers manners </a:t>
            </a:r>
            <a:r>
              <a:rPr lang="en-US" sz="3800" kern="1200" dirty="0" err="1" smtClean="0">
                <a:solidFill>
                  <a:schemeClr val="tx1"/>
                </a:solidFill>
                <a:effectLst/>
                <a:latin typeface="+mj-lt"/>
                <a:ea typeface="+mj-ea"/>
                <a:cs typeface="+mj-cs"/>
              </a:rPr>
              <a:t>spake</a:t>
            </a:r>
            <a:r>
              <a:rPr lang="en-US" sz="3800" kern="1200" dirty="0" smtClean="0">
                <a:solidFill>
                  <a:schemeClr val="tx1"/>
                </a:solidFill>
                <a:effectLst/>
                <a:latin typeface="+mj-lt"/>
                <a:ea typeface="+mj-ea"/>
                <a:cs typeface="+mj-cs"/>
              </a:rPr>
              <a:t> in time past unto the fathers by the prophets,</a:t>
            </a:r>
          </a:p>
          <a:p>
            <a:pPr lvl="0">
              <a:spcBef>
                <a:spcPts val="600"/>
              </a:spcBef>
              <a:spcAft>
                <a:spcPts val="600"/>
              </a:spcAft>
            </a:pPr>
            <a:r>
              <a:rPr lang="en-US" sz="4400" b="1" kern="1200" baseline="30000" dirty="0" smtClean="0">
                <a:solidFill>
                  <a:schemeClr val="tx1"/>
                </a:solidFill>
                <a:effectLst/>
                <a:latin typeface="+mj-lt"/>
                <a:ea typeface="+mj-ea"/>
                <a:cs typeface="+mj-cs"/>
              </a:rPr>
              <a:t>2 </a:t>
            </a:r>
            <a:r>
              <a:rPr lang="en-US" sz="4400" b="1" kern="1200" dirty="0" smtClean="0">
                <a:solidFill>
                  <a:schemeClr val="tx1"/>
                </a:solidFill>
                <a:effectLst/>
                <a:latin typeface="+mj-lt"/>
                <a:ea typeface="+mj-ea"/>
                <a:cs typeface="+mj-cs"/>
              </a:rPr>
              <a:t> </a:t>
            </a:r>
            <a:r>
              <a:rPr lang="en-US" sz="3800" kern="1200" dirty="0" smtClean="0">
                <a:solidFill>
                  <a:schemeClr val="tx1"/>
                </a:solidFill>
                <a:effectLst/>
                <a:latin typeface="+mj-lt"/>
                <a:ea typeface="+mj-ea"/>
                <a:cs typeface="+mj-cs"/>
              </a:rPr>
              <a:t>Hath in these last days spoken unto us by His Son, whom He hath appointed Heir of all things, by whom also He made the worlds; </a:t>
            </a:r>
          </a:p>
        </p:txBody>
      </p:sp>
      <p:sp>
        <p:nvSpPr>
          <p:cNvPr id="2" name="Title 1"/>
          <p:cNvSpPr>
            <a:spLocks noGrp="1"/>
          </p:cNvSpPr>
          <p:nvPr>
            <p:ph type="title"/>
          </p:nvPr>
        </p:nvSpPr>
        <p:spPr/>
        <p:txBody>
          <a:bodyPr/>
          <a:lstStyle/>
          <a:p>
            <a:pPr lvl="0"/>
            <a:r>
              <a:rPr lang="en-US" sz="4400" b="1" i="1" kern="1200" dirty="0" smtClean="0">
                <a:solidFill>
                  <a:schemeClr val="tx1"/>
                </a:solidFill>
                <a:effectLst/>
                <a:latin typeface="+mj-lt"/>
                <a:ea typeface="+mj-ea"/>
                <a:cs typeface="+mj-cs"/>
              </a:rPr>
              <a:t>Hebrews 1:1-2 (KJV) </a:t>
            </a:r>
            <a:endParaRPr lang="en-US" dirty="0"/>
          </a:p>
        </p:txBody>
      </p:sp>
    </p:spTree>
    <p:extLst>
      <p:ext uri="{BB962C8B-B14F-4D97-AF65-F5344CB8AC3E}">
        <p14:creationId xmlns:p14="http://schemas.microsoft.com/office/powerpoint/2010/main" val="243607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70" y="1314450"/>
            <a:ext cx="7408333" cy="2588022"/>
          </a:xfrm>
        </p:spPr>
        <p:txBody>
          <a:bodyPr>
            <a:normAutofit lnSpcReduction="10000"/>
          </a:bodyPr>
          <a:lstStyle/>
          <a:p>
            <a:r>
              <a:rPr lang="en-US" sz="3200" dirty="0">
                <a:solidFill>
                  <a:schemeClr val="tx1"/>
                </a:solidFill>
                <a:latin typeface="+mj-lt"/>
                <a:ea typeface="+mj-ea"/>
                <a:cs typeface="+mj-cs"/>
              </a:rPr>
              <a:t>1. </a:t>
            </a:r>
            <a:r>
              <a:rPr lang="en-US" sz="3500" dirty="0">
                <a:solidFill>
                  <a:schemeClr val="tx1"/>
                </a:solidFill>
                <a:latin typeface="+mj-lt"/>
                <a:ea typeface="+mj-ea"/>
                <a:cs typeface="+mj-cs"/>
              </a:rPr>
              <a:t>As God spoke to the fathers by dreams, angels, or visions, they would instruct their children, thus this is sometimes called an age of family religion (</a:t>
            </a:r>
            <a:r>
              <a:rPr lang="en-US" sz="3500" dirty="0" smtClean="0">
                <a:solidFill>
                  <a:schemeClr val="tx1"/>
                </a:solidFill>
                <a:latin typeface="+mj-lt"/>
                <a:ea typeface="+mj-ea"/>
                <a:cs typeface="+mj-cs"/>
              </a:rPr>
              <a:t>Genesis </a:t>
            </a:r>
            <a:r>
              <a:rPr lang="en-US" sz="3500" dirty="0">
                <a:solidFill>
                  <a:schemeClr val="tx1"/>
                </a:solidFill>
                <a:latin typeface="+mj-lt"/>
                <a:ea typeface="+mj-ea"/>
                <a:cs typeface="+mj-cs"/>
              </a:rPr>
              <a:t>18:19).</a:t>
            </a:r>
          </a:p>
        </p:txBody>
      </p:sp>
      <p:sp>
        <p:nvSpPr>
          <p:cNvPr id="2" name="Title 1"/>
          <p:cNvSpPr>
            <a:spLocks noGrp="1"/>
          </p:cNvSpPr>
          <p:nvPr>
            <p:ph type="title"/>
          </p:nvPr>
        </p:nvSpPr>
        <p:spPr/>
        <p:txBody>
          <a:bodyPr/>
          <a:lstStyle/>
          <a:p>
            <a:pPr lvl="0"/>
            <a:r>
              <a:rPr lang="en-US" sz="4400" b="1" kern="1200" dirty="0" smtClean="0">
                <a:solidFill>
                  <a:schemeClr val="tx1"/>
                </a:solidFill>
                <a:effectLst/>
                <a:latin typeface="+mj-lt"/>
                <a:ea typeface="+mj-ea"/>
                <a:cs typeface="+mj-cs"/>
              </a:rPr>
              <a:t>B. Man’s Relationship to God </a:t>
            </a:r>
            <a:endParaRPr lang="en-US" dirty="0"/>
          </a:p>
        </p:txBody>
      </p:sp>
    </p:spTree>
    <p:extLst>
      <p:ext uri="{BB962C8B-B14F-4D97-AF65-F5344CB8AC3E}">
        <p14:creationId xmlns:p14="http://schemas.microsoft.com/office/powerpoint/2010/main" val="374208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836" y="1028700"/>
            <a:ext cx="8678328" cy="2588022"/>
          </a:xfrm>
        </p:spPr>
        <p:txBody>
          <a:bodyPr>
            <a:noAutofit/>
          </a:bodyPr>
          <a:lstStyle/>
          <a:p>
            <a:pPr lvl="0"/>
            <a:r>
              <a:rPr lang="en-US" sz="3100" kern="1200" baseline="30000" dirty="0" smtClean="0">
                <a:solidFill>
                  <a:schemeClr val="tx1"/>
                </a:solidFill>
                <a:effectLst/>
                <a:latin typeface="+mj-lt"/>
                <a:ea typeface="+mj-ea"/>
                <a:cs typeface="+mj-cs"/>
              </a:rPr>
              <a:t>16 </a:t>
            </a:r>
            <a:r>
              <a:rPr lang="en-US" sz="3100" kern="1200" dirty="0" smtClean="0">
                <a:solidFill>
                  <a:schemeClr val="tx1"/>
                </a:solidFill>
                <a:effectLst/>
                <a:latin typeface="+mj-lt"/>
                <a:ea typeface="+mj-ea"/>
                <a:cs typeface="+mj-cs"/>
              </a:rPr>
              <a:t> And the men rose up from thence, and looked toward Sodom: and Abraham went with them to bring them on the way. </a:t>
            </a:r>
            <a:r>
              <a:rPr lang="en-US" sz="3100" kern="1200" baseline="30000" dirty="0" smtClean="0">
                <a:solidFill>
                  <a:schemeClr val="tx1"/>
                </a:solidFill>
                <a:effectLst/>
                <a:latin typeface="+mj-lt"/>
                <a:ea typeface="+mj-ea"/>
                <a:cs typeface="+mj-cs"/>
              </a:rPr>
              <a:t>17 </a:t>
            </a:r>
            <a:r>
              <a:rPr lang="en-US" sz="3100" kern="1200" dirty="0" smtClean="0">
                <a:solidFill>
                  <a:schemeClr val="tx1"/>
                </a:solidFill>
                <a:effectLst/>
                <a:latin typeface="+mj-lt"/>
                <a:ea typeface="+mj-ea"/>
                <a:cs typeface="+mj-cs"/>
              </a:rPr>
              <a:t> And the </a:t>
            </a:r>
            <a:r>
              <a:rPr lang="en-US" sz="3100" kern="1200" cap="small" dirty="0" smtClean="0">
                <a:solidFill>
                  <a:schemeClr val="tx1"/>
                </a:solidFill>
                <a:effectLst/>
                <a:latin typeface="+mj-lt"/>
                <a:ea typeface="+mj-ea"/>
                <a:cs typeface="+mj-cs"/>
              </a:rPr>
              <a:t>LORD</a:t>
            </a:r>
            <a:r>
              <a:rPr lang="en-US" sz="3100" kern="1200" dirty="0" smtClean="0">
                <a:solidFill>
                  <a:schemeClr val="tx1"/>
                </a:solidFill>
                <a:effectLst/>
                <a:latin typeface="+mj-lt"/>
                <a:ea typeface="+mj-ea"/>
                <a:cs typeface="+mj-cs"/>
              </a:rPr>
              <a:t> said, Shall I hide from Abraham that thing which I do; </a:t>
            </a:r>
            <a:r>
              <a:rPr lang="en-US" sz="3100" baseline="30000" dirty="0">
                <a:solidFill>
                  <a:schemeClr val="tx1"/>
                </a:solidFill>
                <a:latin typeface="+mj-lt"/>
                <a:ea typeface="+mj-ea"/>
                <a:cs typeface="+mj-cs"/>
              </a:rPr>
              <a:t>1</a:t>
            </a:r>
            <a:r>
              <a:rPr lang="en-US" sz="3100" kern="1200" baseline="30000" dirty="0" smtClean="0">
                <a:solidFill>
                  <a:schemeClr val="tx1"/>
                </a:solidFill>
                <a:effectLst/>
                <a:latin typeface="+mj-lt"/>
                <a:ea typeface="+mj-ea"/>
                <a:cs typeface="+mj-cs"/>
              </a:rPr>
              <a:t>8 </a:t>
            </a:r>
            <a:r>
              <a:rPr lang="en-US" sz="3100" kern="1200" dirty="0" smtClean="0">
                <a:solidFill>
                  <a:schemeClr val="tx1"/>
                </a:solidFill>
                <a:effectLst/>
                <a:latin typeface="+mj-lt"/>
                <a:ea typeface="+mj-ea"/>
                <a:cs typeface="+mj-cs"/>
              </a:rPr>
              <a:t> Seeing that Abraham shall surely become a great and mighty nation, and all the nations of the earth shall be blessed in him? </a:t>
            </a:r>
            <a:r>
              <a:rPr lang="en-US" sz="3100" kern="1200" baseline="30000" dirty="0" smtClean="0">
                <a:solidFill>
                  <a:schemeClr val="tx1"/>
                </a:solidFill>
                <a:effectLst/>
                <a:latin typeface="+mj-lt"/>
                <a:ea typeface="+mj-ea"/>
                <a:cs typeface="+mj-cs"/>
              </a:rPr>
              <a:t>19 </a:t>
            </a:r>
            <a:r>
              <a:rPr lang="en-US" sz="3100" kern="1200" dirty="0" smtClean="0">
                <a:solidFill>
                  <a:schemeClr val="tx1"/>
                </a:solidFill>
                <a:effectLst/>
                <a:latin typeface="+mj-lt"/>
                <a:ea typeface="+mj-ea"/>
                <a:cs typeface="+mj-cs"/>
              </a:rPr>
              <a:t> For I know him, that he will command his children and his household after him, and they shall keep the way of the </a:t>
            </a:r>
            <a:r>
              <a:rPr lang="en-US" sz="3100" kern="1200" cap="small" dirty="0" smtClean="0">
                <a:solidFill>
                  <a:schemeClr val="tx1"/>
                </a:solidFill>
                <a:effectLst/>
                <a:latin typeface="+mj-lt"/>
                <a:ea typeface="+mj-ea"/>
                <a:cs typeface="+mj-cs"/>
              </a:rPr>
              <a:t>LORD</a:t>
            </a:r>
            <a:r>
              <a:rPr lang="en-US" sz="3100" kern="1200" dirty="0" smtClean="0">
                <a:solidFill>
                  <a:schemeClr val="tx1"/>
                </a:solidFill>
                <a:effectLst/>
                <a:latin typeface="+mj-lt"/>
                <a:ea typeface="+mj-ea"/>
                <a:cs typeface="+mj-cs"/>
              </a:rPr>
              <a:t>, to do justice and judgment; that the </a:t>
            </a:r>
            <a:r>
              <a:rPr lang="en-US" sz="3100" kern="1200" cap="small" dirty="0" smtClean="0">
                <a:solidFill>
                  <a:schemeClr val="tx1"/>
                </a:solidFill>
                <a:effectLst/>
                <a:latin typeface="+mj-lt"/>
                <a:ea typeface="+mj-ea"/>
                <a:cs typeface="+mj-cs"/>
              </a:rPr>
              <a:t>LORD</a:t>
            </a:r>
            <a:r>
              <a:rPr lang="en-US" sz="3100" kern="1200" dirty="0" smtClean="0">
                <a:solidFill>
                  <a:schemeClr val="tx1"/>
                </a:solidFill>
                <a:effectLst/>
                <a:latin typeface="+mj-lt"/>
                <a:ea typeface="+mj-ea"/>
                <a:cs typeface="+mj-cs"/>
              </a:rPr>
              <a:t> may bring upon Abraham that which He hath spoken of him.</a:t>
            </a:r>
          </a:p>
        </p:txBody>
      </p:sp>
      <p:sp>
        <p:nvSpPr>
          <p:cNvPr id="2" name="Title 1"/>
          <p:cNvSpPr>
            <a:spLocks noGrp="1"/>
          </p:cNvSpPr>
          <p:nvPr>
            <p:ph type="title"/>
          </p:nvPr>
        </p:nvSpPr>
        <p:spPr/>
        <p:txBody>
          <a:bodyPr/>
          <a:lstStyle/>
          <a:p>
            <a:pPr lvl="0"/>
            <a:r>
              <a:rPr lang="en-US" sz="4400" b="1" i="1" kern="1200" dirty="0" smtClean="0">
                <a:solidFill>
                  <a:schemeClr val="tx1"/>
                </a:solidFill>
                <a:effectLst/>
                <a:latin typeface="+mj-lt"/>
                <a:ea typeface="+mj-ea"/>
                <a:cs typeface="+mj-cs"/>
              </a:rPr>
              <a:t>Genesis 18:16-19 (KJV) </a:t>
            </a:r>
            <a:endParaRPr lang="en-US" dirty="0"/>
          </a:p>
        </p:txBody>
      </p:sp>
    </p:spTree>
    <p:extLst>
      <p:ext uri="{BB962C8B-B14F-4D97-AF65-F5344CB8AC3E}">
        <p14:creationId xmlns:p14="http://schemas.microsoft.com/office/powerpoint/2010/main" val="1343147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028700"/>
            <a:ext cx="7772400" cy="1143000"/>
          </a:xfrm>
        </p:spPr>
        <p:txBody>
          <a:bodyPr>
            <a:normAutofit fontScale="90000"/>
          </a:bodyPr>
          <a:lstStyle/>
          <a:p>
            <a:pPr lvl="0"/>
            <a:r>
              <a:rPr lang="en-US" sz="4400" b="1" kern="1200" dirty="0" smtClean="0">
                <a:solidFill>
                  <a:schemeClr val="tx1"/>
                </a:solidFill>
                <a:effectLst/>
                <a:latin typeface="+mj-lt"/>
                <a:ea typeface="+mj-ea"/>
                <a:cs typeface="+mj-cs"/>
              </a:rPr>
              <a:t>Worship consisted of animal sacrifices offered upon altars </a:t>
            </a:r>
            <a:br>
              <a:rPr lang="en-US" sz="4400" b="1" kern="1200" dirty="0" smtClean="0">
                <a:solidFill>
                  <a:schemeClr val="tx1"/>
                </a:solidFill>
                <a:effectLst/>
                <a:latin typeface="+mj-lt"/>
                <a:ea typeface="+mj-ea"/>
                <a:cs typeface="+mj-cs"/>
              </a:rPr>
            </a:br>
            <a:r>
              <a:rPr lang="en-US" sz="4400" b="1" kern="1200" dirty="0" smtClean="0">
                <a:solidFill>
                  <a:schemeClr val="tx1"/>
                </a:solidFill>
                <a:effectLst/>
                <a:latin typeface="+mj-lt"/>
                <a:ea typeface="+mj-ea"/>
                <a:cs typeface="+mj-cs"/>
              </a:rPr>
              <a:t>(</a:t>
            </a:r>
            <a:r>
              <a:rPr lang="en-US" sz="4400" b="1" u="none" strike="noStrike" kern="1200" dirty="0" smtClean="0">
                <a:solidFill>
                  <a:schemeClr val="tx1"/>
                </a:solidFill>
                <a:effectLst/>
                <a:latin typeface="+mj-lt"/>
                <a:ea typeface="+mj-ea"/>
                <a:cs typeface="+mj-cs"/>
              </a:rPr>
              <a:t>Genesis 8:20</a:t>
            </a:r>
            <a:r>
              <a:rPr lang="en-US" sz="4400" b="1" kern="1200" dirty="0" smtClean="0">
                <a:solidFill>
                  <a:schemeClr val="tx1"/>
                </a:solidFill>
                <a:effectLst/>
                <a:latin typeface="+mj-lt"/>
                <a:ea typeface="+mj-ea"/>
                <a:cs typeface="+mj-cs"/>
              </a:rPr>
              <a:t>; </a:t>
            </a:r>
            <a:r>
              <a:rPr lang="en-US" sz="4400" b="1" u="none" strike="noStrike" kern="1200" dirty="0" smtClean="0">
                <a:solidFill>
                  <a:schemeClr val="tx1"/>
                </a:solidFill>
                <a:effectLst/>
                <a:latin typeface="+mj-lt"/>
                <a:ea typeface="+mj-ea"/>
                <a:cs typeface="+mj-cs"/>
              </a:rPr>
              <a:t>12:7-8</a:t>
            </a:r>
            <a:r>
              <a:rPr lang="en-US" sz="4400" b="1" kern="1200" dirty="0" smtClean="0">
                <a:solidFill>
                  <a:schemeClr val="tx1"/>
                </a:solidFill>
                <a:effectLst/>
                <a:latin typeface="+mj-lt"/>
                <a:ea typeface="+mj-ea"/>
                <a:cs typeface="+mj-cs"/>
              </a:rPr>
              <a:t>).</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7" b="4431"/>
          <a:stretch/>
        </p:blipFill>
        <p:spPr bwMode="auto">
          <a:xfrm>
            <a:off x="2438400" y="2571750"/>
            <a:ext cx="4213506"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025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85850"/>
            <a:ext cx="7924802" cy="2588022"/>
          </a:xfrm>
        </p:spPr>
        <p:txBody>
          <a:bodyPr>
            <a:noAutofit/>
          </a:bodyPr>
          <a:lstStyle/>
          <a:p>
            <a:r>
              <a:rPr lang="en-US" sz="3100" baseline="30000" dirty="0">
                <a:solidFill>
                  <a:schemeClr val="tx1"/>
                </a:solidFill>
                <a:latin typeface="+mj-lt"/>
                <a:ea typeface="+mj-ea"/>
                <a:cs typeface="+mj-cs"/>
              </a:rPr>
              <a:t>20  </a:t>
            </a:r>
            <a:r>
              <a:rPr lang="en-US" sz="2800" dirty="0">
                <a:solidFill>
                  <a:schemeClr val="tx1"/>
                </a:solidFill>
                <a:latin typeface="+mj-lt"/>
                <a:ea typeface="+mj-ea"/>
                <a:cs typeface="+mj-cs"/>
              </a:rPr>
              <a:t>And Noah </a:t>
            </a:r>
            <a:r>
              <a:rPr lang="en-US" sz="2800" dirty="0" err="1">
                <a:solidFill>
                  <a:schemeClr val="tx1"/>
                </a:solidFill>
                <a:latin typeface="+mj-lt"/>
                <a:ea typeface="+mj-ea"/>
                <a:cs typeface="+mj-cs"/>
              </a:rPr>
              <a:t>builded</a:t>
            </a:r>
            <a:r>
              <a:rPr lang="en-US" sz="2800" dirty="0">
                <a:solidFill>
                  <a:schemeClr val="tx1"/>
                </a:solidFill>
                <a:latin typeface="+mj-lt"/>
                <a:ea typeface="+mj-ea"/>
                <a:cs typeface="+mj-cs"/>
              </a:rPr>
              <a:t> an </a:t>
            </a:r>
            <a:r>
              <a:rPr lang="en-US" sz="2800" cap="small" dirty="0">
                <a:solidFill>
                  <a:schemeClr val="tx1"/>
                </a:solidFill>
                <a:latin typeface="+mj-lt"/>
                <a:ea typeface="+mj-ea"/>
                <a:cs typeface="+mj-cs"/>
              </a:rPr>
              <a:t>altar</a:t>
            </a:r>
            <a:r>
              <a:rPr lang="en-US" sz="2800" dirty="0">
                <a:solidFill>
                  <a:schemeClr val="tx1"/>
                </a:solidFill>
                <a:latin typeface="+mj-lt"/>
                <a:ea typeface="+mj-ea"/>
                <a:cs typeface="+mj-cs"/>
              </a:rPr>
              <a:t> unto the LORD; and took of every clean beast, and of every clean fowl, and offered burnt offerings on the </a:t>
            </a:r>
            <a:r>
              <a:rPr lang="en-US" sz="2800" cap="small" dirty="0">
                <a:solidFill>
                  <a:schemeClr val="tx1"/>
                </a:solidFill>
                <a:latin typeface="+mj-lt"/>
                <a:ea typeface="+mj-ea"/>
                <a:cs typeface="+mj-cs"/>
              </a:rPr>
              <a:t>altar</a:t>
            </a:r>
            <a:r>
              <a:rPr lang="en-US" sz="2800" dirty="0">
                <a:solidFill>
                  <a:schemeClr val="tx1"/>
                </a:solidFill>
                <a:latin typeface="+mj-lt"/>
                <a:ea typeface="+mj-ea"/>
                <a:cs typeface="+mj-cs"/>
              </a:rPr>
              <a:t>. </a:t>
            </a:r>
            <a:r>
              <a:rPr lang="en-US" sz="3100" baseline="30000" dirty="0">
                <a:solidFill>
                  <a:schemeClr val="tx1"/>
                </a:solidFill>
                <a:latin typeface="+mj-lt"/>
                <a:ea typeface="+mj-ea"/>
                <a:cs typeface="+mj-cs"/>
              </a:rPr>
              <a:t>21  </a:t>
            </a:r>
            <a:r>
              <a:rPr lang="en-US" sz="2800" dirty="0">
                <a:solidFill>
                  <a:schemeClr val="tx1"/>
                </a:solidFill>
                <a:latin typeface="+mj-lt"/>
                <a:ea typeface="+mj-ea"/>
                <a:cs typeface="+mj-cs"/>
              </a:rPr>
              <a:t>And the LORD smelled a sweet </a:t>
            </a:r>
            <a:r>
              <a:rPr lang="en-US" sz="2800" dirty="0" err="1">
                <a:solidFill>
                  <a:schemeClr val="tx1"/>
                </a:solidFill>
                <a:latin typeface="+mj-lt"/>
                <a:ea typeface="+mj-ea"/>
                <a:cs typeface="+mj-cs"/>
              </a:rPr>
              <a:t>savour</a:t>
            </a:r>
            <a:r>
              <a:rPr lang="en-US" sz="2800" dirty="0">
                <a:solidFill>
                  <a:schemeClr val="tx1"/>
                </a:solidFill>
                <a:latin typeface="+mj-lt"/>
                <a:ea typeface="+mj-ea"/>
                <a:cs typeface="+mj-cs"/>
              </a:rPr>
              <a:t>; and the LORD said in his heart, I will not again curse the ground any more for man's sake; for the imagination of man's heart is evil from his youth; neither will I again smite any more every thing living, as I have done</a:t>
            </a:r>
            <a:r>
              <a:rPr lang="en-US" sz="3100" baseline="30000" dirty="0">
                <a:solidFill>
                  <a:schemeClr val="tx1"/>
                </a:solidFill>
                <a:latin typeface="+mj-lt"/>
                <a:ea typeface="+mj-ea"/>
                <a:cs typeface="+mj-cs"/>
              </a:rPr>
              <a:t>. 22  </a:t>
            </a:r>
            <a:r>
              <a:rPr lang="en-US" sz="2800" dirty="0">
                <a:solidFill>
                  <a:schemeClr val="tx1"/>
                </a:solidFill>
                <a:latin typeface="+mj-lt"/>
                <a:ea typeface="+mj-ea"/>
                <a:cs typeface="+mj-cs"/>
              </a:rPr>
              <a:t>While the earth </a:t>
            </a:r>
            <a:r>
              <a:rPr lang="en-US" sz="2800" dirty="0" err="1">
                <a:solidFill>
                  <a:schemeClr val="tx1"/>
                </a:solidFill>
                <a:latin typeface="+mj-lt"/>
                <a:ea typeface="+mj-ea"/>
                <a:cs typeface="+mj-cs"/>
              </a:rPr>
              <a:t>remaineth</a:t>
            </a:r>
            <a:r>
              <a:rPr lang="en-US" sz="2800" dirty="0">
                <a:solidFill>
                  <a:schemeClr val="tx1"/>
                </a:solidFill>
                <a:latin typeface="+mj-lt"/>
                <a:ea typeface="+mj-ea"/>
                <a:cs typeface="+mj-cs"/>
              </a:rPr>
              <a:t>, seedtime and harvest, and cold and heat, and summer and winter, and day and night shall not cease. </a:t>
            </a:r>
          </a:p>
        </p:txBody>
      </p:sp>
      <p:sp>
        <p:nvSpPr>
          <p:cNvPr id="2" name="Title 1"/>
          <p:cNvSpPr>
            <a:spLocks noGrp="1"/>
          </p:cNvSpPr>
          <p:nvPr>
            <p:ph type="title"/>
          </p:nvPr>
        </p:nvSpPr>
        <p:spPr/>
        <p:txBody>
          <a:bodyPr/>
          <a:lstStyle/>
          <a:p>
            <a:pPr lvl="0"/>
            <a:r>
              <a:rPr lang="en-US" sz="4400" b="1" i="1" kern="1200" dirty="0" smtClean="0">
                <a:solidFill>
                  <a:schemeClr val="tx1"/>
                </a:solidFill>
                <a:effectLst/>
                <a:latin typeface="+mj-lt"/>
                <a:ea typeface="+mj-ea"/>
                <a:cs typeface="+mj-cs"/>
              </a:rPr>
              <a:t>Genesis 8:20-22 (KJV) </a:t>
            </a:r>
            <a:endParaRPr lang="en-US" dirty="0"/>
          </a:p>
        </p:txBody>
      </p:sp>
    </p:spTree>
    <p:extLst>
      <p:ext uri="{BB962C8B-B14F-4D97-AF65-F5344CB8AC3E}">
        <p14:creationId xmlns:p14="http://schemas.microsoft.com/office/powerpoint/2010/main" val="1177035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5850"/>
            <a:ext cx="8001000" cy="2588022"/>
          </a:xfrm>
        </p:spPr>
        <p:txBody>
          <a:bodyPr>
            <a:noAutofit/>
          </a:bodyPr>
          <a:lstStyle/>
          <a:p>
            <a:pPr lvl="0"/>
            <a:r>
              <a:rPr lang="en-US" sz="2800" baseline="30000" dirty="0">
                <a:solidFill>
                  <a:schemeClr val="tx1"/>
                </a:solidFill>
                <a:latin typeface="+mj-lt"/>
                <a:ea typeface="+mj-ea"/>
                <a:cs typeface="+mj-cs"/>
              </a:rPr>
              <a:t>6</a:t>
            </a:r>
            <a:r>
              <a:rPr lang="en-US" sz="2800" dirty="0">
                <a:solidFill>
                  <a:schemeClr val="tx1"/>
                </a:solidFill>
                <a:latin typeface="+mj-lt"/>
                <a:ea typeface="+mj-ea"/>
                <a:cs typeface="+mj-cs"/>
              </a:rPr>
              <a:t>  And Abram passed through the land unto the place of </a:t>
            </a:r>
            <a:r>
              <a:rPr lang="en-US" sz="2800" dirty="0" err="1">
                <a:solidFill>
                  <a:schemeClr val="tx1"/>
                </a:solidFill>
                <a:latin typeface="+mj-lt"/>
                <a:ea typeface="+mj-ea"/>
                <a:cs typeface="+mj-cs"/>
              </a:rPr>
              <a:t>Sichem</a:t>
            </a:r>
            <a:r>
              <a:rPr lang="en-US" sz="2800" dirty="0">
                <a:solidFill>
                  <a:schemeClr val="tx1"/>
                </a:solidFill>
                <a:latin typeface="+mj-lt"/>
                <a:ea typeface="+mj-ea"/>
                <a:cs typeface="+mj-cs"/>
              </a:rPr>
              <a:t>, unto the plain of </a:t>
            </a:r>
            <a:r>
              <a:rPr lang="en-US" sz="2800" dirty="0" err="1">
                <a:solidFill>
                  <a:schemeClr val="tx1"/>
                </a:solidFill>
                <a:latin typeface="+mj-lt"/>
                <a:ea typeface="+mj-ea"/>
                <a:cs typeface="+mj-cs"/>
              </a:rPr>
              <a:t>Moreh</a:t>
            </a:r>
            <a:r>
              <a:rPr lang="en-US" sz="2800" dirty="0">
                <a:solidFill>
                  <a:schemeClr val="tx1"/>
                </a:solidFill>
                <a:latin typeface="+mj-lt"/>
                <a:ea typeface="+mj-ea"/>
                <a:cs typeface="+mj-cs"/>
              </a:rPr>
              <a:t>. And the Canaanite was then in the land. </a:t>
            </a:r>
            <a:r>
              <a:rPr lang="en-US" sz="2800" baseline="30000" dirty="0" smtClean="0">
                <a:solidFill>
                  <a:schemeClr val="tx1"/>
                </a:solidFill>
                <a:latin typeface="+mj-lt"/>
                <a:ea typeface="+mj-ea"/>
                <a:cs typeface="+mj-cs"/>
              </a:rPr>
              <a:t>7</a:t>
            </a:r>
            <a:r>
              <a:rPr lang="en-US" sz="2800" dirty="0" smtClean="0">
                <a:solidFill>
                  <a:schemeClr val="tx1"/>
                </a:solidFill>
                <a:latin typeface="+mj-lt"/>
                <a:ea typeface="+mj-ea"/>
                <a:cs typeface="+mj-cs"/>
              </a:rPr>
              <a:t> </a:t>
            </a:r>
            <a:r>
              <a:rPr lang="en-US" sz="2800" dirty="0">
                <a:solidFill>
                  <a:schemeClr val="tx1"/>
                </a:solidFill>
                <a:latin typeface="+mj-lt"/>
                <a:ea typeface="+mj-ea"/>
                <a:cs typeface="+mj-cs"/>
              </a:rPr>
              <a:t> And the LORD appeared unto Abram, and said, Unto thy seed will I give this land: and there </a:t>
            </a:r>
            <a:r>
              <a:rPr lang="en-US" sz="2800" dirty="0" err="1">
                <a:solidFill>
                  <a:schemeClr val="tx1"/>
                </a:solidFill>
                <a:latin typeface="+mj-lt"/>
                <a:ea typeface="+mj-ea"/>
                <a:cs typeface="+mj-cs"/>
              </a:rPr>
              <a:t>builded</a:t>
            </a:r>
            <a:r>
              <a:rPr lang="en-US" sz="2800" dirty="0">
                <a:solidFill>
                  <a:schemeClr val="tx1"/>
                </a:solidFill>
                <a:latin typeface="+mj-lt"/>
                <a:ea typeface="+mj-ea"/>
                <a:cs typeface="+mj-cs"/>
              </a:rPr>
              <a:t> he an </a:t>
            </a:r>
            <a:r>
              <a:rPr lang="en-US" sz="2800" cap="small" dirty="0">
                <a:solidFill>
                  <a:schemeClr val="tx1"/>
                </a:solidFill>
                <a:latin typeface="+mj-lt"/>
                <a:ea typeface="+mj-ea"/>
                <a:cs typeface="+mj-cs"/>
              </a:rPr>
              <a:t>altar</a:t>
            </a:r>
            <a:r>
              <a:rPr lang="en-US" sz="2800" dirty="0">
                <a:solidFill>
                  <a:schemeClr val="tx1"/>
                </a:solidFill>
                <a:latin typeface="+mj-lt"/>
                <a:ea typeface="+mj-ea"/>
                <a:cs typeface="+mj-cs"/>
              </a:rPr>
              <a:t> unto the LORD, who appeared unto him. </a:t>
            </a:r>
            <a:r>
              <a:rPr lang="en-US" sz="2800" baseline="30000" dirty="0" smtClean="0">
                <a:solidFill>
                  <a:schemeClr val="tx1"/>
                </a:solidFill>
                <a:latin typeface="+mj-lt"/>
                <a:ea typeface="+mj-ea"/>
                <a:cs typeface="+mj-cs"/>
              </a:rPr>
              <a:t>8</a:t>
            </a:r>
            <a:r>
              <a:rPr lang="en-US" sz="2800" dirty="0" smtClean="0">
                <a:solidFill>
                  <a:schemeClr val="tx1"/>
                </a:solidFill>
                <a:latin typeface="+mj-lt"/>
                <a:ea typeface="+mj-ea"/>
                <a:cs typeface="+mj-cs"/>
              </a:rPr>
              <a:t> </a:t>
            </a:r>
            <a:r>
              <a:rPr lang="en-US" sz="2800" dirty="0">
                <a:solidFill>
                  <a:schemeClr val="tx1"/>
                </a:solidFill>
                <a:latin typeface="+mj-lt"/>
                <a:ea typeface="+mj-ea"/>
                <a:cs typeface="+mj-cs"/>
              </a:rPr>
              <a:t> And he removed from thence unto a mountain on the east of Bethel, and pitched his tent, having Bethel on the west, and Hai on the east: and there he </a:t>
            </a:r>
            <a:r>
              <a:rPr lang="en-US" sz="2800" dirty="0" err="1">
                <a:solidFill>
                  <a:schemeClr val="tx1"/>
                </a:solidFill>
                <a:latin typeface="+mj-lt"/>
                <a:ea typeface="+mj-ea"/>
                <a:cs typeface="+mj-cs"/>
              </a:rPr>
              <a:t>builded</a:t>
            </a:r>
            <a:r>
              <a:rPr lang="en-US" sz="2800" dirty="0">
                <a:solidFill>
                  <a:schemeClr val="tx1"/>
                </a:solidFill>
                <a:latin typeface="+mj-lt"/>
                <a:ea typeface="+mj-ea"/>
                <a:cs typeface="+mj-cs"/>
              </a:rPr>
              <a:t> an </a:t>
            </a:r>
            <a:r>
              <a:rPr lang="en-US" sz="2800" cap="small" dirty="0">
                <a:solidFill>
                  <a:schemeClr val="tx1"/>
                </a:solidFill>
                <a:latin typeface="+mj-lt"/>
                <a:ea typeface="+mj-ea"/>
                <a:cs typeface="+mj-cs"/>
              </a:rPr>
              <a:t>altar</a:t>
            </a:r>
            <a:r>
              <a:rPr lang="en-US" sz="2800" dirty="0">
                <a:solidFill>
                  <a:schemeClr val="tx1"/>
                </a:solidFill>
                <a:latin typeface="+mj-lt"/>
                <a:ea typeface="+mj-ea"/>
                <a:cs typeface="+mj-cs"/>
              </a:rPr>
              <a:t> unto the LORD, and called upon the name of the LORD. </a:t>
            </a:r>
          </a:p>
        </p:txBody>
      </p:sp>
      <p:sp>
        <p:nvSpPr>
          <p:cNvPr id="2" name="Title 1"/>
          <p:cNvSpPr>
            <a:spLocks noGrp="1"/>
          </p:cNvSpPr>
          <p:nvPr>
            <p:ph type="title"/>
          </p:nvPr>
        </p:nvSpPr>
        <p:spPr/>
        <p:txBody>
          <a:bodyPr/>
          <a:lstStyle/>
          <a:p>
            <a:pPr lvl="0"/>
            <a:r>
              <a:rPr lang="en-US" sz="4400" b="1" i="1" kern="1200" dirty="0" smtClean="0">
                <a:solidFill>
                  <a:schemeClr val="tx1"/>
                </a:solidFill>
                <a:effectLst/>
                <a:latin typeface="+mj-lt"/>
                <a:ea typeface="+mj-ea"/>
                <a:cs typeface="+mj-cs"/>
              </a:rPr>
              <a:t>Genesis 12:6-8 (KJV)</a:t>
            </a:r>
            <a:endParaRPr lang="en-US" dirty="0"/>
          </a:p>
        </p:txBody>
      </p:sp>
    </p:spTree>
    <p:extLst>
      <p:ext uri="{BB962C8B-B14F-4D97-AF65-F5344CB8AC3E}">
        <p14:creationId xmlns:p14="http://schemas.microsoft.com/office/powerpoint/2010/main" val="1069416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26" y="1291828"/>
            <a:ext cx="8238074" cy="3108722"/>
          </a:xfrm>
        </p:spPr>
        <p:txBody>
          <a:bodyPr>
            <a:noAutofit/>
          </a:bodyPr>
          <a:lstStyle/>
          <a:p>
            <a:r>
              <a:rPr lang="en-US" sz="3200" dirty="0">
                <a:solidFill>
                  <a:schemeClr val="tx1"/>
                </a:solidFill>
                <a:latin typeface="+mj-lt"/>
                <a:ea typeface="+mj-ea"/>
                <a:cs typeface="+mj-cs"/>
              </a:rPr>
              <a:t>1. We will relieve the Bible of many pressures if we </a:t>
            </a:r>
            <a:r>
              <a:rPr lang="en-US" sz="3200" dirty="0" smtClean="0">
                <a:solidFill>
                  <a:schemeClr val="tx1"/>
                </a:solidFill>
                <a:latin typeface="+mj-lt"/>
                <a:ea typeface="+mj-ea"/>
                <a:cs typeface="+mj-cs"/>
              </a:rPr>
              <a:t>keep </a:t>
            </a:r>
            <a:r>
              <a:rPr lang="en-US" sz="3200" dirty="0">
                <a:solidFill>
                  <a:schemeClr val="tx1"/>
                </a:solidFill>
                <a:latin typeface="+mj-lt"/>
                <a:ea typeface="+mj-ea"/>
                <a:cs typeface="+mj-cs"/>
              </a:rPr>
              <a:t>in mind that it was written for </a:t>
            </a:r>
            <a:r>
              <a:rPr lang="en-US" sz="3200" b="1" i="1" dirty="0">
                <a:solidFill>
                  <a:schemeClr val="tx1"/>
                </a:solidFill>
                <a:latin typeface="+mj-lt"/>
                <a:ea typeface="+mj-ea"/>
                <a:cs typeface="+mj-cs"/>
              </a:rPr>
              <a:t>religious</a:t>
            </a:r>
            <a:r>
              <a:rPr lang="en-US" sz="3200" dirty="0">
                <a:solidFill>
                  <a:schemeClr val="tx1"/>
                </a:solidFill>
                <a:latin typeface="+mj-lt"/>
                <a:ea typeface="+mj-ea"/>
                <a:cs typeface="+mj-cs"/>
              </a:rPr>
              <a:t> ends rather than </a:t>
            </a:r>
            <a:r>
              <a:rPr lang="en-US" sz="3200" b="1" i="1" dirty="0">
                <a:solidFill>
                  <a:schemeClr val="tx1"/>
                </a:solidFill>
                <a:latin typeface="+mj-lt"/>
                <a:ea typeface="+mj-ea"/>
                <a:cs typeface="+mj-cs"/>
              </a:rPr>
              <a:t>scientific</a:t>
            </a:r>
            <a:r>
              <a:rPr lang="en-US" sz="3200" dirty="0">
                <a:solidFill>
                  <a:schemeClr val="tx1"/>
                </a:solidFill>
                <a:latin typeface="+mj-lt"/>
                <a:ea typeface="+mj-ea"/>
                <a:cs typeface="+mj-cs"/>
              </a:rPr>
              <a:t> or </a:t>
            </a:r>
            <a:r>
              <a:rPr lang="en-US" sz="3200" b="1" i="1" dirty="0">
                <a:solidFill>
                  <a:schemeClr val="tx1"/>
                </a:solidFill>
                <a:latin typeface="+mj-lt"/>
                <a:ea typeface="+mj-ea"/>
                <a:cs typeface="+mj-cs"/>
              </a:rPr>
              <a:t>chronological</a:t>
            </a:r>
            <a:r>
              <a:rPr lang="en-US" sz="3200" dirty="0">
                <a:solidFill>
                  <a:schemeClr val="tx1"/>
                </a:solidFill>
                <a:latin typeface="+mj-lt"/>
                <a:ea typeface="+mj-ea"/>
                <a:cs typeface="+mj-cs"/>
              </a:rPr>
              <a:t> </a:t>
            </a:r>
            <a:r>
              <a:rPr lang="en-US" sz="3200" dirty="0" smtClean="0">
                <a:solidFill>
                  <a:schemeClr val="tx1"/>
                </a:solidFill>
                <a:latin typeface="+mj-lt"/>
                <a:ea typeface="+mj-ea"/>
                <a:cs typeface="+mj-cs"/>
              </a:rPr>
              <a:t>purposes.</a:t>
            </a:r>
          </a:p>
          <a:p>
            <a:r>
              <a:rPr lang="en-US" sz="3200" dirty="0" smtClean="0">
                <a:solidFill>
                  <a:schemeClr val="tx1"/>
                </a:solidFill>
                <a:latin typeface="+mj-lt"/>
                <a:ea typeface="+mj-ea"/>
                <a:cs typeface="+mj-cs"/>
              </a:rPr>
              <a:t>We </a:t>
            </a:r>
            <a:r>
              <a:rPr lang="en-US" sz="3200" dirty="0">
                <a:solidFill>
                  <a:schemeClr val="tx1"/>
                </a:solidFill>
                <a:latin typeface="+mj-lt"/>
                <a:ea typeface="+mj-ea"/>
                <a:cs typeface="+mj-cs"/>
              </a:rPr>
              <a:t>are not given an exact date for creation nor can we be certain that every generation from Adam is specifically mentioned. On the basis of what is </a:t>
            </a:r>
            <a:r>
              <a:rPr lang="en-US" sz="3200" dirty="0" smtClean="0">
                <a:solidFill>
                  <a:schemeClr val="tx1"/>
                </a:solidFill>
                <a:latin typeface="+mj-lt"/>
                <a:ea typeface="+mj-ea"/>
                <a:cs typeface="+mj-cs"/>
              </a:rPr>
              <a:t>revealed, </a:t>
            </a:r>
            <a:r>
              <a:rPr lang="en-US" sz="3200" dirty="0">
                <a:solidFill>
                  <a:schemeClr val="tx1"/>
                </a:solidFill>
                <a:latin typeface="+mj-lt"/>
                <a:ea typeface="+mj-ea"/>
                <a:cs typeface="+mj-cs"/>
              </a:rPr>
              <a:t>this period lasted at least 2500 years, perhaps </a:t>
            </a:r>
            <a:r>
              <a:rPr lang="en-US" sz="3200" dirty="0" smtClean="0">
                <a:solidFill>
                  <a:schemeClr val="tx1"/>
                </a:solidFill>
                <a:latin typeface="+mj-lt"/>
                <a:ea typeface="+mj-ea"/>
                <a:cs typeface="+mj-cs"/>
              </a:rPr>
              <a:t>longer.</a:t>
            </a:r>
            <a:endParaRPr lang="en-US" sz="3200" dirty="0">
              <a:solidFill>
                <a:schemeClr val="tx1"/>
              </a:solidFill>
              <a:latin typeface="+mj-lt"/>
              <a:ea typeface="+mj-ea"/>
              <a:cs typeface="+mj-cs"/>
            </a:endParaRPr>
          </a:p>
        </p:txBody>
      </p:sp>
      <p:sp>
        <p:nvSpPr>
          <p:cNvPr id="2" name="Title 1"/>
          <p:cNvSpPr>
            <a:spLocks noGrp="1"/>
          </p:cNvSpPr>
          <p:nvPr>
            <p:ph type="title"/>
          </p:nvPr>
        </p:nvSpPr>
        <p:spPr/>
        <p:txBody>
          <a:bodyPr/>
          <a:lstStyle/>
          <a:p>
            <a:pPr lvl="0"/>
            <a:r>
              <a:rPr lang="en-US" sz="4400" b="1" kern="1200" dirty="0" smtClean="0">
                <a:solidFill>
                  <a:schemeClr val="tx1"/>
                </a:solidFill>
                <a:effectLst/>
                <a:latin typeface="+mj-lt"/>
                <a:ea typeface="+mj-ea"/>
                <a:cs typeface="+mj-cs"/>
              </a:rPr>
              <a:t>C. Duration </a:t>
            </a:r>
            <a:endParaRPr lang="en-US" dirty="0"/>
          </a:p>
        </p:txBody>
      </p:sp>
    </p:spTree>
    <p:extLst>
      <p:ext uri="{BB962C8B-B14F-4D97-AF65-F5344CB8AC3E}">
        <p14:creationId xmlns:p14="http://schemas.microsoft.com/office/powerpoint/2010/main" val="2436478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6778"/>
            <a:ext cx="7924800" cy="2588022"/>
          </a:xfrm>
        </p:spPr>
        <p:txBody>
          <a:bodyPr/>
          <a:lstStyle/>
          <a:p>
            <a:pPr lvl="0"/>
            <a:r>
              <a:rPr lang="en-US" sz="3200" dirty="0">
                <a:solidFill>
                  <a:schemeClr val="tx1"/>
                </a:solidFill>
                <a:latin typeface="+mj-lt"/>
                <a:ea typeface="+mj-ea"/>
                <a:cs typeface="+mj-cs"/>
              </a:rPr>
              <a:t>2. This period begins with Creation, recorded in </a:t>
            </a:r>
            <a:r>
              <a:rPr lang="en-US" sz="3200" dirty="0" smtClean="0">
                <a:solidFill>
                  <a:schemeClr val="tx1"/>
                </a:solidFill>
                <a:latin typeface="+mj-lt"/>
                <a:ea typeface="+mj-ea"/>
                <a:cs typeface="+mj-cs"/>
              </a:rPr>
              <a:t>Genesis </a:t>
            </a:r>
            <a:r>
              <a:rPr lang="en-US" sz="3200" dirty="0">
                <a:solidFill>
                  <a:schemeClr val="tx1"/>
                </a:solidFill>
                <a:latin typeface="+mj-lt"/>
                <a:ea typeface="+mj-ea"/>
                <a:cs typeface="+mj-cs"/>
              </a:rPr>
              <a:t>1, and continues until the giving of the Ten Commandments recorded in Exodus 20.</a:t>
            </a:r>
          </a:p>
          <a:p>
            <a:endParaRPr lang="en-US" dirty="0"/>
          </a:p>
        </p:txBody>
      </p:sp>
      <p:sp>
        <p:nvSpPr>
          <p:cNvPr id="3" name="Title 2"/>
          <p:cNvSpPr>
            <a:spLocks noGrp="1"/>
          </p:cNvSpPr>
          <p:nvPr>
            <p:ph type="title"/>
          </p:nvPr>
        </p:nvSpPr>
        <p:spPr/>
        <p:txBody>
          <a:bodyPr/>
          <a:lstStyle/>
          <a:p>
            <a:r>
              <a:rPr lang="en-US" b="1" dirty="0">
                <a:solidFill>
                  <a:schemeClr val="tx1"/>
                </a:solidFill>
              </a:rPr>
              <a:t>C. Duration </a:t>
            </a:r>
            <a:r>
              <a:rPr lang="en-US" b="1" dirty="0" smtClean="0">
                <a:solidFill>
                  <a:schemeClr val="tx1"/>
                </a:solidFill>
              </a:rPr>
              <a:t>, cont’d</a:t>
            </a:r>
            <a:endParaRPr lang="en-US" dirty="0"/>
          </a:p>
        </p:txBody>
      </p:sp>
    </p:spTree>
    <p:extLst>
      <p:ext uri="{BB962C8B-B14F-4D97-AF65-F5344CB8AC3E}">
        <p14:creationId xmlns:p14="http://schemas.microsoft.com/office/powerpoint/2010/main" val="1540638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073" y="1485900"/>
            <a:ext cx="7916328" cy="2588022"/>
          </a:xfrm>
        </p:spPr>
        <p:txBody>
          <a:bodyPr>
            <a:normAutofit/>
          </a:bodyPr>
          <a:lstStyle/>
          <a:p>
            <a:pPr lvl="0"/>
            <a:r>
              <a:rPr lang="en-US" sz="3200" dirty="0">
                <a:solidFill>
                  <a:schemeClr val="tx1"/>
                </a:solidFill>
                <a:latin typeface="+mj-lt"/>
                <a:ea typeface="+mj-ea"/>
                <a:cs typeface="+mj-cs"/>
              </a:rPr>
              <a:t>The Bible record of the Patriarchal Period does not go into detail about every event or </a:t>
            </a:r>
            <a:r>
              <a:rPr lang="en-US" sz="3200" dirty="0" smtClean="0">
                <a:solidFill>
                  <a:schemeClr val="tx1"/>
                </a:solidFill>
                <a:latin typeface="+mj-lt"/>
                <a:ea typeface="+mj-ea"/>
                <a:cs typeface="+mj-cs"/>
              </a:rPr>
              <a:t>person; however, what </a:t>
            </a:r>
            <a:r>
              <a:rPr lang="en-US" sz="3200" dirty="0">
                <a:solidFill>
                  <a:schemeClr val="tx1"/>
                </a:solidFill>
                <a:latin typeface="+mj-lt"/>
                <a:ea typeface="+mj-ea"/>
                <a:cs typeface="+mj-cs"/>
              </a:rPr>
              <a:t>is told answers some important questions </a:t>
            </a:r>
            <a:r>
              <a:rPr lang="en-US" sz="3200" dirty="0" smtClean="0">
                <a:solidFill>
                  <a:schemeClr val="tx1"/>
                </a:solidFill>
                <a:latin typeface="+mj-lt"/>
                <a:ea typeface="+mj-ea"/>
                <a:cs typeface="+mj-cs"/>
              </a:rPr>
              <a:t>giving us </a:t>
            </a:r>
            <a:r>
              <a:rPr lang="en-US" sz="3200" dirty="0">
                <a:solidFill>
                  <a:schemeClr val="tx1"/>
                </a:solidFill>
                <a:latin typeface="+mj-lt"/>
                <a:ea typeface="+mj-ea"/>
                <a:cs typeface="+mj-cs"/>
              </a:rPr>
              <a:t>a deeper understanding of the rest of the Bible.</a:t>
            </a:r>
          </a:p>
        </p:txBody>
      </p:sp>
      <p:sp>
        <p:nvSpPr>
          <p:cNvPr id="2" name="Title 1"/>
          <p:cNvSpPr>
            <a:spLocks noGrp="1"/>
          </p:cNvSpPr>
          <p:nvPr>
            <p:ph type="title"/>
          </p:nvPr>
        </p:nvSpPr>
        <p:spPr>
          <a:xfrm>
            <a:off x="457200" y="432054"/>
            <a:ext cx="8229600" cy="939546"/>
          </a:xfrm>
        </p:spPr>
        <p:txBody>
          <a:bodyPr>
            <a:normAutofit fontScale="90000"/>
          </a:bodyPr>
          <a:lstStyle/>
          <a:p>
            <a:pPr lvl="0"/>
            <a:r>
              <a:rPr lang="en-US" sz="4400" b="1" kern="1200" dirty="0" smtClean="0">
                <a:solidFill>
                  <a:schemeClr val="tx1"/>
                </a:solidFill>
                <a:effectLst/>
                <a:latin typeface="+mj-lt"/>
                <a:ea typeface="+mj-ea"/>
                <a:cs typeface="+mj-cs"/>
              </a:rPr>
              <a:t>D. Importance of the </a:t>
            </a:r>
            <a:br>
              <a:rPr lang="en-US" sz="4400" b="1" kern="1200" dirty="0" smtClean="0">
                <a:solidFill>
                  <a:schemeClr val="tx1"/>
                </a:solidFill>
                <a:effectLst/>
                <a:latin typeface="+mj-lt"/>
                <a:ea typeface="+mj-ea"/>
                <a:cs typeface="+mj-cs"/>
              </a:rPr>
            </a:br>
            <a:r>
              <a:rPr lang="en-US" sz="4400" b="1" kern="1200" dirty="0" smtClean="0">
                <a:solidFill>
                  <a:schemeClr val="tx1"/>
                </a:solidFill>
                <a:effectLst/>
                <a:latin typeface="+mj-lt"/>
                <a:ea typeface="+mj-ea"/>
                <a:cs typeface="+mj-cs"/>
              </a:rPr>
              <a:t>Patriarchal Period </a:t>
            </a:r>
            <a:endParaRPr lang="en-US" dirty="0"/>
          </a:p>
        </p:txBody>
      </p:sp>
    </p:spTree>
    <p:extLst>
      <p:ext uri="{BB962C8B-B14F-4D97-AF65-F5344CB8AC3E}">
        <p14:creationId xmlns:p14="http://schemas.microsoft.com/office/powerpoint/2010/main" val="139358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08167"/>
            <a:ext cx="7772400" cy="763583"/>
          </a:xfrm>
        </p:spPr>
        <p:txBody>
          <a:bodyPr>
            <a:normAutofit fontScale="90000"/>
          </a:bodyPr>
          <a:lstStyle/>
          <a:p>
            <a:pPr lvl="0"/>
            <a:r>
              <a:rPr lang="en-US" sz="5400" b="1" dirty="0">
                <a:solidFill>
                  <a:schemeClr val="tx1"/>
                </a:solidFill>
              </a:rPr>
              <a:t>Let us </a:t>
            </a:r>
            <a:r>
              <a:rPr lang="en-US" sz="5400" b="1" dirty="0" smtClean="0">
                <a:solidFill>
                  <a:schemeClr val="tx1"/>
                </a:solidFill>
              </a:rPr>
              <a:t>consider . . .</a:t>
            </a:r>
            <a:endParaRPr lang="en-US" sz="5400" b="1" dirty="0"/>
          </a:p>
        </p:txBody>
      </p:sp>
      <p:sp>
        <p:nvSpPr>
          <p:cNvPr id="3" name="Content Placeholder 2"/>
          <p:cNvSpPr txBox="1">
            <a:spLocks/>
          </p:cNvSpPr>
          <p:nvPr/>
        </p:nvSpPr>
        <p:spPr>
          <a:xfrm>
            <a:off x="867834" y="2686050"/>
            <a:ext cx="7408333" cy="175121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en-US" sz="4400" b="1" i="1" smtClean="0">
                <a:solidFill>
                  <a:schemeClr val="tx1"/>
                </a:solidFill>
              </a:rPr>
              <a:t>Questions Answered by the Significant Events of the Patriarchal Period</a:t>
            </a:r>
            <a:endParaRPr lang="en-US" sz="4400" b="1" dirty="0" smtClean="0">
              <a:solidFill>
                <a:schemeClr val="tx1"/>
              </a:solidFill>
              <a:latin typeface="+mj-lt"/>
              <a:ea typeface="+mj-ea"/>
              <a:cs typeface="+mj-cs"/>
            </a:endParaRPr>
          </a:p>
        </p:txBody>
      </p:sp>
    </p:spTree>
    <p:extLst>
      <p:ext uri="{BB962C8B-B14F-4D97-AF65-F5344CB8AC3E}">
        <p14:creationId xmlns:p14="http://schemas.microsoft.com/office/powerpoint/2010/main" val="369964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0"/>
            <a:ext cx="7772400" cy="1335081"/>
          </a:xfrm>
        </p:spPr>
        <p:txBody>
          <a:bodyPr>
            <a:noAutofit/>
          </a:bodyPr>
          <a:lstStyle/>
          <a:p>
            <a:pPr lvl="0"/>
            <a:r>
              <a:rPr lang="en-US" b="1" i="1" dirty="0">
                <a:solidFill>
                  <a:schemeClr val="tx1"/>
                </a:solidFill>
              </a:rPr>
              <a:t>God Has Revealed Himself in</a:t>
            </a:r>
            <a:br>
              <a:rPr lang="en-US" b="1" i="1" dirty="0">
                <a:solidFill>
                  <a:schemeClr val="tx1"/>
                </a:solidFill>
              </a:rPr>
            </a:br>
            <a:r>
              <a:rPr lang="en-US" b="1" i="1" dirty="0">
                <a:solidFill>
                  <a:schemeClr val="tx1"/>
                </a:solidFill>
              </a:rPr>
              <a:t>Many Different </a:t>
            </a:r>
            <a:r>
              <a:rPr lang="en-US" b="1" i="1" dirty="0" smtClean="0">
                <a:solidFill>
                  <a:schemeClr val="tx1"/>
                </a:solidFill>
              </a:rPr>
              <a:t>Ways . . .</a:t>
            </a:r>
            <a:endParaRPr lang="en-US" b="1" i="1" dirty="0">
              <a:solidFill>
                <a:schemeClr val="tx1"/>
              </a:solidFill>
            </a:endParaRPr>
          </a:p>
        </p:txBody>
      </p:sp>
    </p:spTree>
    <p:extLst>
      <p:ext uri="{BB962C8B-B14F-4D97-AF65-F5344CB8AC3E}">
        <p14:creationId xmlns:p14="http://schemas.microsoft.com/office/powerpoint/2010/main" val="2947814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US" sz="4400" kern="1200" dirty="0" smtClean="0">
                <a:solidFill>
                  <a:schemeClr val="tx1"/>
                </a:solidFill>
                <a:effectLst/>
                <a:latin typeface="+mj-lt"/>
                <a:ea typeface="+mj-ea"/>
                <a:cs typeface="+mj-cs"/>
              </a:rPr>
              <a:t>1. All things started with a miracle of God, Genesis 1:1-2:3.</a:t>
            </a:r>
          </a:p>
          <a:p>
            <a:pPr lvl="0"/>
            <a:r>
              <a:rPr lang="en-US" sz="4400" kern="1200" dirty="0" smtClean="0">
                <a:solidFill>
                  <a:schemeClr val="tx1"/>
                </a:solidFill>
                <a:effectLst/>
                <a:latin typeface="+mj-lt"/>
                <a:ea typeface="+mj-ea"/>
                <a:cs typeface="+mj-cs"/>
              </a:rPr>
              <a:t>2. The atheist must start somewhere</a:t>
            </a:r>
            <a:r>
              <a:rPr lang="en-US" sz="4400" kern="1200" dirty="0" smtClean="0">
                <a:solidFill>
                  <a:schemeClr val="tx1"/>
                </a:solidFill>
                <a:effectLst/>
                <a:latin typeface="Georgia"/>
                <a:ea typeface="+mj-ea"/>
                <a:cs typeface="+mj-cs"/>
              </a:rPr>
              <a:t>—</a:t>
            </a:r>
            <a:r>
              <a:rPr lang="en-US" sz="4400" kern="1200" dirty="0" smtClean="0">
                <a:solidFill>
                  <a:schemeClr val="tx1"/>
                </a:solidFill>
                <a:effectLst/>
                <a:latin typeface="+mj-lt"/>
                <a:ea typeface="+mj-ea"/>
                <a:cs typeface="+mj-cs"/>
              </a:rPr>
              <a:t>all things came from nothing? FANTASTIC! WHO CAN BELIEVE IT?</a:t>
            </a:r>
          </a:p>
          <a:p>
            <a:pPr lvl="0"/>
            <a:endParaRPr lang="en-US" sz="4400" kern="1200" dirty="0" smtClean="0">
              <a:solidFill>
                <a:schemeClr val="tx1"/>
              </a:solidFill>
              <a:effectLst/>
              <a:latin typeface="+mj-lt"/>
              <a:ea typeface="+mj-ea"/>
              <a:cs typeface="+mj-cs"/>
            </a:endParaRPr>
          </a:p>
        </p:txBody>
      </p:sp>
      <p:sp>
        <p:nvSpPr>
          <p:cNvPr id="2" name="Title 1"/>
          <p:cNvSpPr>
            <a:spLocks noGrp="1"/>
          </p:cNvSpPr>
          <p:nvPr>
            <p:ph type="title"/>
          </p:nvPr>
        </p:nvSpPr>
        <p:spPr>
          <a:xfrm>
            <a:off x="457200" y="489204"/>
            <a:ext cx="8229600" cy="939546"/>
          </a:xfrm>
        </p:spPr>
        <p:txBody>
          <a:bodyPr>
            <a:normAutofit/>
          </a:bodyPr>
          <a:lstStyle/>
          <a:p>
            <a:pPr lvl="0"/>
            <a:r>
              <a:rPr lang="en-US" sz="4400" b="1" kern="1200" dirty="0" smtClean="0">
                <a:solidFill>
                  <a:schemeClr val="tx1"/>
                </a:solidFill>
                <a:effectLst/>
                <a:latin typeface="+mj-lt"/>
                <a:ea typeface="+mj-ea"/>
                <a:cs typeface="+mj-cs"/>
              </a:rPr>
              <a:t>Q: How Did All Things Begin?</a:t>
            </a:r>
            <a:endParaRPr lang="en-US" dirty="0"/>
          </a:p>
        </p:txBody>
      </p:sp>
      <p:sp>
        <p:nvSpPr>
          <p:cNvPr id="4" name="Rectangle 3"/>
          <p:cNvSpPr/>
          <p:nvPr/>
        </p:nvSpPr>
        <p:spPr>
          <a:xfrm>
            <a:off x="990601" y="1194570"/>
            <a:ext cx="3999941" cy="769441"/>
          </a:xfrm>
          <a:prstGeom prst="rect">
            <a:avLst/>
          </a:prstGeom>
        </p:spPr>
        <p:txBody>
          <a:bodyPr wrap="none">
            <a:spAutoFit/>
          </a:bodyPr>
          <a:lstStyle/>
          <a:p>
            <a:pPr algn="ctr">
              <a:spcBef>
                <a:spcPct val="0"/>
              </a:spcBef>
            </a:pPr>
            <a:r>
              <a:rPr lang="en-US" sz="4400" b="1" dirty="0" smtClean="0">
                <a:latin typeface="+mj-lt"/>
                <a:ea typeface="+mj-ea"/>
                <a:cs typeface="+mj-cs"/>
              </a:rPr>
              <a:t>A: The Creation </a:t>
            </a:r>
            <a:endParaRPr lang="en-US" sz="4400" b="1" dirty="0">
              <a:latin typeface="+mj-lt"/>
              <a:ea typeface="+mj-ea"/>
              <a:cs typeface="+mj-cs"/>
            </a:endParaRPr>
          </a:p>
        </p:txBody>
      </p:sp>
    </p:spTree>
    <p:extLst>
      <p:ext uri="{BB962C8B-B14F-4D97-AF65-F5344CB8AC3E}">
        <p14:creationId xmlns:p14="http://schemas.microsoft.com/office/powerpoint/2010/main" val="13125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28900"/>
            <a:ext cx="8382000" cy="2022706"/>
          </a:xfrm>
        </p:spPr>
        <p:txBody>
          <a:bodyPr>
            <a:normAutofit fontScale="85000" lnSpcReduction="10000"/>
          </a:bodyPr>
          <a:lstStyle/>
          <a:p>
            <a:r>
              <a:rPr lang="en-US" sz="3900" dirty="0">
                <a:solidFill>
                  <a:schemeClr val="tx1"/>
                </a:solidFill>
                <a:latin typeface="+mj-lt"/>
                <a:ea typeface="+mj-ea"/>
                <a:cs typeface="+mj-cs"/>
              </a:rPr>
              <a:t>1. Man </a:t>
            </a:r>
            <a:r>
              <a:rPr lang="en-US" sz="3900" dirty="0" smtClean="0">
                <a:solidFill>
                  <a:schemeClr val="tx1"/>
                </a:solidFill>
                <a:latin typeface="+mj-lt"/>
                <a:ea typeface="+mj-ea"/>
                <a:cs typeface="+mj-cs"/>
              </a:rPr>
              <a:t>was created </a:t>
            </a:r>
            <a:r>
              <a:rPr lang="en-US" sz="3900" dirty="0">
                <a:solidFill>
                  <a:schemeClr val="tx1"/>
                </a:solidFill>
                <a:latin typeface="+mj-lt"/>
                <a:ea typeface="+mj-ea"/>
                <a:cs typeface="+mj-cs"/>
              </a:rPr>
              <a:t>in God’s </a:t>
            </a:r>
            <a:r>
              <a:rPr lang="en-US" sz="3900" dirty="0" smtClean="0">
                <a:solidFill>
                  <a:schemeClr val="tx1"/>
                </a:solidFill>
                <a:latin typeface="+mj-lt"/>
                <a:ea typeface="+mj-ea"/>
                <a:cs typeface="+mj-cs"/>
              </a:rPr>
              <a:t>image</a:t>
            </a:r>
            <a:r>
              <a:rPr lang="en-US" sz="3900" dirty="0" smtClean="0">
                <a:solidFill>
                  <a:schemeClr val="tx1"/>
                </a:solidFill>
                <a:latin typeface="Georgia"/>
                <a:ea typeface="+mj-ea"/>
                <a:cs typeface="+mj-cs"/>
              </a:rPr>
              <a:t>—</a:t>
            </a:r>
            <a:r>
              <a:rPr lang="en-US" sz="3900" dirty="0" smtClean="0">
                <a:solidFill>
                  <a:schemeClr val="tx1"/>
                </a:solidFill>
                <a:latin typeface="+mj-lt"/>
                <a:ea typeface="+mj-ea"/>
                <a:cs typeface="+mj-cs"/>
              </a:rPr>
              <a:t>spirit</a:t>
            </a:r>
            <a:r>
              <a:rPr lang="en-US" sz="3900" dirty="0">
                <a:solidFill>
                  <a:schemeClr val="tx1"/>
                </a:solidFill>
                <a:latin typeface="+mj-lt"/>
                <a:ea typeface="+mj-ea"/>
                <a:cs typeface="+mj-cs"/>
              </a:rPr>
              <a:t>, intelligence, dominion, </a:t>
            </a:r>
            <a:r>
              <a:rPr lang="en-US" sz="3900" dirty="0" smtClean="0">
                <a:solidFill>
                  <a:schemeClr val="tx1"/>
                </a:solidFill>
                <a:latin typeface="+mj-lt"/>
                <a:ea typeface="+mj-ea"/>
                <a:cs typeface="+mj-cs"/>
              </a:rPr>
              <a:t>Genesis </a:t>
            </a:r>
            <a:r>
              <a:rPr lang="en-US" sz="3900" dirty="0">
                <a:solidFill>
                  <a:schemeClr val="tx1"/>
                </a:solidFill>
                <a:latin typeface="+mj-lt"/>
                <a:ea typeface="+mj-ea"/>
                <a:cs typeface="+mj-cs"/>
              </a:rPr>
              <a:t>1:26-28; 2:7-8.</a:t>
            </a:r>
          </a:p>
          <a:p>
            <a:r>
              <a:rPr lang="en-US" sz="3900" dirty="0">
                <a:solidFill>
                  <a:schemeClr val="tx1"/>
                </a:solidFill>
                <a:latin typeface="+mj-lt"/>
                <a:ea typeface="+mj-ea"/>
                <a:cs typeface="+mj-cs"/>
              </a:rPr>
              <a:t>2. Institution of </a:t>
            </a:r>
            <a:r>
              <a:rPr lang="en-US" sz="3900" dirty="0" smtClean="0">
                <a:solidFill>
                  <a:schemeClr val="tx1"/>
                </a:solidFill>
                <a:latin typeface="+mj-lt"/>
                <a:ea typeface="+mj-ea"/>
                <a:cs typeface="+mj-cs"/>
              </a:rPr>
              <a:t>marriage</a:t>
            </a:r>
            <a:r>
              <a:rPr lang="en-US" sz="3900" dirty="0">
                <a:solidFill>
                  <a:schemeClr val="tx1"/>
                </a:solidFill>
                <a:latin typeface="Georgia"/>
              </a:rPr>
              <a:t>—</a:t>
            </a:r>
            <a:r>
              <a:rPr lang="en-US" sz="3900" dirty="0" smtClean="0">
                <a:solidFill>
                  <a:schemeClr val="tx1"/>
                </a:solidFill>
                <a:latin typeface="+mj-lt"/>
                <a:ea typeface="+mj-ea"/>
                <a:cs typeface="+mj-cs"/>
              </a:rPr>
              <a:t>woman</a:t>
            </a:r>
            <a:r>
              <a:rPr lang="en-US" sz="3900" dirty="0">
                <a:solidFill>
                  <a:schemeClr val="tx1"/>
                </a:solidFill>
                <a:latin typeface="+mj-lt"/>
                <a:ea typeface="+mj-ea"/>
                <a:cs typeface="+mj-cs"/>
              </a:rPr>
              <a:t>, an help </a:t>
            </a:r>
            <a:r>
              <a:rPr lang="en-US" sz="3900" dirty="0" smtClean="0">
                <a:solidFill>
                  <a:schemeClr val="tx1"/>
                </a:solidFill>
                <a:latin typeface="+mj-lt"/>
                <a:ea typeface="+mj-ea"/>
                <a:cs typeface="+mj-cs"/>
              </a:rPr>
              <a:t>suitable (meet) </a:t>
            </a:r>
            <a:r>
              <a:rPr lang="en-US" sz="3900" dirty="0">
                <a:solidFill>
                  <a:schemeClr val="tx1"/>
                </a:solidFill>
                <a:latin typeface="+mj-lt"/>
                <a:ea typeface="+mj-ea"/>
                <a:cs typeface="+mj-cs"/>
              </a:rPr>
              <a:t>for man, </a:t>
            </a:r>
            <a:r>
              <a:rPr lang="en-US" sz="3900" dirty="0" smtClean="0">
                <a:solidFill>
                  <a:schemeClr val="tx1"/>
                </a:solidFill>
                <a:latin typeface="+mj-lt"/>
                <a:ea typeface="+mj-ea"/>
                <a:cs typeface="+mj-cs"/>
              </a:rPr>
              <a:t>Genesis </a:t>
            </a:r>
            <a:r>
              <a:rPr lang="en-US" sz="3900" dirty="0">
                <a:solidFill>
                  <a:schemeClr val="tx1"/>
                </a:solidFill>
                <a:latin typeface="+mj-lt"/>
                <a:ea typeface="+mj-ea"/>
                <a:cs typeface="+mj-cs"/>
              </a:rPr>
              <a:t>2:18-24.</a:t>
            </a:r>
          </a:p>
          <a:p>
            <a:pPr lvl="0"/>
            <a:endParaRPr lang="en-US" sz="4400" kern="1200" dirty="0" smtClean="0">
              <a:solidFill>
                <a:schemeClr val="tx1"/>
              </a:solidFill>
              <a:effectLst/>
              <a:latin typeface="+mj-lt"/>
              <a:ea typeface="+mj-ea"/>
              <a:cs typeface="+mj-cs"/>
            </a:endParaRPr>
          </a:p>
        </p:txBody>
      </p:sp>
      <p:sp>
        <p:nvSpPr>
          <p:cNvPr id="2" name="Title 1"/>
          <p:cNvSpPr>
            <a:spLocks noGrp="1"/>
          </p:cNvSpPr>
          <p:nvPr>
            <p:ph type="title"/>
          </p:nvPr>
        </p:nvSpPr>
        <p:spPr>
          <a:xfrm>
            <a:off x="914400" y="742950"/>
            <a:ext cx="8077200" cy="939546"/>
          </a:xfrm>
        </p:spPr>
        <p:txBody>
          <a:bodyPr>
            <a:noAutofit/>
          </a:bodyPr>
          <a:lstStyle/>
          <a:p>
            <a:pPr marL="685800" indent="-685800" algn="l">
              <a:lnSpc>
                <a:spcPts val="4000"/>
              </a:lnSpc>
            </a:pPr>
            <a:r>
              <a:rPr lang="en-US" b="1" dirty="0" smtClean="0">
                <a:solidFill>
                  <a:schemeClr val="tx1"/>
                </a:solidFill>
              </a:rPr>
              <a:t>Q: </a:t>
            </a:r>
            <a:r>
              <a:rPr lang="en-US" b="1" dirty="0">
                <a:solidFill>
                  <a:schemeClr val="tx1"/>
                </a:solidFill>
              </a:rPr>
              <a:t>What Makes Man Superior to Animals? </a:t>
            </a:r>
          </a:p>
        </p:txBody>
      </p:sp>
      <p:sp>
        <p:nvSpPr>
          <p:cNvPr id="4" name="Rectangle 3"/>
          <p:cNvSpPr/>
          <p:nvPr/>
        </p:nvSpPr>
        <p:spPr>
          <a:xfrm>
            <a:off x="914400" y="1657350"/>
            <a:ext cx="7696200" cy="1118255"/>
          </a:xfrm>
          <a:prstGeom prst="rect">
            <a:avLst/>
          </a:prstGeom>
        </p:spPr>
        <p:txBody>
          <a:bodyPr wrap="square">
            <a:spAutoFit/>
          </a:bodyPr>
          <a:lstStyle/>
          <a:p>
            <a:pPr marL="685800" indent="-685800">
              <a:lnSpc>
                <a:spcPts val="4000"/>
              </a:lnSpc>
              <a:spcBef>
                <a:spcPct val="0"/>
              </a:spcBef>
            </a:pPr>
            <a:r>
              <a:rPr lang="en-US" sz="4400" b="1" dirty="0">
                <a:latin typeface="+mj-lt"/>
                <a:ea typeface="+mj-ea"/>
                <a:cs typeface="+mj-cs"/>
              </a:rPr>
              <a:t>A: The Creation of Man in God’s Image </a:t>
            </a:r>
          </a:p>
        </p:txBody>
      </p:sp>
    </p:spTree>
    <p:extLst>
      <p:ext uri="{BB962C8B-B14F-4D97-AF65-F5344CB8AC3E}">
        <p14:creationId xmlns:p14="http://schemas.microsoft.com/office/powerpoint/2010/main" val="703615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036" y="2145417"/>
            <a:ext cx="8453964" cy="2588022"/>
          </a:xfrm>
        </p:spPr>
        <p:txBody>
          <a:bodyPr>
            <a:noAutofit/>
          </a:bodyPr>
          <a:lstStyle/>
          <a:p>
            <a:pPr lvl="0">
              <a:lnSpc>
                <a:spcPts val="3600"/>
              </a:lnSpc>
            </a:pPr>
            <a:r>
              <a:rPr lang="en-US" sz="3200" kern="1200" dirty="0" smtClean="0">
                <a:solidFill>
                  <a:schemeClr val="tx1"/>
                </a:solidFill>
                <a:effectLst/>
                <a:latin typeface="+mj-lt"/>
                <a:ea typeface="+mj-ea"/>
                <a:cs typeface="+mj-cs"/>
              </a:rPr>
              <a:t>1. Man’s first relationship with God was ideal. God placed man in the Garden of Eden and provided every necessary thing, Genesis 2:8-17.</a:t>
            </a:r>
          </a:p>
          <a:p>
            <a:pPr lvl="0">
              <a:lnSpc>
                <a:spcPts val="3600"/>
              </a:lnSpc>
            </a:pPr>
            <a:r>
              <a:rPr lang="en-US" sz="3200" kern="1200" dirty="0" smtClean="0">
                <a:solidFill>
                  <a:schemeClr val="tx1"/>
                </a:solidFill>
                <a:effectLst/>
                <a:latin typeface="+mj-lt"/>
                <a:ea typeface="+mj-ea"/>
                <a:cs typeface="+mj-cs"/>
              </a:rPr>
              <a:t>2. Man is in God’s image, thus God did not force Adam to serve Him. The devil tempted; man fell by his own choice; his return will be by choice, Genesis 3:1-13; Romans 6:16-18.</a:t>
            </a:r>
          </a:p>
        </p:txBody>
      </p:sp>
      <p:sp>
        <p:nvSpPr>
          <p:cNvPr id="2" name="Title 1"/>
          <p:cNvSpPr>
            <a:spLocks noGrp="1"/>
          </p:cNvSpPr>
          <p:nvPr>
            <p:ph type="title"/>
          </p:nvPr>
        </p:nvSpPr>
        <p:spPr>
          <a:xfrm>
            <a:off x="914400" y="717804"/>
            <a:ext cx="7848600" cy="939546"/>
          </a:xfrm>
        </p:spPr>
        <p:txBody>
          <a:bodyPr>
            <a:noAutofit/>
          </a:bodyPr>
          <a:lstStyle/>
          <a:p>
            <a:pPr marL="685800" lvl="0" indent="-685800" algn="l">
              <a:lnSpc>
                <a:spcPts val="4000"/>
              </a:lnSpc>
            </a:pPr>
            <a:r>
              <a:rPr lang="en-US" b="1" dirty="0">
                <a:solidFill>
                  <a:schemeClr val="tx1"/>
                </a:solidFill>
              </a:rPr>
              <a:t>Q: Why Do We Need God, Salvation, or the Bible? </a:t>
            </a:r>
          </a:p>
        </p:txBody>
      </p:sp>
      <p:sp>
        <p:nvSpPr>
          <p:cNvPr id="4" name="Rectangle 3"/>
          <p:cNvSpPr/>
          <p:nvPr/>
        </p:nvSpPr>
        <p:spPr>
          <a:xfrm>
            <a:off x="914400" y="1600200"/>
            <a:ext cx="4734886" cy="643766"/>
          </a:xfrm>
          <a:prstGeom prst="rect">
            <a:avLst/>
          </a:prstGeom>
        </p:spPr>
        <p:txBody>
          <a:bodyPr wrap="none">
            <a:spAutoFit/>
          </a:bodyPr>
          <a:lstStyle/>
          <a:p>
            <a:pPr marL="685800" indent="-685800">
              <a:lnSpc>
                <a:spcPts val="4300"/>
              </a:lnSpc>
              <a:spcBef>
                <a:spcPct val="0"/>
              </a:spcBef>
            </a:pPr>
            <a:r>
              <a:rPr lang="en-US" sz="4400" b="1" dirty="0">
                <a:latin typeface="+mj-lt"/>
                <a:ea typeface="+mj-ea"/>
                <a:cs typeface="+mj-cs"/>
              </a:rPr>
              <a:t>A: The Fall of Man </a:t>
            </a:r>
          </a:p>
        </p:txBody>
      </p:sp>
    </p:spTree>
    <p:extLst>
      <p:ext uri="{BB962C8B-B14F-4D97-AF65-F5344CB8AC3E}">
        <p14:creationId xmlns:p14="http://schemas.microsoft.com/office/powerpoint/2010/main" val="193414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12578"/>
            <a:ext cx="8229600" cy="2588022"/>
          </a:xfrm>
        </p:spPr>
        <p:txBody>
          <a:bodyPr>
            <a:normAutofit fontScale="70000" lnSpcReduction="20000"/>
          </a:bodyPr>
          <a:lstStyle/>
          <a:p>
            <a:pPr lvl="0"/>
            <a:r>
              <a:rPr lang="en-US" sz="4400" kern="1200" dirty="0" smtClean="0">
                <a:solidFill>
                  <a:schemeClr val="tx1"/>
                </a:solidFill>
                <a:effectLst/>
                <a:latin typeface="+mj-lt"/>
                <a:ea typeface="+mj-ea"/>
                <a:cs typeface="+mj-cs"/>
              </a:rPr>
              <a:t>1. Man’s wickedness increased; God purposed to destroy the world, Genesis 6:5-7.</a:t>
            </a:r>
          </a:p>
          <a:p>
            <a:pPr lvl="0"/>
            <a:r>
              <a:rPr lang="en-US" sz="4400" kern="1200" dirty="0" smtClean="0">
                <a:solidFill>
                  <a:schemeClr val="tx1"/>
                </a:solidFill>
                <a:effectLst/>
                <a:latin typeface="+mj-lt"/>
                <a:ea typeface="+mj-ea"/>
                <a:cs typeface="+mj-cs"/>
              </a:rPr>
              <a:t>2. Through the righteousness of Noah, eight souls were spared, Genesis 6:8-10:32.</a:t>
            </a:r>
          </a:p>
          <a:p>
            <a:pPr lvl="0"/>
            <a:r>
              <a:rPr lang="en-US" sz="4400" kern="1200" dirty="0" smtClean="0">
                <a:solidFill>
                  <a:schemeClr val="tx1"/>
                </a:solidFill>
                <a:effectLst/>
                <a:latin typeface="+mj-lt"/>
                <a:ea typeface="+mj-ea"/>
                <a:cs typeface="+mj-cs"/>
              </a:rPr>
              <a:t>3. God has promised to destroy the world again, 2 Peter 3:1-14.</a:t>
            </a:r>
          </a:p>
        </p:txBody>
      </p:sp>
      <p:sp>
        <p:nvSpPr>
          <p:cNvPr id="2" name="Title 1"/>
          <p:cNvSpPr>
            <a:spLocks noGrp="1"/>
          </p:cNvSpPr>
          <p:nvPr>
            <p:ph type="title"/>
          </p:nvPr>
        </p:nvSpPr>
        <p:spPr>
          <a:xfrm>
            <a:off x="457200" y="694674"/>
            <a:ext cx="8229600" cy="939546"/>
          </a:xfrm>
        </p:spPr>
        <p:txBody>
          <a:bodyPr>
            <a:normAutofit fontScale="90000"/>
          </a:bodyPr>
          <a:lstStyle/>
          <a:p>
            <a:pPr marL="685800" lvl="0" indent="-685800" algn="l">
              <a:lnSpc>
                <a:spcPts val="3900"/>
              </a:lnSpc>
            </a:pPr>
            <a:r>
              <a:rPr lang="en-US" sz="4400" b="1" kern="1200" dirty="0" smtClean="0">
                <a:solidFill>
                  <a:schemeClr val="tx1"/>
                </a:solidFill>
                <a:effectLst/>
                <a:latin typeface="+mj-lt"/>
                <a:ea typeface="+mj-ea"/>
                <a:cs typeface="+mj-cs"/>
              </a:rPr>
              <a:t>Q: Will God Really Destroy That Which He Had Created? </a:t>
            </a:r>
            <a:endParaRPr lang="en-US" dirty="0"/>
          </a:p>
        </p:txBody>
      </p:sp>
      <p:sp>
        <p:nvSpPr>
          <p:cNvPr id="4" name="Rectangle 3"/>
          <p:cNvSpPr/>
          <p:nvPr/>
        </p:nvSpPr>
        <p:spPr>
          <a:xfrm>
            <a:off x="481846" y="1609074"/>
            <a:ext cx="3328155" cy="592470"/>
          </a:xfrm>
          <a:prstGeom prst="rect">
            <a:avLst/>
          </a:prstGeom>
        </p:spPr>
        <p:txBody>
          <a:bodyPr wrap="none">
            <a:spAutoFit/>
          </a:bodyPr>
          <a:lstStyle/>
          <a:p>
            <a:pPr marL="685800" indent="-685800">
              <a:lnSpc>
                <a:spcPts val="3900"/>
              </a:lnSpc>
              <a:spcBef>
                <a:spcPct val="0"/>
              </a:spcBef>
            </a:pPr>
            <a:r>
              <a:rPr lang="en-US" sz="4400" b="1" dirty="0" smtClean="0">
                <a:latin typeface="+mj-lt"/>
                <a:ea typeface="+mj-ea"/>
                <a:cs typeface="+mj-cs"/>
              </a:rPr>
              <a:t>A: The Flood </a:t>
            </a:r>
            <a:endParaRPr lang="en-US" sz="4400" b="1" dirty="0">
              <a:latin typeface="+mj-lt"/>
              <a:ea typeface="+mj-ea"/>
              <a:cs typeface="+mj-cs"/>
            </a:endParaRPr>
          </a:p>
        </p:txBody>
      </p:sp>
    </p:spTree>
    <p:extLst>
      <p:ext uri="{BB962C8B-B14F-4D97-AF65-F5344CB8AC3E}">
        <p14:creationId xmlns:p14="http://schemas.microsoft.com/office/powerpoint/2010/main" val="1401450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3978"/>
            <a:ext cx="8153400" cy="2588022"/>
          </a:xfrm>
        </p:spPr>
        <p:txBody>
          <a:bodyPr>
            <a:normAutofit/>
          </a:bodyPr>
          <a:lstStyle/>
          <a:p>
            <a:pPr>
              <a:lnSpc>
                <a:spcPct val="80000"/>
              </a:lnSpc>
            </a:pPr>
            <a:r>
              <a:rPr lang="en-US" sz="4000" dirty="0">
                <a:solidFill>
                  <a:schemeClr val="tx1"/>
                </a:solidFill>
                <a:latin typeface="+mj-lt"/>
                <a:ea typeface="+mj-ea"/>
                <a:cs typeface="+mj-cs"/>
              </a:rPr>
              <a:t>1. The Tower of Babel—confusing of tongues, Genesis 11:1-9.</a:t>
            </a:r>
          </a:p>
          <a:p>
            <a:pPr lvl="0">
              <a:lnSpc>
                <a:spcPct val="80000"/>
              </a:lnSpc>
            </a:pPr>
            <a:r>
              <a:rPr lang="en-US" sz="4000" dirty="0">
                <a:solidFill>
                  <a:schemeClr val="tx1"/>
                </a:solidFill>
                <a:latin typeface="+mj-lt"/>
                <a:ea typeface="+mj-ea"/>
                <a:cs typeface="+mj-cs"/>
              </a:rPr>
              <a:t>2. The descendants of Shem, Ham, and Japheth, Genesis 10, 11.</a:t>
            </a:r>
          </a:p>
        </p:txBody>
      </p:sp>
      <p:sp>
        <p:nvSpPr>
          <p:cNvPr id="2" name="Title 1"/>
          <p:cNvSpPr>
            <a:spLocks noGrp="1"/>
          </p:cNvSpPr>
          <p:nvPr>
            <p:ph type="title"/>
          </p:nvPr>
        </p:nvSpPr>
        <p:spPr>
          <a:xfrm>
            <a:off x="457200" y="587232"/>
            <a:ext cx="8229600" cy="939546"/>
          </a:xfrm>
        </p:spPr>
        <p:txBody>
          <a:bodyPr>
            <a:normAutofit fontScale="90000"/>
          </a:bodyPr>
          <a:lstStyle/>
          <a:p>
            <a:pPr marL="685800" lvl="0" indent="-685800" algn="l">
              <a:lnSpc>
                <a:spcPts val="3900"/>
              </a:lnSpc>
            </a:pPr>
            <a:r>
              <a:rPr lang="en-US" sz="4400" b="1" kern="1200" dirty="0" smtClean="0">
                <a:solidFill>
                  <a:schemeClr val="tx1"/>
                </a:solidFill>
                <a:effectLst/>
                <a:latin typeface="+mj-lt"/>
                <a:ea typeface="+mj-ea"/>
                <a:cs typeface="+mj-cs"/>
              </a:rPr>
              <a:t>Q: How Did Man Become Separated Into Different Nations? </a:t>
            </a:r>
            <a:endParaRPr lang="en-US" dirty="0"/>
          </a:p>
        </p:txBody>
      </p:sp>
      <p:sp>
        <p:nvSpPr>
          <p:cNvPr id="4" name="Rectangle 3"/>
          <p:cNvSpPr/>
          <p:nvPr/>
        </p:nvSpPr>
        <p:spPr>
          <a:xfrm>
            <a:off x="457200" y="1469628"/>
            <a:ext cx="5294013" cy="592470"/>
          </a:xfrm>
          <a:prstGeom prst="rect">
            <a:avLst/>
          </a:prstGeom>
        </p:spPr>
        <p:txBody>
          <a:bodyPr wrap="none">
            <a:spAutoFit/>
          </a:bodyPr>
          <a:lstStyle/>
          <a:p>
            <a:pPr marL="685800" indent="-685800">
              <a:lnSpc>
                <a:spcPts val="3900"/>
              </a:lnSpc>
              <a:spcBef>
                <a:spcPct val="0"/>
              </a:spcBef>
            </a:pPr>
            <a:r>
              <a:rPr lang="en-US" sz="4000" b="1" dirty="0" smtClean="0">
                <a:latin typeface="+mj-lt"/>
                <a:ea typeface="+mj-ea"/>
                <a:cs typeface="+mj-cs"/>
              </a:rPr>
              <a:t>A: The </a:t>
            </a:r>
            <a:r>
              <a:rPr lang="en-US" sz="4000" b="1" dirty="0">
                <a:latin typeface="+mj-lt"/>
                <a:ea typeface="+mj-ea"/>
                <a:cs typeface="+mj-cs"/>
              </a:rPr>
              <a:t>Division of </a:t>
            </a:r>
            <a:r>
              <a:rPr lang="en-US" sz="4000" b="1" dirty="0" smtClean="0">
                <a:latin typeface="+mj-lt"/>
                <a:ea typeface="+mj-ea"/>
                <a:cs typeface="+mj-cs"/>
              </a:rPr>
              <a:t>Man </a:t>
            </a:r>
            <a:endParaRPr lang="en-US" sz="4000" b="1" dirty="0">
              <a:latin typeface="+mj-lt"/>
              <a:ea typeface="+mj-ea"/>
              <a:cs typeface="+mj-cs"/>
            </a:endParaRPr>
          </a:p>
        </p:txBody>
      </p:sp>
    </p:spTree>
    <p:extLst>
      <p:ext uri="{BB962C8B-B14F-4D97-AF65-F5344CB8AC3E}">
        <p14:creationId xmlns:p14="http://schemas.microsoft.com/office/powerpoint/2010/main" val="344763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98278"/>
            <a:ext cx="8229600" cy="2588022"/>
          </a:xfrm>
        </p:spPr>
        <p:txBody>
          <a:bodyPr>
            <a:normAutofit fontScale="25000" lnSpcReduction="20000"/>
          </a:bodyPr>
          <a:lstStyle/>
          <a:p>
            <a:pPr lvl="0">
              <a:spcAft>
                <a:spcPts val="600"/>
              </a:spcAft>
            </a:pPr>
            <a:r>
              <a:rPr lang="en-US" sz="10000" kern="1200" dirty="0" smtClean="0">
                <a:solidFill>
                  <a:schemeClr val="tx1"/>
                </a:solidFill>
                <a:effectLst/>
                <a:latin typeface="+mj-lt"/>
                <a:ea typeface="+mj-ea"/>
                <a:cs typeface="+mj-cs"/>
              </a:rPr>
              <a:t>1</a:t>
            </a:r>
            <a:r>
              <a:rPr lang="en-US" sz="10000" dirty="0">
                <a:solidFill>
                  <a:schemeClr val="tx1"/>
                </a:solidFill>
                <a:latin typeface="+mj-lt"/>
                <a:ea typeface="+mj-ea"/>
                <a:cs typeface="+mj-cs"/>
              </a:rPr>
              <a:t>. The Land promise </a:t>
            </a:r>
            <a:r>
              <a:rPr lang="en-US" sz="10000" i="1" dirty="0">
                <a:solidFill>
                  <a:schemeClr val="tx1"/>
                </a:solidFill>
                <a:latin typeface="+mj-lt"/>
                <a:ea typeface="+mj-ea"/>
                <a:cs typeface="+mj-cs"/>
              </a:rPr>
              <a:t>(Canaan, Palestine), </a:t>
            </a:r>
            <a:r>
              <a:rPr lang="en-US" sz="10000" dirty="0" smtClean="0">
                <a:solidFill>
                  <a:schemeClr val="tx1"/>
                </a:solidFill>
                <a:latin typeface="+mj-lt"/>
                <a:ea typeface="+mj-ea"/>
                <a:cs typeface="+mj-cs"/>
              </a:rPr>
              <a:t>Genesis 12:1</a:t>
            </a:r>
            <a:r>
              <a:rPr lang="en-US" sz="10000" dirty="0">
                <a:solidFill>
                  <a:schemeClr val="tx1"/>
                </a:solidFill>
                <a:latin typeface="+mj-lt"/>
                <a:ea typeface="+mj-ea"/>
                <a:cs typeface="+mj-cs"/>
              </a:rPr>
              <a:t>.</a:t>
            </a:r>
          </a:p>
          <a:p>
            <a:pPr lvl="0">
              <a:spcAft>
                <a:spcPts val="600"/>
              </a:spcAft>
            </a:pPr>
            <a:r>
              <a:rPr lang="en-US" sz="10000" dirty="0">
                <a:solidFill>
                  <a:schemeClr val="tx1"/>
                </a:solidFill>
                <a:latin typeface="+mj-lt"/>
                <a:ea typeface="+mj-ea"/>
                <a:cs typeface="+mj-cs"/>
              </a:rPr>
              <a:t>2. The Nation promise </a:t>
            </a:r>
            <a:r>
              <a:rPr lang="en-US" sz="10000" i="1" dirty="0">
                <a:solidFill>
                  <a:schemeClr val="tx1"/>
                </a:solidFill>
                <a:latin typeface="+mj-lt"/>
                <a:ea typeface="+mj-ea"/>
                <a:cs typeface="+mj-cs"/>
              </a:rPr>
              <a:t>(Israel, Hebrews, Jews), </a:t>
            </a:r>
            <a:r>
              <a:rPr lang="en-US" sz="10000" dirty="0" smtClean="0">
                <a:solidFill>
                  <a:schemeClr val="tx1"/>
                </a:solidFill>
                <a:latin typeface="+mj-lt"/>
                <a:ea typeface="+mj-ea"/>
                <a:cs typeface="+mj-cs"/>
              </a:rPr>
              <a:t>Genesis </a:t>
            </a:r>
            <a:r>
              <a:rPr lang="en-US" sz="10000" dirty="0">
                <a:solidFill>
                  <a:schemeClr val="tx1"/>
                </a:solidFill>
                <a:latin typeface="+mj-lt"/>
                <a:ea typeface="+mj-ea"/>
                <a:cs typeface="+mj-cs"/>
              </a:rPr>
              <a:t>12:2.</a:t>
            </a:r>
          </a:p>
          <a:p>
            <a:pPr lvl="0"/>
            <a:r>
              <a:rPr lang="en-US" sz="10000" dirty="0">
                <a:solidFill>
                  <a:schemeClr val="tx1"/>
                </a:solidFill>
                <a:latin typeface="+mj-lt"/>
                <a:ea typeface="+mj-ea"/>
                <a:cs typeface="+mj-cs"/>
              </a:rPr>
              <a:t>3. The Spiritual promise </a:t>
            </a:r>
            <a:r>
              <a:rPr lang="en-US" sz="10000" i="1" dirty="0">
                <a:solidFill>
                  <a:schemeClr val="tx1"/>
                </a:solidFill>
                <a:latin typeface="+mj-lt"/>
                <a:ea typeface="+mj-ea"/>
                <a:cs typeface="+mj-cs"/>
              </a:rPr>
              <a:t>(Christ)</a:t>
            </a:r>
            <a:r>
              <a:rPr lang="en-US" sz="10000" dirty="0">
                <a:solidFill>
                  <a:schemeClr val="tx1"/>
                </a:solidFill>
                <a:latin typeface="+mj-lt"/>
                <a:ea typeface="+mj-ea"/>
                <a:cs typeface="+mj-cs"/>
              </a:rPr>
              <a:t>, </a:t>
            </a:r>
            <a:r>
              <a:rPr lang="en-US" sz="10000" dirty="0" smtClean="0">
                <a:solidFill>
                  <a:schemeClr val="tx1"/>
                </a:solidFill>
                <a:latin typeface="+mj-lt"/>
                <a:ea typeface="+mj-ea"/>
                <a:cs typeface="+mj-cs"/>
              </a:rPr>
              <a:t/>
            </a:r>
            <a:br>
              <a:rPr lang="en-US" sz="10000" dirty="0" smtClean="0">
                <a:solidFill>
                  <a:schemeClr val="tx1"/>
                </a:solidFill>
                <a:latin typeface="+mj-lt"/>
                <a:ea typeface="+mj-ea"/>
                <a:cs typeface="+mj-cs"/>
              </a:rPr>
            </a:br>
            <a:r>
              <a:rPr lang="en-US" sz="10000" dirty="0" smtClean="0">
                <a:solidFill>
                  <a:schemeClr val="tx1"/>
                </a:solidFill>
                <a:latin typeface="+mj-lt"/>
                <a:ea typeface="+mj-ea"/>
                <a:cs typeface="+mj-cs"/>
              </a:rPr>
              <a:t>Genesis </a:t>
            </a:r>
            <a:r>
              <a:rPr lang="en-US" sz="10000" dirty="0">
                <a:solidFill>
                  <a:schemeClr val="tx1"/>
                </a:solidFill>
                <a:latin typeface="+mj-lt"/>
                <a:ea typeface="+mj-ea"/>
                <a:cs typeface="+mj-cs"/>
              </a:rPr>
              <a:t>12:3, “bless all </a:t>
            </a:r>
            <a:r>
              <a:rPr lang="en-US" sz="10000" dirty="0" smtClean="0">
                <a:solidFill>
                  <a:schemeClr val="tx1"/>
                </a:solidFill>
                <a:latin typeface="+mj-lt"/>
                <a:ea typeface="+mj-ea"/>
                <a:cs typeface="+mj-cs"/>
              </a:rPr>
              <a:t>families . . .” Galatians 3:26-29</a:t>
            </a:r>
            <a:r>
              <a:rPr lang="en-US" sz="10000" dirty="0">
                <a:solidFill>
                  <a:schemeClr val="tx1"/>
                </a:solidFill>
                <a:latin typeface="+mj-lt"/>
                <a:ea typeface="+mj-ea"/>
                <a:cs typeface="+mj-cs"/>
              </a:rPr>
              <a:t>.</a:t>
            </a:r>
          </a:p>
          <a:p>
            <a:pPr lvl="0"/>
            <a:endParaRPr lang="en-US" sz="8000" dirty="0">
              <a:solidFill>
                <a:schemeClr val="tx1"/>
              </a:solidFill>
              <a:latin typeface="+mj-lt"/>
              <a:ea typeface="+mj-ea"/>
              <a:cs typeface="+mj-cs"/>
            </a:endParaRPr>
          </a:p>
        </p:txBody>
      </p:sp>
      <p:sp>
        <p:nvSpPr>
          <p:cNvPr id="2" name="Title 1"/>
          <p:cNvSpPr>
            <a:spLocks noGrp="1"/>
          </p:cNvSpPr>
          <p:nvPr>
            <p:ph type="title"/>
          </p:nvPr>
        </p:nvSpPr>
        <p:spPr>
          <a:xfrm>
            <a:off x="457200" y="637524"/>
            <a:ext cx="8229600" cy="939546"/>
          </a:xfrm>
        </p:spPr>
        <p:txBody>
          <a:bodyPr>
            <a:normAutofit fontScale="90000"/>
          </a:bodyPr>
          <a:lstStyle/>
          <a:p>
            <a:pPr marL="579438" lvl="0" indent="-579438" algn="l">
              <a:lnSpc>
                <a:spcPts val="3900"/>
              </a:lnSpc>
            </a:pPr>
            <a:r>
              <a:rPr lang="en-US" b="1" dirty="0" smtClean="0">
                <a:solidFill>
                  <a:schemeClr val="tx1"/>
                </a:solidFill>
              </a:rPr>
              <a:t>Q:</a:t>
            </a:r>
            <a:r>
              <a:rPr lang="en-US" sz="4400" b="1" kern="1200" dirty="0" smtClean="0">
                <a:solidFill>
                  <a:schemeClr val="tx1"/>
                </a:solidFill>
                <a:effectLst/>
                <a:latin typeface="+mj-lt"/>
                <a:ea typeface="+mj-ea"/>
                <a:cs typeface="+mj-cs"/>
              </a:rPr>
              <a:t> Who Are the Jews, and Why Were They God’s Chosen People? </a:t>
            </a:r>
            <a:endParaRPr lang="en-US" dirty="0"/>
          </a:p>
        </p:txBody>
      </p:sp>
      <p:sp>
        <p:nvSpPr>
          <p:cNvPr id="4" name="Rectangle 3"/>
          <p:cNvSpPr/>
          <p:nvPr/>
        </p:nvSpPr>
        <p:spPr>
          <a:xfrm>
            <a:off x="505240" y="1469628"/>
            <a:ext cx="5430461" cy="707886"/>
          </a:xfrm>
          <a:prstGeom prst="rect">
            <a:avLst/>
          </a:prstGeom>
        </p:spPr>
        <p:txBody>
          <a:bodyPr wrap="none">
            <a:spAutoFit/>
          </a:bodyPr>
          <a:lstStyle/>
          <a:p>
            <a:r>
              <a:rPr lang="en-US" sz="4000" b="1" dirty="0" smtClean="0">
                <a:latin typeface="+mj-lt"/>
                <a:ea typeface="+mj-ea"/>
                <a:cs typeface="+mj-cs"/>
              </a:rPr>
              <a:t>A: The </a:t>
            </a:r>
            <a:r>
              <a:rPr lang="en-US" sz="4000" b="1" dirty="0">
                <a:latin typeface="+mj-lt"/>
                <a:ea typeface="+mj-ea"/>
                <a:cs typeface="+mj-cs"/>
              </a:rPr>
              <a:t>Call of </a:t>
            </a:r>
            <a:r>
              <a:rPr lang="en-US" sz="4000" b="1" dirty="0" smtClean="0">
                <a:latin typeface="+mj-lt"/>
                <a:ea typeface="+mj-ea"/>
                <a:cs typeface="+mj-cs"/>
              </a:rPr>
              <a:t>Abraham </a:t>
            </a:r>
            <a:endParaRPr lang="en-US" sz="4000" b="1" dirty="0">
              <a:latin typeface="+mj-lt"/>
              <a:ea typeface="+mj-ea"/>
              <a:cs typeface="+mj-cs"/>
            </a:endParaRPr>
          </a:p>
        </p:txBody>
      </p:sp>
    </p:spTree>
    <p:extLst>
      <p:ext uri="{BB962C8B-B14F-4D97-AF65-F5344CB8AC3E}">
        <p14:creationId xmlns:p14="http://schemas.microsoft.com/office/powerpoint/2010/main" val="838534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8169"/>
            <a:ext cx="7772400" cy="1335081"/>
          </a:xfrm>
        </p:spPr>
        <p:txBody>
          <a:bodyPr>
            <a:normAutofit fontScale="90000"/>
          </a:bodyPr>
          <a:lstStyle/>
          <a:p>
            <a:pPr lvl="0"/>
            <a:r>
              <a:rPr lang="en-US" sz="4400" b="1" kern="1200" dirty="0" smtClean="0">
                <a:solidFill>
                  <a:schemeClr val="tx1"/>
                </a:solidFill>
                <a:effectLst/>
                <a:latin typeface="+mj-lt"/>
                <a:ea typeface="+mj-ea"/>
                <a:cs typeface="+mj-cs"/>
              </a:rPr>
              <a:t>An Overview of the Patriarchal Period of Israel’s History</a:t>
            </a:r>
            <a:endParaRPr lang="en-US" dirty="0"/>
          </a:p>
        </p:txBody>
      </p:sp>
    </p:spTree>
    <p:extLst>
      <p:ext uri="{BB962C8B-B14F-4D97-AF65-F5344CB8AC3E}">
        <p14:creationId xmlns:p14="http://schemas.microsoft.com/office/powerpoint/2010/main" val="1832103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83878"/>
            <a:ext cx="8068728" cy="2588022"/>
          </a:xfrm>
        </p:spPr>
        <p:txBody>
          <a:bodyPr>
            <a:noAutofit/>
          </a:bodyPr>
          <a:lstStyle/>
          <a:p>
            <a:r>
              <a:rPr lang="en-US" sz="3200" dirty="0">
                <a:solidFill>
                  <a:schemeClr val="tx1"/>
                </a:solidFill>
              </a:rPr>
              <a:t>The easiest way to survey this period of Old Testament History is according to the four dominant individuals, the patriarchs </a:t>
            </a:r>
            <a:r>
              <a:rPr lang="en-US" sz="3200" dirty="0" smtClean="0">
                <a:solidFill>
                  <a:schemeClr val="tx1"/>
                </a:solidFill>
              </a:rPr>
              <a:t>themselves.</a:t>
            </a:r>
          </a:p>
          <a:p>
            <a:r>
              <a:rPr lang="en-US" sz="3200" dirty="0" smtClean="0">
                <a:solidFill>
                  <a:schemeClr val="tx1"/>
                </a:solidFill>
              </a:rPr>
              <a:t>To </a:t>
            </a:r>
            <a:r>
              <a:rPr lang="en-US" sz="3200" dirty="0">
                <a:solidFill>
                  <a:schemeClr val="tx1"/>
                </a:solidFill>
              </a:rPr>
              <a:t>be certain, there is some overlap between the narratives of these four successive generations, but we will briefly survey the period according to the four great personages of that time—</a:t>
            </a:r>
            <a:r>
              <a:rPr lang="en-US" sz="3200" cap="small" dirty="0">
                <a:solidFill>
                  <a:schemeClr val="tx1"/>
                </a:solidFill>
              </a:rPr>
              <a:t>Abraham</a:t>
            </a:r>
            <a:r>
              <a:rPr lang="en-US" sz="3200" dirty="0">
                <a:solidFill>
                  <a:schemeClr val="tx1"/>
                </a:solidFill>
              </a:rPr>
              <a:t>, </a:t>
            </a:r>
            <a:r>
              <a:rPr lang="en-US" sz="3200" cap="small" dirty="0">
                <a:solidFill>
                  <a:schemeClr val="tx1"/>
                </a:solidFill>
              </a:rPr>
              <a:t>Isaac</a:t>
            </a:r>
            <a:r>
              <a:rPr lang="en-US" sz="3200" dirty="0">
                <a:solidFill>
                  <a:schemeClr val="tx1"/>
                </a:solidFill>
              </a:rPr>
              <a:t>, </a:t>
            </a:r>
            <a:r>
              <a:rPr lang="en-US" sz="3200" cap="small" dirty="0">
                <a:solidFill>
                  <a:schemeClr val="tx1"/>
                </a:solidFill>
              </a:rPr>
              <a:t>Jacob</a:t>
            </a:r>
            <a:r>
              <a:rPr lang="en-US" sz="3200" dirty="0">
                <a:solidFill>
                  <a:schemeClr val="tx1"/>
                </a:solidFill>
              </a:rPr>
              <a:t>, and </a:t>
            </a:r>
            <a:r>
              <a:rPr lang="en-US" sz="3200" cap="small" dirty="0">
                <a:solidFill>
                  <a:schemeClr val="tx1"/>
                </a:solidFill>
              </a:rPr>
              <a:t>Joseph</a:t>
            </a:r>
            <a:r>
              <a:rPr lang="en-US" sz="3200" dirty="0">
                <a:solidFill>
                  <a:schemeClr val="tx1"/>
                </a:solidFill>
              </a:rPr>
              <a:t>. </a:t>
            </a:r>
            <a:endParaRPr lang="en-US" sz="3200" dirty="0"/>
          </a:p>
        </p:txBody>
      </p:sp>
    </p:spTree>
    <p:extLst>
      <p:ext uri="{BB962C8B-B14F-4D97-AF65-F5344CB8AC3E}">
        <p14:creationId xmlns:p14="http://schemas.microsoft.com/office/powerpoint/2010/main" val="3843848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74" y="1085850"/>
            <a:ext cx="8297327" cy="2588022"/>
          </a:xfrm>
        </p:spPr>
        <p:txBody>
          <a:bodyPr>
            <a:noAutofit/>
          </a:bodyPr>
          <a:lstStyle/>
          <a:p>
            <a:pPr lvl="0"/>
            <a:r>
              <a:rPr lang="en-US" sz="3200" dirty="0">
                <a:solidFill>
                  <a:schemeClr val="tx1"/>
                </a:solidFill>
              </a:rPr>
              <a:t>Abraham was a man of faith. We see him going forth trusting in God’s guidance, believing God’s promises, inheriting God’s </a:t>
            </a:r>
            <a:r>
              <a:rPr lang="en-US" sz="3200" dirty="0" smtClean="0">
                <a:solidFill>
                  <a:schemeClr val="tx1"/>
                </a:solidFill>
              </a:rPr>
              <a:t>blessing, </a:t>
            </a:r>
            <a:r>
              <a:rPr lang="en-US" sz="3200" dirty="0">
                <a:solidFill>
                  <a:schemeClr val="tx1"/>
                </a:solidFill>
              </a:rPr>
              <a:t>and undergoing difficult </a:t>
            </a:r>
            <a:r>
              <a:rPr lang="en-US" sz="3200" dirty="0" smtClean="0">
                <a:solidFill>
                  <a:schemeClr val="tx1"/>
                </a:solidFill>
              </a:rPr>
              <a:t>testing.</a:t>
            </a:r>
          </a:p>
          <a:p>
            <a:pPr lvl="0"/>
            <a:r>
              <a:rPr lang="en-US" sz="3200" dirty="0" smtClean="0">
                <a:solidFill>
                  <a:schemeClr val="tx1"/>
                </a:solidFill>
              </a:rPr>
              <a:t>Despite </a:t>
            </a:r>
            <a:r>
              <a:rPr lang="en-US" sz="3200" dirty="0">
                <a:solidFill>
                  <a:schemeClr val="tx1"/>
                </a:solidFill>
              </a:rPr>
              <a:t>his occasional failures, Abraham was accounted as righteous. The following is a brief sketch of Abraham’s </a:t>
            </a:r>
            <a:r>
              <a:rPr lang="en-US" sz="3200" dirty="0" smtClean="0">
                <a:solidFill>
                  <a:schemeClr val="tx1"/>
                </a:solidFill>
              </a:rPr>
              <a:t>life</a:t>
            </a:r>
            <a:br>
              <a:rPr lang="en-US" sz="3200" dirty="0" smtClean="0">
                <a:solidFill>
                  <a:schemeClr val="tx1"/>
                </a:solidFill>
              </a:rPr>
            </a:br>
            <a:r>
              <a:rPr lang="en-US" sz="3200" dirty="0" smtClean="0">
                <a:solidFill>
                  <a:schemeClr val="tx1"/>
                </a:solidFill>
              </a:rPr>
              <a:t> </a:t>
            </a:r>
            <a:r>
              <a:rPr lang="en-US" sz="3200" dirty="0">
                <a:solidFill>
                  <a:schemeClr val="tx1"/>
                </a:solidFill>
              </a:rPr>
              <a:t>as recorded in </a:t>
            </a:r>
            <a:r>
              <a:rPr lang="en-US" sz="3200" dirty="0" smtClean="0">
                <a:solidFill>
                  <a:schemeClr val="tx1"/>
                </a:solidFill>
              </a:rPr>
              <a:t>Genesis</a:t>
            </a:r>
            <a:endParaRPr lang="en-US" sz="3200" dirty="0">
              <a:solidFill>
                <a:schemeClr val="tx1"/>
              </a:solidFill>
            </a:endParaRPr>
          </a:p>
        </p:txBody>
      </p:sp>
      <p:sp>
        <p:nvSpPr>
          <p:cNvPr id="2" name="Title 1"/>
          <p:cNvSpPr>
            <a:spLocks noGrp="1"/>
          </p:cNvSpPr>
          <p:nvPr>
            <p:ph type="title"/>
          </p:nvPr>
        </p:nvSpPr>
        <p:spPr>
          <a:xfrm>
            <a:off x="457200" y="374904"/>
            <a:ext cx="8229600" cy="939546"/>
          </a:xfrm>
        </p:spPr>
        <p:txBody>
          <a:bodyPr/>
          <a:lstStyle/>
          <a:p>
            <a:pPr lvl="0"/>
            <a:r>
              <a:rPr lang="en-US" sz="4400" b="1" kern="1200" dirty="0" smtClean="0">
                <a:solidFill>
                  <a:schemeClr val="tx1"/>
                </a:solidFill>
                <a:effectLst/>
                <a:latin typeface="+mj-lt"/>
                <a:ea typeface="+mj-ea"/>
                <a:cs typeface="+mj-cs"/>
              </a:rPr>
              <a:t>ABRAHAM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680" y="3429000"/>
            <a:ext cx="3017520" cy="156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151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rot="10800000" flipH="1" flipV="1">
            <a:off x="1663840" y="1591629"/>
            <a:ext cx="0" cy="48006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H="1">
            <a:off x="0" y="4138950"/>
            <a:ext cx="54864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33400"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675369"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2813127"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3915610"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6213265"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7356265"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8464678" y="4138951"/>
            <a:ext cx="679323" cy="1964"/>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8464677" y="2081550"/>
            <a:ext cx="73152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356265"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213265"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063630"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915610"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813127"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675369"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 y="20815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0" y="2081550"/>
            <a:ext cx="54864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3335000" y="-141827"/>
            <a:ext cx="5046864" cy="4569260"/>
          </a:xfrm>
        </p:spPr>
        <p:txBody>
          <a:bodyPr>
            <a:noAutofit/>
          </a:bodyPr>
          <a:lstStyle/>
          <a:p>
            <a:pPr lvl="0"/>
            <a:r>
              <a:rPr lang="en-US" sz="2000" dirty="0">
                <a:solidFill>
                  <a:srgbClr val="FFC000"/>
                </a:solidFill>
              </a:rPr>
              <a:t>1. The Birth of Abram </a:t>
            </a:r>
            <a:r>
              <a:rPr lang="en-US" sz="2000" dirty="0" smtClean="0">
                <a:solidFill>
                  <a:srgbClr val="FFC000"/>
                </a:solidFill>
              </a:rPr>
              <a:t>Genesis </a:t>
            </a:r>
            <a:r>
              <a:rPr lang="en-US" sz="2000" dirty="0">
                <a:solidFill>
                  <a:srgbClr val="FFC000"/>
                </a:solidFill>
              </a:rPr>
              <a:t>11:26 </a:t>
            </a:r>
          </a:p>
          <a:p>
            <a:pPr lvl="0"/>
            <a:r>
              <a:rPr lang="en-US" sz="2000" dirty="0">
                <a:solidFill>
                  <a:srgbClr val="FFC000"/>
                </a:solidFill>
              </a:rPr>
              <a:t>2. Departure from Ur of the Chaldees </a:t>
            </a:r>
            <a:r>
              <a:rPr lang="en-US" sz="2000" dirty="0" smtClean="0">
                <a:solidFill>
                  <a:srgbClr val="FFC000"/>
                </a:solidFill>
              </a:rPr>
              <a:t>Genesis </a:t>
            </a:r>
            <a:r>
              <a:rPr lang="en-US" sz="2000" dirty="0">
                <a:solidFill>
                  <a:srgbClr val="FFC000"/>
                </a:solidFill>
              </a:rPr>
              <a:t>11:31-32 </a:t>
            </a:r>
          </a:p>
          <a:p>
            <a:r>
              <a:rPr lang="en-US" sz="2000" dirty="0">
                <a:solidFill>
                  <a:srgbClr val="FFC000"/>
                </a:solidFill>
              </a:rPr>
              <a:t>3. The Sojourn in Haran Genesis 11:31-32 </a:t>
            </a:r>
          </a:p>
          <a:p>
            <a:pPr lvl="0"/>
            <a:r>
              <a:rPr lang="en-US" sz="2000" kern="1200" dirty="0" smtClean="0">
                <a:solidFill>
                  <a:srgbClr val="FFC000"/>
                </a:solidFill>
                <a:effectLst/>
                <a:latin typeface="+mj-lt"/>
                <a:ea typeface="+mj-ea"/>
                <a:cs typeface="+mj-cs"/>
              </a:rPr>
              <a:t>4. Abram’s arrival in Canaan Genesis 12:1-9 2091 BC </a:t>
            </a:r>
          </a:p>
          <a:p>
            <a:pPr lvl="0"/>
            <a:r>
              <a:rPr lang="en-US" sz="2000" kern="1200" dirty="0" smtClean="0">
                <a:solidFill>
                  <a:srgbClr val="FFC000"/>
                </a:solidFill>
                <a:effectLst/>
                <a:latin typeface="+mj-lt"/>
                <a:ea typeface="+mj-ea"/>
                <a:cs typeface="+mj-cs"/>
              </a:rPr>
              <a:t>5. Abram’s Flight to Egypt Genesis 12:10-20 </a:t>
            </a:r>
          </a:p>
          <a:p>
            <a:pPr lvl="0"/>
            <a:r>
              <a:rPr lang="en-US" sz="2000" kern="1200" dirty="0" smtClean="0">
                <a:solidFill>
                  <a:srgbClr val="FFC000"/>
                </a:solidFill>
                <a:effectLst/>
                <a:latin typeface="+mj-lt"/>
                <a:ea typeface="+mj-ea"/>
                <a:cs typeface="+mj-cs"/>
              </a:rPr>
              <a:t>6. The Separation of Abram from Lot Genesis 13 </a:t>
            </a:r>
          </a:p>
          <a:p>
            <a:pPr lvl="0"/>
            <a:r>
              <a:rPr lang="en-US" sz="2000" kern="1200" dirty="0" smtClean="0">
                <a:solidFill>
                  <a:srgbClr val="FFC000"/>
                </a:solidFill>
                <a:effectLst/>
                <a:latin typeface="+mj-lt"/>
                <a:ea typeface="+mj-ea"/>
                <a:cs typeface="+mj-cs"/>
              </a:rPr>
              <a:t>7. Abram’s Rescue of Lot Genesis 14 </a:t>
            </a:r>
          </a:p>
          <a:p>
            <a:pPr lvl="0"/>
            <a:r>
              <a:rPr lang="en-US" sz="2000" kern="1200" dirty="0" smtClean="0">
                <a:solidFill>
                  <a:srgbClr val="FFC000"/>
                </a:solidFill>
                <a:effectLst/>
                <a:latin typeface="+mj-lt"/>
                <a:ea typeface="+mj-ea"/>
                <a:cs typeface="+mj-cs"/>
              </a:rPr>
              <a:t>8. The Formal Covenant/Promise of a Son Genesis 15 </a:t>
            </a:r>
          </a:p>
          <a:p>
            <a:pPr lvl="0"/>
            <a:r>
              <a:rPr lang="en-US" sz="2000" kern="1200" dirty="0" smtClean="0">
                <a:solidFill>
                  <a:srgbClr val="FFC000"/>
                </a:solidFill>
                <a:effectLst/>
                <a:latin typeface="+mj-lt"/>
                <a:ea typeface="+mj-ea"/>
                <a:cs typeface="+mj-cs"/>
              </a:rPr>
              <a:t>9. The Birth of Ismael to Abram &amp; Hagar Genesis 16 2086 BC </a:t>
            </a:r>
          </a:p>
          <a:p>
            <a:pPr lvl="0"/>
            <a:r>
              <a:rPr lang="en-US" sz="2000" kern="1200" dirty="0" smtClean="0">
                <a:solidFill>
                  <a:srgbClr val="FFC000"/>
                </a:solidFill>
                <a:effectLst/>
                <a:latin typeface="+mj-lt"/>
                <a:ea typeface="+mj-ea"/>
                <a:cs typeface="+mj-cs"/>
              </a:rPr>
              <a:t>10. Abram Awaits the Promised Child Genesis 16-18 </a:t>
            </a:r>
          </a:p>
          <a:p>
            <a:pPr lvl="0"/>
            <a:r>
              <a:rPr lang="en-US" sz="2000" kern="1200" dirty="0" smtClean="0">
                <a:solidFill>
                  <a:srgbClr val="FFC000"/>
                </a:solidFill>
                <a:effectLst/>
                <a:latin typeface="+mj-lt"/>
                <a:ea typeface="+mj-ea"/>
                <a:cs typeface="+mj-cs"/>
              </a:rPr>
              <a:t>11. Abram’s Experience with the Philistines Genesis 20 </a:t>
            </a:r>
          </a:p>
          <a:p>
            <a:pPr lvl="0"/>
            <a:r>
              <a:rPr lang="en-US" sz="2000" kern="1200" dirty="0" smtClean="0">
                <a:solidFill>
                  <a:srgbClr val="FFC000"/>
                </a:solidFill>
                <a:effectLst/>
                <a:latin typeface="+mj-lt"/>
                <a:ea typeface="+mj-ea"/>
                <a:cs typeface="+mj-cs"/>
              </a:rPr>
              <a:t>12. The Birth of Isaac/Sacrifice of Isaac Genesis 21-22 2066 BC </a:t>
            </a:r>
          </a:p>
          <a:p>
            <a:pPr lvl="0"/>
            <a:r>
              <a:rPr lang="en-US" sz="2000" kern="1200" dirty="0" smtClean="0">
                <a:solidFill>
                  <a:srgbClr val="FFC000"/>
                </a:solidFill>
                <a:effectLst/>
                <a:latin typeface="+mj-lt"/>
                <a:ea typeface="+mj-ea"/>
                <a:cs typeface="+mj-cs"/>
              </a:rPr>
              <a:t>13. The Death of Sarah &amp; Encounter with the Hittites  Genesis 23 2029 BC </a:t>
            </a:r>
          </a:p>
          <a:p>
            <a:pPr lvl="0"/>
            <a:r>
              <a:rPr lang="en-US" sz="2000" kern="1200" dirty="0" smtClean="0">
                <a:solidFill>
                  <a:srgbClr val="FFC000"/>
                </a:solidFill>
                <a:effectLst/>
                <a:latin typeface="+mj-lt"/>
                <a:ea typeface="+mj-ea"/>
                <a:cs typeface="+mj-cs"/>
              </a:rPr>
              <a:t>14. A Bride is Found for Isaac Genesis 24 </a:t>
            </a:r>
          </a:p>
          <a:p>
            <a:pPr lvl="0"/>
            <a:r>
              <a:rPr lang="en-US" sz="2000" kern="1200" dirty="0" smtClean="0">
                <a:solidFill>
                  <a:srgbClr val="FFC000"/>
                </a:solidFill>
                <a:effectLst/>
                <a:latin typeface="+mj-lt"/>
                <a:ea typeface="+mj-ea"/>
                <a:cs typeface="+mj-cs"/>
              </a:rPr>
              <a:t>15. Abraham’s Marriage to </a:t>
            </a:r>
            <a:r>
              <a:rPr lang="en-US" sz="2000" kern="1200" dirty="0" err="1" smtClean="0">
                <a:solidFill>
                  <a:srgbClr val="FFC000"/>
                </a:solidFill>
                <a:effectLst/>
                <a:latin typeface="+mj-lt"/>
                <a:ea typeface="+mj-ea"/>
                <a:cs typeface="+mj-cs"/>
              </a:rPr>
              <a:t>Keturah</a:t>
            </a:r>
            <a:r>
              <a:rPr lang="en-US" sz="2000" kern="1200" dirty="0" smtClean="0">
                <a:solidFill>
                  <a:srgbClr val="FFC000"/>
                </a:solidFill>
                <a:effectLst/>
                <a:latin typeface="+mj-lt"/>
                <a:ea typeface="+mj-ea"/>
                <a:cs typeface="+mj-cs"/>
              </a:rPr>
              <a:t> Genesis 25 </a:t>
            </a:r>
          </a:p>
          <a:p>
            <a:pPr lvl="0"/>
            <a:r>
              <a:rPr lang="en-US" sz="2000" kern="1200" dirty="0" smtClean="0">
                <a:solidFill>
                  <a:srgbClr val="FFC000"/>
                </a:solidFill>
                <a:effectLst/>
                <a:latin typeface="+mj-lt"/>
                <a:ea typeface="+mj-ea"/>
                <a:cs typeface="+mj-cs"/>
              </a:rPr>
              <a:t>16. The Death of Abraham Genesis 25:7 1991 BC </a:t>
            </a:r>
          </a:p>
        </p:txBody>
      </p:sp>
      <p:sp>
        <p:nvSpPr>
          <p:cNvPr id="2" name="Title 1"/>
          <p:cNvSpPr>
            <a:spLocks noGrp="1"/>
          </p:cNvSpPr>
          <p:nvPr>
            <p:ph type="title"/>
          </p:nvPr>
        </p:nvSpPr>
        <p:spPr>
          <a:xfrm>
            <a:off x="457200" y="114300"/>
            <a:ext cx="8229600" cy="729702"/>
          </a:xfrm>
        </p:spPr>
        <p:txBody>
          <a:bodyPr>
            <a:normAutofit fontScale="90000"/>
          </a:bodyPr>
          <a:lstStyle/>
          <a:p>
            <a:pPr lvl="0"/>
            <a:r>
              <a:rPr lang="en-US" sz="4400" kern="1200" dirty="0" smtClean="0">
                <a:solidFill>
                  <a:schemeClr val="tx1"/>
                </a:solidFill>
                <a:effectLst>
                  <a:outerShdw blurRad="38100" dist="38100" dir="2700000" algn="tl">
                    <a:srgbClr val="000000">
                      <a:alpha val="43137"/>
                    </a:srgbClr>
                  </a:outerShdw>
                </a:effectLst>
              </a:rPr>
              <a:t>ABRAHAM 2166 BC TO 1991 BC </a:t>
            </a:r>
            <a:endParaRPr lang="en-US" dirty="0">
              <a:effectLst>
                <a:outerShdw blurRad="38100" dist="38100" dir="2700000" algn="tl">
                  <a:srgbClr val="000000">
                    <a:alpha val="43137"/>
                  </a:srgbClr>
                </a:outerShdw>
              </a:effectLst>
            </a:endParaRPr>
          </a:p>
        </p:txBody>
      </p:sp>
      <p:sp>
        <p:nvSpPr>
          <p:cNvPr id="5" name="Rectangle 4"/>
          <p:cNvSpPr/>
          <p:nvPr/>
        </p:nvSpPr>
        <p:spPr>
          <a:xfrm>
            <a:off x="46622" y="1747442"/>
            <a:ext cx="943978" cy="338554"/>
          </a:xfrm>
          <a:prstGeom prst="rect">
            <a:avLst/>
          </a:prstGeom>
        </p:spPr>
        <p:txBody>
          <a:bodyPr wrap="square">
            <a:spAutoFit/>
          </a:bodyPr>
          <a:lstStyle/>
          <a:p>
            <a:pPr algn="ctr"/>
            <a:r>
              <a:rPr lang="en-US" sz="1600" dirty="0" smtClean="0"/>
              <a:t>2166</a:t>
            </a:r>
            <a:endParaRPr lang="en-US" sz="1600" dirty="0"/>
          </a:p>
        </p:txBody>
      </p:sp>
      <p:sp>
        <p:nvSpPr>
          <p:cNvPr id="6" name="Oval 5"/>
          <p:cNvSpPr/>
          <p:nvPr/>
        </p:nvSpPr>
        <p:spPr>
          <a:xfrm>
            <a:off x="471388" y="2039933"/>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a:off x="517108" y="2076369"/>
            <a:ext cx="0" cy="480060"/>
          </a:xfrm>
          <a:prstGeom prst="line">
            <a:avLst/>
          </a:prstGeom>
          <a:ln w="19050"/>
        </p:spPr>
        <p:style>
          <a:lnRef idx="1">
            <a:schemeClr val="dk1"/>
          </a:lnRef>
          <a:fillRef idx="0">
            <a:schemeClr val="dk1"/>
          </a:fillRef>
          <a:effectRef idx="0">
            <a:schemeClr val="dk1"/>
          </a:effectRef>
          <a:fontRef idx="minor">
            <a:schemeClr val="tx1"/>
          </a:fontRef>
        </p:style>
      </p:cxnSp>
      <p:sp>
        <p:nvSpPr>
          <p:cNvPr id="12" name="Oval 11"/>
          <p:cNvSpPr/>
          <p:nvPr/>
        </p:nvSpPr>
        <p:spPr>
          <a:xfrm>
            <a:off x="425668" y="2005643"/>
            <a:ext cx="182880" cy="13716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5" name="Rectangle 14"/>
          <p:cNvSpPr/>
          <p:nvPr/>
        </p:nvSpPr>
        <p:spPr>
          <a:xfrm>
            <a:off x="-69850" y="2571750"/>
            <a:ext cx="1176924" cy="707886"/>
          </a:xfrm>
          <a:prstGeom prst="rect">
            <a:avLst/>
          </a:prstGeom>
        </p:spPr>
        <p:txBody>
          <a:bodyPr wrap="none">
            <a:spAutoFit/>
          </a:bodyPr>
          <a:lstStyle/>
          <a:p>
            <a:pPr algn="ctr">
              <a:lnSpc>
                <a:spcPts val="1200"/>
              </a:lnSpc>
            </a:pPr>
            <a:r>
              <a:rPr lang="en-US" sz="1400" dirty="0" smtClean="0"/>
              <a:t>Abram’s</a:t>
            </a:r>
            <a:br>
              <a:rPr lang="en-US" sz="1400" dirty="0" smtClean="0"/>
            </a:br>
            <a:r>
              <a:rPr lang="en-US" sz="1400" dirty="0" smtClean="0"/>
              <a:t>Birth</a:t>
            </a:r>
            <a:br>
              <a:rPr lang="en-US" sz="1400" dirty="0" smtClean="0"/>
            </a:br>
            <a:r>
              <a:rPr lang="en-US" sz="1400" dirty="0"/>
              <a:t>Genesis11:26</a:t>
            </a:r>
          </a:p>
          <a:p>
            <a:pPr algn="ctr">
              <a:lnSpc>
                <a:spcPts val="1200"/>
              </a:lnSpc>
            </a:pPr>
            <a:endParaRPr lang="en-US" sz="1400" dirty="0"/>
          </a:p>
        </p:txBody>
      </p:sp>
      <p:cxnSp>
        <p:nvCxnSpPr>
          <p:cNvPr id="16" name="Straight Connector 15"/>
          <p:cNvCxnSpPr/>
          <p:nvPr/>
        </p:nvCxnSpPr>
        <p:spPr>
          <a:xfrm flipH="1">
            <a:off x="76200" y="2971800"/>
            <a:ext cx="914400"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Oval 31"/>
          <p:cNvSpPr/>
          <p:nvPr/>
        </p:nvSpPr>
        <p:spPr>
          <a:xfrm>
            <a:off x="379948" y="1971353"/>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rot="568893" flipH="1">
            <a:off x="342219" y="1969489"/>
            <a:ext cx="320040" cy="240030"/>
          </a:xfrm>
          <a:prstGeom prst="arc">
            <a:avLst>
              <a:gd name="adj1" fmla="val 158400"/>
              <a:gd name="adj2" fmla="val 632034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494248" y="2554285"/>
            <a:ext cx="45720" cy="3429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3443621" y="2239474"/>
            <a:ext cx="943978" cy="338554"/>
          </a:xfrm>
          <a:prstGeom prst="rect">
            <a:avLst/>
          </a:prstGeom>
        </p:spPr>
        <p:txBody>
          <a:bodyPr wrap="square">
            <a:spAutoFit/>
          </a:bodyPr>
          <a:lstStyle/>
          <a:p>
            <a:pPr algn="ctr"/>
            <a:r>
              <a:rPr lang="en-US" sz="1600" dirty="0" smtClean="0">
                <a:solidFill>
                  <a:schemeClr val="accent4">
                    <a:lumMod val="75000"/>
                  </a:schemeClr>
                </a:solidFill>
              </a:rPr>
              <a:t>2091</a:t>
            </a:r>
            <a:endParaRPr lang="en-US" sz="1600" dirty="0">
              <a:solidFill>
                <a:schemeClr val="accent4">
                  <a:lumMod val="75000"/>
                </a:schemeClr>
              </a:solidFill>
            </a:endParaRPr>
          </a:p>
        </p:txBody>
      </p:sp>
      <p:sp>
        <p:nvSpPr>
          <p:cNvPr id="38" name="Oval 37"/>
          <p:cNvSpPr/>
          <p:nvPr/>
        </p:nvSpPr>
        <p:spPr>
          <a:xfrm>
            <a:off x="1613357" y="2042398"/>
            <a:ext cx="91440" cy="6858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1567637" y="2008108"/>
            <a:ext cx="182880" cy="13716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41" name="Rectangle 40"/>
          <p:cNvSpPr/>
          <p:nvPr/>
        </p:nvSpPr>
        <p:spPr>
          <a:xfrm>
            <a:off x="943077" y="1352661"/>
            <a:ext cx="1435008" cy="400110"/>
          </a:xfrm>
          <a:prstGeom prst="rect">
            <a:avLst/>
          </a:prstGeom>
        </p:spPr>
        <p:txBody>
          <a:bodyPr wrap="none">
            <a:spAutoFit/>
          </a:bodyPr>
          <a:lstStyle/>
          <a:p>
            <a:pPr algn="ctr">
              <a:lnSpc>
                <a:spcPts val="1200"/>
              </a:lnSpc>
            </a:pPr>
            <a:r>
              <a:rPr lang="en-US" sz="1400" dirty="0" smtClean="0">
                <a:solidFill>
                  <a:schemeClr val="bg2">
                    <a:lumMod val="50000"/>
                  </a:schemeClr>
                </a:solidFill>
              </a:rPr>
              <a:t>Leaves Ur</a:t>
            </a:r>
            <a:br>
              <a:rPr lang="en-US" sz="1400" dirty="0" smtClean="0">
                <a:solidFill>
                  <a:schemeClr val="bg2">
                    <a:lumMod val="50000"/>
                  </a:schemeClr>
                </a:solidFill>
              </a:rPr>
            </a:br>
            <a:r>
              <a:rPr lang="en-US" sz="1400" dirty="0" smtClean="0">
                <a:solidFill>
                  <a:schemeClr val="bg2">
                    <a:lumMod val="50000"/>
                  </a:schemeClr>
                </a:solidFill>
              </a:rPr>
              <a:t>Genesis11:31-32</a:t>
            </a:r>
            <a:endParaRPr lang="en-US" sz="1400" dirty="0">
              <a:solidFill>
                <a:schemeClr val="bg2">
                  <a:lumMod val="50000"/>
                </a:schemeClr>
              </a:solidFill>
            </a:endParaRPr>
          </a:p>
        </p:txBody>
      </p:sp>
      <p:cxnSp>
        <p:nvCxnSpPr>
          <p:cNvPr id="42" name="Straight Connector 41"/>
          <p:cNvCxnSpPr/>
          <p:nvPr/>
        </p:nvCxnSpPr>
        <p:spPr>
          <a:xfrm flipH="1">
            <a:off x="1066800" y="1368028"/>
            <a:ext cx="118872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45" name="Arc 44"/>
          <p:cNvSpPr/>
          <p:nvPr/>
        </p:nvSpPr>
        <p:spPr>
          <a:xfrm rot="21212103" flipH="1" flipV="1">
            <a:off x="1479091" y="1954093"/>
            <a:ext cx="320040" cy="240030"/>
          </a:xfrm>
          <a:prstGeom prst="arc">
            <a:avLst>
              <a:gd name="adj1" fmla="val 643543"/>
              <a:gd name="adj2" fmla="val 6028226"/>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p:cNvSpPr/>
          <p:nvPr/>
        </p:nvSpPr>
        <p:spPr>
          <a:xfrm>
            <a:off x="1521917" y="1973818"/>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0800000" flipH="1" flipV="1">
            <a:off x="1640980" y="1593056"/>
            <a:ext cx="45720" cy="3429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1" name="Straight Connector 50"/>
          <p:cNvCxnSpPr/>
          <p:nvPr/>
        </p:nvCxnSpPr>
        <p:spPr>
          <a:xfrm>
            <a:off x="2796835" y="2082406"/>
            <a:ext cx="0" cy="48006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52" name="Oval 51"/>
          <p:cNvSpPr/>
          <p:nvPr/>
        </p:nvSpPr>
        <p:spPr>
          <a:xfrm>
            <a:off x="2705395" y="2011680"/>
            <a:ext cx="182880" cy="1371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53" name="Rectangle 52"/>
          <p:cNvSpPr/>
          <p:nvPr/>
        </p:nvSpPr>
        <p:spPr>
          <a:xfrm>
            <a:off x="2080837" y="2596756"/>
            <a:ext cx="1435008" cy="707886"/>
          </a:xfrm>
          <a:prstGeom prst="rect">
            <a:avLst/>
          </a:prstGeom>
        </p:spPr>
        <p:txBody>
          <a:bodyPr wrap="none">
            <a:spAutoFit/>
          </a:bodyPr>
          <a:lstStyle/>
          <a:p>
            <a:pPr algn="ctr">
              <a:lnSpc>
                <a:spcPts val="1200"/>
              </a:lnSpc>
            </a:pPr>
            <a:r>
              <a:rPr lang="en-US" sz="1400" dirty="0" smtClean="0">
                <a:solidFill>
                  <a:schemeClr val="accent1">
                    <a:lumMod val="50000"/>
                  </a:schemeClr>
                </a:solidFill>
              </a:rPr>
              <a:t>Sojourn @</a:t>
            </a:r>
            <a:br>
              <a:rPr lang="en-US" sz="1400" dirty="0" smtClean="0">
                <a:solidFill>
                  <a:schemeClr val="accent1">
                    <a:lumMod val="50000"/>
                  </a:schemeClr>
                </a:solidFill>
              </a:rPr>
            </a:br>
            <a:r>
              <a:rPr lang="en-US" sz="1400" dirty="0" smtClean="0">
                <a:solidFill>
                  <a:schemeClr val="accent1">
                    <a:lumMod val="50000"/>
                  </a:schemeClr>
                </a:solidFill>
              </a:rPr>
              <a:t>Haran</a:t>
            </a:r>
            <a:br>
              <a:rPr lang="en-US" sz="1400" dirty="0" smtClean="0">
                <a:solidFill>
                  <a:schemeClr val="accent1">
                    <a:lumMod val="50000"/>
                  </a:schemeClr>
                </a:solidFill>
              </a:rPr>
            </a:br>
            <a:r>
              <a:rPr lang="en-US" sz="1400" dirty="0">
                <a:solidFill>
                  <a:schemeClr val="accent1">
                    <a:lumMod val="50000"/>
                  </a:schemeClr>
                </a:solidFill>
              </a:rPr>
              <a:t>Genesis11:31-32</a:t>
            </a:r>
          </a:p>
          <a:p>
            <a:pPr algn="ctr">
              <a:lnSpc>
                <a:spcPts val="1200"/>
              </a:lnSpc>
            </a:pPr>
            <a:endParaRPr lang="en-US" sz="1400" dirty="0">
              <a:solidFill>
                <a:schemeClr val="accent1">
                  <a:lumMod val="50000"/>
                </a:schemeClr>
              </a:solidFill>
            </a:endParaRPr>
          </a:p>
        </p:txBody>
      </p:sp>
      <p:cxnSp>
        <p:nvCxnSpPr>
          <p:cNvPr id="54" name="Straight Connector 53"/>
          <p:cNvCxnSpPr/>
          <p:nvPr/>
        </p:nvCxnSpPr>
        <p:spPr>
          <a:xfrm flipH="1">
            <a:off x="2182181" y="2992651"/>
            <a:ext cx="128016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56" name="Oval 55"/>
          <p:cNvSpPr/>
          <p:nvPr/>
        </p:nvSpPr>
        <p:spPr>
          <a:xfrm>
            <a:off x="2659675" y="19773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c 56"/>
          <p:cNvSpPr/>
          <p:nvPr/>
        </p:nvSpPr>
        <p:spPr>
          <a:xfrm rot="568893" flipH="1">
            <a:off x="2621946" y="1975526"/>
            <a:ext cx="320040" cy="240030"/>
          </a:xfrm>
          <a:prstGeom prst="arc">
            <a:avLst>
              <a:gd name="adj1" fmla="val 158400"/>
              <a:gd name="adj2" fmla="val 6320343"/>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2773975" y="2560322"/>
            <a:ext cx="45720" cy="3429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2" name="Straight Connector 61"/>
          <p:cNvCxnSpPr/>
          <p:nvPr/>
        </p:nvCxnSpPr>
        <p:spPr>
          <a:xfrm rot="10800000" flipH="1" flipV="1">
            <a:off x="3904081" y="1603454"/>
            <a:ext cx="0" cy="480060"/>
          </a:xfrm>
          <a:prstGeom prst="line">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63" name="Oval 62"/>
          <p:cNvSpPr/>
          <p:nvPr/>
        </p:nvSpPr>
        <p:spPr>
          <a:xfrm>
            <a:off x="3807878" y="2019932"/>
            <a:ext cx="182880" cy="13716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64" name="Rectangle 63"/>
          <p:cNvSpPr/>
          <p:nvPr/>
        </p:nvSpPr>
        <p:spPr>
          <a:xfrm>
            <a:off x="3171493" y="1364485"/>
            <a:ext cx="1458668" cy="400110"/>
          </a:xfrm>
          <a:prstGeom prst="rect">
            <a:avLst/>
          </a:prstGeom>
        </p:spPr>
        <p:txBody>
          <a:bodyPr wrap="none">
            <a:spAutoFit/>
          </a:bodyPr>
          <a:lstStyle/>
          <a:p>
            <a:pPr algn="ctr">
              <a:lnSpc>
                <a:spcPts val="1200"/>
              </a:lnSpc>
            </a:pPr>
            <a:r>
              <a:rPr lang="en-US" sz="1400" dirty="0" smtClean="0">
                <a:solidFill>
                  <a:schemeClr val="accent4">
                    <a:lumMod val="75000"/>
                  </a:schemeClr>
                </a:solidFill>
              </a:rPr>
              <a:t>Arrives in Canaan</a:t>
            </a:r>
            <a:br>
              <a:rPr lang="en-US" sz="1400" dirty="0" smtClean="0">
                <a:solidFill>
                  <a:schemeClr val="accent4">
                    <a:lumMod val="75000"/>
                  </a:schemeClr>
                </a:solidFill>
              </a:rPr>
            </a:br>
            <a:r>
              <a:rPr lang="en-US" sz="1400" dirty="0">
                <a:solidFill>
                  <a:schemeClr val="accent4">
                    <a:lumMod val="75000"/>
                  </a:schemeClr>
                </a:solidFill>
              </a:rPr>
              <a:t>Genesis </a:t>
            </a:r>
            <a:r>
              <a:rPr lang="en-US" sz="1400" dirty="0" smtClean="0">
                <a:solidFill>
                  <a:schemeClr val="accent4">
                    <a:lumMod val="75000"/>
                  </a:schemeClr>
                </a:solidFill>
              </a:rPr>
              <a:t>12:1-9</a:t>
            </a:r>
            <a:endParaRPr lang="en-US" sz="1400" dirty="0">
              <a:solidFill>
                <a:schemeClr val="accent4">
                  <a:lumMod val="75000"/>
                </a:schemeClr>
              </a:solidFill>
            </a:endParaRPr>
          </a:p>
        </p:txBody>
      </p:sp>
      <p:cxnSp>
        <p:nvCxnSpPr>
          <p:cNvPr id="65" name="Straight Connector 64"/>
          <p:cNvCxnSpPr/>
          <p:nvPr/>
        </p:nvCxnSpPr>
        <p:spPr>
          <a:xfrm flipH="1">
            <a:off x="3276600" y="1379852"/>
            <a:ext cx="128016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67" name="Arc 66"/>
          <p:cNvSpPr/>
          <p:nvPr/>
        </p:nvSpPr>
        <p:spPr>
          <a:xfrm rot="21212103" flipH="1" flipV="1">
            <a:off x="3726737" y="1961353"/>
            <a:ext cx="320040" cy="240030"/>
          </a:xfrm>
          <a:prstGeom prst="arc">
            <a:avLst>
              <a:gd name="adj1" fmla="val 643543"/>
              <a:gd name="adj2" fmla="val 6028226"/>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p:cNvSpPr/>
          <p:nvPr/>
        </p:nvSpPr>
        <p:spPr>
          <a:xfrm>
            <a:off x="3762158" y="19856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0800000" flipH="1" flipV="1">
            <a:off x="3881221" y="1604880"/>
            <a:ext cx="45720" cy="3429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5" name="Straight Connector 74"/>
          <p:cNvCxnSpPr/>
          <p:nvPr/>
        </p:nvCxnSpPr>
        <p:spPr>
          <a:xfrm>
            <a:off x="5047338" y="2082406"/>
            <a:ext cx="0" cy="480060"/>
          </a:xfrm>
          <a:prstGeom prst="line">
            <a:avLst/>
          </a:prstGeom>
          <a:ln w="1905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76" name="Oval 75"/>
          <p:cNvSpPr/>
          <p:nvPr/>
        </p:nvSpPr>
        <p:spPr>
          <a:xfrm>
            <a:off x="4955898" y="2011680"/>
            <a:ext cx="182880" cy="13716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77" name="Rectangle 76"/>
          <p:cNvSpPr/>
          <p:nvPr/>
        </p:nvSpPr>
        <p:spPr>
          <a:xfrm>
            <a:off x="4306493" y="2596756"/>
            <a:ext cx="1484702" cy="553998"/>
          </a:xfrm>
          <a:prstGeom prst="rect">
            <a:avLst/>
          </a:prstGeom>
        </p:spPr>
        <p:txBody>
          <a:bodyPr wrap="none">
            <a:spAutoFit/>
          </a:bodyPr>
          <a:lstStyle/>
          <a:p>
            <a:pPr algn="ctr">
              <a:lnSpc>
                <a:spcPts val="1200"/>
              </a:lnSpc>
            </a:pPr>
            <a:r>
              <a:rPr lang="en-US" sz="1400" dirty="0" smtClean="0">
                <a:solidFill>
                  <a:schemeClr val="accent3">
                    <a:lumMod val="50000"/>
                  </a:schemeClr>
                </a:solidFill>
              </a:rPr>
              <a:t>Flight to</a:t>
            </a:r>
            <a:br>
              <a:rPr lang="en-US" sz="1400" dirty="0" smtClean="0">
                <a:solidFill>
                  <a:schemeClr val="accent3">
                    <a:lumMod val="50000"/>
                  </a:schemeClr>
                </a:solidFill>
              </a:rPr>
            </a:br>
            <a:r>
              <a:rPr lang="en-US" sz="1400" dirty="0" smtClean="0">
                <a:solidFill>
                  <a:schemeClr val="accent3">
                    <a:lumMod val="50000"/>
                  </a:schemeClr>
                </a:solidFill>
              </a:rPr>
              <a:t>Egypt</a:t>
            </a:r>
            <a:br>
              <a:rPr lang="en-US" sz="1400" dirty="0" smtClean="0">
                <a:solidFill>
                  <a:schemeClr val="accent3">
                    <a:lumMod val="50000"/>
                  </a:schemeClr>
                </a:solidFill>
              </a:rPr>
            </a:br>
            <a:r>
              <a:rPr lang="en-US" sz="1400" dirty="0">
                <a:solidFill>
                  <a:schemeClr val="accent3">
                    <a:lumMod val="50000"/>
                  </a:schemeClr>
                </a:solidFill>
              </a:rPr>
              <a:t>Genesis </a:t>
            </a:r>
            <a:r>
              <a:rPr lang="en-US" sz="1400" dirty="0" smtClean="0">
                <a:solidFill>
                  <a:schemeClr val="accent3">
                    <a:lumMod val="50000"/>
                  </a:schemeClr>
                </a:solidFill>
              </a:rPr>
              <a:t>12:10-20</a:t>
            </a:r>
            <a:endParaRPr lang="en-US" sz="1400" dirty="0">
              <a:solidFill>
                <a:schemeClr val="accent3">
                  <a:lumMod val="50000"/>
                </a:schemeClr>
              </a:solidFill>
            </a:endParaRPr>
          </a:p>
        </p:txBody>
      </p:sp>
      <p:cxnSp>
        <p:nvCxnSpPr>
          <p:cNvPr id="78" name="Straight Connector 77"/>
          <p:cNvCxnSpPr/>
          <p:nvPr/>
        </p:nvCxnSpPr>
        <p:spPr>
          <a:xfrm flipH="1">
            <a:off x="4415788" y="2992651"/>
            <a:ext cx="1280160" cy="0"/>
          </a:xfrm>
          <a:prstGeom prst="line">
            <a:avLst/>
          </a:prstGeom>
          <a:ln w="1905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80" name="Oval 79"/>
          <p:cNvSpPr/>
          <p:nvPr/>
        </p:nvSpPr>
        <p:spPr>
          <a:xfrm>
            <a:off x="4910178" y="19773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c 80"/>
          <p:cNvSpPr/>
          <p:nvPr/>
        </p:nvSpPr>
        <p:spPr>
          <a:xfrm rot="568893" flipH="1">
            <a:off x="4872449" y="1975526"/>
            <a:ext cx="320040" cy="240030"/>
          </a:xfrm>
          <a:prstGeom prst="arc">
            <a:avLst>
              <a:gd name="adj1" fmla="val 158400"/>
              <a:gd name="adj2" fmla="val 6320343"/>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Oval 81"/>
          <p:cNvSpPr/>
          <p:nvPr/>
        </p:nvSpPr>
        <p:spPr>
          <a:xfrm>
            <a:off x="5024478" y="2560322"/>
            <a:ext cx="45720" cy="3429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Rectangle 82"/>
          <p:cNvSpPr/>
          <p:nvPr/>
        </p:nvSpPr>
        <p:spPr>
          <a:xfrm>
            <a:off x="13487400" y="-400050"/>
            <a:ext cx="943978" cy="338554"/>
          </a:xfrm>
          <a:prstGeom prst="rect">
            <a:avLst/>
          </a:prstGeom>
        </p:spPr>
        <p:txBody>
          <a:bodyPr wrap="square">
            <a:spAutoFit/>
          </a:bodyPr>
          <a:lstStyle/>
          <a:p>
            <a:pPr algn="ctr"/>
            <a:r>
              <a:rPr lang="en-US" sz="1600" dirty="0" smtClean="0">
                <a:solidFill>
                  <a:schemeClr val="accent4">
                    <a:lumMod val="75000"/>
                  </a:schemeClr>
                </a:solidFill>
              </a:rPr>
              <a:t>2091 BC </a:t>
            </a:r>
            <a:endParaRPr lang="en-US" sz="1600" dirty="0">
              <a:solidFill>
                <a:schemeClr val="accent4">
                  <a:lumMod val="75000"/>
                </a:schemeClr>
              </a:solidFill>
            </a:endParaRPr>
          </a:p>
        </p:txBody>
      </p:sp>
      <p:cxnSp>
        <p:nvCxnSpPr>
          <p:cNvPr id="87" name="Straight Connector 86"/>
          <p:cNvCxnSpPr/>
          <p:nvPr/>
        </p:nvCxnSpPr>
        <p:spPr>
          <a:xfrm rot="10800000" flipH="1" flipV="1">
            <a:off x="6201736" y="1603454"/>
            <a:ext cx="0" cy="4800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8" name="Oval 87"/>
          <p:cNvSpPr/>
          <p:nvPr/>
        </p:nvSpPr>
        <p:spPr>
          <a:xfrm>
            <a:off x="6105533" y="2019932"/>
            <a:ext cx="182880" cy="13716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89" name="Rectangle 88"/>
          <p:cNvSpPr/>
          <p:nvPr/>
        </p:nvSpPr>
        <p:spPr>
          <a:xfrm>
            <a:off x="5704597" y="1257300"/>
            <a:ext cx="987770" cy="553998"/>
          </a:xfrm>
          <a:prstGeom prst="rect">
            <a:avLst/>
          </a:prstGeom>
        </p:spPr>
        <p:txBody>
          <a:bodyPr wrap="none">
            <a:spAutoFit/>
          </a:bodyPr>
          <a:lstStyle/>
          <a:p>
            <a:pPr algn="ctr">
              <a:lnSpc>
                <a:spcPts val="1200"/>
              </a:lnSpc>
            </a:pPr>
            <a:r>
              <a:rPr lang="en-US" sz="1400" dirty="0" smtClean="0">
                <a:solidFill>
                  <a:schemeClr val="bg1">
                    <a:lumMod val="50000"/>
                  </a:schemeClr>
                </a:solidFill>
              </a:rPr>
              <a:t>Abram, Lot</a:t>
            </a:r>
            <a:br>
              <a:rPr lang="en-US" sz="1400" dirty="0" smtClean="0">
                <a:solidFill>
                  <a:schemeClr val="bg1">
                    <a:lumMod val="50000"/>
                  </a:schemeClr>
                </a:solidFill>
              </a:rPr>
            </a:br>
            <a:r>
              <a:rPr lang="en-US" sz="1400" dirty="0" smtClean="0">
                <a:solidFill>
                  <a:schemeClr val="bg1">
                    <a:lumMod val="50000"/>
                  </a:schemeClr>
                </a:solidFill>
              </a:rPr>
              <a:t>Separate</a:t>
            </a:r>
            <a:br>
              <a:rPr lang="en-US" sz="1400" dirty="0" smtClean="0">
                <a:solidFill>
                  <a:schemeClr val="bg1">
                    <a:lumMod val="50000"/>
                  </a:schemeClr>
                </a:solidFill>
              </a:rPr>
            </a:br>
            <a:r>
              <a:rPr lang="en-US" sz="1400" dirty="0">
                <a:solidFill>
                  <a:schemeClr val="bg1">
                    <a:lumMod val="50000"/>
                  </a:schemeClr>
                </a:solidFill>
              </a:rPr>
              <a:t>Genesis </a:t>
            </a:r>
            <a:r>
              <a:rPr lang="en-US" sz="1400" dirty="0" smtClean="0">
                <a:solidFill>
                  <a:schemeClr val="bg1">
                    <a:lumMod val="50000"/>
                  </a:schemeClr>
                </a:solidFill>
              </a:rPr>
              <a:t>13</a:t>
            </a:r>
            <a:endParaRPr lang="en-US" sz="1400" dirty="0">
              <a:solidFill>
                <a:schemeClr val="bg1">
                  <a:lumMod val="50000"/>
                </a:schemeClr>
              </a:solidFill>
            </a:endParaRPr>
          </a:p>
        </p:txBody>
      </p:sp>
      <p:cxnSp>
        <p:nvCxnSpPr>
          <p:cNvPr id="90" name="Straight Connector 89"/>
          <p:cNvCxnSpPr/>
          <p:nvPr/>
        </p:nvCxnSpPr>
        <p:spPr>
          <a:xfrm flipH="1">
            <a:off x="5655942" y="1257300"/>
            <a:ext cx="1097280" cy="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92" name="Arc 91"/>
          <p:cNvSpPr/>
          <p:nvPr/>
        </p:nvSpPr>
        <p:spPr>
          <a:xfrm rot="21212103" flipH="1" flipV="1">
            <a:off x="6026512" y="1965917"/>
            <a:ext cx="320040" cy="240030"/>
          </a:xfrm>
          <a:prstGeom prst="arc">
            <a:avLst>
              <a:gd name="adj1" fmla="val 643543"/>
              <a:gd name="adj2" fmla="val 6028226"/>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92"/>
          <p:cNvSpPr/>
          <p:nvPr/>
        </p:nvSpPr>
        <p:spPr>
          <a:xfrm>
            <a:off x="6059813" y="19856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0800000" flipH="1" flipV="1">
            <a:off x="6178876" y="1604880"/>
            <a:ext cx="45720" cy="3429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7" name="Straight Connector 96"/>
          <p:cNvCxnSpPr/>
          <p:nvPr/>
        </p:nvCxnSpPr>
        <p:spPr>
          <a:xfrm>
            <a:off x="7339973" y="2082406"/>
            <a:ext cx="0" cy="480060"/>
          </a:xfrm>
          <a:prstGeom prst="line">
            <a:avLst/>
          </a:prstGeom>
          <a:ln w="19050">
            <a:solidFill>
              <a:srgbClr val="00CDC8"/>
            </a:solidFill>
          </a:ln>
        </p:spPr>
        <p:style>
          <a:lnRef idx="1">
            <a:schemeClr val="dk1"/>
          </a:lnRef>
          <a:fillRef idx="0">
            <a:schemeClr val="dk1"/>
          </a:fillRef>
          <a:effectRef idx="0">
            <a:schemeClr val="dk1"/>
          </a:effectRef>
          <a:fontRef idx="minor">
            <a:schemeClr val="tx1"/>
          </a:fontRef>
        </p:style>
      </p:cxnSp>
      <p:sp>
        <p:nvSpPr>
          <p:cNvPr id="99" name="Oval 98"/>
          <p:cNvSpPr/>
          <p:nvPr/>
        </p:nvSpPr>
        <p:spPr>
          <a:xfrm>
            <a:off x="7248533" y="2011680"/>
            <a:ext cx="182880" cy="137160"/>
          </a:xfrm>
          <a:prstGeom prst="ellipse">
            <a:avLst/>
          </a:prstGeom>
          <a:noFill/>
          <a:ln>
            <a:solidFill>
              <a:srgbClr val="00C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00" name="Rectangle 99"/>
          <p:cNvSpPr/>
          <p:nvPr/>
        </p:nvSpPr>
        <p:spPr>
          <a:xfrm>
            <a:off x="6716471" y="2596756"/>
            <a:ext cx="1250022" cy="553998"/>
          </a:xfrm>
          <a:prstGeom prst="rect">
            <a:avLst/>
          </a:prstGeom>
        </p:spPr>
        <p:txBody>
          <a:bodyPr wrap="none">
            <a:spAutoFit/>
          </a:bodyPr>
          <a:lstStyle/>
          <a:p>
            <a:pPr algn="ctr">
              <a:lnSpc>
                <a:spcPts val="1200"/>
              </a:lnSpc>
            </a:pPr>
            <a:r>
              <a:rPr lang="en-US" sz="1400" dirty="0" smtClean="0">
                <a:solidFill>
                  <a:srgbClr val="00CDC8"/>
                </a:solidFill>
              </a:rPr>
              <a:t>Abram Rescues</a:t>
            </a:r>
            <a:br>
              <a:rPr lang="en-US" sz="1400" dirty="0" smtClean="0">
                <a:solidFill>
                  <a:srgbClr val="00CDC8"/>
                </a:solidFill>
              </a:rPr>
            </a:br>
            <a:r>
              <a:rPr lang="en-US" sz="1400" dirty="0" smtClean="0">
                <a:solidFill>
                  <a:srgbClr val="00CDC8"/>
                </a:solidFill>
              </a:rPr>
              <a:t>Lot</a:t>
            </a:r>
            <a:br>
              <a:rPr lang="en-US" sz="1400" dirty="0" smtClean="0">
                <a:solidFill>
                  <a:srgbClr val="00CDC8"/>
                </a:solidFill>
              </a:rPr>
            </a:br>
            <a:r>
              <a:rPr lang="en-US" sz="1400" dirty="0">
                <a:solidFill>
                  <a:srgbClr val="00CDC8"/>
                </a:solidFill>
              </a:rPr>
              <a:t>Genesis </a:t>
            </a:r>
            <a:r>
              <a:rPr lang="en-US" sz="1400" dirty="0" smtClean="0">
                <a:solidFill>
                  <a:srgbClr val="00CDC8"/>
                </a:solidFill>
              </a:rPr>
              <a:t>14</a:t>
            </a:r>
            <a:endParaRPr lang="en-US" sz="1400" dirty="0">
              <a:solidFill>
                <a:srgbClr val="00CDC8"/>
              </a:solidFill>
            </a:endParaRPr>
          </a:p>
        </p:txBody>
      </p:sp>
      <p:cxnSp>
        <p:nvCxnSpPr>
          <p:cNvPr id="101" name="Straight Connector 100"/>
          <p:cNvCxnSpPr/>
          <p:nvPr/>
        </p:nvCxnSpPr>
        <p:spPr>
          <a:xfrm flipH="1">
            <a:off x="6800568" y="2992651"/>
            <a:ext cx="1097280" cy="0"/>
          </a:xfrm>
          <a:prstGeom prst="line">
            <a:avLst/>
          </a:prstGeom>
          <a:ln w="19050">
            <a:solidFill>
              <a:srgbClr val="00CDC8"/>
            </a:solidFill>
          </a:ln>
        </p:spPr>
        <p:style>
          <a:lnRef idx="1">
            <a:schemeClr val="dk1"/>
          </a:lnRef>
          <a:fillRef idx="0">
            <a:schemeClr val="dk1"/>
          </a:fillRef>
          <a:effectRef idx="0">
            <a:schemeClr val="dk1"/>
          </a:effectRef>
          <a:fontRef idx="minor">
            <a:schemeClr val="tx1"/>
          </a:fontRef>
        </p:style>
      </p:cxnSp>
      <p:sp>
        <p:nvSpPr>
          <p:cNvPr id="103" name="Oval 102"/>
          <p:cNvSpPr/>
          <p:nvPr/>
        </p:nvSpPr>
        <p:spPr>
          <a:xfrm>
            <a:off x="7202813" y="19773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p:cNvSpPr/>
          <p:nvPr/>
        </p:nvSpPr>
        <p:spPr>
          <a:xfrm rot="568893" flipH="1">
            <a:off x="7165084" y="1975526"/>
            <a:ext cx="320040" cy="240030"/>
          </a:xfrm>
          <a:prstGeom prst="arc">
            <a:avLst>
              <a:gd name="adj1" fmla="val 158400"/>
              <a:gd name="adj2" fmla="val 6320343"/>
            </a:avLst>
          </a:prstGeom>
          <a:ln>
            <a:solidFill>
              <a:srgbClr val="00CD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Oval 104"/>
          <p:cNvSpPr/>
          <p:nvPr/>
        </p:nvSpPr>
        <p:spPr>
          <a:xfrm>
            <a:off x="7317113" y="2560322"/>
            <a:ext cx="45720" cy="34290"/>
          </a:xfrm>
          <a:prstGeom prst="ellipse">
            <a:avLst/>
          </a:prstGeom>
          <a:solidFill>
            <a:srgbClr val="00CD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9" name="Straight Connector 118"/>
          <p:cNvCxnSpPr/>
          <p:nvPr/>
        </p:nvCxnSpPr>
        <p:spPr>
          <a:xfrm rot="10800000" flipH="1" flipV="1">
            <a:off x="8453148" y="1603454"/>
            <a:ext cx="0" cy="48006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121" name="Oval 120"/>
          <p:cNvSpPr/>
          <p:nvPr/>
        </p:nvSpPr>
        <p:spPr>
          <a:xfrm>
            <a:off x="8356945" y="2019932"/>
            <a:ext cx="182880" cy="1371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22" name="Rectangle 121"/>
          <p:cNvSpPr/>
          <p:nvPr/>
        </p:nvSpPr>
        <p:spPr>
          <a:xfrm>
            <a:off x="7887116" y="1257300"/>
            <a:ext cx="1136465" cy="553998"/>
          </a:xfrm>
          <a:prstGeom prst="rect">
            <a:avLst/>
          </a:prstGeom>
        </p:spPr>
        <p:txBody>
          <a:bodyPr wrap="none">
            <a:spAutoFit/>
          </a:bodyPr>
          <a:lstStyle/>
          <a:p>
            <a:pPr algn="ctr">
              <a:lnSpc>
                <a:spcPts val="1200"/>
              </a:lnSpc>
            </a:pPr>
            <a:r>
              <a:rPr lang="en-US" sz="1400" dirty="0" smtClean="0">
                <a:solidFill>
                  <a:schemeClr val="accent1">
                    <a:lumMod val="50000"/>
                  </a:schemeClr>
                </a:solidFill>
              </a:rPr>
              <a:t>Covenant/</a:t>
            </a:r>
            <a:br>
              <a:rPr lang="en-US" sz="1400" dirty="0" smtClean="0">
                <a:solidFill>
                  <a:schemeClr val="accent1">
                    <a:lumMod val="50000"/>
                  </a:schemeClr>
                </a:solidFill>
              </a:rPr>
            </a:br>
            <a:r>
              <a:rPr lang="en-US" sz="1400" dirty="0" smtClean="0">
                <a:solidFill>
                  <a:schemeClr val="accent1">
                    <a:lumMod val="50000"/>
                  </a:schemeClr>
                </a:solidFill>
              </a:rPr>
              <a:t>Son Promised</a:t>
            </a:r>
            <a:br>
              <a:rPr lang="en-US" sz="1400" dirty="0" smtClean="0">
                <a:solidFill>
                  <a:schemeClr val="accent1">
                    <a:lumMod val="50000"/>
                  </a:schemeClr>
                </a:solidFill>
              </a:rPr>
            </a:br>
            <a:r>
              <a:rPr lang="en-US" sz="1400" dirty="0">
                <a:solidFill>
                  <a:schemeClr val="accent1">
                    <a:lumMod val="50000"/>
                  </a:schemeClr>
                </a:solidFill>
              </a:rPr>
              <a:t>Genesis </a:t>
            </a:r>
            <a:r>
              <a:rPr lang="en-US" sz="1400" dirty="0" smtClean="0">
                <a:solidFill>
                  <a:schemeClr val="accent1">
                    <a:lumMod val="50000"/>
                  </a:schemeClr>
                </a:solidFill>
              </a:rPr>
              <a:t>15</a:t>
            </a:r>
            <a:endParaRPr lang="en-US" sz="1400" dirty="0">
              <a:solidFill>
                <a:schemeClr val="accent1">
                  <a:lumMod val="50000"/>
                </a:schemeClr>
              </a:solidFill>
            </a:endParaRPr>
          </a:p>
        </p:txBody>
      </p:sp>
      <p:cxnSp>
        <p:nvCxnSpPr>
          <p:cNvPr id="123" name="Straight Connector 122"/>
          <p:cNvCxnSpPr/>
          <p:nvPr/>
        </p:nvCxnSpPr>
        <p:spPr>
          <a:xfrm flipH="1">
            <a:off x="7815267" y="1257300"/>
            <a:ext cx="128016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125" name="Arc 124"/>
          <p:cNvSpPr/>
          <p:nvPr/>
        </p:nvSpPr>
        <p:spPr>
          <a:xfrm rot="21212103" flipH="1" flipV="1">
            <a:off x="8277924" y="1965917"/>
            <a:ext cx="320040" cy="240030"/>
          </a:xfrm>
          <a:prstGeom prst="arc">
            <a:avLst>
              <a:gd name="adj1" fmla="val 643543"/>
              <a:gd name="adj2" fmla="val 6028226"/>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8311225" y="19856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0800000" flipH="1" flipV="1">
            <a:off x="8430288" y="1604880"/>
            <a:ext cx="45720" cy="3429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Rectangle 127"/>
          <p:cNvSpPr/>
          <p:nvPr/>
        </p:nvSpPr>
        <p:spPr>
          <a:xfrm>
            <a:off x="46622" y="3804842"/>
            <a:ext cx="943978" cy="338554"/>
          </a:xfrm>
          <a:prstGeom prst="rect">
            <a:avLst/>
          </a:prstGeom>
        </p:spPr>
        <p:txBody>
          <a:bodyPr wrap="square">
            <a:spAutoFit/>
          </a:bodyPr>
          <a:lstStyle/>
          <a:p>
            <a:pPr algn="ctr"/>
            <a:r>
              <a:rPr lang="en-US" sz="1600" dirty="0" smtClean="0"/>
              <a:t>2086</a:t>
            </a:r>
            <a:endParaRPr lang="en-US" sz="1600" dirty="0"/>
          </a:p>
        </p:txBody>
      </p:sp>
      <p:cxnSp>
        <p:nvCxnSpPr>
          <p:cNvPr id="132" name="Straight Connector 131"/>
          <p:cNvCxnSpPr/>
          <p:nvPr/>
        </p:nvCxnSpPr>
        <p:spPr>
          <a:xfrm>
            <a:off x="517108" y="4133769"/>
            <a:ext cx="0" cy="480060"/>
          </a:xfrm>
          <a:prstGeom prst="line">
            <a:avLst/>
          </a:prstGeom>
          <a:ln w="19050"/>
        </p:spPr>
        <p:style>
          <a:lnRef idx="1">
            <a:schemeClr val="dk1"/>
          </a:lnRef>
          <a:fillRef idx="0">
            <a:schemeClr val="dk1"/>
          </a:fillRef>
          <a:effectRef idx="0">
            <a:schemeClr val="dk1"/>
          </a:effectRef>
          <a:fontRef idx="minor">
            <a:schemeClr val="tx1"/>
          </a:fontRef>
        </p:style>
      </p:cxnSp>
      <p:sp>
        <p:nvSpPr>
          <p:cNvPr id="133" name="Oval 132"/>
          <p:cNvSpPr/>
          <p:nvPr/>
        </p:nvSpPr>
        <p:spPr>
          <a:xfrm>
            <a:off x="425668" y="4063043"/>
            <a:ext cx="182880" cy="13716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34" name="Rectangle 133"/>
          <p:cNvSpPr/>
          <p:nvPr/>
        </p:nvSpPr>
        <p:spPr>
          <a:xfrm>
            <a:off x="-47711" y="4648119"/>
            <a:ext cx="1437445" cy="553998"/>
          </a:xfrm>
          <a:prstGeom prst="rect">
            <a:avLst/>
          </a:prstGeom>
        </p:spPr>
        <p:txBody>
          <a:bodyPr wrap="none">
            <a:spAutoFit/>
          </a:bodyPr>
          <a:lstStyle/>
          <a:p>
            <a:pPr algn="ctr">
              <a:lnSpc>
                <a:spcPts val="1200"/>
              </a:lnSpc>
            </a:pPr>
            <a:r>
              <a:rPr lang="en-US" sz="1400" dirty="0" smtClean="0"/>
              <a:t>Ismael’s (</a:t>
            </a:r>
            <a:r>
              <a:rPr lang="en-US" sz="1400" dirty="0" err="1" smtClean="0"/>
              <a:t>Haggar</a:t>
            </a:r>
            <a:r>
              <a:rPr lang="en-US" sz="1400" dirty="0" smtClean="0"/>
              <a:t>)</a:t>
            </a:r>
            <a:br>
              <a:rPr lang="en-US" sz="1400" dirty="0" smtClean="0"/>
            </a:br>
            <a:r>
              <a:rPr lang="en-US" sz="1400" dirty="0" smtClean="0"/>
              <a:t>Birth</a:t>
            </a:r>
            <a:br>
              <a:rPr lang="en-US" sz="1400" dirty="0" smtClean="0"/>
            </a:br>
            <a:r>
              <a:rPr lang="en-US" sz="1400" dirty="0"/>
              <a:t>Genesis </a:t>
            </a:r>
            <a:r>
              <a:rPr lang="en-US" sz="1400" dirty="0" smtClean="0"/>
              <a:t>16</a:t>
            </a:r>
            <a:endParaRPr lang="en-US" sz="1400" dirty="0"/>
          </a:p>
        </p:txBody>
      </p:sp>
      <p:cxnSp>
        <p:nvCxnSpPr>
          <p:cNvPr id="135" name="Straight Connector 134"/>
          <p:cNvCxnSpPr/>
          <p:nvPr/>
        </p:nvCxnSpPr>
        <p:spPr>
          <a:xfrm flipH="1">
            <a:off x="63550" y="5029200"/>
            <a:ext cx="1280160" cy="0"/>
          </a:xfrm>
          <a:prstGeom prst="line">
            <a:avLst/>
          </a:prstGeom>
          <a:ln w="19050"/>
        </p:spPr>
        <p:style>
          <a:lnRef idx="1">
            <a:schemeClr val="dk1"/>
          </a:lnRef>
          <a:fillRef idx="0">
            <a:schemeClr val="dk1"/>
          </a:fillRef>
          <a:effectRef idx="0">
            <a:schemeClr val="dk1"/>
          </a:effectRef>
          <a:fontRef idx="minor">
            <a:schemeClr val="tx1"/>
          </a:fontRef>
        </p:style>
      </p:cxnSp>
      <p:sp>
        <p:nvSpPr>
          <p:cNvPr id="137" name="Oval 136"/>
          <p:cNvSpPr/>
          <p:nvPr/>
        </p:nvSpPr>
        <p:spPr>
          <a:xfrm>
            <a:off x="379948" y="4028753"/>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Arc 137"/>
          <p:cNvSpPr/>
          <p:nvPr/>
        </p:nvSpPr>
        <p:spPr>
          <a:xfrm rot="568893" flipH="1">
            <a:off x="342219" y="4026889"/>
            <a:ext cx="320040" cy="240030"/>
          </a:xfrm>
          <a:prstGeom prst="arc">
            <a:avLst>
              <a:gd name="adj1" fmla="val 158400"/>
              <a:gd name="adj2" fmla="val 632034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Oval 138"/>
          <p:cNvSpPr/>
          <p:nvPr/>
        </p:nvSpPr>
        <p:spPr>
          <a:xfrm>
            <a:off x="494248" y="4611685"/>
            <a:ext cx="45720" cy="3429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0" name="Rectangle 139"/>
          <p:cNvSpPr/>
          <p:nvPr/>
        </p:nvSpPr>
        <p:spPr>
          <a:xfrm>
            <a:off x="3426369" y="4280856"/>
            <a:ext cx="943978" cy="338554"/>
          </a:xfrm>
          <a:prstGeom prst="rect">
            <a:avLst/>
          </a:prstGeom>
        </p:spPr>
        <p:txBody>
          <a:bodyPr wrap="square">
            <a:spAutoFit/>
          </a:bodyPr>
          <a:lstStyle/>
          <a:p>
            <a:pPr algn="ctr"/>
            <a:r>
              <a:rPr lang="en-US" sz="1600" dirty="0" smtClean="0">
                <a:solidFill>
                  <a:schemeClr val="accent4">
                    <a:lumMod val="75000"/>
                  </a:schemeClr>
                </a:solidFill>
              </a:rPr>
              <a:t>2066</a:t>
            </a:r>
            <a:endParaRPr lang="en-US" sz="1600" dirty="0">
              <a:solidFill>
                <a:schemeClr val="accent4">
                  <a:lumMod val="75000"/>
                </a:schemeClr>
              </a:solidFill>
            </a:endParaRPr>
          </a:p>
        </p:txBody>
      </p:sp>
      <p:cxnSp>
        <p:nvCxnSpPr>
          <p:cNvPr id="144" name="Straight Connector 143"/>
          <p:cNvCxnSpPr/>
          <p:nvPr/>
        </p:nvCxnSpPr>
        <p:spPr>
          <a:xfrm rot="10800000" flipH="1" flipV="1">
            <a:off x="1663840" y="3649029"/>
            <a:ext cx="0" cy="48006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45" name="Oval 144"/>
          <p:cNvSpPr/>
          <p:nvPr/>
        </p:nvSpPr>
        <p:spPr>
          <a:xfrm>
            <a:off x="1567637" y="4065508"/>
            <a:ext cx="182880" cy="13716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46" name="Rectangle 145"/>
          <p:cNvSpPr/>
          <p:nvPr/>
        </p:nvSpPr>
        <p:spPr>
          <a:xfrm>
            <a:off x="782144" y="3410061"/>
            <a:ext cx="1756891" cy="400110"/>
          </a:xfrm>
          <a:prstGeom prst="rect">
            <a:avLst/>
          </a:prstGeom>
        </p:spPr>
        <p:txBody>
          <a:bodyPr wrap="none">
            <a:spAutoFit/>
          </a:bodyPr>
          <a:lstStyle/>
          <a:p>
            <a:pPr algn="ctr">
              <a:lnSpc>
                <a:spcPts val="1200"/>
              </a:lnSpc>
            </a:pPr>
            <a:r>
              <a:rPr lang="en-US" sz="1400" dirty="0" smtClean="0">
                <a:solidFill>
                  <a:schemeClr val="bg2">
                    <a:lumMod val="50000"/>
                  </a:schemeClr>
                </a:solidFill>
              </a:rPr>
              <a:t>Awaits Promised Child</a:t>
            </a:r>
            <a:br>
              <a:rPr lang="en-US" sz="1400" dirty="0" smtClean="0">
                <a:solidFill>
                  <a:schemeClr val="bg2">
                    <a:lumMod val="50000"/>
                  </a:schemeClr>
                </a:solidFill>
              </a:rPr>
            </a:br>
            <a:r>
              <a:rPr lang="en-US" sz="1400" dirty="0">
                <a:solidFill>
                  <a:schemeClr val="bg2">
                    <a:lumMod val="50000"/>
                  </a:schemeClr>
                </a:solidFill>
              </a:rPr>
              <a:t>Genesis </a:t>
            </a:r>
            <a:r>
              <a:rPr lang="en-US" sz="1400" dirty="0" smtClean="0">
                <a:solidFill>
                  <a:schemeClr val="bg2">
                    <a:lumMod val="50000"/>
                  </a:schemeClr>
                </a:solidFill>
              </a:rPr>
              <a:t>16-18</a:t>
            </a:r>
            <a:endParaRPr lang="en-US" sz="1400" dirty="0">
              <a:solidFill>
                <a:schemeClr val="bg2">
                  <a:lumMod val="50000"/>
                </a:schemeClr>
              </a:solidFill>
            </a:endParaRPr>
          </a:p>
        </p:txBody>
      </p:sp>
      <p:cxnSp>
        <p:nvCxnSpPr>
          <p:cNvPr id="147" name="Straight Connector 146"/>
          <p:cNvCxnSpPr/>
          <p:nvPr/>
        </p:nvCxnSpPr>
        <p:spPr>
          <a:xfrm flipH="1">
            <a:off x="838200" y="3425428"/>
            <a:ext cx="1645920" cy="0"/>
          </a:xfrm>
          <a:prstGeom prst="line">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49" name="Arc 148"/>
          <p:cNvSpPr/>
          <p:nvPr/>
        </p:nvSpPr>
        <p:spPr>
          <a:xfrm rot="21212103" flipH="1" flipV="1">
            <a:off x="1479091" y="4004349"/>
            <a:ext cx="320040" cy="240030"/>
          </a:xfrm>
          <a:prstGeom prst="arc">
            <a:avLst>
              <a:gd name="adj1" fmla="val 643543"/>
              <a:gd name="adj2" fmla="val 6028226"/>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Oval 149"/>
          <p:cNvSpPr/>
          <p:nvPr/>
        </p:nvSpPr>
        <p:spPr>
          <a:xfrm>
            <a:off x="1521917" y="4031218"/>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0800000" flipH="1" flipV="1">
            <a:off x="1640980" y="3650456"/>
            <a:ext cx="45720" cy="3429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5" name="Straight Connector 154"/>
          <p:cNvCxnSpPr/>
          <p:nvPr/>
        </p:nvCxnSpPr>
        <p:spPr>
          <a:xfrm>
            <a:off x="2796835" y="4139806"/>
            <a:ext cx="0" cy="48006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156" name="Oval 155"/>
          <p:cNvSpPr/>
          <p:nvPr/>
        </p:nvSpPr>
        <p:spPr>
          <a:xfrm>
            <a:off x="2705395" y="4069080"/>
            <a:ext cx="182880" cy="1371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57" name="Rectangle 156"/>
          <p:cNvSpPr/>
          <p:nvPr/>
        </p:nvSpPr>
        <p:spPr>
          <a:xfrm>
            <a:off x="2296135" y="4654156"/>
            <a:ext cx="1000594" cy="553998"/>
          </a:xfrm>
          <a:prstGeom prst="rect">
            <a:avLst/>
          </a:prstGeom>
        </p:spPr>
        <p:txBody>
          <a:bodyPr wrap="none">
            <a:spAutoFit/>
          </a:bodyPr>
          <a:lstStyle/>
          <a:p>
            <a:pPr algn="ctr">
              <a:lnSpc>
                <a:spcPts val="1200"/>
              </a:lnSpc>
            </a:pPr>
            <a:r>
              <a:rPr lang="en-US" sz="1400" dirty="0" smtClean="0">
                <a:solidFill>
                  <a:schemeClr val="accent1">
                    <a:lumMod val="50000"/>
                  </a:schemeClr>
                </a:solidFill>
              </a:rPr>
              <a:t>Episode w/</a:t>
            </a:r>
            <a:br>
              <a:rPr lang="en-US" sz="1400" dirty="0" smtClean="0">
                <a:solidFill>
                  <a:schemeClr val="accent1">
                    <a:lumMod val="50000"/>
                  </a:schemeClr>
                </a:solidFill>
              </a:rPr>
            </a:br>
            <a:r>
              <a:rPr lang="en-US" sz="1400" dirty="0" smtClean="0">
                <a:solidFill>
                  <a:schemeClr val="accent1">
                    <a:lumMod val="50000"/>
                  </a:schemeClr>
                </a:solidFill>
              </a:rPr>
              <a:t>Philistines</a:t>
            </a:r>
            <a:br>
              <a:rPr lang="en-US" sz="1400" dirty="0" smtClean="0">
                <a:solidFill>
                  <a:schemeClr val="accent1">
                    <a:lumMod val="50000"/>
                  </a:schemeClr>
                </a:solidFill>
              </a:rPr>
            </a:br>
            <a:r>
              <a:rPr lang="en-US" sz="1400" dirty="0">
                <a:solidFill>
                  <a:schemeClr val="accent1">
                    <a:lumMod val="50000"/>
                  </a:schemeClr>
                </a:solidFill>
              </a:rPr>
              <a:t>Genesis </a:t>
            </a:r>
            <a:r>
              <a:rPr lang="en-US" sz="1400" dirty="0" smtClean="0">
                <a:solidFill>
                  <a:schemeClr val="accent1">
                    <a:lumMod val="50000"/>
                  </a:schemeClr>
                </a:solidFill>
              </a:rPr>
              <a:t>20</a:t>
            </a:r>
            <a:endParaRPr lang="en-US" sz="1400" dirty="0">
              <a:solidFill>
                <a:schemeClr val="accent1">
                  <a:lumMod val="50000"/>
                </a:schemeClr>
              </a:solidFill>
            </a:endParaRPr>
          </a:p>
        </p:txBody>
      </p:sp>
      <p:cxnSp>
        <p:nvCxnSpPr>
          <p:cNvPr id="158" name="Straight Connector 157"/>
          <p:cNvCxnSpPr/>
          <p:nvPr/>
        </p:nvCxnSpPr>
        <p:spPr>
          <a:xfrm flipH="1">
            <a:off x="2255520" y="5050051"/>
            <a:ext cx="109728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160" name="Oval 159"/>
          <p:cNvSpPr/>
          <p:nvPr/>
        </p:nvSpPr>
        <p:spPr>
          <a:xfrm>
            <a:off x="2659675" y="40347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Arc 160"/>
          <p:cNvSpPr/>
          <p:nvPr/>
        </p:nvSpPr>
        <p:spPr>
          <a:xfrm rot="568893" flipH="1">
            <a:off x="2621946" y="4032926"/>
            <a:ext cx="320040" cy="240030"/>
          </a:xfrm>
          <a:prstGeom prst="arc">
            <a:avLst>
              <a:gd name="adj1" fmla="val 158400"/>
              <a:gd name="adj2" fmla="val 6320343"/>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Oval 161"/>
          <p:cNvSpPr/>
          <p:nvPr/>
        </p:nvSpPr>
        <p:spPr>
          <a:xfrm>
            <a:off x="2765349" y="4617722"/>
            <a:ext cx="45720" cy="3429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6" name="Straight Connector 165"/>
          <p:cNvCxnSpPr/>
          <p:nvPr/>
        </p:nvCxnSpPr>
        <p:spPr>
          <a:xfrm rot="10800000" flipH="1" flipV="1">
            <a:off x="3904081" y="3660854"/>
            <a:ext cx="0" cy="480060"/>
          </a:xfrm>
          <a:prstGeom prst="line">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167" name="Oval 166"/>
          <p:cNvSpPr/>
          <p:nvPr/>
        </p:nvSpPr>
        <p:spPr>
          <a:xfrm>
            <a:off x="3807878" y="4077332"/>
            <a:ext cx="182880" cy="13716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68" name="Rectangle 167"/>
          <p:cNvSpPr/>
          <p:nvPr/>
        </p:nvSpPr>
        <p:spPr>
          <a:xfrm>
            <a:off x="3277901" y="3257550"/>
            <a:ext cx="1245854" cy="553998"/>
          </a:xfrm>
          <a:prstGeom prst="rect">
            <a:avLst/>
          </a:prstGeom>
        </p:spPr>
        <p:txBody>
          <a:bodyPr wrap="none">
            <a:spAutoFit/>
          </a:bodyPr>
          <a:lstStyle/>
          <a:p>
            <a:pPr algn="ctr">
              <a:lnSpc>
                <a:spcPts val="1200"/>
              </a:lnSpc>
            </a:pPr>
            <a:r>
              <a:rPr lang="en-US" sz="1400" dirty="0" smtClean="0">
                <a:solidFill>
                  <a:schemeClr val="accent4">
                    <a:lumMod val="75000"/>
                  </a:schemeClr>
                </a:solidFill>
              </a:rPr>
              <a:t>Isaac</a:t>
            </a:r>
            <a:br>
              <a:rPr lang="en-US" sz="1400" dirty="0" smtClean="0">
                <a:solidFill>
                  <a:schemeClr val="accent4">
                    <a:lumMod val="75000"/>
                  </a:schemeClr>
                </a:solidFill>
              </a:rPr>
            </a:br>
            <a:r>
              <a:rPr lang="en-US" sz="1400" dirty="0" smtClean="0">
                <a:solidFill>
                  <a:schemeClr val="accent4">
                    <a:lumMod val="75000"/>
                  </a:schemeClr>
                </a:solidFill>
              </a:rPr>
              <a:t>Birth/Sacrifice</a:t>
            </a:r>
            <a:br>
              <a:rPr lang="en-US" sz="1400" dirty="0" smtClean="0">
                <a:solidFill>
                  <a:schemeClr val="accent4">
                    <a:lumMod val="75000"/>
                  </a:schemeClr>
                </a:solidFill>
              </a:rPr>
            </a:br>
            <a:r>
              <a:rPr lang="en-US" sz="1400" dirty="0">
                <a:solidFill>
                  <a:schemeClr val="accent4">
                    <a:lumMod val="75000"/>
                  </a:schemeClr>
                </a:solidFill>
              </a:rPr>
              <a:t>Genesis </a:t>
            </a:r>
            <a:r>
              <a:rPr lang="en-US" sz="1400" dirty="0" smtClean="0">
                <a:solidFill>
                  <a:schemeClr val="accent4">
                    <a:lumMod val="75000"/>
                  </a:schemeClr>
                </a:solidFill>
              </a:rPr>
              <a:t>21-22</a:t>
            </a:r>
            <a:endParaRPr lang="en-US" sz="1400" dirty="0">
              <a:solidFill>
                <a:schemeClr val="accent4">
                  <a:lumMod val="75000"/>
                </a:schemeClr>
              </a:solidFill>
            </a:endParaRPr>
          </a:p>
        </p:txBody>
      </p:sp>
      <p:cxnSp>
        <p:nvCxnSpPr>
          <p:cNvPr id="169" name="Straight Connector 168"/>
          <p:cNvCxnSpPr/>
          <p:nvPr/>
        </p:nvCxnSpPr>
        <p:spPr>
          <a:xfrm flipH="1">
            <a:off x="3276600" y="3272917"/>
            <a:ext cx="1280160" cy="0"/>
          </a:xfrm>
          <a:prstGeom prst="line">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171" name="Arc 170"/>
          <p:cNvSpPr/>
          <p:nvPr/>
        </p:nvSpPr>
        <p:spPr>
          <a:xfrm rot="21212103" flipH="1" flipV="1">
            <a:off x="3709807" y="4023317"/>
            <a:ext cx="320040" cy="240030"/>
          </a:xfrm>
          <a:prstGeom prst="arc">
            <a:avLst>
              <a:gd name="adj1" fmla="val 643543"/>
              <a:gd name="adj2" fmla="val 6028226"/>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Oval 171"/>
          <p:cNvSpPr/>
          <p:nvPr/>
        </p:nvSpPr>
        <p:spPr>
          <a:xfrm>
            <a:off x="3762158" y="40430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0800000" flipH="1" flipV="1">
            <a:off x="3881221" y="3662280"/>
            <a:ext cx="45720" cy="3429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5" name="Straight Connector 174"/>
          <p:cNvCxnSpPr/>
          <p:nvPr/>
        </p:nvCxnSpPr>
        <p:spPr>
          <a:xfrm flipH="1">
            <a:off x="5063630" y="4138950"/>
            <a:ext cx="1097280"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047338" y="4139806"/>
            <a:ext cx="0" cy="480060"/>
          </a:xfrm>
          <a:prstGeom prst="line">
            <a:avLst/>
          </a:prstGeom>
          <a:ln w="1905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178" name="Oval 177"/>
          <p:cNvSpPr/>
          <p:nvPr/>
        </p:nvSpPr>
        <p:spPr>
          <a:xfrm>
            <a:off x="4955898" y="4069080"/>
            <a:ext cx="182880" cy="13716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79" name="Rectangle 178"/>
          <p:cNvSpPr/>
          <p:nvPr/>
        </p:nvSpPr>
        <p:spPr>
          <a:xfrm>
            <a:off x="4234130" y="4654156"/>
            <a:ext cx="1616536" cy="707886"/>
          </a:xfrm>
          <a:prstGeom prst="rect">
            <a:avLst/>
          </a:prstGeom>
        </p:spPr>
        <p:txBody>
          <a:bodyPr wrap="square">
            <a:spAutoFit/>
          </a:bodyPr>
          <a:lstStyle/>
          <a:p>
            <a:pPr algn="ctr">
              <a:lnSpc>
                <a:spcPts val="1200"/>
              </a:lnSpc>
            </a:pPr>
            <a:r>
              <a:rPr lang="en-US" sz="1400" dirty="0" smtClean="0">
                <a:solidFill>
                  <a:schemeClr val="accent3">
                    <a:lumMod val="50000"/>
                  </a:schemeClr>
                </a:solidFill>
              </a:rPr>
              <a:t>Sarah’s Death/</a:t>
            </a:r>
            <a:br>
              <a:rPr lang="en-US" sz="1400" dirty="0" smtClean="0">
                <a:solidFill>
                  <a:schemeClr val="accent3">
                    <a:lumMod val="50000"/>
                  </a:schemeClr>
                </a:solidFill>
              </a:rPr>
            </a:br>
            <a:r>
              <a:rPr lang="en-US" sz="1400" dirty="0" smtClean="0">
                <a:solidFill>
                  <a:schemeClr val="accent3">
                    <a:lumMod val="50000"/>
                  </a:schemeClr>
                </a:solidFill>
              </a:rPr>
              <a:t>Hittites Encounter</a:t>
            </a:r>
            <a:br>
              <a:rPr lang="en-US" sz="1400" dirty="0" smtClean="0">
                <a:solidFill>
                  <a:schemeClr val="accent3">
                    <a:lumMod val="50000"/>
                  </a:schemeClr>
                </a:solidFill>
              </a:rPr>
            </a:br>
            <a:r>
              <a:rPr lang="en-US" sz="1400" dirty="0">
                <a:solidFill>
                  <a:schemeClr val="accent3">
                    <a:lumMod val="50000"/>
                  </a:schemeClr>
                </a:solidFill>
              </a:rPr>
              <a:t>Genesis  23</a:t>
            </a:r>
          </a:p>
          <a:p>
            <a:pPr algn="ctr">
              <a:lnSpc>
                <a:spcPts val="1200"/>
              </a:lnSpc>
            </a:pPr>
            <a:endParaRPr lang="en-US" sz="1400" dirty="0">
              <a:solidFill>
                <a:schemeClr val="accent3">
                  <a:lumMod val="50000"/>
                </a:schemeClr>
              </a:solidFill>
            </a:endParaRPr>
          </a:p>
        </p:txBody>
      </p:sp>
      <p:cxnSp>
        <p:nvCxnSpPr>
          <p:cNvPr id="180" name="Straight Connector 179"/>
          <p:cNvCxnSpPr/>
          <p:nvPr/>
        </p:nvCxnSpPr>
        <p:spPr>
          <a:xfrm flipH="1">
            <a:off x="4448038" y="5050051"/>
            <a:ext cx="1188720" cy="0"/>
          </a:xfrm>
          <a:prstGeom prst="line">
            <a:avLst/>
          </a:prstGeom>
          <a:ln w="19050">
            <a:solidFill>
              <a:schemeClr val="accent3">
                <a:lumMod val="50000"/>
              </a:schemeClr>
            </a:solidFill>
          </a:ln>
        </p:spPr>
        <p:style>
          <a:lnRef idx="1">
            <a:schemeClr val="dk1"/>
          </a:lnRef>
          <a:fillRef idx="0">
            <a:schemeClr val="dk1"/>
          </a:fillRef>
          <a:effectRef idx="0">
            <a:schemeClr val="dk1"/>
          </a:effectRef>
          <a:fontRef idx="minor">
            <a:schemeClr val="tx1"/>
          </a:fontRef>
        </p:style>
      </p:cxnSp>
      <p:sp>
        <p:nvSpPr>
          <p:cNvPr id="182" name="Oval 181"/>
          <p:cNvSpPr/>
          <p:nvPr/>
        </p:nvSpPr>
        <p:spPr>
          <a:xfrm>
            <a:off x="4910178" y="40347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Arc 182"/>
          <p:cNvSpPr/>
          <p:nvPr/>
        </p:nvSpPr>
        <p:spPr>
          <a:xfrm rot="568893" flipH="1">
            <a:off x="4862924" y="4032926"/>
            <a:ext cx="320040" cy="240030"/>
          </a:xfrm>
          <a:prstGeom prst="arc">
            <a:avLst>
              <a:gd name="adj1" fmla="val 158400"/>
              <a:gd name="adj2" fmla="val 6320343"/>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Oval 183"/>
          <p:cNvSpPr/>
          <p:nvPr/>
        </p:nvSpPr>
        <p:spPr>
          <a:xfrm>
            <a:off x="5024478" y="4617722"/>
            <a:ext cx="45720" cy="3429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7" name="Straight Connector 186"/>
          <p:cNvCxnSpPr/>
          <p:nvPr/>
        </p:nvCxnSpPr>
        <p:spPr>
          <a:xfrm rot="10800000" flipH="1" flipV="1">
            <a:off x="6201736" y="3660854"/>
            <a:ext cx="0" cy="4800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9" name="Oval 188"/>
          <p:cNvSpPr/>
          <p:nvPr/>
        </p:nvSpPr>
        <p:spPr>
          <a:xfrm>
            <a:off x="6105533" y="4077332"/>
            <a:ext cx="182880" cy="13716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190" name="Rectangle 189"/>
          <p:cNvSpPr/>
          <p:nvPr/>
        </p:nvSpPr>
        <p:spPr>
          <a:xfrm>
            <a:off x="5704597" y="3314700"/>
            <a:ext cx="987770" cy="553998"/>
          </a:xfrm>
          <a:prstGeom prst="rect">
            <a:avLst/>
          </a:prstGeom>
        </p:spPr>
        <p:txBody>
          <a:bodyPr wrap="none">
            <a:spAutoFit/>
          </a:bodyPr>
          <a:lstStyle/>
          <a:p>
            <a:pPr algn="ctr">
              <a:lnSpc>
                <a:spcPts val="1200"/>
              </a:lnSpc>
            </a:pPr>
            <a:r>
              <a:rPr lang="en-US" sz="1400" dirty="0" smtClean="0">
                <a:solidFill>
                  <a:schemeClr val="bg1">
                    <a:lumMod val="50000"/>
                  </a:schemeClr>
                </a:solidFill>
              </a:rPr>
              <a:t>Bride for</a:t>
            </a:r>
            <a:br>
              <a:rPr lang="en-US" sz="1400" dirty="0" smtClean="0">
                <a:solidFill>
                  <a:schemeClr val="bg1">
                    <a:lumMod val="50000"/>
                  </a:schemeClr>
                </a:solidFill>
              </a:rPr>
            </a:br>
            <a:r>
              <a:rPr lang="en-US" sz="1400" dirty="0" smtClean="0">
                <a:solidFill>
                  <a:schemeClr val="bg1">
                    <a:lumMod val="50000"/>
                  </a:schemeClr>
                </a:solidFill>
              </a:rPr>
              <a:t>Isaac</a:t>
            </a:r>
            <a:br>
              <a:rPr lang="en-US" sz="1400" dirty="0" smtClean="0">
                <a:solidFill>
                  <a:schemeClr val="bg1">
                    <a:lumMod val="50000"/>
                  </a:schemeClr>
                </a:solidFill>
              </a:rPr>
            </a:br>
            <a:r>
              <a:rPr lang="en-US" sz="1400" dirty="0">
                <a:solidFill>
                  <a:schemeClr val="bg1">
                    <a:lumMod val="50000"/>
                  </a:schemeClr>
                </a:solidFill>
              </a:rPr>
              <a:t>Genesis </a:t>
            </a:r>
            <a:r>
              <a:rPr lang="en-US" sz="1400" dirty="0" smtClean="0">
                <a:solidFill>
                  <a:schemeClr val="bg1">
                    <a:lumMod val="50000"/>
                  </a:schemeClr>
                </a:solidFill>
              </a:rPr>
              <a:t>24</a:t>
            </a:r>
            <a:endParaRPr lang="en-US" sz="1400" dirty="0">
              <a:solidFill>
                <a:schemeClr val="bg1">
                  <a:lumMod val="50000"/>
                </a:schemeClr>
              </a:solidFill>
            </a:endParaRPr>
          </a:p>
        </p:txBody>
      </p:sp>
      <p:cxnSp>
        <p:nvCxnSpPr>
          <p:cNvPr id="191" name="Straight Connector 190"/>
          <p:cNvCxnSpPr/>
          <p:nvPr/>
        </p:nvCxnSpPr>
        <p:spPr>
          <a:xfrm flipH="1">
            <a:off x="5574255" y="3314700"/>
            <a:ext cx="1280160" cy="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93" name="Arc 192"/>
          <p:cNvSpPr/>
          <p:nvPr/>
        </p:nvSpPr>
        <p:spPr>
          <a:xfrm rot="21212103" flipH="1" flipV="1">
            <a:off x="6007462" y="4016174"/>
            <a:ext cx="320040" cy="240030"/>
          </a:xfrm>
          <a:prstGeom prst="arc">
            <a:avLst>
              <a:gd name="adj1" fmla="val 643543"/>
              <a:gd name="adj2" fmla="val 6028226"/>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Oval 193"/>
          <p:cNvSpPr/>
          <p:nvPr/>
        </p:nvSpPr>
        <p:spPr>
          <a:xfrm>
            <a:off x="6059813" y="40430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0800000" flipH="1" flipV="1">
            <a:off x="6178876" y="3662280"/>
            <a:ext cx="45720" cy="3429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8" name="Straight Connector 197"/>
          <p:cNvCxnSpPr/>
          <p:nvPr/>
        </p:nvCxnSpPr>
        <p:spPr>
          <a:xfrm>
            <a:off x="7339973" y="4139806"/>
            <a:ext cx="0" cy="480060"/>
          </a:xfrm>
          <a:prstGeom prst="line">
            <a:avLst/>
          </a:prstGeom>
          <a:ln w="19050">
            <a:solidFill>
              <a:srgbClr val="00CDC8"/>
            </a:solidFill>
          </a:ln>
        </p:spPr>
        <p:style>
          <a:lnRef idx="1">
            <a:schemeClr val="dk1"/>
          </a:lnRef>
          <a:fillRef idx="0">
            <a:schemeClr val="dk1"/>
          </a:fillRef>
          <a:effectRef idx="0">
            <a:schemeClr val="dk1"/>
          </a:effectRef>
          <a:fontRef idx="minor">
            <a:schemeClr val="tx1"/>
          </a:fontRef>
        </p:style>
      </p:cxnSp>
      <p:sp>
        <p:nvSpPr>
          <p:cNvPr id="200" name="Oval 199"/>
          <p:cNvSpPr/>
          <p:nvPr/>
        </p:nvSpPr>
        <p:spPr>
          <a:xfrm>
            <a:off x="7248533" y="4069080"/>
            <a:ext cx="182880" cy="137160"/>
          </a:xfrm>
          <a:prstGeom prst="ellipse">
            <a:avLst/>
          </a:prstGeom>
          <a:noFill/>
          <a:ln>
            <a:solidFill>
              <a:srgbClr val="00C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201" name="Rectangle 200"/>
          <p:cNvSpPr/>
          <p:nvPr/>
        </p:nvSpPr>
        <p:spPr>
          <a:xfrm>
            <a:off x="6477000" y="4654156"/>
            <a:ext cx="1634684" cy="553998"/>
          </a:xfrm>
          <a:prstGeom prst="rect">
            <a:avLst/>
          </a:prstGeom>
        </p:spPr>
        <p:txBody>
          <a:bodyPr wrap="square">
            <a:spAutoFit/>
          </a:bodyPr>
          <a:lstStyle/>
          <a:p>
            <a:pPr algn="ctr">
              <a:lnSpc>
                <a:spcPts val="1200"/>
              </a:lnSpc>
            </a:pPr>
            <a:r>
              <a:rPr lang="en-US" sz="1400" dirty="0" smtClean="0">
                <a:solidFill>
                  <a:srgbClr val="00CDC8"/>
                </a:solidFill>
              </a:rPr>
              <a:t>Abraham </a:t>
            </a:r>
            <a:br>
              <a:rPr lang="en-US" sz="1400" dirty="0" smtClean="0">
                <a:solidFill>
                  <a:srgbClr val="00CDC8"/>
                </a:solidFill>
              </a:rPr>
            </a:br>
            <a:r>
              <a:rPr lang="en-US" sz="1400" dirty="0" smtClean="0">
                <a:solidFill>
                  <a:srgbClr val="00CDC8"/>
                </a:solidFill>
              </a:rPr>
              <a:t>Marries </a:t>
            </a:r>
            <a:r>
              <a:rPr lang="en-US" sz="1400" dirty="0" err="1" smtClean="0">
                <a:solidFill>
                  <a:srgbClr val="00CDC8"/>
                </a:solidFill>
              </a:rPr>
              <a:t>Keturah</a:t>
            </a:r>
            <a:r>
              <a:rPr lang="en-US" sz="1400" dirty="0" smtClean="0">
                <a:solidFill>
                  <a:srgbClr val="00CDC8"/>
                </a:solidFill>
              </a:rPr>
              <a:t/>
            </a:r>
            <a:br>
              <a:rPr lang="en-US" sz="1400" dirty="0" smtClean="0">
                <a:solidFill>
                  <a:srgbClr val="00CDC8"/>
                </a:solidFill>
              </a:rPr>
            </a:br>
            <a:r>
              <a:rPr lang="en-US" sz="1400" dirty="0">
                <a:solidFill>
                  <a:srgbClr val="00CDC8"/>
                </a:solidFill>
              </a:rPr>
              <a:t>Genesis </a:t>
            </a:r>
            <a:r>
              <a:rPr lang="en-US" sz="1400" dirty="0" smtClean="0">
                <a:solidFill>
                  <a:srgbClr val="00CDC8"/>
                </a:solidFill>
              </a:rPr>
              <a:t>25</a:t>
            </a:r>
            <a:endParaRPr lang="en-US" sz="1400" dirty="0">
              <a:solidFill>
                <a:srgbClr val="00CDC8"/>
              </a:solidFill>
            </a:endParaRPr>
          </a:p>
        </p:txBody>
      </p:sp>
      <p:cxnSp>
        <p:nvCxnSpPr>
          <p:cNvPr id="202" name="Straight Connector 201"/>
          <p:cNvCxnSpPr/>
          <p:nvPr/>
        </p:nvCxnSpPr>
        <p:spPr>
          <a:xfrm flipH="1">
            <a:off x="6705600" y="5050051"/>
            <a:ext cx="1188720" cy="0"/>
          </a:xfrm>
          <a:prstGeom prst="line">
            <a:avLst/>
          </a:prstGeom>
          <a:ln w="19050">
            <a:solidFill>
              <a:srgbClr val="00CDC8"/>
            </a:solidFill>
          </a:ln>
        </p:spPr>
        <p:style>
          <a:lnRef idx="1">
            <a:schemeClr val="dk1"/>
          </a:lnRef>
          <a:fillRef idx="0">
            <a:schemeClr val="dk1"/>
          </a:fillRef>
          <a:effectRef idx="0">
            <a:schemeClr val="dk1"/>
          </a:effectRef>
          <a:fontRef idx="minor">
            <a:schemeClr val="tx1"/>
          </a:fontRef>
        </p:style>
      </p:cxnSp>
      <p:sp>
        <p:nvSpPr>
          <p:cNvPr id="204" name="Oval 203"/>
          <p:cNvSpPr/>
          <p:nvPr/>
        </p:nvSpPr>
        <p:spPr>
          <a:xfrm>
            <a:off x="7202813" y="4034790"/>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Arc 204"/>
          <p:cNvSpPr/>
          <p:nvPr/>
        </p:nvSpPr>
        <p:spPr>
          <a:xfrm rot="568893" flipH="1">
            <a:off x="7155559" y="4032926"/>
            <a:ext cx="320040" cy="240030"/>
          </a:xfrm>
          <a:prstGeom prst="arc">
            <a:avLst>
              <a:gd name="adj1" fmla="val 158400"/>
              <a:gd name="adj2" fmla="val 6320343"/>
            </a:avLst>
          </a:prstGeom>
          <a:ln>
            <a:solidFill>
              <a:srgbClr val="00CD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Oval 205"/>
          <p:cNvSpPr/>
          <p:nvPr/>
        </p:nvSpPr>
        <p:spPr>
          <a:xfrm>
            <a:off x="7317113" y="4617722"/>
            <a:ext cx="45720" cy="34290"/>
          </a:xfrm>
          <a:prstGeom prst="ellipse">
            <a:avLst/>
          </a:prstGeom>
          <a:solidFill>
            <a:schemeClr val="accent4">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9" name="Straight Connector 208"/>
          <p:cNvCxnSpPr/>
          <p:nvPr/>
        </p:nvCxnSpPr>
        <p:spPr>
          <a:xfrm rot="10800000" flipH="1" flipV="1">
            <a:off x="8453148" y="3660854"/>
            <a:ext cx="0" cy="48006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211" name="Oval 210"/>
          <p:cNvSpPr/>
          <p:nvPr/>
        </p:nvSpPr>
        <p:spPr>
          <a:xfrm>
            <a:off x="8356945" y="4077332"/>
            <a:ext cx="182880" cy="13716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25000"/>
                </a:schemeClr>
              </a:solidFill>
            </a:endParaRPr>
          </a:p>
        </p:txBody>
      </p:sp>
      <p:sp>
        <p:nvSpPr>
          <p:cNvPr id="212" name="Rectangle 211"/>
          <p:cNvSpPr/>
          <p:nvPr/>
        </p:nvSpPr>
        <p:spPr>
          <a:xfrm>
            <a:off x="7883418" y="3314700"/>
            <a:ext cx="1127232" cy="553998"/>
          </a:xfrm>
          <a:prstGeom prst="rect">
            <a:avLst/>
          </a:prstGeom>
        </p:spPr>
        <p:txBody>
          <a:bodyPr wrap="none">
            <a:spAutoFit/>
          </a:bodyPr>
          <a:lstStyle/>
          <a:p>
            <a:pPr algn="ctr">
              <a:lnSpc>
                <a:spcPts val="1200"/>
              </a:lnSpc>
            </a:pPr>
            <a:r>
              <a:rPr lang="en-US" sz="1400" dirty="0" smtClean="0">
                <a:solidFill>
                  <a:schemeClr val="accent1">
                    <a:lumMod val="50000"/>
                  </a:schemeClr>
                </a:solidFill>
              </a:rPr>
              <a:t>Abraham’s</a:t>
            </a:r>
            <a:br>
              <a:rPr lang="en-US" sz="1400" dirty="0" smtClean="0">
                <a:solidFill>
                  <a:schemeClr val="accent1">
                    <a:lumMod val="50000"/>
                  </a:schemeClr>
                </a:solidFill>
              </a:rPr>
            </a:br>
            <a:r>
              <a:rPr lang="en-US" sz="1400" dirty="0" smtClean="0">
                <a:solidFill>
                  <a:schemeClr val="accent1">
                    <a:lumMod val="50000"/>
                  </a:schemeClr>
                </a:solidFill>
              </a:rPr>
              <a:t>Death</a:t>
            </a:r>
            <a:br>
              <a:rPr lang="en-US" sz="1400" dirty="0" smtClean="0">
                <a:solidFill>
                  <a:schemeClr val="accent1">
                    <a:lumMod val="50000"/>
                  </a:schemeClr>
                </a:solidFill>
              </a:rPr>
            </a:br>
            <a:r>
              <a:rPr lang="en-US" sz="1400" dirty="0">
                <a:solidFill>
                  <a:schemeClr val="accent1">
                    <a:lumMod val="50000"/>
                  </a:schemeClr>
                </a:solidFill>
              </a:rPr>
              <a:t>Genesis </a:t>
            </a:r>
            <a:r>
              <a:rPr lang="en-US" sz="1400" dirty="0" smtClean="0">
                <a:solidFill>
                  <a:schemeClr val="accent1">
                    <a:lumMod val="50000"/>
                  </a:schemeClr>
                </a:solidFill>
              </a:rPr>
              <a:t>25:7</a:t>
            </a:r>
            <a:endParaRPr lang="en-US" sz="1400" dirty="0">
              <a:solidFill>
                <a:schemeClr val="accent1">
                  <a:lumMod val="50000"/>
                </a:schemeClr>
              </a:solidFill>
            </a:endParaRPr>
          </a:p>
        </p:txBody>
      </p:sp>
      <p:cxnSp>
        <p:nvCxnSpPr>
          <p:cNvPr id="213" name="Straight Connector 212"/>
          <p:cNvCxnSpPr/>
          <p:nvPr/>
        </p:nvCxnSpPr>
        <p:spPr>
          <a:xfrm flipH="1">
            <a:off x="7898394" y="3314700"/>
            <a:ext cx="109728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215" name="Arc 214"/>
          <p:cNvSpPr/>
          <p:nvPr/>
        </p:nvSpPr>
        <p:spPr>
          <a:xfrm rot="21212103" flipH="1" flipV="1">
            <a:off x="8277924" y="4016174"/>
            <a:ext cx="320040" cy="240030"/>
          </a:xfrm>
          <a:prstGeom prst="arc">
            <a:avLst>
              <a:gd name="adj1" fmla="val 643543"/>
              <a:gd name="adj2" fmla="val 6028226"/>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Oval 215"/>
          <p:cNvSpPr/>
          <p:nvPr/>
        </p:nvSpPr>
        <p:spPr>
          <a:xfrm>
            <a:off x="8311225" y="4043042"/>
            <a:ext cx="274320" cy="2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0800000" flipH="1" flipV="1">
            <a:off x="8430288" y="3662280"/>
            <a:ext cx="45720" cy="3429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Rectangle 217"/>
          <p:cNvSpPr/>
          <p:nvPr/>
        </p:nvSpPr>
        <p:spPr>
          <a:xfrm>
            <a:off x="4570409" y="3746584"/>
            <a:ext cx="943978" cy="338554"/>
          </a:xfrm>
          <a:prstGeom prst="rect">
            <a:avLst/>
          </a:prstGeom>
        </p:spPr>
        <p:txBody>
          <a:bodyPr wrap="square">
            <a:spAutoFit/>
          </a:bodyPr>
          <a:lstStyle/>
          <a:p>
            <a:pPr algn="ctr"/>
            <a:r>
              <a:rPr lang="en-US" sz="1600" dirty="0" smtClean="0">
                <a:solidFill>
                  <a:schemeClr val="accent3">
                    <a:lumMod val="50000"/>
                  </a:schemeClr>
                </a:solidFill>
              </a:rPr>
              <a:t>2029</a:t>
            </a:r>
            <a:endParaRPr lang="en-US" sz="1600" dirty="0">
              <a:solidFill>
                <a:schemeClr val="accent3">
                  <a:lumMod val="50000"/>
                </a:schemeClr>
              </a:solidFill>
            </a:endParaRPr>
          </a:p>
        </p:txBody>
      </p:sp>
      <p:sp>
        <p:nvSpPr>
          <p:cNvPr id="219" name="Rectangle 218"/>
          <p:cNvSpPr/>
          <p:nvPr/>
        </p:nvSpPr>
        <p:spPr>
          <a:xfrm>
            <a:off x="7952895" y="4280856"/>
            <a:ext cx="943978" cy="338554"/>
          </a:xfrm>
          <a:prstGeom prst="rect">
            <a:avLst/>
          </a:prstGeom>
        </p:spPr>
        <p:txBody>
          <a:bodyPr wrap="square">
            <a:spAutoFit/>
          </a:bodyPr>
          <a:lstStyle/>
          <a:p>
            <a:pPr algn="ctr"/>
            <a:r>
              <a:rPr lang="en-US" sz="1600" dirty="0" smtClean="0">
                <a:solidFill>
                  <a:schemeClr val="accent1">
                    <a:lumMod val="50000"/>
                  </a:schemeClr>
                </a:solidFill>
              </a:rPr>
              <a:t>1991</a:t>
            </a:r>
            <a:endParaRPr lang="en-US" sz="1600" dirty="0">
              <a:solidFill>
                <a:schemeClr val="accent1">
                  <a:lumMod val="50000"/>
                </a:schemeClr>
              </a:solidFill>
            </a:endParaRPr>
          </a:p>
        </p:txBody>
      </p:sp>
      <p:sp>
        <p:nvSpPr>
          <p:cNvPr id="221" name="Oval 220"/>
          <p:cNvSpPr/>
          <p:nvPr/>
        </p:nvSpPr>
        <p:spPr>
          <a:xfrm>
            <a:off x="3026487" y="974728"/>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3" name="Oval 222"/>
          <p:cNvSpPr/>
          <p:nvPr/>
        </p:nvSpPr>
        <p:spPr>
          <a:xfrm>
            <a:off x="3438198" y="974728"/>
            <a:ext cx="91440" cy="6858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Oval 49"/>
          <p:cNvSpPr/>
          <p:nvPr/>
        </p:nvSpPr>
        <p:spPr>
          <a:xfrm>
            <a:off x="2751115" y="2045970"/>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Oval 73"/>
          <p:cNvSpPr/>
          <p:nvPr/>
        </p:nvSpPr>
        <p:spPr>
          <a:xfrm>
            <a:off x="5001618" y="2045970"/>
            <a:ext cx="91440" cy="6858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6151253" y="2054222"/>
            <a:ext cx="91440" cy="6858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Oval 60"/>
          <p:cNvSpPr/>
          <p:nvPr/>
        </p:nvSpPr>
        <p:spPr>
          <a:xfrm>
            <a:off x="3853598" y="2054222"/>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Oval 97"/>
          <p:cNvSpPr/>
          <p:nvPr/>
        </p:nvSpPr>
        <p:spPr>
          <a:xfrm>
            <a:off x="7294253" y="2045970"/>
            <a:ext cx="91440" cy="68580"/>
          </a:xfrm>
          <a:prstGeom prst="ellipse">
            <a:avLst/>
          </a:prstGeom>
          <a:solidFill>
            <a:srgbClr val="00CD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0" name="Oval 119"/>
          <p:cNvSpPr/>
          <p:nvPr/>
        </p:nvSpPr>
        <p:spPr>
          <a:xfrm>
            <a:off x="8402665" y="2054222"/>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p:cNvSpPr/>
          <p:nvPr/>
        </p:nvSpPr>
        <p:spPr>
          <a:xfrm>
            <a:off x="8402665" y="4111622"/>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294253" y="4103370"/>
            <a:ext cx="91440" cy="68580"/>
          </a:xfrm>
          <a:prstGeom prst="ellipse">
            <a:avLst/>
          </a:prstGeom>
          <a:solidFill>
            <a:srgbClr val="00CD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CDC8"/>
              </a:solidFill>
            </a:endParaRPr>
          </a:p>
        </p:txBody>
      </p:sp>
      <p:sp>
        <p:nvSpPr>
          <p:cNvPr id="188" name="Oval 187"/>
          <p:cNvSpPr/>
          <p:nvPr/>
        </p:nvSpPr>
        <p:spPr>
          <a:xfrm>
            <a:off x="6151253" y="4111622"/>
            <a:ext cx="91440" cy="6858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001618" y="4103370"/>
            <a:ext cx="91440" cy="6858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5" name="Oval 164"/>
          <p:cNvSpPr/>
          <p:nvPr/>
        </p:nvSpPr>
        <p:spPr>
          <a:xfrm>
            <a:off x="3853598" y="4111622"/>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p:cNvSpPr/>
          <p:nvPr/>
        </p:nvSpPr>
        <p:spPr>
          <a:xfrm>
            <a:off x="2751115" y="4103370"/>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 name="Oval 142"/>
          <p:cNvSpPr/>
          <p:nvPr/>
        </p:nvSpPr>
        <p:spPr>
          <a:xfrm>
            <a:off x="1613357" y="4099798"/>
            <a:ext cx="91440" cy="68580"/>
          </a:xfrm>
          <a:prstGeom prst="ellipse">
            <a:avLst/>
          </a:prstGeom>
          <a:solidFill>
            <a:schemeClr val="bg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Oval 130"/>
          <p:cNvSpPr/>
          <p:nvPr/>
        </p:nvSpPr>
        <p:spPr>
          <a:xfrm>
            <a:off x="471388" y="4097333"/>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4" name="Oval 223"/>
          <p:cNvSpPr/>
          <p:nvPr/>
        </p:nvSpPr>
        <p:spPr>
          <a:xfrm>
            <a:off x="3849909" y="974728"/>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5" name="Oval 224"/>
          <p:cNvSpPr/>
          <p:nvPr/>
        </p:nvSpPr>
        <p:spPr>
          <a:xfrm>
            <a:off x="4261620" y="974728"/>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Oval 225"/>
          <p:cNvSpPr/>
          <p:nvPr/>
        </p:nvSpPr>
        <p:spPr>
          <a:xfrm>
            <a:off x="4673331" y="974728"/>
            <a:ext cx="91440" cy="6858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 name="Oval 226"/>
          <p:cNvSpPr/>
          <p:nvPr/>
        </p:nvSpPr>
        <p:spPr>
          <a:xfrm>
            <a:off x="5085042" y="974728"/>
            <a:ext cx="91440" cy="68580"/>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8" name="Oval 227"/>
          <p:cNvSpPr/>
          <p:nvPr/>
        </p:nvSpPr>
        <p:spPr>
          <a:xfrm>
            <a:off x="5496753" y="974728"/>
            <a:ext cx="91440" cy="68580"/>
          </a:xfrm>
          <a:prstGeom prst="ellipse">
            <a:avLst/>
          </a:prstGeom>
          <a:solidFill>
            <a:schemeClr val="accent4">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9" name="Oval 228"/>
          <p:cNvSpPr/>
          <p:nvPr/>
        </p:nvSpPr>
        <p:spPr>
          <a:xfrm>
            <a:off x="5908465" y="974728"/>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00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4" y="1583928"/>
            <a:ext cx="7408333" cy="2588022"/>
          </a:xfrm>
        </p:spPr>
        <p:txBody>
          <a:bodyPr>
            <a:normAutofit/>
          </a:bodyPr>
          <a:lstStyle/>
          <a:p>
            <a:pPr lvl="1"/>
            <a:r>
              <a:rPr lang="en-US" sz="3200" kern="1200" dirty="0" smtClean="0">
                <a:solidFill>
                  <a:schemeClr val="tx1"/>
                </a:solidFill>
                <a:effectLst/>
                <a:latin typeface="+mj-lt"/>
                <a:ea typeface="+mj-ea"/>
                <a:cs typeface="+mj-cs"/>
              </a:rPr>
              <a:t>What might be called a revelation of His Supreme deity and power.  A person can look at nature and clearly see God's deity and power</a:t>
            </a:r>
          </a:p>
        </p:txBody>
      </p:sp>
      <p:sp>
        <p:nvSpPr>
          <p:cNvPr id="3" name="Title 2"/>
          <p:cNvSpPr>
            <a:spLocks noGrp="1"/>
          </p:cNvSpPr>
          <p:nvPr>
            <p:ph type="title"/>
          </p:nvPr>
        </p:nvSpPr>
        <p:spPr/>
        <p:txBody>
          <a:bodyPr>
            <a:normAutofit/>
          </a:bodyPr>
          <a:lstStyle/>
          <a:p>
            <a:pPr lvl="0"/>
            <a:r>
              <a:rPr lang="en-US" b="1" i="1" dirty="0">
                <a:solidFill>
                  <a:schemeClr val="tx1"/>
                </a:solidFill>
              </a:rPr>
              <a:t>Through </a:t>
            </a:r>
            <a:r>
              <a:rPr lang="en-US" b="1" i="1" dirty="0" smtClean="0">
                <a:solidFill>
                  <a:schemeClr val="tx1"/>
                </a:solidFill>
              </a:rPr>
              <a:t>Nature</a:t>
            </a:r>
            <a:endParaRPr lang="en-US" b="1" i="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6280" y="3120390"/>
            <a:ext cx="4389120" cy="185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84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73" y="1085850"/>
            <a:ext cx="8068728" cy="2588022"/>
          </a:xfrm>
        </p:spPr>
        <p:txBody>
          <a:bodyPr>
            <a:normAutofit fontScale="25000" lnSpcReduction="20000"/>
          </a:bodyPr>
          <a:lstStyle/>
          <a:p>
            <a:r>
              <a:rPr lang="en-US" sz="12800" dirty="0">
                <a:solidFill>
                  <a:schemeClr val="tx1"/>
                </a:solidFill>
              </a:rPr>
              <a:t>Isaac was the son of promise. He was the one through whom the Abrahamic covenant would be fulfilled (Genesis 26:24-25</a:t>
            </a:r>
            <a:r>
              <a:rPr lang="en-US" sz="12800" dirty="0" smtClean="0">
                <a:solidFill>
                  <a:schemeClr val="tx1"/>
                </a:solidFill>
              </a:rPr>
              <a:t>).</a:t>
            </a:r>
          </a:p>
          <a:p>
            <a:r>
              <a:rPr lang="en-US" sz="12800" dirty="0" smtClean="0">
                <a:solidFill>
                  <a:schemeClr val="tx1"/>
                </a:solidFill>
              </a:rPr>
              <a:t>He </a:t>
            </a:r>
            <a:r>
              <a:rPr lang="en-US" sz="12800" dirty="0">
                <a:solidFill>
                  <a:schemeClr val="tx1"/>
                </a:solidFill>
              </a:rPr>
              <a:t>was the link between Abraham and the </a:t>
            </a:r>
            <a:r>
              <a:rPr lang="en-US" sz="12800" dirty="0" smtClean="0">
                <a:solidFill>
                  <a:schemeClr val="tx1"/>
                </a:solidFill>
              </a:rPr>
              <a:t>patriarchs who followed. </a:t>
            </a:r>
            <a:r>
              <a:rPr lang="en-US" sz="12800" dirty="0">
                <a:solidFill>
                  <a:schemeClr val="tx1"/>
                </a:solidFill>
              </a:rPr>
              <a:t>It is interesting that his birth is mentioned in Genesis 21:2-3 </a:t>
            </a:r>
            <a:r>
              <a:rPr lang="en-US" sz="12800" dirty="0" smtClean="0">
                <a:solidFill>
                  <a:schemeClr val="tx1"/>
                </a:solidFill>
              </a:rPr>
              <a:t/>
            </a:r>
            <a:br>
              <a:rPr lang="en-US" sz="12800" dirty="0" smtClean="0">
                <a:solidFill>
                  <a:schemeClr val="tx1"/>
                </a:solidFill>
              </a:rPr>
            </a:br>
            <a:r>
              <a:rPr lang="en-US" sz="12800" dirty="0" smtClean="0">
                <a:solidFill>
                  <a:schemeClr val="tx1"/>
                </a:solidFill>
              </a:rPr>
              <a:t>and </a:t>
            </a:r>
            <a:r>
              <a:rPr lang="en-US" sz="12800" dirty="0">
                <a:solidFill>
                  <a:schemeClr val="tx1"/>
                </a:solidFill>
              </a:rPr>
              <a:t>his death in Genesis 35:29, </a:t>
            </a:r>
            <a:r>
              <a:rPr lang="en-US" sz="12800" dirty="0" smtClean="0">
                <a:solidFill>
                  <a:schemeClr val="tx1"/>
                </a:solidFill>
              </a:rPr>
              <a:t>but</a:t>
            </a:r>
            <a:br>
              <a:rPr lang="en-US" sz="12800" dirty="0" smtClean="0">
                <a:solidFill>
                  <a:schemeClr val="tx1"/>
                </a:solidFill>
              </a:rPr>
            </a:br>
            <a:r>
              <a:rPr lang="en-US" sz="12800" dirty="0" smtClean="0">
                <a:solidFill>
                  <a:schemeClr val="tx1"/>
                </a:solidFill>
              </a:rPr>
              <a:t>he </a:t>
            </a:r>
            <a:r>
              <a:rPr lang="en-US" sz="12800" dirty="0">
                <a:solidFill>
                  <a:schemeClr val="tx1"/>
                </a:solidFill>
              </a:rPr>
              <a:t>is </a:t>
            </a:r>
            <a:r>
              <a:rPr lang="en-US" sz="12800" dirty="0" smtClean="0">
                <a:solidFill>
                  <a:schemeClr val="tx1"/>
                </a:solidFill>
              </a:rPr>
              <a:t>the main </a:t>
            </a:r>
            <a:r>
              <a:rPr lang="en-US" sz="12800" dirty="0">
                <a:solidFill>
                  <a:schemeClr val="tx1"/>
                </a:solidFill>
              </a:rPr>
              <a:t>character only in the </a:t>
            </a:r>
            <a:r>
              <a:rPr lang="en-US" sz="12800" dirty="0" smtClean="0">
                <a:solidFill>
                  <a:schemeClr val="tx1"/>
                </a:solidFill>
              </a:rPr>
              <a:t/>
            </a:r>
            <a:br>
              <a:rPr lang="en-US" sz="12800" dirty="0" smtClean="0">
                <a:solidFill>
                  <a:schemeClr val="tx1"/>
                </a:solidFill>
              </a:rPr>
            </a:br>
            <a:r>
              <a:rPr lang="en-US" sz="12800" dirty="0" smtClean="0">
                <a:solidFill>
                  <a:schemeClr val="tx1"/>
                </a:solidFill>
              </a:rPr>
              <a:t>short section </a:t>
            </a:r>
            <a:r>
              <a:rPr lang="en-US" sz="12800" dirty="0">
                <a:solidFill>
                  <a:schemeClr val="tx1"/>
                </a:solidFill>
              </a:rPr>
              <a:t>from Genesis 25:19 to </a:t>
            </a:r>
            <a:r>
              <a:rPr lang="en-US" sz="12800" dirty="0" smtClean="0">
                <a:solidFill>
                  <a:schemeClr val="tx1"/>
                </a:solidFill>
              </a:rPr>
              <a:t/>
            </a:r>
            <a:br>
              <a:rPr lang="en-US" sz="12800" dirty="0" smtClean="0">
                <a:solidFill>
                  <a:schemeClr val="tx1"/>
                </a:solidFill>
              </a:rPr>
            </a:br>
            <a:r>
              <a:rPr lang="en-US" sz="12800" dirty="0" smtClean="0">
                <a:solidFill>
                  <a:schemeClr val="tx1"/>
                </a:solidFill>
              </a:rPr>
              <a:t>26:35</a:t>
            </a:r>
            <a:r>
              <a:rPr lang="en-US" sz="12800" dirty="0">
                <a:solidFill>
                  <a:schemeClr val="tx1"/>
                </a:solidFill>
              </a:rPr>
              <a:t>. </a:t>
            </a:r>
          </a:p>
          <a:p>
            <a:r>
              <a:rPr lang="en-US" sz="12800" dirty="0" smtClean="0">
                <a:solidFill>
                  <a:schemeClr val="tx1"/>
                </a:solidFill>
              </a:rPr>
              <a:t>The </a:t>
            </a:r>
            <a:r>
              <a:rPr lang="en-US" sz="12800" dirty="0">
                <a:solidFill>
                  <a:schemeClr val="tx1"/>
                </a:solidFill>
              </a:rPr>
              <a:t>following is a brief sketch of </a:t>
            </a:r>
            <a:r>
              <a:rPr lang="en-US" sz="12800" dirty="0" smtClean="0">
                <a:solidFill>
                  <a:schemeClr val="tx1"/>
                </a:solidFill>
              </a:rPr>
              <a:t/>
            </a:r>
            <a:br>
              <a:rPr lang="en-US" sz="12800" dirty="0" smtClean="0">
                <a:solidFill>
                  <a:schemeClr val="tx1"/>
                </a:solidFill>
              </a:rPr>
            </a:br>
            <a:r>
              <a:rPr lang="en-US" sz="12800" dirty="0" smtClean="0">
                <a:solidFill>
                  <a:schemeClr val="tx1"/>
                </a:solidFill>
              </a:rPr>
              <a:t>Isaac’s life</a:t>
            </a:r>
            <a:r>
              <a:rPr lang="en-US" sz="12800" dirty="0">
                <a:solidFill>
                  <a:schemeClr val="tx1"/>
                </a:solidFill>
              </a:rPr>
              <a:t>.</a:t>
            </a:r>
          </a:p>
        </p:txBody>
      </p:sp>
      <p:sp>
        <p:nvSpPr>
          <p:cNvPr id="2" name="Title 1"/>
          <p:cNvSpPr>
            <a:spLocks noGrp="1"/>
          </p:cNvSpPr>
          <p:nvPr>
            <p:ph type="title"/>
          </p:nvPr>
        </p:nvSpPr>
        <p:spPr>
          <a:xfrm>
            <a:off x="457200" y="374904"/>
            <a:ext cx="8229600" cy="939546"/>
          </a:xfrm>
        </p:spPr>
        <p:txBody>
          <a:bodyPr/>
          <a:lstStyle/>
          <a:p>
            <a:pPr lvl="0"/>
            <a:r>
              <a:rPr lang="en-US" sz="4400" b="1" kern="1200" dirty="0" smtClean="0">
                <a:solidFill>
                  <a:schemeClr val="tx1"/>
                </a:solidFill>
                <a:effectLst/>
                <a:latin typeface="+mj-lt"/>
                <a:ea typeface="+mj-ea"/>
                <a:cs typeface="+mj-cs"/>
              </a:rPr>
              <a:t>ISAAC</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0" y="2914650"/>
            <a:ext cx="2148840" cy="20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839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a:xfrm>
            <a:off x="8473440" y="2143128"/>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2376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9436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72000"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528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7400"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143717"/>
            <a:ext cx="118872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143717"/>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88229" flipH="1" flipV="1">
            <a:off x="1751664" y="1998247"/>
            <a:ext cx="340052" cy="332132"/>
          </a:xfrm>
          <a:prstGeom prst="arc">
            <a:avLst/>
          </a:prstGeom>
          <a:ln>
            <a:solidFill>
              <a:srgbClr val="C8920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 name="Straight Connector 18"/>
          <p:cNvCxnSpPr/>
          <p:nvPr/>
        </p:nvCxnSpPr>
        <p:spPr>
          <a:xfrm rot="16200000">
            <a:off x="1741170" y="1909994"/>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54039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144000" y="1143000"/>
            <a:ext cx="8068728" cy="2588022"/>
          </a:xfrm>
        </p:spPr>
        <p:txBody>
          <a:bodyPr>
            <a:normAutofit fontScale="47500" lnSpcReduction="20000"/>
          </a:bodyPr>
          <a:lstStyle/>
          <a:p>
            <a:pPr lvl="0"/>
            <a:r>
              <a:rPr lang="en-US" sz="4400" kern="1200" dirty="0" smtClean="0">
                <a:solidFill>
                  <a:srgbClr val="FFC000"/>
                </a:solidFill>
                <a:effectLst/>
                <a:latin typeface="+mj-lt"/>
                <a:ea typeface="+mj-ea"/>
                <a:cs typeface="+mj-cs"/>
              </a:rPr>
              <a:t>1. Birth of Isaac  Genesis 21 2066 BC </a:t>
            </a:r>
          </a:p>
          <a:p>
            <a:pPr lvl="0"/>
            <a:r>
              <a:rPr lang="en-US" sz="4400" kern="1200" dirty="0" smtClean="0">
                <a:solidFill>
                  <a:srgbClr val="C8920A"/>
                </a:solidFill>
                <a:effectLst/>
                <a:latin typeface="+mj-lt"/>
                <a:ea typeface="+mj-ea"/>
                <a:cs typeface="+mj-cs"/>
              </a:rPr>
              <a:t>2. Experience on Mt. Moriah Genesis 22 </a:t>
            </a:r>
          </a:p>
          <a:p>
            <a:pPr lvl="0"/>
            <a:r>
              <a:rPr lang="en-US" sz="4400" kern="1200" dirty="0" smtClean="0">
                <a:solidFill>
                  <a:srgbClr val="FFC000"/>
                </a:solidFill>
                <a:effectLst/>
                <a:latin typeface="+mj-lt"/>
                <a:ea typeface="+mj-ea"/>
                <a:cs typeface="+mj-cs"/>
              </a:rPr>
              <a:t>3. Isaac’s Marriage to Rebekah Genesis 24 </a:t>
            </a:r>
          </a:p>
          <a:p>
            <a:pPr lvl="0"/>
            <a:r>
              <a:rPr lang="en-US" sz="4400" kern="1200" dirty="0" smtClean="0">
                <a:solidFill>
                  <a:srgbClr val="FFC000"/>
                </a:solidFill>
                <a:effectLst/>
                <a:latin typeface="+mj-lt"/>
                <a:ea typeface="+mj-ea"/>
                <a:cs typeface="+mj-cs"/>
              </a:rPr>
              <a:t>4. The Birth of Jacob &amp; Esau Genesis 25:21-34  2006 BC </a:t>
            </a:r>
          </a:p>
          <a:p>
            <a:pPr lvl="0"/>
            <a:r>
              <a:rPr lang="en-US" sz="4400" kern="1200" dirty="0" smtClean="0">
                <a:solidFill>
                  <a:srgbClr val="F5BF39"/>
                </a:solidFill>
                <a:effectLst/>
                <a:latin typeface="+mj-lt"/>
                <a:ea typeface="+mj-ea"/>
                <a:cs typeface="+mj-cs"/>
              </a:rPr>
              <a:t>5. Isaac’s Lie to Abimelech concerning Rebekah Genesis 26 </a:t>
            </a:r>
          </a:p>
          <a:p>
            <a:pPr lvl="0"/>
            <a:r>
              <a:rPr lang="en-US" sz="4400" kern="1200" dirty="0" smtClean="0">
                <a:solidFill>
                  <a:srgbClr val="FFC000"/>
                </a:solidFill>
                <a:effectLst/>
                <a:latin typeface="+mj-lt"/>
                <a:ea typeface="+mj-ea"/>
                <a:cs typeface="+mj-cs"/>
              </a:rPr>
              <a:t>6. Isaac is Deceived; Jacob gets the Blessing Genesis 27 1929 BC </a:t>
            </a:r>
          </a:p>
          <a:p>
            <a:pPr lvl="0"/>
            <a:r>
              <a:rPr lang="en-US" sz="4400" kern="1200" dirty="0" smtClean="0">
                <a:solidFill>
                  <a:schemeClr val="tx1"/>
                </a:solidFill>
                <a:effectLst/>
                <a:latin typeface="+mj-lt"/>
                <a:ea typeface="+mj-ea"/>
                <a:cs typeface="+mj-cs"/>
              </a:rPr>
              <a:t>7. Isaac’s Death Genesis 35:28-29 1886 BC </a:t>
            </a:r>
          </a:p>
        </p:txBody>
      </p:sp>
      <p:sp>
        <p:nvSpPr>
          <p:cNvPr id="2" name="Title 1"/>
          <p:cNvSpPr>
            <a:spLocks noGrp="1"/>
          </p:cNvSpPr>
          <p:nvPr>
            <p:ph type="title"/>
          </p:nvPr>
        </p:nvSpPr>
        <p:spPr>
          <a:xfrm>
            <a:off x="1143000" y="400050"/>
            <a:ext cx="6858000" cy="710946"/>
          </a:xfrm>
        </p:spPr>
        <p:txBody>
          <a:bodyPr>
            <a:normAutofit fontScale="90000"/>
          </a:bodyPr>
          <a:lstStyle/>
          <a:p>
            <a:r>
              <a:rPr lang="en-US" sz="4900" dirty="0">
                <a:solidFill>
                  <a:schemeClr val="tx1"/>
                </a:solidFill>
                <a:effectLst>
                  <a:outerShdw blurRad="38100" dist="38100" dir="2700000" algn="tl">
                    <a:srgbClr val="000000">
                      <a:alpha val="43137"/>
                    </a:srgbClr>
                  </a:outerShdw>
                </a:effectLst>
              </a:rPr>
              <a:t>ISAAC 2066 BC TO 1886 BC </a:t>
            </a:r>
            <a:endParaRPr lang="en-US" dirty="0">
              <a:effectLst>
                <a:outerShdw blurRad="38100" dist="38100" dir="2700000" algn="tl">
                  <a:srgbClr val="000000">
                    <a:alpha val="43137"/>
                  </a:srgbClr>
                </a:outerShdw>
              </a:effectLst>
            </a:endParaRPr>
          </a:p>
        </p:txBody>
      </p:sp>
      <p:sp>
        <p:nvSpPr>
          <p:cNvPr id="7" name="Oval 6"/>
          <p:cNvSpPr/>
          <p:nvPr/>
        </p:nvSpPr>
        <p:spPr>
          <a:xfrm>
            <a:off x="688987" y="2080655"/>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43267" y="2046365"/>
            <a:ext cx="274320" cy="205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547" y="2012075"/>
            <a:ext cx="36576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flipH="1">
            <a:off x="553737" y="1978330"/>
            <a:ext cx="365760" cy="33107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172791" y="2684077"/>
            <a:ext cx="1215974" cy="528350"/>
          </a:xfrm>
          <a:prstGeom prst="rect">
            <a:avLst/>
          </a:prstGeom>
          <a:noFill/>
        </p:spPr>
        <p:txBody>
          <a:bodyPr wrap="none" rtlCol="0">
            <a:spAutoFit/>
          </a:bodyPr>
          <a:lstStyle/>
          <a:p>
            <a:pPr algn="ctr">
              <a:lnSpc>
                <a:spcPts val="1700"/>
              </a:lnSpc>
            </a:pPr>
            <a:r>
              <a:rPr lang="en-US" sz="1600" b="1" dirty="0" smtClean="0"/>
              <a:t>Isaac's Birth</a:t>
            </a:r>
            <a:r>
              <a:rPr lang="en-US" sz="1600" dirty="0" smtClean="0"/>
              <a:t/>
            </a:r>
            <a:br>
              <a:rPr lang="en-US" sz="1600" dirty="0" smtClean="0"/>
            </a:br>
            <a:r>
              <a:rPr lang="en-US" sz="1600" dirty="0" smtClean="0"/>
              <a:t>Genesis 21</a:t>
            </a:r>
            <a:endParaRPr lang="en-US" sz="1600" dirty="0"/>
          </a:p>
        </p:txBody>
      </p:sp>
      <p:sp>
        <p:nvSpPr>
          <p:cNvPr id="14" name="TextBox 13"/>
          <p:cNvSpPr txBox="1"/>
          <p:nvPr/>
        </p:nvSpPr>
        <p:spPr>
          <a:xfrm>
            <a:off x="438155" y="1644425"/>
            <a:ext cx="691215" cy="369332"/>
          </a:xfrm>
          <a:prstGeom prst="rect">
            <a:avLst/>
          </a:prstGeom>
          <a:noFill/>
        </p:spPr>
        <p:txBody>
          <a:bodyPr wrap="none" rtlCol="0">
            <a:spAutoFit/>
          </a:bodyPr>
          <a:lstStyle/>
          <a:p>
            <a:pPr algn="ctr"/>
            <a:r>
              <a:rPr lang="en-US" dirty="0" smtClean="0"/>
              <a:t>2066</a:t>
            </a:r>
            <a:endParaRPr lang="en-US" dirty="0"/>
          </a:p>
        </p:txBody>
      </p:sp>
      <p:sp>
        <p:nvSpPr>
          <p:cNvPr id="15" name="Oval 14"/>
          <p:cNvSpPr/>
          <p:nvPr/>
        </p:nvSpPr>
        <p:spPr>
          <a:xfrm>
            <a:off x="731421" y="2628900"/>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p:nvPr/>
        </p:nvCxnSpPr>
        <p:spPr>
          <a:xfrm>
            <a:off x="186417" y="3086100"/>
            <a:ext cx="118872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Oval 19"/>
          <p:cNvSpPr/>
          <p:nvPr/>
        </p:nvSpPr>
        <p:spPr>
          <a:xfrm>
            <a:off x="1890941" y="2090507"/>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1845221" y="2056217"/>
            <a:ext cx="274320" cy="20574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99501" y="2021927"/>
            <a:ext cx="365760" cy="27432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04874" y="1268017"/>
            <a:ext cx="2163652" cy="528350"/>
          </a:xfrm>
          <a:prstGeom prst="rect">
            <a:avLst/>
          </a:prstGeom>
          <a:noFill/>
        </p:spPr>
        <p:txBody>
          <a:bodyPr wrap="square" rtlCol="0">
            <a:spAutoFit/>
          </a:bodyPr>
          <a:lstStyle/>
          <a:p>
            <a:pPr algn="ctr">
              <a:lnSpc>
                <a:spcPts val="1700"/>
              </a:lnSpc>
            </a:pPr>
            <a:r>
              <a:rPr lang="en-US" sz="1600" b="1" dirty="0" smtClean="0">
                <a:solidFill>
                  <a:srgbClr val="C8920A"/>
                </a:solidFill>
              </a:rPr>
              <a:t>Mt Moriah Experience</a:t>
            </a:r>
            <a:br>
              <a:rPr lang="en-US" sz="1600" b="1" dirty="0" smtClean="0">
                <a:solidFill>
                  <a:srgbClr val="C8920A"/>
                </a:solidFill>
              </a:rPr>
            </a:br>
            <a:r>
              <a:rPr lang="en-US" sz="1600" dirty="0" smtClean="0">
                <a:solidFill>
                  <a:srgbClr val="C8920A"/>
                </a:solidFill>
              </a:rPr>
              <a:t>Genesis 22</a:t>
            </a:r>
            <a:endParaRPr lang="en-US" sz="1600" dirty="0">
              <a:solidFill>
                <a:srgbClr val="C8920A"/>
              </a:solidFill>
            </a:endParaRPr>
          </a:p>
        </p:txBody>
      </p:sp>
      <p:sp>
        <p:nvSpPr>
          <p:cNvPr id="25" name="Oval 24"/>
          <p:cNvSpPr/>
          <p:nvPr/>
        </p:nvSpPr>
        <p:spPr>
          <a:xfrm>
            <a:off x="1937382" y="1636317"/>
            <a:ext cx="91440" cy="6858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Straight Connector 25"/>
          <p:cNvCxnSpPr/>
          <p:nvPr/>
        </p:nvCxnSpPr>
        <p:spPr>
          <a:xfrm>
            <a:off x="1026580" y="1257300"/>
            <a:ext cx="1920240" cy="0"/>
          </a:xfrm>
          <a:prstGeom prst="line">
            <a:avLst/>
          </a:prstGeom>
          <a:ln w="19050">
            <a:solidFill>
              <a:srgbClr val="C8920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06807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216667" y="2080655"/>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3170947" y="2046365"/>
            <a:ext cx="274320" cy="20574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25227" y="2012075"/>
            <a:ext cx="365760" cy="27432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p:nvPr/>
        </p:nvSpPr>
        <p:spPr>
          <a:xfrm flipH="1">
            <a:off x="3081417" y="1978330"/>
            <a:ext cx="365760" cy="331076"/>
          </a:xfrm>
          <a:prstGeom prst="arc">
            <a:avLst/>
          </a:prstGeom>
          <a:ln>
            <a:solidFill>
              <a:srgbClr val="88CC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3" name="TextBox 32"/>
          <p:cNvSpPr txBox="1"/>
          <p:nvPr/>
        </p:nvSpPr>
        <p:spPr>
          <a:xfrm>
            <a:off x="2667001" y="2684077"/>
            <a:ext cx="1323696" cy="746358"/>
          </a:xfrm>
          <a:prstGeom prst="rect">
            <a:avLst/>
          </a:prstGeom>
          <a:noFill/>
        </p:spPr>
        <p:txBody>
          <a:bodyPr wrap="none" rtlCol="0">
            <a:spAutoFit/>
          </a:bodyPr>
          <a:lstStyle/>
          <a:p>
            <a:pPr algn="ctr">
              <a:lnSpc>
                <a:spcPts val="1700"/>
              </a:lnSpc>
            </a:pPr>
            <a:r>
              <a:rPr lang="en-US" sz="1600" b="1" dirty="0" smtClean="0">
                <a:solidFill>
                  <a:srgbClr val="88CC00"/>
                </a:solidFill>
              </a:rPr>
              <a:t>Isaac Marries</a:t>
            </a:r>
            <a:br>
              <a:rPr lang="en-US" sz="1600" b="1" dirty="0" smtClean="0">
                <a:solidFill>
                  <a:srgbClr val="88CC00"/>
                </a:solidFill>
              </a:rPr>
            </a:br>
            <a:r>
              <a:rPr lang="en-US" sz="1600" b="1" dirty="0" smtClean="0">
                <a:solidFill>
                  <a:srgbClr val="88CC00"/>
                </a:solidFill>
              </a:rPr>
              <a:t>Rebekah</a:t>
            </a:r>
            <a:r>
              <a:rPr lang="en-US" sz="1600" dirty="0" smtClean="0">
                <a:solidFill>
                  <a:srgbClr val="88CC00"/>
                </a:solidFill>
              </a:rPr>
              <a:t/>
            </a:r>
            <a:br>
              <a:rPr lang="en-US" sz="1600" dirty="0" smtClean="0">
                <a:solidFill>
                  <a:srgbClr val="88CC00"/>
                </a:solidFill>
              </a:rPr>
            </a:br>
            <a:r>
              <a:rPr lang="en-US" sz="1600" dirty="0" smtClean="0">
                <a:solidFill>
                  <a:srgbClr val="88CC00"/>
                </a:solidFill>
              </a:rPr>
              <a:t>Genesis 24</a:t>
            </a:r>
            <a:endParaRPr lang="en-US" sz="1600" dirty="0">
              <a:solidFill>
                <a:srgbClr val="88CC00"/>
              </a:solidFill>
            </a:endParaRPr>
          </a:p>
        </p:txBody>
      </p:sp>
      <p:sp>
        <p:nvSpPr>
          <p:cNvPr id="35" name="Oval 34"/>
          <p:cNvSpPr/>
          <p:nvPr/>
        </p:nvSpPr>
        <p:spPr>
          <a:xfrm>
            <a:off x="3259101" y="2628900"/>
            <a:ext cx="91440" cy="6858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p:cNvCxnSpPr/>
          <p:nvPr/>
        </p:nvCxnSpPr>
        <p:spPr>
          <a:xfrm>
            <a:off x="2680080" y="3257550"/>
            <a:ext cx="1188720" cy="0"/>
          </a:xfrm>
          <a:prstGeom prst="line">
            <a:avLst/>
          </a:prstGeom>
          <a:ln w="19050">
            <a:solidFill>
              <a:srgbClr val="88CC00"/>
            </a:solidFill>
          </a:ln>
        </p:spPr>
        <p:style>
          <a:lnRef idx="1">
            <a:schemeClr val="dk1"/>
          </a:lnRef>
          <a:fillRef idx="0">
            <a:schemeClr val="dk1"/>
          </a:fillRef>
          <a:effectRef idx="0">
            <a:schemeClr val="dk1"/>
          </a:effectRef>
          <a:fontRef idx="minor">
            <a:schemeClr val="tx1"/>
          </a:fontRef>
        </p:style>
      </p:cxnSp>
      <p:sp>
        <p:nvSpPr>
          <p:cNvPr id="37" name="Arc 36"/>
          <p:cNvSpPr/>
          <p:nvPr/>
        </p:nvSpPr>
        <p:spPr>
          <a:xfrm rot="188229" flipH="1" flipV="1">
            <a:off x="4342464" y="1998247"/>
            <a:ext cx="340052" cy="332132"/>
          </a:xfrm>
          <a:prstGeom prst="arc">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8" name="Straight Connector 37"/>
          <p:cNvCxnSpPr/>
          <p:nvPr/>
        </p:nvCxnSpPr>
        <p:spPr>
          <a:xfrm rot="16200000">
            <a:off x="4348918" y="1909994"/>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481741" y="2090507"/>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p:cNvSpPr/>
          <p:nvPr/>
        </p:nvSpPr>
        <p:spPr>
          <a:xfrm>
            <a:off x="4436021" y="2056217"/>
            <a:ext cx="274320" cy="20574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90301" y="2021927"/>
            <a:ext cx="365760" cy="27432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505200" y="1268017"/>
            <a:ext cx="2163652" cy="528350"/>
          </a:xfrm>
          <a:prstGeom prst="rect">
            <a:avLst/>
          </a:prstGeom>
          <a:noFill/>
        </p:spPr>
        <p:txBody>
          <a:bodyPr wrap="square" rtlCol="0">
            <a:spAutoFit/>
          </a:bodyPr>
          <a:lstStyle/>
          <a:p>
            <a:pPr algn="ctr">
              <a:lnSpc>
                <a:spcPts val="1700"/>
              </a:lnSpc>
            </a:pPr>
            <a:r>
              <a:rPr lang="en-US" sz="1600" b="1" dirty="0" smtClean="0">
                <a:solidFill>
                  <a:schemeClr val="accent4">
                    <a:lumMod val="75000"/>
                  </a:schemeClr>
                </a:solidFill>
              </a:rPr>
              <a:t>Esau &amp; Jacob Born</a:t>
            </a:r>
            <a:br>
              <a:rPr lang="en-US" sz="1600" b="1" dirty="0" smtClean="0">
                <a:solidFill>
                  <a:schemeClr val="accent4">
                    <a:lumMod val="75000"/>
                  </a:schemeClr>
                </a:solidFill>
              </a:rPr>
            </a:br>
            <a:r>
              <a:rPr lang="en-US" sz="1600" dirty="0" smtClean="0">
                <a:solidFill>
                  <a:schemeClr val="accent4">
                    <a:lumMod val="75000"/>
                  </a:schemeClr>
                </a:solidFill>
              </a:rPr>
              <a:t>Genesis 25:21-34</a:t>
            </a:r>
            <a:endParaRPr lang="en-US" sz="1600" dirty="0">
              <a:solidFill>
                <a:schemeClr val="accent4">
                  <a:lumMod val="75000"/>
                </a:schemeClr>
              </a:solidFill>
            </a:endParaRPr>
          </a:p>
        </p:txBody>
      </p:sp>
      <p:sp>
        <p:nvSpPr>
          <p:cNvPr id="43" name="Oval 42"/>
          <p:cNvSpPr/>
          <p:nvPr/>
        </p:nvSpPr>
        <p:spPr>
          <a:xfrm>
            <a:off x="4544490" y="1636317"/>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4" name="Straight Connector 43"/>
          <p:cNvCxnSpPr/>
          <p:nvPr/>
        </p:nvCxnSpPr>
        <p:spPr>
          <a:xfrm>
            <a:off x="3654319" y="1257300"/>
            <a:ext cx="1828800"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46" name="TextBox 45"/>
          <p:cNvSpPr txBox="1"/>
          <p:nvPr/>
        </p:nvSpPr>
        <p:spPr>
          <a:xfrm>
            <a:off x="4241419" y="2400300"/>
            <a:ext cx="691215" cy="369332"/>
          </a:xfrm>
          <a:prstGeom prst="rect">
            <a:avLst/>
          </a:prstGeom>
          <a:noFill/>
        </p:spPr>
        <p:txBody>
          <a:bodyPr wrap="none" rtlCol="0">
            <a:spAutoFit/>
          </a:bodyPr>
          <a:lstStyle/>
          <a:p>
            <a:pPr algn="ctr"/>
            <a:r>
              <a:rPr lang="en-US" dirty="0" smtClean="0">
                <a:solidFill>
                  <a:schemeClr val="accent4">
                    <a:lumMod val="75000"/>
                  </a:schemeClr>
                </a:solidFill>
              </a:rPr>
              <a:t>2006</a:t>
            </a:r>
            <a:endParaRPr lang="en-US" dirty="0">
              <a:solidFill>
                <a:schemeClr val="accent4">
                  <a:lumMod val="75000"/>
                </a:schemeClr>
              </a:solidFill>
            </a:endParaRPr>
          </a:p>
        </p:txBody>
      </p:sp>
      <p:cxnSp>
        <p:nvCxnSpPr>
          <p:cNvPr id="51" name="Straight Connector 50"/>
          <p:cNvCxnSpPr/>
          <p:nvPr/>
        </p:nvCxnSpPr>
        <p:spPr>
          <a:xfrm rot="16200000">
            <a:off x="568573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34326" y="2080655"/>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5788606" y="2046365"/>
            <a:ext cx="274320" cy="2057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334000" y="2684077"/>
            <a:ext cx="1225014" cy="746358"/>
          </a:xfrm>
          <a:prstGeom prst="rect">
            <a:avLst/>
          </a:prstGeom>
          <a:noFill/>
        </p:spPr>
        <p:txBody>
          <a:bodyPr wrap="none" rtlCol="0">
            <a:spAutoFit/>
          </a:bodyPr>
          <a:lstStyle/>
          <a:p>
            <a:pPr algn="ctr">
              <a:lnSpc>
                <a:spcPts val="1700"/>
              </a:lnSpc>
            </a:pPr>
            <a:r>
              <a:rPr lang="en-US" sz="1600" b="1" dirty="0" smtClean="0">
                <a:solidFill>
                  <a:schemeClr val="accent5"/>
                </a:solidFill>
              </a:rPr>
              <a:t>Isaac Lies to</a:t>
            </a:r>
            <a:br>
              <a:rPr lang="en-US" sz="1600" b="1" dirty="0" smtClean="0">
                <a:solidFill>
                  <a:schemeClr val="accent5"/>
                </a:solidFill>
              </a:rPr>
            </a:br>
            <a:r>
              <a:rPr lang="en-US" sz="1600" b="1" dirty="0" smtClean="0">
                <a:solidFill>
                  <a:schemeClr val="accent5"/>
                </a:solidFill>
              </a:rPr>
              <a:t>Abimelech</a:t>
            </a:r>
            <a:r>
              <a:rPr lang="en-US" sz="1600" dirty="0" smtClean="0">
                <a:solidFill>
                  <a:schemeClr val="accent5"/>
                </a:solidFill>
              </a:rPr>
              <a:t/>
            </a:r>
            <a:br>
              <a:rPr lang="en-US" sz="1600" dirty="0" smtClean="0">
                <a:solidFill>
                  <a:schemeClr val="accent5"/>
                </a:solidFill>
              </a:rPr>
            </a:br>
            <a:r>
              <a:rPr lang="en-US" sz="1600" dirty="0" smtClean="0">
                <a:solidFill>
                  <a:schemeClr val="accent5"/>
                </a:solidFill>
              </a:rPr>
              <a:t>Genesis 26</a:t>
            </a:r>
            <a:endParaRPr lang="en-US" sz="1600" dirty="0">
              <a:solidFill>
                <a:schemeClr val="accent5"/>
              </a:solidFill>
            </a:endParaRPr>
          </a:p>
        </p:txBody>
      </p:sp>
      <p:sp>
        <p:nvSpPr>
          <p:cNvPr id="55" name="Oval 54"/>
          <p:cNvSpPr/>
          <p:nvPr/>
        </p:nvSpPr>
        <p:spPr>
          <a:xfrm>
            <a:off x="5876760" y="2628900"/>
            <a:ext cx="91440" cy="6858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6" name="Straight Connector 55"/>
          <p:cNvCxnSpPr/>
          <p:nvPr/>
        </p:nvCxnSpPr>
        <p:spPr>
          <a:xfrm>
            <a:off x="5377554" y="3257550"/>
            <a:ext cx="1188720" cy="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62" name="Oval 61"/>
          <p:cNvSpPr/>
          <p:nvPr/>
        </p:nvSpPr>
        <p:spPr>
          <a:xfrm>
            <a:off x="5740976" y="2012075"/>
            <a:ext cx="365760" cy="27432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p:cNvSpPr/>
          <p:nvPr/>
        </p:nvSpPr>
        <p:spPr>
          <a:xfrm flipH="1">
            <a:off x="5697166" y="1978330"/>
            <a:ext cx="365760" cy="331076"/>
          </a:xfrm>
          <a:prstGeom prst="arc">
            <a:avLst/>
          </a:prstGeom>
          <a:ln>
            <a:solidFill>
              <a:schemeClr val="accent5"/>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65" name="Arc 64"/>
          <p:cNvSpPr/>
          <p:nvPr/>
        </p:nvSpPr>
        <p:spPr>
          <a:xfrm rot="188229" flipH="1" flipV="1">
            <a:off x="6933264" y="1998247"/>
            <a:ext cx="340052" cy="332132"/>
          </a:xfrm>
          <a:prstGeom prst="arc">
            <a:avLst/>
          </a:prstGeom>
          <a:noFill/>
          <a:ln>
            <a:solidFill>
              <a:schemeClr val="accent6">
                <a:lumMod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6" name="Straight Connector 65"/>
          <p:cNvCxnSpPr/>
          <p:nvPr/>
        </p:nvCxnSpPr>
        <p:spPr>
          <a:xfrm rot="16200000">
            <a:off x="6959719" y="1944284"/>
            <a:ext cx="4114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072541" y="2090507"/>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026821" y="2056217"/>
            <a:ext cx="274320" cy="20574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81101" y="2021927"/>
            <a:ext cx="365760" cy="27432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096000" y="1210867"/>
            <a:ext cx="2163652" cy="746358"/>
          </a:xfrm>
          <a:prstGeom prst="rect">
            <a:avLst/>
          </a:prstGeom>
          <a:noFill/>
        </p:spPr>
        <p:txBody>
          <a:bodyPr wrap="square" rtlCol="0">
            <a:spAutoFit/>
          </a:bodyPr>
          <a:lstStyle/>
          <a:p>
            <a:pPr algn="ctr">
              <a:lnSpc>
                <a:spcPts val="1700"/>
              </a:lnSpc>
            </a:pPr>
            <a:r>
              <a:rPr lang="en-US" sz="1600" b="1" dirty="0" smtClean="0">
                <a:solidFill>
                  <a:schemeClr val="accent6">
                    <a:lumMod val="25000"/>
                  </a:schemeClr>
                </a:solidFill>
              </a:rPr>
              <a:t>Isaac Fooled, </a:t>
            </a:r>
            <a:br>
              <a:rPr lang="en-US" sz="1600" b="1" dirty="0" smtClean="0">
                <a:solidFill>
                  <a:schemeClr val="accent6">
                    <a:lumMod val="25000"/>
                  </a:schemeClr>
                </a:solidFill>
              </a:rPr>
            </a:br>
            <a:r>
              <a:rPr lang="en-US" sz="1600" b="1" dirty="0" smtClean="0">
                <a:solidFill>
                  <a:schemeClr val="accent6">
                    <a:lumMod val="25000"/>
                  </a:schemeClr>
                </a:solidFill>
              </a:rPr>
              <a:t>Jacob Blessed</a:t>
            </a:r>
            <a:br>
              <a:rPr lang="en-US" sz="1600" b="1" dirty="0" smtClean="0">
                <a:solidFill>
                  <a:schemeClr val="accent6">
                    <a:lumMod val="25000"/>
                  </a:schemeClr>
                </a:solidFill>
              </a:rPr>
            </a:br>
            <a:r>
              <a:rPr lang="en-US" sz="1600" dirty="0" smtClean="0">
                <a:solidFill>
                  <a:schemeClr val="accent6">
                    <a:lumMod val="25000"/>
                  </a:schemeClr>
                </a:solidFill>
              </a:rPr>
              <a:t>Genesis 25:21-34</a:t>
            </a:r>
            <a:endParaRPr lang="en-US" sz="1600" dirty="0">
              <a:solidFill>
                <a:schemeClr val="accent6">
                  <a:lumMod val="25000"/>
                </a:schemeClr>
              </a:solidFill>
            </a:endParaRPr>
          </a:p>
        </p:txBody>
      </p:sp>
      <p:sp>
        <p:nvSpPr>
          <p:cNvPr id="71" name="Oval 70"/>
          <p:cNvSpPr/>
          <p:nvPr/>
        </p:nvSpPr>
        <p:spPr>
          <a:xfrm>
            <a:off x="7121001" y="1736571"/>
            <a:ext cx="91440" cy="6858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2" name="Straight Connector 71"/>
          <p:cNvCxnSpPr/>
          <p:nvPr/>
        </p:nvCxnSpPr>
        <p:spPr>
          <a:xfrm>
            <a:off x="6245119" y="1200150"/>
            <a:ext cx="1828800" cy="0"/>
          </a:xfrm>
          <a:prstGeom prst="line">
            <a:avLst/>
          </a:prstGeom>
          <a:ln w="19050">
            <a:solidFill>
              <a:schemeClr val="accent6">
                <a:lumMod val="25000"/>
              </a:schemeClr>
            </a:solidFill>
          </a:ln>
        </p:spPr>
        <p:style>
          <a:lnRef idx="1">
            <a:schemeClr val="accent4"/>
          </a:lnRef>
          <a:fillRef idx="0">
            <a:schemeClr val="accent4"/>
          </a:fillRef>
          <a:effectRef idx="0">
            <a:schemeClr val="accent4"/>
          </a:effectRef>
          <a:fontRef idx="minor">
            <a:schemeClr val="tx1"/>
          </a:fontRef>
        </p:style>
      </p:cxnSp>
      <p:sp>
        <p:nvSpPr>
          <p:cNvPr id="73" name="TextBox 72"/>
          <p:cNvSpPr txBox="1"/>
          <p:nvPr/>
        </p:nvSpPr>
        <p:spPr>
          <a:xfrm>
            <a:off x="6819905" y="2400300"/>
            <a:ext cx="691215" cy="369332"/>
          </a:xfrm>
          <a:prstGeom prst="rect">
            <a:avLst/>
          </a:prstGeom>
          <a:noFill/>
        </p:spPr>
        <p:txBody>
          <a:bodyPr wrap="none" rtlCol="0">
            <a:spAutoFit/>
          </a:bodyPr>
          <a:lstStyle/>
          <a:p>
            <a:pPr algn="ctr"/>
            <a:r>
              <a:rPr lang="en-US" dirty="0" smtClean="0">
                <a:solidFill>
                  <a:schemeClr val="accent6">
                    <a:lumMod val="25000"/>
                  </a:schemeClr>
                </a:solidFill>
              </a:rPr>
              <a:t>1929</a:t>
            </a:r>
            <a:endParaRPr lang="en-US" dirty="0">
              <a:solidFill>
                <a:schemeClr val="accent6">
                  <a:lumMod val="25000"/>
                </a:schemeClr>
              </a:solidFill>
            </a:endParaRPr>
          </a:p>
        </p:txBody>
      </p:sp>
      <p:cxnSp>
        <p:nvCxnSpPr>
          <p:cNvPr id="75" name="Straight Connector 74"/>
          <p:cNvCxnSpPr/>
          <p:nvPr/>
        </p:nvCxnSpPr>
        <p:spPr>
          <a:xfrm rot="16200000">
            <a:off x="821557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8364166" y="2080655"/>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8318446" y="2046365"/>
            <a:ext cx="274320" cy="20574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22932" y="2684077"/>
            <a:ext cx="1306832" cy="746358"/>
          </a:xfrm>
          <a:prstGeom prst="rect">
            <a:avLst/>
          </a:prstGeom>
          <a:noFill/>
        </p:spPr>
        <p:txBody>
          <a:bodyPr wrap="none" rtlCol="0">
            <a:spAutoFit/>
          </a:bodyPr>
          <a:lstStyle/>
          <a:p>
            <a:pPr algn="ctr">
              <a:lnSpc>
                <a:spcPts val="1700"/>
              </a:lnSpc>
            </a:pPr>
            <a:r>
              <a:rPr lang="en-US" sz="1600" b="1" dirty="0" smtClean="0">
                <a:solidFill>
                  <a:schemeClr val="accent1">
                    <a:lumMod val="50000"/>
                  </a:schemeClr>
                </a:solidFill>
              </a:rPr>
              <a:t>Isaac’s Death</a:t>
            </a:r>
            <a:br>
              <a:rPr lang="en-US" sz="1600" b="1" dirty="0" smtClean="0">
                <a:solidFill>
                  <a:schemeClr val="accent1">
                    <a:lumMod val="50000"/>
                  </a:schemeClr>
                </a:solidFill>
              </a:rPr>
            </a:br>
            <a:r>
              <a:rPr lang="en-US" sz="1600" dirty="0" smtClean="0">
                <a:solidFill>
                  <a:schemeClr val="accent1">
                    <a:lumMod val="50000"/>
                  </a:schemeClr>
                </a:solidFill>
              </a:rPr>
              <a:t>Genesis</a:t>
            </a:r>
            <a:br>
              <a:rPr lang="en-US" sz="1600" dirty="0" smtClean="0">
                <a:solidFill>
                  <a:schemeClr val="accent1">
                    <a:lumMod val="50000"/>
                  </a:schemeClr>
                </a:solidFill>
              </a:rPr>
            </a:br>
            <a:r>
              <a:rPr lang="en-US" sz="1600" dirty="0" smtClean="0">
                <a:solidFill>
                  <a:schemeClr val="accent1">
                    <a:lumMod val="50000"/>
                  </a:schemeClr>
                </a:solidFill>
              </a:rPr>
              <a:t>35:28-29</a:t>
            </a:r>
            <a:endParaRPr lang="en-US" sz="1600" dirty="0">
              <a:solidFill>
                <a:schemeClr val="accent1">
                  <a:lumMod val="50000"/>
                </a:schemeClr>
              </a:solidFill>
            </a:endParaRPr>
          </a:p>
        </p:txBody>
      </p:sp>
      <p:sp>
        <p:nvSpPr>
          <p:cNvPr id="79" name="Oval 78"/>
          <p:cNvSpPr/>
          <p:nvPr/>
        </p:nvSpPr>
        <p:spPr>
          <a:xfrm>
            <a:off x="8406600" y="2628900"/>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p:cNvCxnSpPr/>
          <p:nvPr/>
        </p:nvCxnSpPr>
        <p:spPr>
          <a:xfrm>
            <a:off x="7907394" y="3257550"/>
            <a:ext cx="118872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81" name="Oval 80"/>
          <p:cNvSpPr/>
          <p:nvPr/>
        </p:nvSpPr>
        <p:spPr>
          <a:xfrm>
            <a:off x="8270816" y="2012075"/>
            <a:ext cx="365760" cy="27432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p:cNvSpPr/>
          <p:nvPr/>
        </p:nvSpPr>
        <p:spPr>
          <a:xfrm flipH="1">
            <a:off x="8227006" y="1978330"/>
            <a:ext cx="365760" cy="331076"/>
          </a:xfrm>
          <a:prstGeom prst="arc">
            <a:avLst/>
          </a:prstGeom>
          <a:ln>
            <a:solidFill>
              <a:schemeClr val="accent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3" name="TextBox 82"/>
          <p:cNvSpPr txBox="1"/>
          <p:nvPr/>
        </p:nvSpPr>
        <p:spPr>
          <a:xfrm>
            <a:off x="8120060" y="1644425"/>
            <a:ext cx="691215" cy="369332"/>
          </a:xfrm>
          <a:prstGeom prst="rect">
            <a:avLst/>
          </a:prstGeom>
          <a:noFill/>
        </p:spPr>
        <p:txBody>
          <a:bodyPr wrap="none" rtlCol="0">
            <a:spAutoFit/>
          </a:bodyPr>
          <a:lstStyle/>
          <a:p>
            <a:pPr algn="ctr"/>
            <a:r>
              <a:rPr lang="en-US" dirty="0" smtClean="0">
                <a:solidFill>
                  <a:schemeClr val="accent1">
                    <a:lumMod val="50000"/>
                  </a:schemeClr>
                </a:solidFill>
              </a:rPr>
              <a:t>1886</a:t>
            </a:r>
            <a:endParaRPr lang="en-US" dirty="0">
              <a:solidFill>
                <a:schemeClr val="accent1">
                  <a:lumMod val="50000"/>
                </a:schemeClr>
              </a:solidFill>
            </a:endParaRPr>
          </a:p>
        </p:txBody>
      </p:sp>
      <p:sp>
        <p:nvSpPr>
          <p:cNvPr id="85" name="Oval 84"/>
          <p:cNvSpPr/>
          <p:nvPr/>
        </p:nvSpPr>
        <p:spPr>
          <a:xfrm>
            <a:off x="2575034" y="1017471"/>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3204717" y="1017471"/>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3834400" y="1017471"/>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p:cNvSpPr/>
          <p:nvPr/>
        </p:nvSpPr>
        <p:spPr>
          <a:xfrm>
            <a:off x="4464083" y="1017471"/>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5093766" y="1017471"/>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p:cNvSpPr/>
          <p:nvPr/>
        </p:nvSpPr>
        <p:spPr>
          <a:xfrm>
            <a:off x="5723449" y="1017471"/>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6353134" y="1017471"/>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1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25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425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475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525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575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250"/>
                            </p:stCondLst>
                            <p:childTnLst>
                              <p:par>
                                <p:cTn id="80" presetID="22" presetClass="entr" presetSubtype="4"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6750"/>
                            </p:stCondLst>
                            <p:childTnLst>
                              <p:par>
                                <p:cTn id="89" presetID="47"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par>
                          <p:cTn id="99" fill="hold">
                            <p:stCondLst>
                              <p:cond delay="7750"/>
                            </p:stCondLst>
                            <p:childTnLst>
                              <p:par>
                                <p:cTn id="100" presetID="22" presetClass="entr" presetSubtype="8"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childTnLst>
                          </p:cTn>
                        </p:par>
                        <p:par>
                          <p:cTn id="109" fill="hold">
                            <p:stCondLst>
                              <p:cond delay="8750"/>
                            </p:stCondLst>
                            <p:childTnLst>
                              <p:par>
                                <p:cTn id="110" presetID="53" presetClass="entr" presetSubtype="16"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childTnLst>
                          </p:cTn>
                        </p:par>
                        <p:par>
                          <p:cTn id="115" fill="hold">
                            <p:stCondLst>
                              <p:cond delay="9250"/>
                            </p:stCondLst>
                            <p:childTnLst>
                              <p:par>
                                <p:cTn id="116" presetID="53" presetClass="entr" presetSubtype="16"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par>
                          <p:cTn id="121" fill="hold">
                            <p:stCondLst>
                              <p:cond delay="9750"/>
                            </p:stCondLst>
                            <p:childTnLst>
                              <p:par>
                                <p:cTn id="122" presetID="53" presetClass="entr" presetSubtype="16"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childTnLst>
                          </p:cTn>
                        </p:par>
                        <p:par>
                          <p:cTn id="127" fill="hold">
                            <p:stCondLst>
                              <p:cond delay="10250"/>
                            </p:stCondLst>
                            <p:childTnLst>
                              <p:par>
                                <p:cTn id="128" presetID="22" presetClass="entr" presetSubtype="1"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up)">
                                      <p:cBhvr>
                                        <p:cTn id="130" dur="500"/>
                                        <p:tgtEl>
                                          <p:spTgt spid="28"/>
                                        </p:tgtEl>
                                      </p:cBhvr>
                                    </p:animEffect>
                                  </p:childTnLst>
                                </p:cTn>
                              </p:par>
                            </p:childTnLst>
                          </p:cTn>
                        </p:par>
                        <p:par>
                          <p:cTn id="131" fill="hold">
                            <p:stCondLst>
                              <p:cond delay="10750"/>
                            </p:stCondLst>
                            <p:childTnLst>
                              <p:par>
                                <p:cTn id="132" presetID="53" presetClass="entr" presetSubtype="16"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ppt_x</p:attrName>
                                        </p:attrNameLst>
                                      </p:cBhvr>
                                      <p:tavLst>
                                        <p:tav tm="0">
                                          <p:val>
                                            <p:strVal val="#ppt_x"/>
                                          </p:val>
                                        </p:tav>
                                        <p:tav tm="100000">
                                          <p:val>
                                            <p:strVal val="#ppt_x"/>
                                          </p:val>
                                        </p:tav>
                                      </p:tavLst>
                                    </p:anim>
                                    <p:anim calcmode="lin" valueType="num">
                                      <p:cBhvr>
                                        <p:cTn id="142" dur="1000" fill="hold"/>
                                        <p:tgtEl>
                                          <p:spTgt spid="33"/>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250"/>
                            </p:stCondLst>
                            <p:childTnLst>
                              <p:par>
                                <p:cTn id="149" presetID="53" presetClass="entr" presetSubtype="16"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500" fill="hold"/>
                                        <p:tgtEl>
                                          <p:spTgt spid="32"/>
                                        </p:tgtEl>
                                        <p:attrNameLst>
                                          <p:attrName>ppt_w</p:attrName>
                                        </p:attrNameLst>
                                      </p:cBhvr>
                                      <p:tavLst>
                                        <p:tav tm="0">
                                          <p:val>
                                            <p:fltVal val="0"/>
                                          </p:val>
                                        </p:tav>
                                        <p:tav tm="100000">
                                          <p:val>
                                            <p:strVal val="#ppt_w"/>
                                          </p:val>
                                        </p:tav>
                                      </p:tavLst>
                                    </p:anim>
                                    <p:anim calcmode="lin" valueType="num">
                                      <p:cBhvr>
                                        <p:cTn id="152" dur="500" fill="hold"/>
                                        <p:tgtEl>
                                          <p:spTgt spid="32"/>
                                        </p:tgtEl>
                                        <p:attrNameLst>
                                          <p:attrName>ppt_h</p:attrName>
                                        </p:attrNameLst>
                                      </p:cBhvr>
                                      <p:tavLst>
                                        <p:tav tm="0">
                                          <p:val>
                                            <p:fltVal val="0"/>
                                          </p:val>
                                        </p:tav>
                                        <p:tav tm="100000">
                                          <p:val>
                                            <p:strVal val="#ppt_h"/>
                                          </p:val>
                                        </p:tav>
                                      </p:tavLst>
                                    </p:anim>
                                    <p:animEffect transition="in" filter="fade">
                                      <p:cBhvr>
                                        <p:cTn id="153" dur="500"/>
                                        <p:tgtEl>
                                          <p:spTgt spid="32"/>
                                        </p:tgtEl>
                                      </p:cBhvr>
                                    </p:animEffect>
                                  </p:childTnLst>
                                </p:cTn>
                              </p:par>
                            </p:childTnLst>
                          </p:cTn>
                        </p:par>
                        <p:par>
                          <p:cTn id="154" fill="hold">
                            <p:stCondLst>
                              <p:cond delay="12750"/>
                            </p:stCondLst>
                            <p:childTnLst>
                              <p:par>
                                <p:cTn id="155" presetID="22" presetClass="entr" presetSubtype="8" fill="hold" nodeType="after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childTnLst>
                          </p:cTn>
                        </p:par>
                        <p:par>
                          <p:cTn id="158" fill="hold">
                            <p:stCondLst>
                              <p:cond delay="13250"/>
                            </p:stCondLst>
                            <p:childTnLst>
                              <p:par>
                                <p:cTn id="159" presetID="53" presetClass="entr" presetSubtype="16"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 calcmode="lin" valueType="num">
                                      <p:cBhvr>
                                        <p:cTn id="161" dur="500" fill="hold"/>
                                        <p:tgtEl>
                                          <p:spTgt spid="39"/>
                                        </p:tgtEl>
                                        <p:attrNameLst>
                                          <p:attrName>ppt_w</p:attrName>
                                        </p:attrNameLst>
                                      </p:cBhvr>
                                      <p:tavLst>
                                        <p:tav tm="0">
                                          <p:val>
                                            <p:fltVal val="0"/>
                                          </p:val>
                                        </p:tav>
                                        <p:tav tm="100000">
                                          <p:val>
                                            <p:strVal val="#ppt_w"/>
                                          </p:val>
                                        </p:tav>
                                      </p:tavLst>
                                    </p:anim>
                                    <p:anim calcmode="lin" valueType="num">
                                      <p:cBhvr>
                                        <p:cTn id="162" dur="500" fill="hold"/>
                                        <p:tgtEl>
                                          <p:spTgt spid="39"/>
                                        </p:tgtEl>
                                        <p:attrNameLst>
                                          <p:attrName>ppt_h</p:attrName>
                                        </p:attrNameLst>
                                      </p:cBhvr>
                                      <p:tavLst>
                                        <p:tav tm="0">
                                          <p:val>
                                            <p:fltVal val="0"/>
                                          </p:val>
                                        </p:tav>
                                        <p:tav tm="100000">
                                          <p:val>
                                            <p:strVal val="#ppt_h"/>
                                          </p:val>
                                        </p:tav>
                                      </p:tavLst>
                                    </p:anim>
                                    <p:animEffect transition="in" filter="fade">
                                      <p:cBhvr>
                                        <p:cTn id="163" dur="500"/>
                                        <p:tgtEl>
                                          <p:spTgt spid="39"/>
                                        </p:tgtEl>
                                      </p:cBhvr>
                                    </p:animEffect>
                                  </p:childTnLst>
                                </p:cTn>
                              </p:par>
                            </p:childTnLst>
                          </p:cTn>
                        </p:par>
                        <p:par>
                          <p:cTn id="164" fill="hold">
                            <p:stCondLst>
                              <p:cond delay="13750"/>
                            </p:stCondLst>
                            <p:childTnLst>
                              <p:par>
                                <p:cTn id="165" presetID="53" presetClass="entr" presetSubtype="16" fill="hold" grpId="0" nodeType="after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p:cTn id="167" dur="500" fill="hold"/>
                                        <p:tgtEl>
                                          <p:spTgt spid="40"/>
                                        </p:tgtEl>
                                        <p:attrNameLst>
                                          <p:attrName>ppt_w</p:attrName>
                                        </p:attrNameLst>
                                      </p:cBhvr>
                                      <p:tavLst>
                                        <p:tav tm="0">
                                          <p:val>
                                            <p:fltVal val="0"/>
                                          </p:val>
                                        </p:tav>
                                        <p:tav tm="100000">
                                          <p:val>
                                            <p:strVal val="#ppt_w"/>
                                          </p:val>
                                        </p:tav>
                                      </p:tavLst>
                                    </p:anim>
                                    <p:anim calcmode="lin" valueType="num">
                                      <p:cBhvr>
                                        <p:cTn id="168" dur="500" fill="hold"/>
                                        <p:tgtEl>
                                          <p:spTgt spid="40"/>
                                        </p:tgtEl>
                                        <p:attrNameLst>
                                          <p:attrName>ppt_h</p:attrName>
                                        </p:attrNameLst>
                                      </p:cBhvr>
                                      <p:tavLst>
                                        <p:tav tm="0">
                                          <p:val>
                                            <p:fltVal val="0"/>
                                          </p:val>
                                        </p:tav>
                                        <p:tav tm="100000">
                                          <p:val>
                                            <p:strVal val="#ppt_h"/>
                                          </p:val>
                                        </p:tav>
                                      </p:tavLst>
                                    </p:anim>
                                    <p:animEffect transition="in" filter="fade">
                                      <p:cBhvr>
                                        <p:cTn id="169" dur="500"/>
                                        <p:tgtEl>
                                          <p:spTgt spid="40"/>
                                        </p:tgtEl>
                                      </p:cBhvr>
                                    </p:animEffect>
                                  </p:childTnLst>
                                </p:cTn>
                              </p:par>
                            </p:childTnLst>
                          </p:cTn>
                        </p:par>
                        <p:par>
                          <p:cTn id="170" fill="hold">
                            <p:stCondLst>
                              <p:cond delay="14250"/>
                            </p:stCondLst>
                            <p:childTnLst>
                              <p:par>
                                <p:cTn id="171" presetID="53" presetClass="entr" presetSubtype="16" fill="hold" grpId="0" nodeType="afterEffect">
                                  <p:stCondLst>
                                    <p:cond delay="0"/>
                                  </p:stCondLst>
                                  <p:childTnLst>
                                    <p:set>
                                      <p:cBhvr>
                                        <p:cTn id="172" dur="1" fill="hold">
                                          <p:stCondLst>
                                            <p:cond delay="0"/>
                                          </p:stCondLst>
                                        </p:cTn>
                                        <p:tgtEl>
                                          <p:spTgt spid="41"/>
                                        </p:tgtEl>
                                        <p:attrNameLst>
                                          <p:attrName>style.visibility</p:attrName>
                                        </p:attrNameLst>
                                      </p:cBhvr>
                                      <p:to>
                                        <p:strVal val="visible"/>
                                      </p:to>
                                    </p:set>
                                    <p:anim calcmode="lin" valueType="num">
                                      <p:cBhvr>
                                        <p:cTn id="173" dur="500" fill="hold"/>
                                        <p:tgtEl>
                                          <p:spTgt spid="41"/>
                                        </p:tgtEl>
                                        <p:attrNameLst>
                                          <p:attrName>ppt_w</p:attrName>
                                        </p:attrNameLst>
                                      </p:cBhvr>
                                      <p:tavLst>
                                        <p:tav tm="0">
                                          <p:val>
                                            <p:fltVal val="0"/>
                                          </p:val>
                                        </p:tav>
                                        <p:tav tm="100000">
                                          <p:val>
                                            <p:strVal val="#ppt_w"/>
                                          </p:val>
                                        </p:tav>
                                      </p:tavLst>
                                    </p:anim>
                                    <p:anim calcmode="lin" valueType="num">
                                      <p:cBhvr>
                                        <p:cTn id="174" dur="500" fill="hold"/>
                                        <p:tgtEl>
                                          <p:spTgt spid="41"/>
                                        </p:tgtEl>
                                        <p:attrNameLst>
                                          <p:attrName>ppt_h</p:attrName>
                                        </p:attrNameLst>
                                      </p:cBhvr>
                                      <p:tavLst>
                                        <p:tav tm="0">
                                          <p:val>
                                            <p:fltVal val="0"/>
                                          </p:val>
                                        </p:tav>
                                        <p:tav tm="100000">
                                          <p:val>
                                            <p:strVal val="#ppt_h"/>
                                          </p:val>
                                        </p:tav>
                                      </p:tavLst>
                                    </p:anim>
                                    <p:animEffect transition="in" filter="fade">
                                      <p:cBhvr>
                                        <p:cTn id="175" dur="500"/>
                                        <p:tgtEl>
                                          <p:spTgt spid="41"/>
                                        </p:tgtEl>
                                      </p:cBhvr>
                                    </p:animEffect>
                                  </p:childTnLst>
                                </p:cTn>
                              </p:par>
                            </p:childTnLst>
                          </p:cTn>
                        </p:par>
                        <p:par>
                          <p:cTn id="176" fill="hold">
                            <p:stCondLst>
                              <p:cond delay="14750"/>
                            </p:stCondLst>
                            <p:childTnLst>
                              <p:par>
                                <p:cTn id="177" presetID="22" presetClass="entr" presetSubtype="4" fill="hold"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down)">
                                      <p:cBhvr>
                                        <p:cTn id="179" dur="500"/>
                                        <p:tgtEl>
                                          <p:spTgt spid="3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3"/>
                                        </p:tgtEl>
                                        <p:attrNameLst>
                                          <p:attrName>style.visibility</p:attrName>
                                        </p:attrNameLst>
                                      </p:cBhvr>
                                      <p:to>
                                        <p:strVal val="visible"/>
                                      </p:to>
                                    </p:set>
                                    <p:anim calcmode="lin" valueType="num">
                                      <p:cBhvr>
                                        <p:cTn id="182" dur="500" fill="hold"/>
                                        <p:tgtEl>
                                          <p:spTgt spid="43"/>
                                        </p:tgtEl>
                                        <p:attrNameLst>
                                          <p:attrName>ppt_w</p:attrName>
                                        </p:attrNameLst>
                                      </p:cBhvr>
                                      <p:tavLst>
                                        <p:tav tm="0">
                                          <p:val>
                                            <p:fltVal val="0"/>
                                          </p:val>
                                        </p:tav>
                                        <p:tav tm="100000">
                                          <p:val>
                                            <p:strVal val="#ppt_w"/>
                                          </p:val>
                                        </p:tav>
                                      </p:tavLst>
                                    </p:anim>
                                    <p:anim calcmode="lin" valueType="num">
                                      <p:cBhvr>
                                        <p:cTn id="183" dur="500" fill="hold"/>
                                        <p:tgtEl>
                                          <p:spTgt spid="43"/>
                                        </p:tgtEl>
                                        <p:attrNameLst>
                                          <p:attrName>ppt_h</p:attrName>
                                        </p:attrNameLst>
                                      </p:cBhvr>
                                      <p:tavLst>
                                        <p:tav tm="0">
                                          <p:val>
                                            <p:fltVal val="0"/>
                                          </p:val>
                                        </p:tav>
                                        <p:tav tm="100000">
                                          <p:val>
                                            <p:strVal val="#ppt_h"/>
                                          </p:val>
                                        </p:tav>
                                      </p:tavLst>
                                    </p:anim>
                                    <p:animEffect transition="in" filter="fade">
                                      <p:cBhvr>
                                        <p:cTn id="184" dur="500"/>
                                        <p:tgtEl>
                                          <p:spTgt spid="43"/>
                                        </p:tgtEl>
                                      </p:cBhvr>
                                    </p:animEffect>
                                  </p:childTnLst>
                                </p:cTn>
                              </p:par>
                            </p:childTnLst>
                          </p:cTn>
                        </p:par>
                        <p:par>
                          <p:cTn id="185" fill="hold">
                            <p:stCondLst>
                              <p:cond delay="15250"/>
                            </p:stCondLst>
                            <p:childTnLst>
                              <p:par>
                                <p:cTn id="186" presetID="42" presetClass="entr" presetSubtype="0" fill="hold" grpId="0" nodeType="after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fade">
                                      <p:cBhvr>
                                        <p:cTn id="188" dur="1000"/>
                                        <p:tgtEl>
                                          <p:spTgt spid="42"/>
                                        </p:tgtEl>
                                      </p:cBhvr>
                                    </p:animEffect>
                                    <p:anim calcmode="lin" valueType="num">
                                      <p:cBhvr>
                                        <p:cTn id="189" dur="1000" fill="hold"/>
                                        <p:tgtEl>
                                          <p:spTgt spid="42"/>
                                        </p:tgtEl>
                                        <p:attrNameLst>
                                          <p:attrName>ppt_x</p:attrName>
                                        </p:attrNameLst>
                                      </p:cBhvr>
                                      <p:tavLst>
                                        <p:tav tm="0">
                                          <p:val>
                                            <p:strVal val="#ppt_x"/>
                                          </p:val>
                                        </p:tav>
                                        <p:tav tm="100000">
                                          <p:val>
                                            <p:strVal val="#ppt_x"/>
                                          </p:val>
                                        </p:tav>
                                      </p:tavLst>
                                    </p:anim>
                                    <p:anim calcmode="lin" valueType="num">
                                      <p:cBhvr>
                                        <p:cTn id="190" dur="1000" fill="hold"/>
                                        <p:tgtEl>
                                          <p:spTgt spid="42"/>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44"/>
                                        </p:tgtEl>
                                        <p:attrNameLst>
                                          <p:attrName>style.visibility</p:attrName>
                                        </p:attrNameLst>
                                      </p:cBhvr>
                                      <p:to>
                                        <p:strVal val="visible"/>
                                      </p:to>
                                    </p:set>
                                    <p:animEffect transition="in" filter="fade">
                                      <p:cBhvr>
                                        <p:cTn id="193" dur="1000"/>
                                        <p:tgtEl>
                                          <p:spTgt spid="44"/>
                                        </p:tgtEl>
                                      </p:cBhvr>
                                    </p:animEffect>
                                    <p:anim calcmode="lin" valueType="num">
                                      <p:cBhvr>
                                        <p:cTn id="194" dur="1000" fill="hold"/>
                                        <p:tgtEl>
                                          <p:spTgt spid="44"/>
                                        </p:tgtEl>
                                        <p:attrNameLst>
                                          <p:attrName>ppt_x</p:attrName>
                                        </p:attrNameLst>
                                      </p:cBhvr>
                                      <p:tavLst>
                                        <p:tav tm="0">
                                          <p:val>
                                            <p:strVal val="#ppt_x"/>
                                          </p:val>
                                        </p:tav>
                                        <p:tav tm="100000">
                                          <p:val>
                                            <p:strVal val="#ppt_x"/>
                                          </p:val>
                                        </p:tav>
                                      </p:tavLst>
                                    </p:anim>
                                    <p:anim calcmode="lin" valueType="num">
                                      <p:cBhvr>
                                        <p:cTn id="195" dur="1000" fill="hold"/>
                                        <p:tgtEl>
                                          <p:spTgt spid="44"/>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46"/>
                                        </p:tgtEl>
                                        <p:attrNameLst>
                                          <p:attrName>style.visibility</p:attrName>
                                        </p:attrNameLst>
                                      </p:cBhvr>
                                      <p:to>
                                        <p:strVal val="visible"/>
                                      </p:to>
                                    </p:set>
                                    <p:animEffect transition="in" filter="fade">
                                      <p:cBhvr>
                                        <p:cTn id="198" dur="1000"/>
                                        <p:tgtEl>
                                          <p:spTgt spid="46"/>
                                        </p:tgtEl>
                                      </p:cBhvr>
                                    </p:animEffect>
                                    <p:anim calcmode="lin" valueType="num">
                                      <p:cBhvr>
                                        <p:cTn id="199" dur="1000" fill="hold"/>
                                        <p:tgtEl>
                                          <p:spTgt spid="46"/>
                                        </p:tgtEl>
                                        <p:attrNameLst>
                                          <p:attrName>ppt_x</p:attrName>
                                        </p:attrNameLst>
                                      </p:cBhvr>
                                      <p:tavLst>
                                        <p:tav tm="0">
                                          <p:val>
                                            <p:strVal val="#ppt_x"/>
                                          </p:val>
                                        </p:tav>
                                        <p:tav tm="100000">
                                          <p:val>
                                            <p:strVal val="#ppt_x"/>
                                          </p:val>
                                        </p:tav>
                                      </p:tavLst>
                                    </p:anim>
                                    <p:anim calcmode="lin" valueType="num">
                                      <p:cBhvr>
                                        <p:cTn id="200" dur="1000" fill="hold"/>
                                        <p:tgtEl>
                                          <p:spTgt spid="46"/>
                                        </p:tgtEl>
                                        <p:attrNameLst>
                                          <p:attrName>ppt_y</p:attrName>
                                        </p:attrNameLst>
                                      </p:cBhvr>
                                      <p:tavLst>
                                        <p:tav tm="0">
                                          <p:val>
                                            <p:strVal val="#ppt_y+.1"/>
                                          </p:val>
                                        </p:tav>
                                        <p:tav tm="100000">
                                          <p:val>
                                            <p:strVal val="#ppt_y"/>
                                          </p:val>
                                        </p:tav>
                                      </p:tavLst>
                                    </p:anim>
                                  </p:childTnLst>
                                </p:cTn>
                              </p:par>
                            </p:childTnLst>
                          </p:cTn>
                        </p:par>
                        <p:par>
                          <p:cTn id="201" fill="hold">
                            <p:stCondLst>
                              <p:cond delay="16250"/>
                            </p:stCondLst>
                            <p:childTnLst>
                              <p:par>
                                <p:cTn id="202" presetID="53" presetClass="entr" presetSubtype="16" fill="hold" grpId="0" nodeType="afterEffect">
                                  <p:stCondLst>
                                    <p:cond delay="0"/>
                                  </p:stCondLst>
                                  <p:childTnLst>
                                    <p:set>
                                      <p:cBhvr>
                                        <p:cTn id="203" dur="1" fill="hold">
                                          <p:stCondLst>
                                            <p:cond delay="0"/>
                                          </p:stCondLst>
                                        </p:cTn>
                                        <p:tgtEl>
                                          <p:spTgt spid="37"/>
                                        </p:tgtEl>
                                        <p:attrNameLst>
                                          <p:attrName>style.visibility</p:attrName>
                                        </p:attrNameLst>
                                      </p:cBhvr>
                                      <p:to>
                                        <p:strVal val="visible"/>
                                      </p:to>
                                    </p:set>
                                    <p:anim calcmode="lin" valueType="num">
                                      <p:cBhvr>
                                        <p:cTn id="204" dur="500" fill="hold"/>
                                        <p:tgtEl>
                                          <p:spTgt spid="37"/>
                                        </p:tgtEl>
                                        <p:attrNameLst>
                                          <p:attrName>ppt_w</p:attrName>
                                        </p:attrNameLst>
                                      </p:cBhvr>
                                      <p:tavLst>
                                        <p:tav tm="0">
                                          <p:val>
                                            <p:fltVal val="0"/>
                                          </p:val>
                                        </p:tav>
                                        <p:tav tm="100000">
                                          <p:val>
                                            <p:strVal val="#ppt_w"/>
                                          </p:val>
                                        </p:tav>
                                      </p:tavLst>
                                    </p:anim>
                                    <p:anim calcmode="lin" valueType="num">
                                      <p:cBhvr>
                                        <p:cTn id="205" dur="500" fill="hold"/>
                                        <p:tgtEl>
                                          <p:spTgt spid="37"/>
                                        </p:tgtEl>
                                        <p:attrNameLst>
                                          <p:attrName>ppt_h</p:attrName>
                                        </p:attrNameLst>
                                      </p:cBhvr>
                                      <p:tavLst>
                                        <p:tav tm="0">
                                          <p:val>
                                            <p:fltVal val="0"/>
                                          </p:val>
                                        </p:tav>
                                        <p:tav tm="100000">
                                          <p:val>
                                            <p:strVal val="#ppt_h"/>
                                          </p:val>
                                        </p:tav>
                                      </p:tavLst>
                                    </p:anim>
                                    <p:animEffect transition="in" filter="fade">
                                      <p:cBhvr>
                                        <p:cTn id="206" dur="500"/>
                                        <p:tgtEl>
                                          <p:spTgt spid="37"/>
                                        </p:tgtEl>
                                      </p:cBhvr>
                                    </p:animEffect>
                                  </p:childTnLst>
                                </p:cTn>
                              </p:par>
                            </p:childTnLst>
                          </p:cTn>
                        </p:par>
                        <p:par>
                          <p:cTn id="207" fill="hold">
                            <p:stCondLst>
                              <p:cond delay="16750"/>
                            </p:stCondLst>
                            <p:childTnLst>
                              <p:par>
                                <p:cTn id="208" presetID="22" presetClass="entr" presetSubtype="8" fill="hold" nodeType="afterEffect">
                                  <p:stCondLst>
                                    <p:cond delay="0"/>
                                  </p:stCondLst>
                                  <p:childTnLst>
                                    <p:set>
                                      <p:cBhvr>
                                        <p:cTn id="209" dur="1" fill="hold">
                                          <p:stCondLst>
                                            <p:cond delay="0"/>
                                          </p:stCondLst>
                                        </p:cTn>
                                        <p:tgtEl>
                                          <p:spTgt spid="50"/>
                                        </p:tgtEl>
                                        <p:attrNameLst>
                                          <p:attrName>style.visibility</p:attrName>
                                        </p:attrNameLst>
                                      </p:cBhvr>
                                      <p:to>
                                        <p:strVal val="visible"/>
                                      </p:to>
                                    </p:set>
                                    <p:animEffect transition="in" filter="wipe(left)">
                                      <p:cBhvr>
                                        <p:cTn id="210" dur="500"/>
                                        <p:tgtEl>
                                          <p:spTgt spid="50"/>
                                        </p:tgtEl>
                                      </p:cBhvr>
                                    </p:animEffect>
                                  </p:childTnLst>
                                </p:cTn>
                              </p:par>
                            </p:childTnLst>
                          </p:cTn>
                        </p:par>
                        <p:par>
                          <p:cTn id="211" fill="hold">
                            <p:stCondLst>
                              <p:cond delay="17250"/>
                            </p:stCondLst>
                            <p:childTnLst>
                              <p:par>
                                <p:cTn id="212" presetID="53" presetClass="entr" presetSubtype="16" fill="hold" grpId="0" nodeType="afterEffect">
                                  <p:stCondLst>
                                    <p:cond delay="0"/>
                                  </p:stCondLst>
                                  <p:childTnLst>
                                    <p:set>
                                      <p:cBhvr>
                                        <p:cTn id="213" dur="1" fill="hold">
                                          <p:stCondLst>
                                            <p:cond delay="0"/>
                                          </p:stCondLst>
                                        </p:cTn>
                                        <p:tgtEl>
                                          <p:spTgt spid="52"/>
                                        </p:tgtEl>
                                        <p:attrNameLst>
                                          <p:attrName>style.visibility</p:attrName>
                                        </p:attrNameLst>
                                      </p:cBhvr>
                                      <p:to>
                                        <p:strVal val="visible"/>
                                      </p:to>
                                    </p:set>
                                    <p:anim calcmode="lin" valueType="num">
                                      <p:cBhvr>
                                        <p:cTn id="214" dur="500" fill="hold"/>
                                        <p:tgtEl>
                                          <p:spTgt spid="52"/>
                                        </p:tgtEl>
                                        <p:attrNameLst>
                                          <p:attrName>ppt_w</p:attrName>
                                        </p:attrNameLst>
                                      </p:cBhvr>
                                      <p:tavLst>
                                        <p:tav tm="0">
                                          <p:val>
                                            <p:fltVal val="0"/>
                                          </p:val>
                                        </p:tav>
                                        <p:tav tm="100000">
                                          <p:val>
                                            <p:strVal val="#ppt_w"/>
                                          </p:val>
                                        </p:tav>
                                      </p:tavLst>
                                    </p:anim>
                                    <p:anim calcmode="lin" valueType="num">
                                      <p:cBhvr>
                                        <p:cTn id="215" dur="500" fill="hold"/>
                                        <p:tgtEl>
                                          <p:spTgt spid="52"/>
                                        </p:tgtEl>
                                        <p:attrNameLst>
                                          <p:attrName>ppt_h</p:attrName>
                                        </p:attrNameLst>
                                      </p:cBhvr>
                                      <p:tavLst>
                                        <p:tav tm="0">
                                          <p:val>
                                            <p:fltVal val="0"/>
                                          </p:val>
                                        </p:tav>
                                        <p:tav tm="100000">
                                          <p:val>
                                            <p:strVal val="#ppt_h"/>
                                          </p:val>
                                        </p:tav>
                                      </p:tavLst>
                                    </p:anim>
                                    <p:animEffect transition="in" filter="fade">
                                      <p:cBhvr>
                                        <p:cTn id="216" dur="500"/>
                                        <p:tgtEl>
                                          <p:spTgt spid="52"/>
                                        </p:tgtEl>
                                      </p:cBhvr>
                                    </p:animEffect>
                                  </p:childTnLst>
                                </p:cTn>
                              </p:par>
                            </p:childTnLst>
                          </p:cTn>
                        </p:par>
                        <p:par>
                          <p:cTn id="217" fill="hold">
                            <p:stCondLst>
                              <p:cond delay="17750"/>
                            </p:stCondLst>
                            <p:childTnLst>
                              <p:par>
                                <p:cTn id="218" presetID="53" presetClass="entr" presetSubtype="16" fill="hold" grpId="0" nodeType="afterEffect">
                                  <p:stCondLst>
                                    <p:cond delay="0"/>
                                  </p:stCondLst>
                                  <p:childTnLst>
                                    <p:set>
                                      <p:cBhvr>
                                        <p:cTn id="219" dur="1" fill="hold">
                                          <p:stCondLst>
                                            <p:cond delay="0"/>
                                          </p:stCondLst>
                                        </p:cTn>
                                        <p:tgtEl>
                                          <p:spTgt spid="53"/>
                                        </p:tgtEl>
                                        <p:attrNameLst>
                                          <p:attrName>style.visibility</p:attrName>
                                        </p:attrNameLst>
                                      </p:cBhvr>
                                      <p:to>
                                        <p:strVal val="visible"/>
                                      </p:to>
                                    </p:set>
                                    <p:anim calcmode="lin" valueType="num">
                                      <p:cBhvr>
                                        <p:cTn id="220" dur="500" fill="hold"/>
                                        <p:tgtEl>
                                          <p:spTgt spid="53"/>
                                        </p:tgtEl>
                                        <p:attrNameLst>
                                          <p:attrName>ppt_w</p:attrName>
                                        </p:attrNameLst>
                                      </p:cBhvr>
                                      <p:tavLst>
                                        <p:tav tm="0">
                                          <p:val>
                                            <p:fltVal val="0"/>
                                          </p:val>
                                        </p:tav>
                                        <p:tav tm="100000">
                                          <p:val>
                                            <p:strVal val="#ppt_w"/>
                                          </p:val>
                                        </p:tav>
                                      </p:tavLst>
                                    </p:anim>
                                    <p:anim calcmode="lin" valueType="num">
                                      <p:cBhvr>
                                        <p:cTn id="221" dur="500" fill="hold"/>
                                        <p:tgtEl>
                                          <p:spTgt spid="53"/>
                                        </p:tgtEl>
                                        <p:attrNameLst>
                                          <p:attrName>ppt_h</p:attrName>
                                        </p:attrNameLst>
                                      </p:cBhvr>
                                      <p:tavLst>
                                        <p:tav tm="0">
                                          <p:val>
                                            <p:fltVal val="0"/>
                                          </p:val>
                                        </p:tav>
                                        <p:tav tm="100000">
                                          <p:val>
                                            <p:strVal val="#ppt_h"/>
                                          </p:val>
                                        </p:tav>
                                      </p:tavLst>
                                    </p:anim>
                                    <p:animEffect transition="in" filter="fade">
                                      <p:cBhvr>
                                        <p:cTn id="222" dur="500"/>
                                        <p:tgtEl>
                                          <p:spTgt spid="53"/>
                                        </p:tgtEl>
                                      </p:cBhvr>
                                    </p:animEffect>
                                  </p:childTnLst>
                                </p:cTn>
                              </p:par>
                            </p:childTnLst>
                          </p:cTn>
                        </p:par>
                        <p:par>
                          <p:cTn id="223" fill="hold">
                            <p:stCondLst>
                              <p:cond delay="18250"/>
                            </p:stCondLst>
                            <p:childTnLst>
                              <p:par>
                                <p:cTn id="224" presetID="53" presetClass="entr" presetSubtype="16" fill="hold" grpId="0" nodeType="afterEffect">
                                  <p:stCondLst>
                                    <p:cond delay="0"/>
                                  </p:stCondLst>
                                  <p:childTnLst>
                                    <p:set>
                                      <p:cBhvr>
                                        <p:cTn id="225" dur="1" fill="hold">
                                          <p:stCondLst>
                                            <p:cond delay="0"/>
                                          </p:stCondLst>
                                        </p:cTn>
                                        <p:tgtEl>
                                          <p:spTgt spid="62"/>
                                        </p:tgtEl>
                                        <p:attrNameLst>
                                          <p:attrName>style.visibility</p:attrName>
                                        </p:attrNameLst>
                                      </p:cBhvr>
                                      <p:to>
                                        <p:strVal val="visible"/>
                                      </p:to>
                                    </p:set>
                                    <p:anim calcmode="lin" valueType="num">
                                      <p:cBhvr>
                                        <p:cTn id="226" dur="500" fill="hold"/>
                                        <p:tgtEl>
                                          <p:spTgt spid="62"/>
                                        </p:tgtEl>
                                        <p:attrNameLst>
                                          <p:attrName>ppt_w</p:attrName>
                                        </p:attrNameLst>
                                      </p:cBhvr>
                                      <p:tavLst>
                                        <p:tav tm="0">
                                          <p:val>
                                            <p:fltVal val="0"/>
                                          </p:val>
                                        </p:tav>
                                        <p:tav tm="100000">
                                          <p:val>
                                            <p:strVal val="#ppt_w"/>
                                          </p:val>
                                        </p:tav>
                                      </p:tavLst>
                                    </p:anim>
                                    <p:anim calcmode="lin" valueType="num">
                                      <p:cBhvr>
                                        <p:cTn id="227" dur="500" fill="hold"/>
                                        <p:tgtEl>
                                          <p:spTgt spid="62"/>
                                        </p:tgtEl>
                                        <p:attrNameLst>
                                          <p:attrName>ppt_h</p:attrName>
                                        </p:attrNameLst>
                                      </p:cBhvr>
                                      <p:tavLst>
                                        <p:tav tm="0">
                                          <p:val>
                                            <p:fltVal val="0"/>
                                          </p:val>
                                        </p:tav>
                                        <p:tav tm="100000">
                                          <p:val>
                                            <p:strVal val="#ppt_h"/>
                                          </p:val>
                                        </p:tav>
                                      </p:tavLst>
                                    </p:anim>
                                    <p:animEffect transition="in" filter="fade">
                                      <p:cBhvr>
                                        <p:cTn id="228" dur="500"/>
                                        <p:tgtEl>
                                          <p:spTgt spid="62"/>
                                        </p:tgtEl>
                                      </p:cBhvr>
                                    </p:animEffect>
                                  </p:childTnLst>
                                </p:cTn>
                              </p:par>
                            </p:childTnLst>
                          </p:cTn>
                        </p:par>
                        <p:par>
                          <p:cTn id="229" fill="hold">
                            <p:stCondLst>
                              <p:cond delay="18750"/>
                            </p:stCondLst>
                            <p:childTnLst>
                              <p:par>
                                <p:cTn id="230" presetID="22" presetClass="entr" presetSubtype="1" fill="hold" nodeType="afterEffect">
                                  <p:stCondLst>
                                    <p:cond delay="0"/>
                                  </p:stCondLst>
                                  <p:childTnLst>
                                    <p:set>
                                      <p:cBhvr>
                                        <p:cTn id="231" dur="1" fill="hold">
                                          <p:stCondLst>
                                            <p:cond delay="0"/>
                                          </p:stCondLst>
                                        </p:cTn>
                                        <p:tgtEl>
                                          <p:spTgt spid="51"/>
                                        </p:tgtEl>
                                        <p:attrNameLst>
                                          <p:attrName>style.visibility</p:attrName>
                                        </p:attrNameLst>
                                      </p:cBhvr>
                                      <p:to>
                                        <p:strVal val="visible"/>
                                      </p:to>
                                    </p:set>
                                    <p:animEffect transition="in" filter="wipe(up)">
                                      <p:cBhvr>
                                        <p:cTn id="232" dur="500"/>
                                        <p:tgtEl>
                                          <p:spTgt spid="51"/>
                                        </p:tgtEl>
                                      </p:cBhvr>
                                    </p:animEffect>
                                  </p:childTnLst>
                                </p:cTn>
                              </p:par>
                            </p:childTnLst>
                          </p:cTn>
                        </p:par>
                        <p:par>
                          <p:cTn id="233" fill="hold">
                            <p:stCondLst>
                              <p:cond delay="19250"/>
                            </p:stCondLst>
                            <p:childTnLst>
                              <p:par>
                                <p:cTn id="234" presetID="53" presetClass="entr" presetSubtype="16" fill="hold" grpId="0" nodeType="afterEffect">
                                  <p:stCondLst>
                                    <p:cond delay="0"/>
                                  </p:stCondLst>
                                  <p:childTnLst>
                                    <p:set>
                                      <p:cBhvr>
                                        <p:cTn id="235" dur="1" fill="hold">
                                          <p:stCondLst>
                                            <p:cond delay="0"/>
                                          </p:stCondLst>
                                        </p:cTn>
                                        <p:tgtEl>
                                          <p:spTgt spid="55"/>
                                        </p:tgtEl>
                                        <p:attrNameLst>
                                          <p:attrName>style.visibility</p:attrName>
                                        </p:attrNameLst>
                                      </p:cBhvr>
                                      <p:to>
                                        <p:strVal val="visible"/>
                                      </p:to>
                                    </p:set>
                                    <p:anim calcmode="lin" valueType="num">
                                      <p:cBhvr>
                                        <p:cTn id="236" dur="500" fill="hold"/>
                                        <p:tgtEl>
                                          <p:spTgt spid="55"/>
                                        </p:tgtEl>
                                        <p:attrNameLst>
                                          <p:attrName>ppt_w</p:attrName>
                                        </p:attrNameLst>
                                      </p:cBhvr>
                                      <p:tavLst>
                                        <p:tav tm="0">
                                          <p:val>
                                            <p:fltVal val="0"/>
                                          </p:val>
                                        </p:tav>
                                        <p:tav tm="100000">
                                          <p:val>
                                            <p:strVal val="#ppt_w"/>
                                          </p:val>
                                        </p:tav>
                                      </p:tavLst>
                                    </p:anim>
                                    <p:anim calcmode="lin" valueType="num">
                                      <p:cBhvr>
                                        <p:cTn id="237" dur="500" fill="hold"/>
                                        <p:tgtEl>
                                          <p:spTgt spid="55"/>
                                        </p:tgtEl>
                                        <p:attrNameLst>
                                          <p:attrName>ppt_h</p:attrName>
                                        </p:attrNameLst>
                                      </p:cBhvr>
                                      <p:tavLst>
                                        <p:tav tm="0">
                                          <p:val>
                                            <p:fltVal val="0"/>
                                          </p:val>
                                        </p:tav>
                                        <p:tav tm="100000">
                                          <p:val>
                                            <p:strVal val="#ppt_h"/>
                                          </p:val>
                                        </p:tav>
                                      </p:tavLst>
                                    </p:anim>
                                    <p:animEffect transition="in" filter="fade">
                                      <p:cBhvr>
                                        <p:cTn id="238" dur="500"/>
                                        <p:tgtEl>
                                          <p:spTgt spid="55"/>
                                        </p:tgtEl>
                                      </p:cBhvr>
                                    </p:animEffect>
                                  </p:childTnLst>
                                </p:cTn>
                              </p:par>
                            </p:childTnLst>
                          </p:cTn>
                        </p:par>
                        <p:par>
                          <p:cTn id="239" fill="hold">
                            <p:stCondLst>
                              <p:cond delay="19750"/>
                            </p:stCondLst>
                            <p:childTnLst>
                              <p:par>
                                <p:cTn id="240" presetID="42" presetClass="entr" presetSubtype="0" fill="hold" grpId="0" nodeType="afterEffect">
                                  <p:stCondLst>
                                    <p:cond delay="0"/>
                                  </p:stCondLst>
                                  <p:childTnLst>
                                    <p:set>
                                      <p:cBhvr>
                                        <p:cTn id="241" dur="1" fill="hold">
                                          <p:stCondLst>
                                            <p:cond delay="0"/>
                                          </p:stCondLst>
                                        </p:cTn>
                                        <p:tgtEl>
                                          <p:spTgt spid="54"/>
                                        </p:tgtEl>
                                        <p:attrNameLst>
                                          <p:attrName>style.visibility</p:attrName>
                                        </p:attrNameLst>
                                      </p:cBhvr>
                                      <p:to>
                                        <p:strVal val="visible"/>
                                      </p:to>
                                    </p:set>
                                    <p:animEffect transition="in" filter="fade">
                                      <p:cBhvr>
                                        <p:cTn id="242" dur="1000"/>
                                        <p:tgtEl>
                                          <p:spTgt spid="54"/>
                                        </p:tgtEl>
                                      </p:cBhvr>
                                    </p:animEffect>
                                    <p:anim calcmode="lin" valueType="num">
                                      <p:cBhvr>
                                        <p:cTn id="243" dur="1000" fill="hold"/>
                                        <p:tgtEl>
                                          <p:spTgt spid="54"/>
                                        </p:tgtEl>
                                        <p:attrNameLst>
                                          <p:attrName>ppt_x</p:attrName>
                                        </p:attrNameLst>
                                      </p:cBhvr>
                                      <p:tavLst>
                                        <p:tav tm="0">
                                          <p:val>
                                            <p:strVal val="#ppt_x"/>
                                          </p:val>
                                        </p:tav>
                                        <p:tav tm="100000">
                                          <p:val>
                                            <p:strVal val="#ppt_x"/>
                                          </p:val>
                                        </p:tav>
                                      </p:tavLst>
                                    </p:anim>
                                    <p:anim calcmode="lin" valueType="num">
                                      <p:cBhvr>
                                        <p:cTn id="244" dur="1000" fill="hold"/>
                                        <p:tgtEl>
                                          <p:spTgt spid="54"/>
                                        </p:tgtEl>
                                        <p:attrNameLst>
                                          <p:attrName>ppt_y</p:attrName>
                                        </p:attrNameLst>
                                      </p:cBhvr>
                                      <p:tavLst>
                                        <p:tav tm="0">
                                          <p:val>
                                            <p:strVal val="#ppt_y+.1"/>
                                          </p:val>
                                        </p:tav>
                                        <p:tav tm="100000">
                                          <p:val>
                                            <p:strVal val="#ppt_y"/>
                                          </p:val>
                                        </p:tav>
                                      </p:tavLst>
                                    </p:anim>
                                  </p:childTnLst>
                                </p:cTn>
                              </p:par>
                              <p:par>
                                <p:cTn id="245" presetID="42" presetClass="entr" presetSubtype="0" fill="hold" nodeType="withEffect">
                                  <p:stCondLst>
                                    <p:cond delay="0"/>
                                  </p:stCondLst>
                                  <p:childTnLst>
                                    <p:set>
                                      <p:cBhvr>
                                        <p:cTn id="246" dur="1" fill="hold">
                                          <p:stCondLst>
                                            <p:cond delay="0"/>
                                          </p:stCondLst>
                                        </p:cTn>
                                        <p:tgtEl>
                                          <p:spTgt spid="56"/>
                                        </p:tgtEl>
                                        <p:attrNameLst>
                                          <p:attrName>style.visibility</p:attrName>
                                        </p:attrNameLst>
                                      </p:cBhvr>
                                      <p:to>
                                        <p:strVal val="visible"/>
                                      </p:to>
                                    </p:set>
                                    <p:animEffect transition="in" filter="fade">
                                      <p:cBhvr>
                                        <p:cTn id="247" dur="1000"/>
                                        <p:tgtEl>
                                          <p:spTgt spid="56"/>
                                        </p:tgtEl>
                                      </p:cBhvr>
                                    </p:animEffect>
                                    <p:anim calcmode="lin" valueType="num">
                                      <p:cBhvr>
                                        <p:cTn id="248" dur="1000" fill="hold"/>
                                        <p:tgtEl>
                                          <p:spTgt spid="56"/>
                                        </p:tgtEl>
                                        <p:attrNameLst>
                                          <p:attrName>ppt_x</p:attrName>
                                        </p:attrNameLst>
                                      </p:cBhvr>
                                      <p:tavLst>
                                        <p:tav tm="0">
                                          <p:val>
                                            <p:strVal val="#ppt_x"/>
                                          </p:val>
                                        </p:tav>
                                        <p:tav tm="100000">
                                          <p:val>
                                            <p:strVal val="#ppt_x"/>
                                          </p:val>
                                        </p:tav>
                                      </p:tavLst>
                                    </p:anim>
                                    <p:anim calcmode="lin" valueType="num">
                                      <p:cBhvr>
                                        <p:cTn id="249" dur="1000" fill="hold"/>
                                        <p:tgtEl>
                                          <p:spTgt spid="56"/>
                                        </p:tgtEl>
                                        <p:attrNameLst>
                                          <p:attrName>ppt_y</p:attrName>
                                        </p:attrNameLst>
                                      </p:cBhvr>
                                      <p:tavLst>
                                        <p:tav tm="0">
                                          <p:val>
                                            <p:strVal val="#ppt_y+.1"/>
                                          </p:val>
                                        </p:tav>
                                        <p:tav tm="100000">
                                          <p:val>
                                            <p:strVal val="#ppt_y"/>
                                          </p:val>
                                        </p:tav>
                                      </p:tavLst>
                                    </p:anim>
                                  </p:childTnLst>
                                </p:cTn>
                              </p:par>
                            </p:childTnLst>
                          </p:cTn>
                        </p:par>
                        <p:par>
                          <p:cTn id="250" fill="hold">
                            <p:stCondLst>
                              <p:cond delay="20750"/>
                            </p:stCondLst>
                            <p:childTnLst>
                              <p:par>
                                <p:cTn id="251" presetID="53" presetClass="entr" presetSubtype="16" fill="hold" grpId="0" nodeType="afterEffect">
                                  <p:stCondLst>
                                    <p:cond delay="0"/>
                                  </p:stCondLst>
                                  <p:childTnLst>
                                    <p:set>
                                      <p:cBhvr>
                                        <p:cTn id="252" dur="1" fill="hold">
                                          <p:stCondLst>
                                            <p:cond delay="0"/>
                                          </p:stCondLst>
                                        </p:cTn>
                                        <p:tgtEl>
                                          <p:spTgt spid="63"/>
                                        </p:tgtEl>
                                        <p:attrNameLst>
                                          <p:attrName>style.visibility</p:attrName>
                                        </p:attrNameLst>
                                      </p:cBhvr>
                                      <p:to>
                                        <p:strVal val="visible"/>
                                      </p:to>
                                    </p:set>
                                    <p:anim calcmode="lin" valueType="num">
                                      <p:cBhvr>
                                        <p:cTn id="253" dur="500" fill="hold"/>
                                        <p:tgtEl>
                                          <p:spTgt spid="63"/>
                                        </p:tgtEl>
                                        <p:attrNameLst>
                                          <p:attrName>ppt_w</p:attrName>
                                        </p:attrNameLst>
                                      </p:cBhvr>
                                      <p:tavLst>
                                        <p:tav tm="0">
                                          <p:val>
                                            <p:fltVal val="0"/>
                                          </p:val>
                                        </p:tav>
                                        <p:tav tm="100000">
                                          <p:val>
                                            <p:strVal val="#ppt_w"/>
                                          </p:val>
                                        </p:tav>
                                      </p:tavLst>
                                    </p:anim>
                                    <p:anim calcmode="lin" valueType="num">
                                      <p:cBhvr>
                                        <p:cTn id="254" dur="500" fill="hold"/>
                                        <p:tgtEl>
                                          <p:spTgt spid="63"/>
                                        </p:tgtEl>
                                        <p:attrNameLst>
                                          <p:attrName>ppt_h</p:attrName>
                                        </p:attrNameLst>
                                      </p:cBhvr>
                                      <p:tavLst>
                                        <p:tav tm="0">
                                          <p:val>
                                            <p:fltVal val="0"/>
                                          </p:val>
                                        </p:tav>
                                        <p:tav tm="100000">
                                          <p:val>
                                            <p:strVal val="#ppt_h"/>
                                          </p:val>
                                        </p:tav>
                                      </p:tavLst>
                                    </p:anim>
                                    <p:animEffect transition="in" filter="fade">
                                      <p:cBhvr>
                                        <p:cTn id="255" dur="500"/>
                                        <p:tgtEl>
                                          <p:spTgt spid="63"/>
                                        </p:tgtEl>
                                      </p:cBhvr>
                                    </p:animEffect>
                                  </p:childTnLst>
                                </p:cTn>
                              </p:par>
                            </p:childTnLst>
                          </p:cTn>
                        </p:par>
                        <p:par>
                          <p:cTn id="256" fill="hold">
                            <p:stCondLst>
                              <p:cond delay="21250"/>
                            </p:stCondLst>
                            <p:childTnLst>
                              <p:par>
                                <p:cTn id="257" presetID="22" presetClass="entr" presetSubtype="8" fill="hold" nodeType="afterEffect">
                                  <p:stCondLst>
                                    <p:cond delay="0"/>
                                  </p:stCondLst>
                                  <p:childTnLst>
                                    <p:set>
                                      <p:cBhvr>
                                        <p:cTn id="258" dur="1" fill="hold">
                                          <p:stCondLst>
                                            <p:cond delay="0"/>
                                          </p:stCondLst>
                                        </p:cTn>
                                        <p:tgtEl>
                                          <p:spTgt spid="64"/>
                                        </p:tgtEl>
                                        <p:attrNameLst>
                                          <p:attrName>style.visibility</p:attrName>
                                        </p:attrNameLst>
                                      </p:cBhvr>
                                      <p:to>
                                        <p:strVal val="visible"/>
                                      </p:to>
                                    </p:set>
                                    <p:animEffect transition="in" filter="wipe(left)">
                                      <p:cBhvr>
                                        <p:cTn id="259" dur="500"/>
                                        <p:tgtEl>
                                          <p:spTgt spid="64"/>
                                        </p:tgtEl>
                                      </p:cBhvr>
                                    </p:animEffect>
                                  </p:childTnLst>
                                </p:cTn>
                              </p:par>
                            </p:childTnLst>
                          </p:cTn>
                        </p:par>
                        <p:par>
                          <p:cTn id="260" fill="hold">
                            <p:stCondLst>
                              <p:cond delay="21750"/>
                            </p:stCondLst>
                            <p:childTnLst>
                              <p:par>
                                <p:cTn id="261" presetID="53" presetClass="entr" presetSubtype="16" fill="hold" grpId="0" nodeType="afterEffect">
                                  <p:stCondLst>
                                    <p:cond delay="0"/>
                                  </p:stCondLst>
                                  <p:childTnLst>
                                    <p:set>
                                      <p:cBhvr>
                                        <p:cTn id="262" dur="1" fill="hold">
                                          <p:stCondLst>
                                            <p:cond delay="0"/>
                                          </p:stCondLst>
                                        </p:cTn>
                                        <p:tgtEl>
                                          <p:spTgt spid="67"/>
                                        </p:tgtEl>
                                        <p:attrNameLst>
                                          <p:attrName>style.visibility</p:attrName>
                                        </p:attrNameLst>
                                      </p:cBhvr>
                                      <p:to>
                                        <p:strVal val="visible"/>
                                      </p:to>
                                    </p:set>
                                    <p:anim calcmode="lin" valueType="num">
                                      <p:cBhvr>
                                        <p:cTn id="263" dur="500" fill="hold"/>
                                        <p:tgtEl>
                                          <p:spTgt spid="67"/>
                                        </p:tgtEl>
                                        <p:attrNameLst>
                                          <p:attrName>ppt_w</p:attrName>
                                        </p:attrNameLst>
                                      </p:cBhvr>
                                      <p:tavLst>
                                        <p:tav tm="0">
                                          <p:val>
                                            <p:fltVal val="0"/>
                                          </p:val>
                                        </p:tav>
                                        <p:tav tm="100000">
                                          <p:val>
                                            <p:strVal val="#ppt_w"/>
                                          </p:val>
                                        </p:tav>
                                      </p:tavLst>
                                    </p:anim>
                                    <p:anim calcmode="lin" valueType="num">
                                      <p:cBhvr>
                                        <p:cTn id="264" dur="500" fill="hold"/>
                                        <p:tgtEl>
                                          <p:spTgt spid="67"/>
                                        </p:tgtEl>
                                        <p:attrNameLst>
                                          <p:attrName>ppt_h</p:attrName>
                                        </p:attrNameLst>
                                      </p:cBhvr>
                                      <p:tavLst>
                                        <p:tav tm="0">
                                          <p:val>
                                            <p:fltVal val="0"/>
                                          </p:val>
                                        </p:tav>
                                        <p:tav tm="100000">
                                          <p:val>
                                            <p:strVal val="#ppt_h"/>
                                          </p:val>
                                        </p:tav>
                                      </p:tavLst>
                                    </p:anim>
                                    <p:animEffect transition="in" filter="fade">
                                      <p:cBhvr>
                                        <p:cTn id="265" dur="500"/>
                                        <p:tgtEl>
                                          <p:spTgt spid="67"/>
                                        </p:tgtEl>
                                      </p:cBhvr>
                                    </p:animEffect>
                                  </p:childTnLst>
                                </p:cTn>
                              </p:par>
                            </p:childTnLst>
                          </p:cTn>
                        </p:par>
                        <p:par>
                          <p:cTn id="266" fill="hold">
                            <p:stCondLst>
                              <p:cond delay="22250"/>
                            </p:stCondLst>
                            <p:childTnLst>
                              <p:par>
                                <p:cTn id="267" presetID="53" presetClass="entr" presetSubtype="16" fill="hold" grpId="0" nodeType="afterEffect">
                                  <p:stCondLst>
                                    <p:cond delay="0"/>
                                  </p:stCondLst>
                                  <p:childTnLst>
                                    <p:set>
                                      <p:cBhvr>
                                        <p:cTn id="268" dur="1" fill="hold">
                                          <p:stCondLst>
                                            <p:cond delay="0"/>
                                          </p:stCondLst>
                                        </p:cTn>
                                        <p:tgtEl>
                                          <p:spTgt spid="68"/>
                                        </p:tgtEl>
                                        <p:attrNameLst>
                                          <p:attrName>style.visibility</p:attrName>
                                        </p:attrNameLst>
                                      </p:cBhvr>
                                      <p:to>
                                        <p:strVal val="visible"/>
                                      </p:to>
                                    </p:set>
                                    <p:anim calcmode="lin" valueType="num">
                                      <p:cBhvr>
                                        <p:cTn id="269" dur="500" fill="hold"/>
                                        <p:tgtEl>
                                          <p:spTgt spid="68"/>
                                        </p:tgtEl>
                                        <p:attrNameLst>
                                          <p:attrName>ppt_w</p:attrName>
                                        </p:attrNameLst>
                                      </p:cBhvr>
                                      <p:tavLst>
                                        <p:tav tm="0">
                                          <p:val>
                                            <p:fltVal val="0"/>
                                          </p:val>
                                        </p:tav>
                                        <p:tav tm="100000">
                                          <p:val>
                                            <p:strVal val="#ppt_w"/>
                                          </p:val>
                                        </p:tav>
                                      </p:tavLst>
                                    </p:anim>
                                    <p:anim calcmode="lin" valueType="num">
                                      <p:cBhvr>
                                        <p:cTn id="270" dur="500" fill="hold"/>
                                        <p:tgtEl>
                                          <p:spTgt spid="68"/>
                                        </p:tgtEl>
                                        <p:attrNameLst>
                                          <p:attrName>ppt_h</p:attrName>
                                        </p:attrNameLst>
                                      </p:cBhvr>
                                      <p:tavLst>
                                        <p:tav tm="0">
                                          <p:val>
                                            <p:fltVal val="0"/>
                                          </p:val>
                                        </p:tav>
                                        <p:tav tm="100000">
                                          <p:val>
                                            <p:strVal val="#ppt_h"/>
                                          </p:val>
                                        </p:tav>
                                      </p:tavLst>
                                    </p:anim>
                                    <p:animEffect transition="in" filter="fade">
                                      <p:cBhvr>
                                        <p:cTn id="271" dur="500"/>
                                        <p:tgtEl>
                                          <p:spTgt spid="68"/>
                                        </p:tgtEl>
                                      </p:cBhvr>
                                    </p:animEffect>
                                  </p:childTnLst>
                                </p:cTn>
                              </p:par>
                            </p:childTnLst>
                          </p:cTn>
                        </p:par>
                        <p:par>
                          <p:cTn id="272" fill="hold">
                            <p:stCondLst>
                              <p:cond delay="22750"/>
                            </p:stCondLst>
                            <p:childTnLst>
                              <p:par>
                                <p:cTn id="273" presetID="53" presetClass="entr" presetSubtype="16" fill="hold" grpId="0" nodeType="afterEffect">
                                  <p:stCondLst>
                                    <p:cond delay="0"/>
                                  </p:stCondLst>
                                  <p:childTnLst>
                                    <p:set>
                                      <p:cBhvr>
                                        <p:cTn id="274" dur="1" fill="hold">
                                          <p:stCondLst>
                                            <p:cond delay="0"/>
                                          </p:stCondLst>
                                        </p:cTn>
                                        <p:tgtEl>
                                          <p:spTgt spid="69"/>
                                        </p:tgtEl>
                                        <p:attrNameLst>
                                          <p:attrName>style.visibility</p:attrName>
                                        </p:attrNameLst>
                                      </p:cBhvr>
                                      <p:to>
                                        <p:strVal val="visible"/>
                                      </p:to>
                                    </p:set>
                                    <p:anim calcmode="lin" valueType="num">
                                      <p:cBhvr>
                                        <p:cTn id="275" dur="500" fill="hold"/>
                                        <p:tgtEl>
                                          <p:spTgt spid="69"/>
                                        </p:tgtEl>
                                        <p:attrNameLst>
                                          <p:attrName>ppt_w</p:attrName>
                                        </p:attrNameLst>
                                      </p:cBhvr>
                                      <p:tavLst>
                                        <p:tav tm="0">
                                          <p:val>
                                            <p:fltVal val="0"/>
                                          </p:val>
                                        </p:tav>
                                        <p:tav tm="100000">
                                          <p:val>
                                            <p:strVal val="#ppt_w"/>
                                          </p:val>
                                        </p:tav>
                                      </p:tavLst>
                                    </p:anim>
                                    <p:anim calcmode="lin" valueType="num">
                                      <p:cBhvr>
                                        <p:cTn id="276" dur="500" fill="hold"/>
                                        <p:tgtEl>
                                          <p:spTgt spid="69"/>
                                        </p:tgtEl>
                                        <p:attrNameLst>
                                          <p:attrName>ppt_h</p:attrName>
                                        </p:attrNameLst>
                                      </p:cBhvr>
                                      <p:tavLst>
                                        <p:tav tm="0">
                                          <p:val>
                                            <p:fltVal val="0"/>
                                          </p:val>
                                        </p:tav>
                                        <p:tav tm="100000">
                                          <p:val>
                                            <p:strVal val="#ppt_h"/>
                                          </p:val>
                                        </p:tav>
                                      </p:tavLst>
                                    </p:anim>
                                    <p:animEffect transition="in" filter="fade">
                                      <p:cBhvr>
                                        <p:cTn id="277" dur="500"/>
                                        <p:tgtEl>
                                          <p:spTgt spid="69"/>
                                        </p:tgtEl>
                                      </p:cBhvr>
                                    </p:animEffect>
                                  </p:childTnLst>
                                </p:cTn>
                              </p:par>
                            </p:childTnLst>
                          </p:cTn>
                        </p:par>
                        <p:par>
                          <p:cTn id="278" fill="hold">
                            <p:stCondLst>
                              <p:cond delay="23250"/>
                            </p:stCondLst>
                            <p:childTnLst>
                              <p:par>
                                <p:cTn id="279" presetID="22" presetClass="entr" presetSubtype="4" fill="hold" nodeType="afterEffect">
                                  <p:stCondLst>
                                    <p:cond delay="0"/>
                                  </p:stCondLst>
                                  <p:childTnLst>
                                    <p:set>
                                      <p:cBhvr>
                                        <p:cTn id="280" dur="1" fill="hold">
                                          <p:stCondLst>
                                            <p:cond delay="0"/>
                                          </p:stCondLst>
                                        </p:cTn>
                                        <p:tgtEl>
                                          <p:spTgt spid="66"/>
                                        </p:tgtEl>
                                        <p:attrNameLst>
                                          <p:attrName>style.visibility</p:attrName>
                                        </p:attrNameLst>
                                      </p:cBhvr>
                                      <p:to>
                                        <p:strVal val="visible"/>
                                      </p:to>
                                    </p:set>
                                    <p:animEffect transition="in" filter="wipe(down)">
                                      <p:cBhvr>
                                        <p:cTn id="281" dur="500"/>
                                        <p:tgtEl>
                                          <p:spTgt spid="66"/>
                                        </p:tgtEl>
                                      </p:cBhvr>
                                    </p:animEffect>
                                  </p:childTnLst>
                                </p:cTn>
                              </p:par>
                              <p:par>
                                <p:cTn id="282" presetID="53" presetClass="entr" presetSubtype="16" fill="hold" grpId="0" nodeType="withEffect">
                                  <p:stCondLst>
                                    <p:cond delay="0"/>
                                  </p:stCondLst>
                                  <p:childTnLst>
                                    <p:set>
                                      <p:cBhvr>
                                        <p:cTn id="283" dur="1" fill="hold">
                                          <p:stCondLst>
                                            <p:cond delay="0"/>
                                          </p:stCondLst>
                                        </p:cTn>
                                        <p:tgtEl>
                                          <p:spTgt spid="71"/>
                                        </p:tgtEl>
                                        <p:attrNameLst>
                                          <p:attrName>style.visibility</p:attrName>
                                        </p:attrNameLst>
                                      </p:cBhvr>
                                      <p:to>
                                        <p:strVal val="visible"/>
                                      </p:to>
                                    </p:set>
                                    <p:anim calcmode="lin" valueType="num">
                                      <p:cBhvr>
                                        <p:cTn id="284" dur="500" fill="hold"/>
                                        <p:tgtEl>
                                          <p:spTgt spid="71"/>
                                        </p:tgtEl>
                                        <p:attrNameLst>
                                          <p:attrName>ppt_w</p:attrName>
                                        </p:attrNameLst>
                                      </p:cBhvr>
                                      <p:tavLst>
                                        <p:tav tm="0">
                                          <p:val>
                                            <p:fltVal val="0"/>
                                          </p:val>
                                        </p:tav>
                                        <p:tav tm="100000">
                                          <p:val>
                                            <p:strVal val="#ppt_w"/>
                                          </p:val>
                                        </p:tav>
                                      </p:tavLst>
                                    </p:anim>
                                    <p:anim calcmode="lin" valueType="num">
                                      <p:cBhvr>
                                        <p:cTn id="285" dur="500" fill="hold"/>
                                        <p:tgtEl>
                                          <p:spTgt spid="71"/>
                                        </p:tgtEl>
                                        <p:attrNameLst>
                                          <p:attrName>ppt_h</p:attrName>
                                        </p:attrNameLst>
                                      </p:cBhvr>
                                      <p:tavLst>
                                        <p:tav tm="0">
                                          <p:val>
                                            <p:fltVal val="0"/>
                                          </p:val>
                                        </p:tav>
                                        <p:tav tm="100000">
                                          <p:val>
                                            <p:strVal val="#ppt_h"/>
                                          </p:val>
                                        </p:tav>
                                      </p:tavLst>
                                    </p:anim>
                                    <p:animEffect transition="in" filter="fade">
                                      <p:cBhvr>
                                        <p:cTn id="286" dur="500"/>
                                        <p:tgtEl>
                                          <p:spTgt spid="71"/>
                                        </p:tgtEl>
                                      </p:cBhvr>
                                    </p:animEffect>
                                  </p:childTnLst>
                                </p:cTn>
                              </p:par>
                            </p:childTnLst>
                          </p:cTn>
                        </p:par>
                        <p:par>
                          <p:cTn id="287" fill="hold">
                            <p:stCondLst>
                              <p:cond delay="23750"/>
                            </p:stCondLst>
                            <p:childTnLst>
                              <p:par>
                                <p:cTn id="288" presetID="47" presetClass="entr" presetSubtype="0" fill="hold" grpId="0" nodeType="afterEffect">
                                  <p:stCondLst>
                                    <p:cond delay="0"/>
                                  </p:stCondLst>
                                  <p:childTnLst>
                                    <p:set>
                                      <p:cBhvr>
                                        <p:cTn id="289" dur="1" fill="hold">
                                          <p:stCondLst>
                                            <p:cond delay="0"/>
                                          </p:stCondLst>
                                        </p:cTn>
                                        <p:tgtEl>
                                          <p:spTgt spid="70"/>
                                        </p:tgtEl>
                                        <p:attrNameLst>
                                          <p:attrName>style.visibility</p:attrName>
                                        </p:attrNameLst>
                                      </p:cBhvr>
                                      <p:to>
                                        <p:strVal val="visible"/>
                                      </p:to>
                                    </p:set>
                                    <p:animEffect transition="in" filter="fade">
                                      <p:cBhvr>
                                        <p:cTn id="290" dur="1000"/>
                                        <p:tgtEl>
                                          <p:spTgt spid="70"/>
                                        </p:tgtEl>
                                      </p:cBhvr>
                                    </p:animEffect>
                                    <p:anim calcmode="lin" valueType="num">
                                      <p:cBhvr>
                                        <p:cTn id="291" dur="1000" fill="hold"/>
                                        <p:tgtEl>
                                          <p:spTgt spid="70"/>
                                        </p:tgtEl>
                                        <p:attrNameLst>
                                          <p:attrName>ppt_x</p:attrName>
                                        </p:attrNameLst>
                                      </p:cBhvr>
                                      <p:tavLst>
                                        <p:tav tm="0">
                                          <p:val>
                                            <p:strVal val="#ppt_x"/>
                                          </p:val>
                                        </p:tav>
                                        <p:tav tm="100000">
                                          <p:val>
                                            <p:strVal val="#ppt_x"/>
                                          </p:val>
                                        </p:tav>
                                      </p:tavLst>
                                    </p:anim>
                                    <p:anim calcmode="lin" valueType="num">
                                      <p:cBhvr>
                                        <p:cTn id="292" dur="1000" fill="hold"/>
                                        <p:tgtEl>
                                          <p:spTgt spid="70"/>
                                        </p:tgtEl>
                                        <p:attrNameLst>
                                          <p:attrName>ppt_y</p:attrName>
                                        </p:attrNameLst>
                                      </p:cBhvr>
                                      <p:tavLst>
                                        <p:tav tm="0">
                                          <p:val>
                                            <p:strVal val="#ppt_y-.1"/>
                                          </p:val>
                                        </p:tav>
                                        <p:tav tm="100000">
                                          <p:val>
                                            <p:strVal val="#ppt_y"/>
                                          </p:val>
                                        </p:tav>
                                      </p:tavLst>
                                    </p:anim>
                                  </p:childTnLst>
                                </p:cTn>
                              </p:par>
                              <p:par>
                                <p:cTn id="293" presetID="47" presetClass="entr" presetSubtype="0" fill="hold" nodeType="withEffect">
                                  <p:stCondLst>
                                    <p:cond delay="0"/>
                                  </p:stCondLst>
                                  <p:childTnLst>
                                    <p:set>
                                      <p:cBhvr>
                                        <p:cTn id="294" dur="1" fill="hold">
                                          <p:stCondLst>
                                            <p:cond delay="0"/>
                                          </p:stCondLst>
                                        </p:cTn>
                                        <p:tgtEl>
                                          <p:spTgt spid="72"/>
                                        </p:tgtEl>
                                        <p:attrNameLst>
                                          <p:attrName>style.visibility</p:attrName>
                                        </p:attrNameLst>
                                      </p:cBhvr>
                                      <p:to>
                                        <p:strVal val="visible"/>
                                      </p:to>
                                    </p:set>
                                    <p:animEffect transition="in" filter="fade">
                                      <p:cBhvr>
                                        <p:cTn id="295" dur="1000"/>
                                        <p:tgtEl>
                                          <p:spTgt spid="72"/>
                                        </p:tgtEl>
                                      </p:cBhvr>
                                    </p:animEffect>
                                    <p:anim calcmode="lin" valueType="num">
                                      <p:cBhvr>
                                        <p:cTn id="296" dur="1000" fill="hold"/>
                                        <p:tgtEl>
                                          <p:spTgt spid="72"/>
                                        </p:tgtEl>
                                        <p:attrNameLst>
                                          <p:attrName>ppt_x</p:attrName>
                                        </p:attrNameLst>
                                      </p:cBhvr>
                                      <p:tavLst>
                                        <p:tav tm="0">
                                          <p:val>
                                            <p:strVal val="#ppt_x"/>
                                          </p:val>
                                        </p:tav>
                                        <p:tav tm="100000">
                                          <p:val>
                                            <p:strVal val="#ppt_x"/>
                                          </p:val>
                                        </p:tav>
                                      </p:tavLst>
                                    </p:anim>
                                    <p:anim calcmode="lin" valueType="num">
                                      <p:cBhvr>
                                        <p:cTn id="297" dur="1000" fill="hold"/>
                                        <p:tgtEl>
                                          <p:spTgt spid="72"/>
                                        </p:tgtEl>
                                        <p:attrNameLst>
                                          <p:attrName>ppt_y</p:attrName>
                                        </p:attrNameLst>
                                      </p:cBhvr>
                                      <p:tavLst>
                                        <p:tav tm="0">
                                          <p:val>
                                            <p:strVal val="#ppt_y-.1"/>
                                          </p:val>
                                        </p:tav>
                                        <p:tav tm="100000">
                                          <p:val>
                                            <p:strVal val="#ppt_y"/>
                                          </p:val>
                                        </p:tav>
                                      </p:tavLst>
                                    </p:anim>
                                  </p:childTnLst>
                                </p:cTn>
                              </p:par>
                              <p:par>
                                <p:cTn id="298" presetID="47" presetClass="entr" presetSubtype="0" fill="hold" grpId="0" nodeType="withEffect">
                                  <p:stCondLst>
                                    <p:cond delay="0"/>
                                  </p:stCondLst>
                                  <p:childTnLst>
                                    <p:set>
                                      <p:cBhvr>
                                        <p:cTn id="299" dur="1" fill="hold">
                                          <p:stCondLst>
                                            <p:cond delay="0"/>
                                          </p:stCondLst>
                                        </p:cTn>
                                        <p:tgtEl>
                                          <p:spTgt spid="73"/>
                                        </p:tgtEl>
                                        <p:attrNameLst>
                                          <p:attrName>style.visibility</p:attrName>
                                        </p:attrNameLst>
                                      </p:cBhvr>
                                      <p:to>
                                        <p:strVal val="visible"/>
                                      </p:to>
                                    </p:set>
                                    <p:animEffect transition="in" filter="fade">
                                      <p:cBhvr>
                                        <p:cTn id="300" dur="1000"/>
                                        <p:tgtEl>
                                          <p:spTgt spid="73"/>
                                        </p:tgtEl>
                                      </p:cBhvr>
                                    </p:animEffect>
                                    <p:anim calcmode="lin" valueType="num">
                                      <p:cBhvr>
                                        <p:cTn id="301" dur="1000" fill="hold"/>
                                        <p:tgtEl>
                                          <p:spTgt spid="73"/>
                                        </p:tgtEl>
                                        <p:attrNameLst>
                                          <p:attrName>ppt_x</p:attrName>
                                        </p:attrNameLst>
                                      </p:cBhvr>
                                      <p:tavLst>
                                        <p:tav tm="0">
                                          <p:val>
                                            <p:strVal val="#ppt_x"/>
                                          </p:val>
                                        </p:tav>
                                        <p:tav tm="100000">
                                          <p:val>
                                            <p:strVal val="#ppt_x"/>
                                          </p:val>
                                        </p:tav>
                                      </p:tavLst>
                                    </p:anim>
                                    <p:anim calcmode="lin" valueType="num">
                                      <p:cBhvr>
                                        <p:cTn id="302" dur="1000" fill="hold"/>
                                        <p:tgtEl>
                                          <p:spTgt spid="73"/>
                                        </p:tgtEl>
                                        <p:attrNameLst>
                                          <p:attrName>ppt_y</p:attrName>
                                        </p:attrNameLst>
                                      </p:cBhvr>
                                      <p:tavLst>
                                        <p:tav tm="0">
                                          <p:val>
                                            <p:strVal val="#ppt_y-.1"/>
                                          </p:val>
                                        </p:tav>
                                        <p:tav tm="100000">
                                          <p:val>
                                            <p:strVal val="#ppt_y"/>
                                          </p:val>
                                        </p:tav>
                                      </p:tavLst>
                                    </p:anim>
                                  </p:childTnLst>
                                </p:cTn>
                              </p:par>
                            </p:childTnLst>
                          </p:cTn>
                        </p:par>
                        <p:par>
                          <p:cTn id="303" fill="hold">
                            <p:stCondLst>
                              <p:cond delay="24750"/>
                            </p:stCondLst>
                            <p:childTnLst>
                              <p:par>
                                <p:cTn id="304" presetID="53" presetClass="entr" presetSubtype="16" fill="hold" grpId="0" nodeType="afterEffect">
                                  <p:stCondLst>
                                    <p:cond delay="0"/>
                                  </p:stCondLst>
                                  <p:childTnLst>
                                    <p:set>
                                      <p:cBhvr>
                                        <p:cTn id="305" dur="1" fill="hold">
                                          <p:stCondLst>
                                            <p:cond delay="0"/>
                                          </p:stCondLst>
                                        </p:cTn>
                                        <p:tgtEl>
                                          <p:spTgt spid="65"/>
                                        </p:tgtEl>
                                        <p:attrNameLst>
                                          <p:attrName>style.visibility</p:attrName>
                                        </p:attrNameLst>
                                      </p:cBhvr>
                                      <p:to>
                                        <p:strVal val="visible"/>
                                      </p:to>
                                    </p:set>
                                    <p:anim calcmode="lin" valueType="num">
                                      <p:cBhvr>
                                        <p:cTn id="306" dur="500" fill="hold"/>
                                        <p:tgtEl>
                                          <p:spTgt spid="65"/>
                                        </p:tgtEl>
                                        <p:attrNameLst>
                                          <p:attrName>ppt_w</p:attrName>
                                        </p:attrNameLst>
                                      </p:cBhvr>
                                      <p:tavLst>
                                        <p:tav tm="0">
                                          <p:val>
                                            <p:fltVal val="0"/>
                                          </p:val>
                                        </p:tav>
                                        <p:tav tm="100000">
                                          <p:val>
                                            <p:strVal val="#ppt_w"/>
                                          </p:val>
                                        </p:tav>
                                      </p:tavLst>
                                    </p:anim>
                                    <p:anim calcmode="lin" valueType="num">
                                      <p:cBhvr>
                                        <p:cTn id="307" dur="500" fill="hold"/>
                                        <p:tgtEl>
                                          <p:spTgt spid="65"/>
                                        </p:tgtEl>
                                        <p:attrNameLst>
                                          <p:attrName>ppt_h</p:attrName>
                                        </p:attrNameLst>
                                      </p:cBhvr>
                                      <p:tavLst>
                                        <p:tav tm="0">
                                          <p:val>
                                            <p:fltVal val="0"/>
                                          </p:val>
                                        </p:tav>
                                        <p:tav tm="100000">
                                          <p:val>
                                            <p:strVal val="#ppt_h"/>
                                          </p:val>
                                        </p:tav>
                                      </p:tavLst>
                                    </p:anim>
                                    <p:animEffect transition="in" filter="fade">
                                      <p:cBhvr>
                                        <p:cTn id="308" dur="500"/>
                                        <p:tgtEl>
                                          <p:spTgt spid="65"/>
                                        </p:tgtEl>
                                      </p:cBhvr>
                                    </p:animEffect>
                                  </p:childTnLst>
                                </p:cTn>
                              </p:par>
                            </p:childTnLst>
                          </p:cTn>
                        </p:par>
                        <p:par>
                          <p:cTn id="309" fill="hold">
                            <p:stCondLst>
                              <p:cond delay="25250"/>
                            </p:stCondLst>
                            <p:childTnLst>
                              <p:par>
                                <p:cTn id="310" presetID="22" presetClass="entr" presetSubtype="8" fill="hold" nodeType="afterEffect">
                                  <p:stCondLst>
                                    <p:cond delay="0"/>
                                  </p:stCondLst>
                                  <p:childTnLst>
                                    <p:set>
                                      <p:cBhvr>
                                        <p:cTn id="311" dur="1" fill="hold">
                                          <p:stCondLst>
                                            <p:cond delay="0"/>
                                          </p:stCondLst>
                                        </p:cTn>
                                        <p:tgtEl>
                                          <p:spTgt spid="74"/>
                                        </p:tgtEl>
                                        <p:attrNameLst>
                                          <p:attrName>style.visibility</p:attrName>
                                        </p:attrNameLst>
                                      </p:cBhvr>
                                      <p:to>
                                        <p:strVal val="visible"/>
                                      </p:to>
                                    </p:set>
                                    <p:animEffect transition="in" filter="wipe(left)">
                                      <p:cBhvr>
                                        <p:cTn id="312" dur="500"/>
                                        <p:tgtEl>
                                          <p:spTgt spid="74"/>
                                        </p:tgtEl>
                                      </p:cBhvr>
                                    </p:animEffect>
                                  </p:childTnLst>
                                </p:cTn>
                              </p:par>
                            </p:childTnLst>
                          </p:cTn>
                        </p:par>
                        <p:par>
                          <p:cTn id="313" fill="hold">
                            <p:stCondLst>
                              <p:cond delay="25750"/>
                            </p:stCondLst>
                            <p:childTnLst>
                              <p:par>
                                <p:cTn id="314" presetID="53" presetClass="entr" presetSubtype="16" fill="hold" grpId="0" nodeType="afterEffect">
                                  <p:stCondLst>
                                    <p:cond delay="0"/>
                                  </p:stCondLst>
                                  <p:childTnLst>
                                    <p:set>
                                      <p:cBhvr>
                                        <p:cTn id="315" dur="1" fill="hold">
                                          <p:stCondLst>
                                            <p:cond delay="0"/>
                                          </p:stCondLst>
                                        </p:cTn>
                                        <p:tgtEl>
                                          <p:spTgt spid="76"/>
                                        </p:tgtEl>
                                        <p:attrNameLst>
                                          <p:attrName>style.visibility</p:attrName>
                                        </p:attrNameLst>
                                      </p:cBhvr>
                                      <p:to>
                                        <p:strVal val="visible"/>
                                      </p:to>
                                    </p:set>
                                    <p:anim calcmode="lin" valueType="num">
                                      <p:cBhvr>
                                        <p:cTn id="316" dur="500" fill="hold"/>
                                        <p:tgtEl>
                                          <p:spTgt spid="76"/>
                                        </p:tgtEl>
                                        <p:attrNameLst>
                                          <p:attrName>ppt_w</p:attrName>
                                        </p:attrNameLst>
                                      </p:cBhvr>
                                      <p:tavLst>
                                        <p:tav tm="0">
                                          <p:val>
                                            <p:fltVal val="0"/>
                                          </p:val>
                                        </p:tav>
                                        <p:tav tm="100000">
                                          <p:val>
                                            <p:strVal val="#ppt_w"/>
                                          </p:val>
                                        </p:tav>
                                      </p:tavLst>
                                    </p:anim>
                                    <p:anim calcmode="lin" valueType="num">
                                      <p:cBhvr>
                                        <p:cTn id="317" dur="500" fill="hold"/>
                                        <p:tgtEl>
                                          <p:spTgt spid="76"/>
                                        </p:tgtEl>
                                        <p:attrNameLst>
                                          <p:attrName>ppt_h</p:attrName>
                                        </p:attrNameLst>
                                      </p:cBhvr>
                                      <p:tavLst>
                                        <p:tav tm="0">
                                          <p:val>
                                            <p:fltVal val="0"/>
                                          </p:val>
                                        </p:tav>
                                        <p:tav tm="100000">
                                          <p:val>
                                            <p:strVal val="#ppt_h"/>
                                          </p:val>
                                        </p:tav>
                                      </p:tavLst>
                                    </p:anim>
                                    <p:animEffect transition="in" filter="fade">
                                      <p:cBhvr>
                                        <p:cTn id="318" dur="500"/>
                                        <p:tgtEl>
                                          <p:spTgt spid="76"/>
                                        </p:tgtEl>
                                      </p:cBhvr>
                                    </p:animEffect>
                                  </p:childTnLst>
                                </p:cTn>
                              </p:par>
                            </p:childTnLst>
                          </p:cTn>
                        </p:par>
                        <p:par>
                          <p:cTn id="319" fill="hold">
                            <p:stCondLst>
                              <p:cond delay="26250"/>
                            </p:stCondLst>
                            <p:childTnLst>
                              <p:par>
                                <p:cTn id="320" presetID="53" presetClass="entr" presetSubtype="16" fill="hold" grpId="0" nodeType="afterEffect">
                                  <p:stCondLst>
                                    <p:cond delay="0"/>
                                  </p:stCondLst>
                                  <p:childTnLst>
                                    <p:set>
                                      <p:cBhvr>
                                        <p:cTn id="321" dur="1" fill="hold">
                                          <p:stCondLst>
                                            <p:cond delay="0"/>
                                          </p:stCondLst>
                                        </p:cTn>
                                        <p:tgtEl>
                                          <p:spTgt spid="77"/>
                                        </p:tgtEl>
                                        <p:attrNameLst>
                                          <p:attrName>style.visibility</p:attrName>
                                        </p:attrNameLst>
                                      </p:cBhvr>
                                      <p:to>
                                        <p:strVal val="visible"/>
                                      </p:to>
                                    </p:set>
                                    <p:anim calcmode="lin" valueType="num">
                                      <p:cBhvr>
                                        <p:cTn id="322" dur="500" fill="hold"/>
                                        <p:tgtEl>
                                          <p:spTgt spid="77"/>
                                        </p:tgtEl>
                                        <p:attrNameLst>
                                          <p:attrName>ppt_w</p:attrName>
                                        </p:attrNameLst>
                                      </p:cBhvr>
                                      <p:tavLst>
                                        <p:tav tm="0">
                                          <p:val>
                                            <p:fltVal val="0"/>
                                          </p:val>
                                        </p:tav>
                                        <p:tav tm="100000">
                                          <p:val>
                                            <p:strVal val="#ppt_w"/>
                                          </p:val>
                                        </p:tav>
                                      </p:tavLst>
                                    </p:anim>
                                    <p:anim calcmode="lin" valueType="num">
                                      <p:cBhvr>
                                        <p:cTn id="323" dur="500" fill="hold"/>
                                        <p:tgtEl>
                                          <p:spTgt spid="77"/>
                                        </p:tgtEl>
                                        <p:attrNameLst>
                                          <p:attrName>ppt_h</p:attrName>
                                        </p:attrNameLst>
                                      </p:cBhvr>
                                      <p:tavLst>
                                        <p:tav tm="0">
                                          <p:val>
                                            <p:fltVal val="0"/>
                                          </p:val>
                                        </p:tav>
                                        <p:tav tm="100000">
                                          <p:val>
                                            <p:strVal val="#ppt_h"/>
                                          </p:val>
                                        </p:tav>
                                      </p:tavLst>
                                    </p:anim>
                                    <p:animEffect transition="in" filter="fade">
                                      <p:cBhvr>
                                        <p:cTn id="324" dur="500"/>
                                        <p:tgtEl>
                                          <p:spTgt spid="77"/>
                                        </p:tgtEl>
                                      </p:cBhvr>
                                    </p:animEffect>
                                  </p:childTnLst>
                                </p:cTn>
                              </p:par>
                            </p:childTnLst>
                          </p:cTn>
                        </p:par>
                        <p:par>
                          <p:cTn id="325" fill="hold">
                            <p:stCondLst>
                              <p:cond delay="26750"/>
                            </p:stCondLst>
                            <p:childTnLst>
                              <p:par>
                                <p:cTn id="326" presetID="53" presetClass="entr" presetSubtype="16" fill="hold" grpId="0" nodeType="afterEffect">
                                  <p:stCondLst>
                                    <p:cond delay="0"/>
                                  </p:stCondLst>
                                  <p:childTnLst>
                                    <p:set>
                                      <p:cBhvr>
                                        <p:cTn id="327" dur="1" fill="hold">
                                          <p:stCondLst>
                                            <p:cond delay="0"/>
                                          </p:stCondLst>
                                        </p:cTn>
                                        <p:tgtEl>
                                          <p:spTgt spid="81"/>
                                        </p:tgtEl>
                                        <p:attrNameLst>
                                          <p:attrName>style.visibility</p:attrName>
                                        </p:attrNameLst>
                                      </p:cBhvr>
                                      <p:to>
                                        <p:strVal val="visible"/>
                                      </p:to>
                                    </p:set>
                                    <p:anim calcmode="lin" valueType="num">
                                      <p:cBhvr>
                                        <p:cTn id="328" dur="500" fill="hold"/>
                                        <p:tgtEl>
                                          <p:spTgt spid="81"/>
                                        </p:tgtEl>
                                        <p:attrNameLst>
                                          <p:attrName>ppt_w</p:attrName>
                                        </p:attrNameLst>
                                      </p:cBhvr>
                                      <p:tavLst>
                                        <p:tav tm="0">
                                          <p:val>
                                            <p:fltVal val="0"/>
                                          </p:val>
                                        </p:tav>
                                        <p:tav tm="100000">
                                          <p:val>
                                            <p:strVal val="#ppt_w"/>
                                          </p:val>
                                        </p:tav>
                                      </p:tavLst>
                                    </p:anim>
                                    <p:anim calcmode="lin" valueType="num">
                                      <p:cBhvr>
                                        <p:cTn id="329" dur="500" fill="hold"/>
                                        <p:tgtEl>
                                          <p:spTgt spid="81"/>
                                        </p:tgtEl>
                                        <p:attrNameLst>
                                          <p:attrName>ppt_h</p:attrName>
                                        </p:attrNameLst>
                                      </p:cBhvr>
                                      <p:tavLst>
                                        <p:tav tm="0">
                                          <p:val>
                                            <p:fltVal val="0"/>
                                          </p:val>
                                        </p:tav>
                                        <p:tav tm="100000">
                                          <p:val>
                                            <p:strVal val="#ppt_h"/>
                                          </p:val>
                                        </p:tav>
                                      </p:tavLst>
                                    </p:anim>
                                    <p:animEffect transition="in" filter="fade">
                                      <p:cBhvr>
                                        <p:cTn id="330" dur="500"/>
                                        <p:tgtEl>
                                          <p:spTgt spid="81"/>
                                        </p:tgtEl>
                                      </p:cBhvr>
                                    </p:animEffect>
                                  </p:childTnLst>
                                </p:cTn>
                              </p:par>
                            </p:childTnLst>
                          </p:cTn>
                        </p:par>
                        <p:par>
                          <p:cTn id="331" fill="hold">
                            <p:stCondLst>
                              <p:cond delay="27250"/>
                            </p:stCondLst>
                            <p:childTnLst>
                              <p:par>
                                <p:cTn id="332" presetID="22" presetClass="entr" presetSubtype="1" fill="hold" nodeType="afterEffect">
                                  <p:stCondLst>
                                    <p:cond delay="0"/>
                                  </p:stCondLst>
                                  <p:childTnLst>
                                    <p:set>
                                      <p:cBhvr>
                                        <p:cTn id="333" dur="1" fill="hold">
                                          <p:stCondLst>
                                            <p:cond delay="0"/>
                                          </p:stCondLst>
                                        </p:cTn>
                                        <p:tgtEl>
                                          <p:spTgt spid="75"/>
                                        </p:tgtEl>
                                        <p:attrNameLst>
                                          <p:attrName>style.visibility</p:attrName>
                                        </p:attrNameLst>
                                      </p:cBhvr>
                                      <p:to>
                                        <p:strVal val="visible"/>
                                      </p:to>
                                    </p:set>
                                    <p:animEffect transition="in" filter="wipe(up)">
                                      <p:cBhvr>
                                        <p:cTn id="334" dur="500"/>
                                        <p:tgtEl>
                                          <p:spTgt spid="75"/>
                                        </p:tgtEl>
                                      </p:cBhvr>
                                    </p:animEffect>
                                  </p:childTnLst>
                                </p:cTn>
                              </p:par>
                            </p:childTnLst>
                          </p:cTn>
                        </p:par>
                        <p:par>
                          <p:cTn id="335" fill="hold">
                            <p:stCondLst>
                              <p:cond delay="27750"/>
                            </p:stCondLst>
                            <p:childTnLst>
                              <p:par>
                                <p:cTn id="336" presetID="53" presetClass="entr" presetSubtype="16" fill="hold" grpId="0" nodeType="afterEffect">
                                  <p:stCondLst>
                                    <p:cond delay="0"/>
                                  </p:stCondLst>
                                  <p:childTnLst>
                                    <p:set>
                                      <p:cBhvr>
                                        <p:cTn id="337" dur="1" fill="hold">
                                          <p:stCondLst>
                                            <p:cond delay="0"/>
                                          </p:stCondLst>
                                        </p:cTn>
                                        <p:tgtEl>
                                          <p:spTgt spid="79"/>
                                        </p:tgtEl>
                                        <p:attrNameLst>
                                          <p:attrName>style.visibility</p:attrName>
                                        </p:attrNameLst>
                                      </p:cBhvr>
                                      <p:to>
                                        <p:strVal val="visible"/>
                                      </p:to>
                                    </p:set>
                                    <p:anim calcmode="lin" valueType="num">
                                      <p:cBhvr>
                                        <p:cTn id="338" dur="500" fill="hold"/>
                                        <p:tgtEl>
                                          <p:spTgt spid="79"/>
                                        </p:tgtEl>
                                        <p:attrNameLst>
                                          <p:attrName>ppt_w</p:attrName>
                                        </p:attrNameLst>
                                      </p:cBhvr>
                                      <p:tavLst>
                                        <p:tav tm="0">
                                          <p:val>
                                            <p:fltVal val="0"/>
                                          </p:val>
                                        </p:tav>
                                        <p:tav tm="100000">
                                          <p:val>
                                            <p:strVal val="#ppt_w"/>
                                          </p:val>
                                        </p:tav>
                                      </p:tavLst>
                                    </p:anim>
                                    <p:anim calcmode="lin" valueType="num">
                                      <p:cBhvr>
                                        <p:cTn id="339" dur="500" fill="hold"/>
                                        <p:tgtEl>
                                          <p:spTgt spid="79"/>
                                        </p:tgtEl>
                                        <p:attrNameLst>
                                          <p:attrName>ppt_h</p:attrName>
                                        </p:attrNameLst>
                                      </p:cBhvr>
                                      <p:tavLst>
                                        <p:tav tm="0">
                                          <p:val>
                                            <p:fltVal val="0"/>
                                          </p:val>
                                        </p:tav>
                                        <p:tav tm="100000">
                                          <p:val>
                                            <p:strVal val="#ppt_h"/>
                                          </p:val>
                                        </p:tav>
                                      </p:tavLst>
                                    </p:anim>
                                    <p:animEffect transition="in" filter="fade">
                                      <p:cBhvr>
                                        <p:cTn id="340" dur="500"/>
                                        <p:tgtEl>
                                          <p:spTgt spid="79"/>
                                        </p:tgtEl>
                                      </p:cBhvr>
                                    </p:animEffect>
                                  </p:childTnLst>
                                </p:cTn>
                              </p:par>
                            </p:childTnLst>
                          </p:cTn>
                        </p:par>
                        <p:par>
                          <p:cTn id="341" fill="hold">
                            <p:stCondLst>
                              <p:cond delay="28250"/>
                            </p:stCondLst>
                            <p:childTnLst>
                              <p:par>
                                <p:cTn id="342" presetID="42" presetClass="entr" presetSubtype="0" fill="hold" grpId="0" nodeType="afterEffect">
                                  <p:stCondLst>
                                    <p:cond delay="0"/>
                                  </p:stCondLst>
                                  <p:childTnLst>
                                    <p:set>
                                      <p:cBhvr>
                                        <p:cTn id="343" dur="1" fill="hold">
                                          <p:stCondLst>
                                            <p:cond delay="0"/>
                                          </p:stCondLst>
                                        </p:cTn>
                                        <p:tgtEl>
                                          <p:spTgt spid="78"/>
                                        </p:tgtEl>
                                        <p:attrNameLst>
                                          <p:attrName>style.visibility</p:attrName>
                                        </p:attrNameLst>
                                      </p:cBhvr>
                                      <p:to>
                                        <p:strVal val="visible"/>
                                      </p:to>
                                    </p:set>
                                    <p:animEffect transition="in" filter="fade">
                                      <p:cBhvr>
                                        <p:cTn id="344" dur="1000"/>
                                        <p:tgtEl>
                                          <p:spTgt spid="78"/>
                                        </p:tgtEl>
                                      </p:cBhvr>
                                    </p:animEffect>
                                    <p:anim calcmode="lin" valueType="num">
                                      <p:cBhvr>
                                        <p:cTn id="345" dur="1000" fill="hold"/>
                                        <p:tgtEl>
                                          <p:spTgt spid="78"/>
                                        </p:tgtEl>
                                        <p:attrNameLst>
                                          <p:attrName>ppt_x</p:attrName>
                                        </p:attrNameLst>
                                      </p:cBhvr>
                                      <p:tavLst>
                                        <p:tav tm="0">
                                          <p:val>
                                            <p:strVal val="#ppt_x"/>
                                          </p:val>
                                        </p:tav>
                                        <p:tav tm="100000">
                                          <p:val>
                                            <p:strVal val="#ppt_x"/>
                                          </p:val>
                                        </p:tav>
                                      </p:tavLst>
                                    </p:anim>
                                    <p:anim calcmode="lin" valueType="num">
                                      <p:cBhvr>
                                        <p:cTn id="346" dur="1000" fill="hold"/>
                                        <p:tgtEl>
                                          <p:spTgt spid="7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0"/>
                                  </p:stCondLst>
                                  <p:childTnLst>
                                    <p:set>
                                      <p:cBhvr>
                                        <p:cTn id="348" dur="1" fill="hold">
                                          <p:stCondLst>
                                            <p:cond delay="0"/>
                                          </p:stCondLst>
                                        </p:cTn>
                                        <p:tgtEl>
                                          <p:spTgt spid="80"/>
                                        </p:tgtEl>
                                        <p:attrNameLst>
                                          <p:attrName>style.visibility</p:attrName>
                                        </p:attrNameLst>
                                      </p:cBhvr>
                                      <p:to>
                                        <p:strVal val="visible"/>
                                      </p:to>
                                    </p:set>
                                    <p:animEffect transition="in" filter="fade">
                                      <p:cBhvr>
                                        <p:cTn id="349" dur="1000"/>
                                        <p:tgtEl>
                                          <p:spTgt spid="80"/>
                                        </p:tgtEl>
                                      </p:cBhvr>
                                    </p:animEffect>
                                    <p:anim calcmode="lin" valueType="num">
                                      <p:cBhvr>
                                        <p:cTn id="350" dur="1000" fill="hold"/>
                                        <p:tgtEl>
                                          <p:spTgt spid="80"/>
                                        </p:tgtEl>
                                        <p:attrNameLst>
                                          <p:attrName>ppt_x</p:attrName>
                                        </p:attrNameLst>
                                      </p:cBhvr>
                                      <p:tavLst>
                                        <p:tav tm="0">
                                          <p:val>
                                            <p:strVal val="#ppt_x"/>
                                          </p:val>
                                        </p:tav>
                                        <p:tav tm="100000">
                                          <p:val>
                                            <p:strVal val="#ppt_x"/>
                                          </p:val>
                                        </p:tav>
                                      </p:tavLst>
                                    </p:anim>
                                    <p:anim calcmode="lin" valueType="num">
                                      <p:cBhvr>
                                        <p:cTn id="351" dur="1000" fill="hold"/>
                                        <p:tgtEl>
                                          <p:spTgt spid="80"/>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83"/>
                                        </p:tgtEl>
                                        <p:attrNameLst>
                                          <p:attrName>style.visibility</p:attrName>
                                        </p:attrNameLst>
                                      </p:cBhvr>
                                      <p:to>
                                        <p:strVal val="visible"/>
                                      </p:to>
                                    </p:set>
                                    <p:animEffect transition="in" filter="fade">
                                      <p:cBhvr>
                                        <p:cTn id="354" dur="1000"/>
                                        <p:tgtEl>
                                          <p:spTgt spid="83"/>
                                        </p:tgtEl>
                                      </p:cBhvr>
                                    </p:animEffect>
                                    <p:anim calcmode="lin" valueType="num">
                                      <p:cBhvr>
                                        <p:cTn id="355" dur="1000" fill="hold"/>
                                        <p:tgtEl>
                                          <p:spTgt spid="83"/>
                                        </p:tgtEl>
                                        <p:attrNameLst>
                                          <p:attrName>ppt_x</p:attrName>
                                        </p:attrNameLst>
                                      </p:cBhvr>
                                      <p:tavLst>
                                        <p:tav tm="0">
                                          <p:val>
                                            <p:strVal val="#ppt_x"/>
                                          </p:val>
                                        </p:tav>
                                        <p:tav tm="100000">
                                          <p:val>
                                            <p:strVal val="#ppt_x"/>
                                          </p:val>
                                        </p:tav>
                                      </p:tavLst>
                                    </p:anim>
                                    <p:anim calcmode="lin" valueType="num">
                                      <p:cBhvr>
                                        <p:cTn id="356" dur="1000" fill="hold"/>
                                        <p:tgtEl>
                                          <p:spTgt spid="83"/>
                                        </p:tgtEl>
                                        <p:attrNameLst>
                                          <p:attrName>ppt_y</p:attrName>
                                        </p:attrNameLst>
                                      </p:cBhvr>
                                      <p:tavLst>
                                        <p:tav tm="0">
                                          <p:val>
                                            <p:strVal val="#ppt_y+.1"/>
                                          </p:val>
                                        </p:tav>
                                        <p:tav tm="100000">
                                          <p:val>
                                            <p:strVal val="#ppt_y"/>
                                          </p:val>
                                        </p:tav>
                                      </p:tavLst>
                                    </p:anim>
                                  </p:childTnLst>
                                </p:cTn>
                              </p:par>
                            </p:childTnLst>
                          </p:cTn>
                        </p:par>
                        <p:par>
                          <p:cTn id="357" fill="hold">
                            <p:stCondLst>
                              <p:cond delay="29250"/>
                            </p:stCondLst>
                            <p:childTnLst>
                              <p:par>
                                <p:cTn id="358" presetID="53" presetClass="entr" presetSubtype="16" fill="hold" grpId="0" nodeType="afterEffect">
                                  <p:stCondLst>
                                    <p:cond delay="0"/>
                                  </p:stCondLst>
                                  <p:childTnLst>
                                    <p:set>
                                      <p:cBhvr>
                                        <p:cTn id="359" dur="1" fill="hold">
                                          <p:stCondLst>
                                            <p:cond delay="0"/>
                                          </p:stCondLst>
                                        </p:cTn>
                                        <p:tgtEl>
                                          <p:spTgt spid="82"/>
                                        </p:tgtEl>
                                        <p:attrNameLst>
                                          <p:attrName>style.visibility</p:attrName>
                                        </p:attrNameLst>
                                      </p:cBhvr>
                                      <p:to>
                                        <p:strVal val="visible"/>
                                      </p:to>
                                    </p:set>
                                    <p:anim calcmode="lin" valueType="num">
                                      <p:cBhvr>
                                        <p:cTn id="360" dur="500" fill="hold"/>
                                        <p:tgtEl>
                                          <p:spTgt spid="82"/>
                                        </p:tgtEl>
                                        <p:attrNameLst>
                                          <p:attrName>ppt_w</p:attrName>
                                        </p:attrNameLst>
                                      </p:cBhvr>
                                      <p:tavLst>
                                        <p:tav tm="0">
                                          <p:val>
                                            <p:fltVal val="0"/>
                                          </p:val>
                                        </p:tav>
                                        <p:tav tm="100000">
                                          <p:val>
                                            <p:strVal val="#ppt_w"/>
                                          </p:val>
                                        </p:tav>
                                      </p:tavLst>
                                    </p:anim>
                                    <p:anim calcmode="lin" valueType="num">
                                      <p:cBhvr>
                                        <p:cTn id="361" dur="500" fill="hold"/>
                                        <p:tgtEl>
                                          <p:spTgt spid="82"/>
                                        </p:tgtEl>
                                        <p:attrNameLst>
                                          <p:attrName>ppt_h</p:attrName>
                                        </p:attrNameLst>
                                      </p:cBhvr>
                                      <p:tavLst>
                                        <p:tav tm="0">
                                          <p:val>
                                            <p:fltVal val="0"/>
                                          </p:val>
                                        </p:tav>
                                        <p:tav tm="100000">
                                          <p:val>
                                            <p:strVal val="#ppt_h"/>
                                          </p:val>
                                        </p:tav>
                                      </p:tavLst>
                                    </p:anim>
                                    <p:animEffect transition="in" filter="fade">
                                      <p:cBhvr>
                                        <p:cTn id="362" dur="500"/>
                                        <p:tgtEl>
                                          <p:spTgt spid="82"/>
                                        </p:tgtEl>
                                      </p:cBhvr>
                                    </p:animEffect>
                                  </p:childTnLst>
                                </p:cTn>
                              </p:par>
                            </p:childTnLst>
                          </p:cTn>
                        </p:par>
                        <p:par>
                          <p:cTn id="363" fill="hold">
                            <p:stCondLst>
                              <p:cond delay="29750"/>
                            </p:stCondLst>
                            <p:childTnLst>
                              <p:par>
                                <p:cTn id="364" presetID="22" presetClass="entr" presetSubtype="8" fill="hold" nodeType="afterEffect">
                                  <p:stCondLst>
                                    <p:cond delay="0"/>
                                  </p:stCondLst>
                                  <p:childTnLst>
                                    <p:set>
                                      <p:cBhvr>
                                        <p:cTn id="365" dur="1" fill="hold">
                                          <p:stCondLst>
                                            <p:cond delay="0"/>
                                          </p:stCondLst>
                                        </p:cTn>
                                        <p:tgtEl>
                                          <p:spTgt spid="84"/>
                                        </p:tgtEl>
                                        <p:attrNameLst>
                                          <p:attrName>style.visibility</p:attrName>
                                        </p:attrNameLst>
                                      </p:cBhvr>
                                      <p:to>
                                        <p:strVal val="visible"/>
                                      </p:to>
                                    </p:set>
                                    <p:animEffect transition="in" filter="wipe(left)">
                                      <p:cBhvr>
                                        <p:cTn id="366" dur="750"/>
                                        <p:tgtEl>
                                          <p:spTgt spid="84"/>
                                        </p:tgtEl>
                                      </p:cBhvr>
                                    </p:animEffect>
                                  </p:childTnLst>
                                </p:cTn>
                              </p:par>
                            </p:childTnLst>
                          </p:cTn>
                        </p:par>
                        <p:par>
                          <p:cTn id="367" fill="hold">
                            <p:stCondLst>
                              <p:cond delay="30500"/>
                            </p:stCondLst>
                            <p:childTnLst>
                              <p:par>
                                <p:cTn id="368" presetID="53" presetClass="entr" presetSubtype="16" fill="hold" grpId="0" nodeType="afterEffect">
                                  <p:stCondLst>
                                    <p:cond delay="0"/>
                                  </p:stCondLst>
                                  <p:childTnLst>
                                    <p:set>
                                      <p:cBhvr>
                                        <p:cTn id="369" dur="1" fill="hold">
                                          <p:stCondLst>
                                            <p:cond delay="0"/>
                                          </p:stCondLst>
                                        </p:cTn>
                                        <p:tgtEl>
                                          <p:spTgt spid="85"/>
                                        </p:tgtEl>
                                        <p:attrNameLst>
                                          <p:attrName>style.visibility</p:attrName>
                                        </p:attrNameLst>
                                      </p:cBhvr>
                                      <p:to>
                                        <p:strVal val="visible"/>
                                      </p:to>
                                    </p:set>
                                    <p:anim calcmode="lin" valueType="num">
                                      <p:cBhvr>
                                        <p:cTn id="370" dur="500" fill="hold"/>
                                        <p:tgtEl>
                                          <p:spTgt spid="85"/>
                                        </p:tgtEl>
                                        <p:attrNameLst>
                                          <p:attrName>ppt_w</p:attrName>
                                        </p:attrNameLst>
                                      </p:cBhvr>
                                      <p:tavLst>
                                        <p:tav tm="0">
                                          <p:val>
                                            <p:fltVal val="0"/>
                                          </p:val>
                                        </p:tav>
                                        <p:tav tm="100000">
                                          <p:val>
                                            <p:strVal val="#ppt_w"/>
                                          </p:val>
                                        </p:tav>
                                      </p:tavLst>
                                    </p:anim>
                                    <p:anim calcmode="lin" valueType="num">
                                      <p:cBhvr>
                                        <p:cTn id="371" dur="500" fill="hold"/>
                                        <p:tgtEl>
                                          <p:spTgt spid="85"/>
                                        </p:tgtEl>
                                        <p:attrNameLst>
                                          <p:attrName>ppt_h</p:attrName>
                                        </p:attrNameLst>
                                      </p:cBhvr>
                                      <p:tavLst>
                                        <p:tav tm="0">
                                          <p:val>
                                            <p:fltVal val="0"/>
                                          </p:val>
                                        </p:tav>
                                        <p:tav tm="100000">
                                          <p:val>
                                            <p:strVal val="#ppt_h"/>
                                          </p:val>
                                        </p:tav>
                                      </p:tavLst>
                                    </p:anim>
                                    <p:animEffect transition="in" filter="fade">
                                      <p:cBhvr>
                                        <p:cTn id="372" dur="500"/>
                                        <p:tgtEl>
                                          <p:spTgt spid="85"/>
                                        </p:tgtEl>
                                      </p:cBhvr>
                                    </p:animEffect>
                                  </p:childTnLst>
                                </p:cTn>
                              </p:par>
                            </p:childTnLst>
                          </p:cTn>
                        </p:par>
                        <p:par>
                          <p:cTn id="373" fill="hold">
                            <p:stCondLst>
                              <p:cond delay="31000"/>
                            </p:stCondLst>
                            <p:childTnLst>
                              <p:par>
                                <p:cTn id="374" presetID="53" presetClass="entr" presetSubtype="16" fill="hold" grpId="0" nodeType="afterEffect">
                                  <p:stCondLst>
                                    <p:cond delay="0"/>
                                  </p:stCondLst>
                                  <p:childTnLst>
                                    <p:set>
                                      <p:cBhvr>
                                        <p:cTn id="375" dur="1" fill="hold">
                                          <p:stCondLst>
                                            <p:cond delay="0"/>
                                          </p:stCondLst>
                                        </p:cTn>
                                        <p:tgtEl>
                                          <p:spTgt spid="86"/>
                                        </p:tgtEl>
                                        <p:attrNameLst>
                                          <p:attrName>style.visibility</p:attrName>
                                        </p:attrNameLst>
                                      </p:cBhvr>
                                      <p:to>
                                        <p:strVal val="visible"/>
                                      </p:to>
                                    </p:set>
                                    <p:anim calcmode="lin" valueType="num">
                                      <p:cBhvr>
                                        <p:cTn id="376" dur="500" fill="hold"/>
                                        <p:tgtEl>
                                          <p:spTgt spid="86"/>
                                        </p:tgtEl>
                                        <p:attrNameLst>
                                          <p:attrName>ppt_w</p:attrName>
                                        </p:attrNameLst>
                                      </p:cBhvr>
                                      <p:tavLst>
                                        <p:tav tm="0">
                                          <p:val>
                                            <p:fltVal val="0"/>
                                          </p:val>
                                        </p:tav>
                                        <p:tav tm="100000">
                                          <p:val>
                                            <p:strVal val="#ppt_w"/>
                                          </p:val>
                                        </p:tav>
                                      </p:tavLst>
                                    </p:anim>
                                    <p:anim calcmode="lin" valueType="num">
                                      <p:cBhvr>
                                        <p:cTn id="377" dur="500" fill="hold"/>
                                        <p:tgtEl>
                                          <p:spTgt spid="86"/>
                                        </p:tgtEl>
                                        <p:attrNameLst>
                                          <p:attrName>ppt_h</p:attrName>
                                        </p:attrNameLst>
                                      </p:cBhvr>
                                      <p:tavLst>
                                        <p:tav tm="0">
                                          <p:val>
                                            <p:fltVal val="0"/>
                                          </p:val>
                                        </p:tav>
                                        <p:tav tm="100000">
                                          <p:val>
                                            <p:strVal val="#ppt_h"/>
                                          </p:val>
                                        </p:tav>
                                      </p:tavLst>
                                    </p:anim>
                                    <p:animEffect transition="in" filter="fade">
                                      <p:cBhvr>
                                        <p:cTn id="378" dur="500"/>
                                        <p:tgtEl>
                                          <p:spTgt spid="86"/>
                                        </p:tgtEl>
                                      </p:cBhvr>
                                    </p:animEffect>
                                  </p:childTnLst>
                                </p:cTn>
                              </p:par>
                            </p:childTnLst>
                          </p:cTn>
                        </p:par>
                        <p:par>
                          <p:cTn id="379" fill="hold">
                            <p:stCondLst>
                              <p:cond delay="31500"/>
                            </p:stCondLst>
                            <p:childTnLst>
                              <p:par>
                                <p:cTn id="380" presetID="53" presetClass="entr" presetSubtype="16" fill="hold" grpId="0" nodeType="afterEffect">
                                  <p:stCondLst>
                                    <p:cond delay="0"/>
                                  </p:stCondLst>
                                  <p:childTnLst>
                                    <p:set>
                                      <p:cBhvr>
                                        <p:cTn id="381" dur="1" fill="hold">
                                          <p:stCondLst>
                                            <p:cond delay="0"/>
                                          </p:stCondLst>
                                        </p:cTn>
                                        <p:tgtEl>
                                          <p:spTgt spid="87"/>
                                        </p:tgtEl>
                                        <p:attrNameLst>
                                          <p:attrName>style.visibility</p:attrName>
                                        </p:attrNameLst>
                                      </p:cBhvr>
                                      <p:to>
                                        <p:strVal val="visible"/>
                                      </p:to>
                                    </p:set>
                                    <p:anim calcmode="lin" valueType="num">
                                      <p:cBhvr>
                                        <p:cTn id="382" dur="500" fill="hold"/>
                                        <p:tgtEl>
                                          <p:spTgt spid="87"/>
                                        </p:tgtEl>
                                        <p:attrNameLst>
                                          <p:attrName>ppt_w</p:attrName>
                                        </p:attrNameLst>
                                      </p:cBhvr>
                                      <p:tavLst>
                                        <p:tav tm="0">
                                          <p:val>
                                            <p:fltVal val="0"/>
                                          </p:val>
                                        </p:tav>
                                        <p:tav tm="100000">
                                          <p:val>
                                            <p:strVal val="#ppt_w"/>
                                          </p:val>
                                        </p:tav>
                                      </p:tavLst>
                                    </p:anim>
                                    <p:anim calcmode="lin" valueType="num">
                                      <p:cBhvr>
                                        <p:cTn id="383" dur="500" fill="hold"/>
                                        <p:tgtEl>
                                          <p:spTgt spid="87"/>
                                        </p:tgtEl>
                                        <p:attrNameLst>
                                          <p:attrName>ppt_h</p:attrName>
                                        </p:attrNameLst>
                                      </p:cBhvr>
                                      <p:tavLst>
                                        <p:tav tm="0">
                                          <p:val>
                                            <p:fltVal val="0"/>
                                          </p:val>
                                        </p:tav>
                                        <p:tav tm="100000">
                                          <p:val>
                                            <p:strVal val="#ppt_h"/>
                                          </p:val>
                                        </p:tav>
                                      </p:tavLst>
                                    </p:anim>
                                    <p:animEffect transition="in" filter="fade">
                                      <p:cBhvr>
                                        <p:cTn id="384" dur="500"/>
                                        <p:tgtEl>
                                          <p:spTgt spid="87"/>
                                        </p:tgtEl>
                                      </p:cBhvr>
                                    </p:animEffect>
                                  </p:childTnLst>
                                </p:cTn>
                              </p:par>
                            </p:childTnLst>
                          </p:cTn>
                        </p:par>
                        <p:par>
                          <p:cTn id="385" fill="hold">
                            <p:stCondLst>
                              <p:cond delay="32000"/>
                            </p:stCondLst>
                            <p:childTnLst>
                              <p:par>
                                <p:cTn id="386" presetID="53" presetClass="entr" presetSubtype="16" fill="hold" grpId="0" nodeType="afterEffect">
                                  <p:stCondLst>
                                    <p:cond delay="0"/>
                                  </p:stCondLst>
                                  <p:childTnLst>
                                    <p:set>
                                      <p:cBhvr>
                                        <p:cTn id="387" dur="1" fill="hold">
                                          <p:stCondLst>
                                            <p:cond delay="0"/>
                                          </p:stCondLst>
                                        </p:cTn>
                                        <p:tgtEl>
                                          <p:spTgt spid="88"/>
                                        </p:tgtEl>
                                        <p:attrNameLst>
                                          <p:attrName>style.visibility</p:attrName>
                                        </p:attrNameLst>
                                      </p:cBhvr>
                                      <p:to>
                                        <p:strVal val="visible"/>
                                      </p:to>
                                    </p:set>
                                    <p:anim calcmode="lin" valueType="num">
                                      <p:cBhvr>
                                        <p:cTn id="388" dur="500" fill="hold"/>
                                        <p:tgtEl>
                                          <p:spTgt spid="88"/>
                                        </p:tgtEl>
                                        <p:attrNameLst>
                                          <p:attrName>ppt_w</p:attrName>
                                        </p:attrNameLst>
                                      </p:cBhvr>
                                      <p:tavLst>
                                        <p:tav tm="0">
                                          <p:val>
                                            <p:fltVal val="0"/>
                                          </p:val>
                                        </p:tav>
                                        <p:tav tm="100000">
                                          <p:val>
                                            <p:strVal val="#ppt_w"/>
                                          </p:val>
                                        </p:tav>
                                      </p:tavLst>
                                    </p:anim>
                                    <p:anim calcmode="lin" valueType="num">
                                      <p:cBhvr>
                                        <p:cTn id="389" dur="500" fill="hold"/>
                                        <p:tgtEl>
                                          <p:spTgt spid="88"/>
                                        </p:tgtEl>
                                        <p:attrNameLst>
                                          <p:attrName>ppt_h</p:attrName>
                                        </p:attrNameLst>
                                      </p:cBhvr>
                                      <p:tavLst>
                                        <p:tav tm="0">
                                          <p:val>
                                            <p:fltVal val="0"/>
                                          </p:val>
                                        </p:tav>
                                        <p:tav tm="100000">
                                          <p:val>
                                            <p:strVal val="#ppt_h"/>
                                          </p:val>
                                        </p:tav>
                                      </p:tavLst>
                                    </p:anim>
                                    <p:animEffect transition="in" filter="fade">
                                      <p:cBhvr>
                                        <p:cTn id="390" dur="500"/>
                                        <p:tgtEl>
                                          <p:spTgt spid="88"/>
                                        </p:tgtEl>
                                      </p:cBhvr>
                                    </p:animEffect>
                                  </p:childTnLst>
                                </p:cTn>
                              </p:par>
                            </p:childTnLst>
                          </p:cTn>
                        </p:par>
                        <p:par>
                          <p:cTn id="391" fill="hold">
                            <p:stCondLst>
                              <p:cond delay="32500"/>
                            </p:stCondLst>
                            <p:childTnLst>
                              <p:par>
                                <p:cTn id="392" presetID="53" presetClass="entr" presetSubtype="16" fill="hold" grpId="0" nodeType="afterEffect">
                                  <p:stCondLst>
                                    <p:cond delay="0"/>
                                  </p:stCondLst>
                                  <p:childTnLst>
                                    <p:set>
                                      <p:cBhvr>
                                        <p:cTn id="393" dur="1" fill="hold">
                                          <p:stCondLst>
                                            <p:cond delay="0"/>
                                          </p:stCondLst>
                                        </p:cTn>
                                        <p:tgtEl>
                                          <p:spTgt spid="89"/>
                                        </p:tgtEl>
                                        <p:attrNameLst>
                                          <p:attrName>style.visibility</p:attrName>
                                        </p:attrNameLst>
                                      </p:cBhvr>
                                      <p:to>
                                        <p:strVal val="visible"/>
                                      </p:to>
                                    </p:set>
                                    <p:anim calcmode="lin" valueType="num">
                                      <p:cBhvr>
                                        <p:cTn id="394" dur="500" fill="hold"/>
                                        <p:tgtEl>
                                          <p:spTgt spid="89"/>
                                        </p:tgtEl>
                                        <p:attrNameLst>
                                          <p:attrName>ppt_w</p:attrName>
                                        </p:attrNameLst>
                                      </p:cBhvr>
                                      <p:tavLst>
                                        <p:tav tm="0">
                                          <p:val>
                                            <p:fltVal val="0"/>
                                          </p:val>
                                        </p:tav>
                                        <p:tav tm="100000">
                                          <p:val>
                                            <p:strVal val="#ppt_w"/>
                                          </p:val>
                                        </p:tav>
                                      </p:tavLst>
                                    </p:anim>
                                    <p:anim calcmode="lin" valueType="num">
                                      <p:cBhvr>
                                        <p:cTn id="395" dur="500" fill="hold"/>
                                        <p:tgtEl>
                                          <p:spTgt spid="89"/>
                                        </p:tgtEl>
                                        <p:attrNameLst>
                                          <p:attrName>ppt_h</p:attrName>
                                        </p:attrNameLst>
                                      </p:cBhvr>
                                      <p:tavLst>
                                        <p:tav tm="0">
                                          <p:val>
                                            <p:fltVal val="0"/>
                                          </p:val>
                                        </p:tav>
                                        <p:tav tm="100000">
                                          <p:val>
                                            <p:strVal val="#ppt_h"/>
                                          </p:val>
                                        </p:tav>
                                      </p:tavLst>
                                    </p:anim>
                                    <p:animEffect transition="in" filter="fade">
                                      <p:cBhvr>
                                        <p:cTn id="396" dur="500"/>
                                        <p:tgtEl>
                                          <p:spTgt spid="89"/>
                                        </p:tgtEl>
                                      </p:cBhvr>
                                    </p:animEffect>
                                  </p:childTnLst>
                                </p:cTn>
                              </p:par>
                            </p:childTnLst>
                          </p:cTn>
                        </p:par>
                        <p:par>
                          <p:cTn id="397" fill="hold">
                            <p:stCondLst>
                              <p:cond delay="33000"/>
                            </p:stCondLst>
                            <p:childTnLst>
                              <p:par>
                                <p:cTn id="398" presetID="53" presetClass="entr" presetSubtype="16" fill="hold" grpId="0" nodeType="afterEffect">
                                  <p:stCondLst>
                                    <p:cond delay="0"/>
                                  </p:stCondLst>
                                  <p:childTnLst>
                                    <p:set>
                                      <p:cBhvr>
                                        <p:cTn id="399" dur="1" fill="hold">
                                          <p:stCondLst>
                                            <p:cond delay="0"/>
                                          </p:stCondLst>
                                        </p:cTn>
                                        <p:tgtEl>
                                          <p:spTgt spid="90"/>
                                        </p:tgtEl>
                                        <p:attrNameLst>
                                          <p:attrName>style.visibility</p:attrName>
                                        </p:attrNameLst>
                                      </p:cBhvr>
                                      <p:to>
                                        <p:strVal val="visible"/>
                                      </p:to>
                                    </p:set>
                                    <p:anim calcmode="lin" valueType="num">
                                      <p:cBhvr>
                                        <p:cTn id="400" dur="500" fill="hold"/>
                                        <p:tgtEl>
                                          <p:spTgt spid="90"/>
                                        </p:tgtEl>
                                        <p:attrNameLst>
                                          <p:attrName>ppt_w</p:attrName>
                                        </p:attrNameLst>
                                      </p:cBhvr>
                                      <p:tavLst>
                                        <p:tav tm="0">
                                          <p:val>
                                            <p:fltVal val="0"/>
                                          </p:val>
                                        </p:tav>
                                        <p:tav tm="100000">
                                          <p:val>
                                            <p:strVal val="#ppt_w"/>
                                          </p:val>
                                        </p:tav>
                                      </p:tavLst>
                                    </p:anim>
                                    <p:anim calcmode="lin" valueType="num">
                                      <p:cBhvr>
                                        <p:cTn id="401" dur="500" fill="hold"/>
                                        <p:tgtEl>
                                          <p:spTgt spid="90"/>
                                        </p:tgtEl>
                                        <p:attrNameLst>
                                          <p:attrName>ppt_h</p:attrName>
                                        </p:attrNameLst>
                                      </p:cBhvr>
                                      <p:tavLst>
                                        <p:tav tm="0">
                                          <p:val>
                                            <p:fltVal val="0"/>
                                          </p:val>
                                        </p:tav>
                                        <p:tav tm="100000">
                                          <p:val>
                                            <p:strVal val="#ppt_h"/>
                                          </p:val>
                                        </p:tav>
                                      </p:tavLst>
                                    </p:anim>
                                    <p:animEffect transition="in" filter="fade">
                                      <p:cBhvr>
                                        <p:cTn id="402" dur="500"/>
                                        <p:tgtEl>
                                          <p:spTgt spid="90"/>
                                        </p:tgtEl>
                                      </p:cBhvr>
                                    </p:animEffect>
                                  </p:childTnLst>
                                </p:cTn>
                              </p:par>
                            </p:childTnLst>
                          </p:cTn>
                        </p:par>
                        <p:par>
                          <p:cTn id="403" fill="hold">
                            <p:stCondLst>
                              <p:cond delay="33500"/>
                            </p:stCondLst>
                            <p:childTnLst>
                              <p:par>
                                <p:cTn id="404" presetID="53" presetClass="entr" presetSubtype="16" fill="hold" grpId="0" nodeType="afterEffect">
                                  <p:stCondLst>
                                    <p:cond delay="0"/>
                                  </p:stCondLst>
                                  <p:childTnLst>
                                    <p:set>
                                      <p:cBhvr>
                                        <p:cTn id="405" dur="1" fill="hold">
                                          <p:stCondLst>
                                            <p:cond delay="0"/>
                                          </p:stCondLst>
                                        </p:cTn>
                                        <p:tgtEl>
                                          <p:spTgt spid="91"/>
                                        </p:tgtEl>
                                        <p:attrNameLst>
                                          <p:attrName>style.visibility</p:attrName>
                                        </p:attrNameLst>
                                      </p:cBhvr>
                                      <p:to>
                                        <p:strVal val="visible"/>
                                      </p:to>
                                    </p:set>
                                    <p:anim calcmode="lin" valueType="num">
                                      <p:cBhvr>
                                        <p:cTn id="406" dur="500" fill="hold"/>
                                        <p:tgtEl>
                                          <p:spTgt spid="91"/>
                                        </p:tgtEl>
                                        <p:attrNameLst>
                                          <p:attrName>ppt_w</p:attrName>
                                        </p:attrNameLst>
                                      </p:cBhvr>
                                      <p:tavLst>
                                        <p:tav tm="0">
                                          <p:val>
                                            <p:fltVal val="0"/>
                                          </p:val>
                                        </p:tav>
                                        <p:tav tm="100000">
                                          <p:val>
                                            <p:strVal val="#ppt_w"/>
                                          </p:val>
                                        </p:tav>
                                      </p:tavLst>
                                    </p:anim>
                                    <p:anim calcmode="lin" valueType="num">
                                      <p:cBhvr>
                                        <p:cTn id="407" dur="500" fill="hold"/>
                                        <p:tgtEl>
                                          <p:spTgt spid="91"/>
                                        </p:tgtEl>
                                        <p:attrNameLst>
                                          <p:attrName>ppt_h</p:attrName>
                                        </p:attrNameLst>
                                      </p:cBhvr>
                                      <p:tavLst>
                                        <p:tav tm="0">
                                          <p:val>
                                            <p:fltVal val="0"/>
                                          </p:val>
                                        </p:tav>
                                        <p:tav tm="100000">
                                          <p:val>
                                            <p:strVal val="#ppt_h"/>
                                          </p:val>
                                        </p:tav>
                                      </p:tavLst>
                                    </p:anim>
                                    <p:animEffect transition="in" filter="fade">
                                      <p:cBhvr>
                                        <p:cTn id="40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animBg="1"/>
      <p:bldP spid="9" grpId="0" animBg="1"/>
      <p:bldP spid="10" grpId="0" animBg="1"/>
      <p:bldP spid="13" grpId="0"/>
      <p:bldP spid="14" grpId="0"/>
      <p:bldP spid="15" grpId="0" animBg="1"/>
      <p:bldP spid="20" grpId="0" animBg="1"/>
      <p:bldP spid="21" grpId="0" animBg="1"/>
      <p:bldP spid="22" grpId="0" animBg="1"/>
      <p:bldP spid="24" grpId="0"/>
      <p:bldP spid="25" grpId="0" animBg="1"/>
      <p:bldP spid="29" grpId="0" animBg="1"/>
      <p:bldP spid="30" grpId="0" animBg="1"/>
      <p:bldP spid="31" grpId="0" animBg="1"/>
      <p:bldP spid="32" grpId="0" animBg="1"/>
      <p:bldP spid="33" grpId="0"/>
      <p:bldP spid="35" grpId="0" animBg="1"/>
      <p:bldP spid="37" grpId="0" animBg="1"/>
      <p:bldP spid="39" grpId="0" animBg="1"/>
      <p:bldP spid="40" grpId="0" animBg="1"/>
      <p:bldP spid="41" grpId="0" animBg="1"/>
      <p:bldP spid="42" grpId="0"/>
      <p:bldP spid="43" grpId="0" animBg="1"/>
      <p:bldP spid="46" grpId="0"/>
      <p:bldP spid="52" grpId="0" animBg="1"/>
      <p:bldP spid="53" grpId="0" animBg="1"/>
      <p:bldP spid="54" grpId="0"/>
      <p:bldP spid="55" grpId="0" animBg="1"/>
      <p:bldP spid="62" grpId="0" animBg="1"/>
      <p:bldP spid="63" grpId="0" animBg="1"/>
      <p:bldP spid="65" grpId="0" animBg="1"/>
      <p:bldP spid="67" grpId="0" animBg="1"/>
      <p:bldP spid="68" grpId="0" animBg="1"/>
      <p:bldP spid="69" grpId="0" animBg="1"/>
      <p:bldP spid="70" grpId="0"/>
      <p:bldP spid="71" grpId="0" animBg="1"/>
      <p:bldP spid="73" grpId="0"/>
      <p:bldP spid="76" grpId="0" animBg="1"/>
      <p:bldP spid="77" grpId="0" animBg="1"/>
      <p:bldP spid="78" grpId="0"/>
      <p:bldP spid="79" grpId="0" animBg="1"/>
      <p:bldP spid="81" grpId="0" animBg="1"/>
      <p:bldP spid="82" grpId="0" animBg="1"/>
      <p:bldP spid="83" grpId="0"/>
      <p:bldP spid="85" grpId="0" animBg="1"/>
      <p:bldP spid="86" grpId="0" animBg="1"/>
      <p:bldP spid="87" grpId="0" animBg="1"/>
      <p:bldP spid="88" grpId="0" animBg="1"/>
      <p:bldP spid="89" grpId="0" animBg="1"/>
      <p:bldP spid="90" grpId="0" animBg="1"/>
      <p:bldP spid="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085850"/>
            <a:ext cx="8382001" cy="2588022"/>
          </a:xfrm>
        </p:spPr>
        <p:txBody>
          <a:bodyPr>
            <a:noAutofit/>
          </a:bodyPr>
          <a:lstStyle/>
          <a:p>
            <a:pPr lvl="0"/>
            <a:r>
              <a:rPr lang="en-US" sz="3200" dirty="0">
                <a:solidFill>
                  <a:schemeClr val="tx1"/>
                </a:solidFill>
              </a:rPr>
              <a:t>Jacob is known as the Father of the Nation of Israel. In fact his name was changed to Israel in Genesis </a:t>
            </a:r>
            <a:r>
              <a:rPr lang="en-US" sz="3200" dirty="0" smtClean="0">
                <a:solidFill>
                  <a:schemeClr val="tx1"/>
                </a:solidFill>
              </a:rPr>
              <a:t>32:28.</a:t>
            </a:r>
          </a:p>
          <a:p>
            <a:pPr lvl="0"/>
            <a:r>
              <a:rPr lang="en-US" sz="3200" dirty="0" smtClean="0">
                <a:solidFill>
                  <a:schemeClr val="tx1"/>
                </a:solidFill>
              </a:rPr>
              <a:t>He </a:t>
            </a:r>
            <a:r>
              <a:rPr lang="en-US" sz="3200" dirty="0">
                <a:solidFill>
                  <a:schemeClr val="tx1"/>
                </a:solidFill>
              </a:rPr>
              <a:t>had 12 sons who would become the 12 tribes of </a:t>
            </a:r>
            <a:r>
              <a:rPr lang="en-US" sz="3200" dirty="0" smtClean="0">
                <a:solidFill>
                  <a:schemeClr val="tx1"/>
                </a:solidFill>
              </a:rPr>
              <a:t>Israel.</a:t>
            </a:r>
          </a:p>
          <a:p>
            <a:pPr lvl="0"/>
            <a:r>
              <a:rPr lang="en-US" sz="3200" dirty="0" smtClean="0">
                <a:solidFill>
                  <a:schemeClr val="tx1"/>
                </a:solidFill>
              </a:rPr>
              <a:t>The </a:t>
            </a:r>
            <a:r>
              <a:rPr lang="en-US" sz="3200" dirty="0">
                <a:solidFill>
                  <a:schemeClr val="tx1"/>
                </a:solidFill>
              </a:rPr>
              <a:t>covenant promise was </a:t>
            </a:r>
            <a:r>
              <a:rPr lang="en-US" sz="3200" dirty="0" smtClean="0">
                <a:solidFill>
                  <a:schemeClr val="tx1"/>
                </a:solidFill>
              </a:rPr>
              <a:t>renewed</a:t>
            </a:r>
            <a:br>
              <a:rPr lang="en-US" sz="3200" dirty="0" smtClean="0">
                <a:solidFill>
                  <a:schemeClr val="tx1"/>
                </a:solidFill>
              </a:rPr>
            </a:br>
            <a:r>
              <a:rPr lang="en-US" sz="3200" dirty="0" smtClean="0">
                <a:solidFill>
                  <a:schemeClr val="tx1"/>
                </a:solidFill>
              </a:rPr>
              <a:t>through </a:t>
            </a:r>
            <a:r>
              <a:rPr lang="en-US" sz="3200" dirty="0">
                <a:solidFill>
                  <a:schemeClr val="tx1"/>
                </a:solidFill>
              </a:rPr>
              <a:t>Jacob as it had been </a:t>
            </a:r>
            <a:r>
              <a:rPr lang="en-US" sz="3200" dirty="0" smtClean="0">
                <a:solidFill>
                  <a:schemeClr val="tx1"/>
                </a:solidFill>
              </a:rPr>
              <a:t>with</a:t>
            </a:r>
            <a:br>
              <a:rPr lang="en-US" sz="3200" dirty="0" smtClean="0">
                <a:solidFill>
                  <a:schemeClr val="tx1"/>
                </a:solidFill>
              </a:rPr>
            </a:br>
            <a:r>
              <a:rPr lang="en-US" sz="3200" dirty="0" smtClean="0">
                <a:solidFill>
                  <a:schemeClr val="tx1"/>
                </a:solidFill>
              </a:rPr>
              <a:t>Abraham </a:t>
            </a:r>
            <a:r>
              <a:rPr lang="en-US" sz="3200" dirty="0">
                <a:solidFill>
                  <a:schemeClr val="tx1"/>
                </a:solidFill>
              </a:rPr>
              <a:t>and Isaac (Genesis </a:t>
            </a:r>
            <a:r>
              <a:rPr lang="en-US" sz="3200" dirty="0" smtClean="0">
                <a:solidFill>
                  <a:schemeClr val="tx1"/>
                </a:solidFill>
              </a:rPr>
              <a:t>28:</a:t>
            </a:r>
            <a:br>
              <a:rPr lang="en-US" sz="3200" dirty="0" smtClean="0">
                <a:solidFill>
                  <a:schemeClr val="tx1"/>
                </a:solidFill>
              </a:rPr>
            </a:br>
            <a:r>
              <a:rPr lang="en-US" sz="3200" dirty="0" smtClean="0">
                <a:solidFill>
                  <a:schemeClr val="tx1"/>
                </a:solidFill>
              </a:rPr>
              <a:t>13-15</a:t>
            </a:r>
            <a:r>
              <a:rPr lang="en-US" sz="3200" dirty="0">
                <a:solidFill>
                  <a:schemeClr val="tx1"/>
                </a:solidFill>
              </a:rPr>
              <a:t>; 35:10-12). The following is </a:t>
            </a:r>
            <a:r>
              <a:rPr lang="en-US" sz="3200" dirty="0" smtClean="0">
                <a:solidFill>
                  <a:schemeClr val="tx1"/>
                </a:solidFill>
              </a:rPr>
              <a:t/>
            </a:r>
            <a:br>
              <a:rPr lang="en-US" sz="3200" dirty="0" smtClean="0">
                <a:solidFill>
                  <a:schemeClr val="tx1"/>
                </a:solidFill>
              </a:rPr>
            </a:br>
            <a:r>
              <a:rPr lang="en-US" sz="3200" dirty="0" smtClean="0">
                <a:solidFill>
                  <a:schemeClr val="tx1"/>
                </a:solidFill>
              </a:rPr>
              <a:t>a brief </a:t>
            </a:r>
            <a:r>
              <a:rPr lang="en-US" sz="3200" dirty="0">
                <a:solidFill>
                  <a:schemeClr val="tx1"/>
                </a:solidFill>
              </a:rPr>
              <a:t>sketch of his </a:t>
            </a:r>
            <a:r>
              <a:rPr lang="en-US" sz="3200" dirty="0" smtClean="0">
                <a:solidFill>
                  <a:schemeClr val="tx1"/>
                </a:solidFill>
              </a:rPr>
              <a:t>life. </a:t>
            </a:r>
            <a:endParaRPr lang="en-US" sz="3200" dirty="0">
              <a:solidFill>
                <a:schemeClr val="tx1"/>
              </a:solidFill>
            </a:endParaRPr>
          </a:p>
          <a:p>
            <a:pPr lvl="0"/>
            <a:r>
              <a:rPr lang="en-US" sz="3200" dirty="0">
                <a:solidFill>
                  <a:schemeClr val="tx1"/>
                </a:solidFill>
              </a:rPr>
              <a:t> </a:t>
            </a:r>
          </a:p>
        </p:txBody>
      </p:sp>
      <p:sp>
        <p:nvSpPr>
          <p:cNvPr id="2" name="Title 1"/>
          <p:cNvSpPr>
            <a:spLocks noGrp="1"/>
          </p:cNvSpPr>
          <p:nvPr>
            <p:ph type="title"/>
          </p:nvPr>
        </p:nvSpPr>
        <p:spPr>
          <a:xfrm>
            <a:off x="2286000" y="374904"/>
            <a:ext cx="4572000" cy="939546"/>
          </a:xfrm>
        </p:spPr>
        <p:txBody>
          <a:bodyPr/>
          <a:lstStyle/>
          <a:p>
            <a:pPr lvl="0"/>
            <a:r>
              <a:rPr lang="en-US" sz="4400" b="1" kern="1200" dirty="0" smtClean="0">
                <a:solidFill>
                  <a:schemeClr val="tx1"/>
                </a:solidFill>
                <a:effectLst/>
                <a:latin typeface="+mj-lt"/>
                <a:ea typeface="+mj-ea"/>
                <a:cs typeface="+mj-cs"/>
              </a:rPr>
              <a:t>JACOB </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800350"/>
            <a:ext cx="2468880" cy="222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914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4568719"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473440" y="2143128"/>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2376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9436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528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7400"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143717"/>
            <a:ext cx="118872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143717"/>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88229" flipH="1" flipV="1">
            <a:off x="1751664" y="1998247"/>
            <a:ext cx="340052" cy="332132"/>
          </a:xfrm>
          <a:prstGeom prst="arc">
            <a:avLst/>
          </a:prstGeom>
          <a:ln>
            <a:solidFill>
              <a:srgbClr val="C8920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 name="Straight Connector 18"/>
          <p:cNvCxnSpPr/>
          <p:nvPr/>
        </p:nvCxnSpPr>
        <p:spPr>
          <a:xfrm rot="16200000">
            <a:off x="1741170" y="1909994"/>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54039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4348" y="400050"/>
            <a:ext cx="7375304" cy="710946"/>
          </a:xfrm>
        </p:spPr>
        <p:txBody>
          <a:bodyPr>
            <a:normAutofit fontScale="90000"/>
          </a:bodyPr>
          <a:lstStyle/>
          <a:p>
            <a:r>
              <a:rPr lang="en-US" sz="4900" dirty="0" smtClean="0">
                <a:solidFill>
                  <a:schemeClr val="tx1"/>
                </a:solidFill>
                <a:effectLst>
                  <a:outerShdw blurRad="38100" dist="38100" dir="2700000" algn="tl">
                    <a:srgbClr val="000000">
                      <a:alpha val="43137"/>
                    </a:srgbClr>
                  </a:outerShdw>
                </a:effectLst>
              </a:rPr>
              <a:t>JACOB 2006 </a:t>
            </a:r>
            <a:r>
              <a:rPr lang="en-US" sz="4900" dirty="0">
                <a:solidFill>
                  <a:schemeClr val="tx1"/>
                </a:solidFill>
                <a:effectLst>
                  <a:outerShdw blurRad="38100" dist="38100" dir="2700000" algn="tl">
                    <a:srgbClr val="000000">
                      <a:alpha val="43137"/>
                    </a:srgbClr>
                  </a:outerShdw>
                </a:effectLst>
              </a:rPr>
              <a:t>BC TO </a:t>
            </a:r>
            <a:r>
              <a:rPr lang="en-US" sz="4900" dirty="0" smtClean="0">
                <a:solidFill>
                  <a:schemeClr val="tx1"/>
                </a:solidFill>
                <a:effectLst>
                  <a:outerShdw blurRad="38100" dist="38100" dir="2700000" algn="tl">
                    <a:srgbClr val="000000">
                      <a:alpha val="43137"/>
                    </a:srgbClr>
                  </a:outerShdw>
                </a:effectLst>
              </a:rPr>
              <a:t>1859 </a:t>
            </a:r>
            <a:r>
              <a:rPr lang="en-US" sz="4900" dirty="0">
                <a:solidFill>
                  <a:schemeClr val="tx1"/>
                </a:solidFill>
                <a:effectLst>
                  <a:outerShdw blurRad="38100" dist="38100" dir="2700000" algn="tl">
                    <a:srgbClr val="000000">
                      <a:alpha val="43137"/>
                    </a:srgbClr>
                  </a:outerShdw>
                </a:effectLst>
              </a:rPr>
              <a:t>BC </a:t>
            </a:r>
            <a:endParaRPr lang="en-US" dirty="0">
              <a:effectLst>
                <a:outerShdw blurRad="38100" dist="38100" dir="2700000" algn="tl">
                  <a:srgbClr val="000000">
                    <a:alpha val="43137"/>
                  </a:srgbClr>
                </a:outerShdw>
              </a:effectLst>
            </a:endParaRPr>
          </a:p>
        </p:txBody>
      </p:sp>
      <p:sp>
        <p:nvSpPr>
          <p:cNvPr id="7" name="Oval 6"/>
          <p:cNvSpPr/>
          <p:nvPr/>
        </p:nvSpPr>
        <p:spPr>
          <a:xfrm>
            <a:off x="688987" y="2080655"/>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43267" y="2046365"/>
            <a:ext cx="274320" cy="205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547" y="2012075"/>
            <a:ext cx="36576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flipH="1">
            <a:off x="553737" y="1978330"/>
            <a:ext cx="365760" cy="33107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151567" y="2684077"/>
            <a:ext cx="1258421" cy="528350"/>
          </a:xfrm>
          <a:prstGeom prst="rect">
            <a:avLst/>
          </a:prstGeom>
          <a:noFill/>
        </p:spPr>
        <p:txBody>
          <a:bodyPr wrap="none" rtlCol="0">
            <a:spAutoFit/>
          </a:bodyPr>
          <a:lstStyle/>
          <a:p>
            <a:pPr algn="ctr">
              <a:lnSpc>
                <a:spcPts val="1700"/>
              </a:lnSpc>
            </a:pPr>
            <a:r>
              <a:rPr lang="en-US" sz="1600" b="1" dirty="0" smtClean="0"/>
              <a:t>Jacob’s Birth</a:t>
            </a:r>
            <a:r>
              <a:rPr lang="en-US" sz="1600" dirty="0" smtClean="0"/>
              <a:t/>
            </a:r>
            <a:br>
              <a:rPr lang="en-US" sz="1600" dirty="0" smtClean="0"/>
            </a:br>
            <a:r>
              <a:rPr lang="en-US" sz="1600" dirty="0" smtClean="0"/>
              <a:t>Genesis 25</a:t>
            </a:r>
            <a:endParaRPr lang="en-US" sz="1600" dirty="0"/>
          </a:p>
        </p:txBody>
      </p:sp>
      <p:sp>
        <p:nvSpPr>
          <p:cNvPr id="14" name="TextBox 13"/>
          <p:cNvSpPr txBox="1"/>
          <p:nvPr/>
        </p:nvSpPr>
        <p:spPr>
          <a:xfrm>
            <a:off x="438155" y="1644425"/>
            <a:ext cx="691215" cy="369332"/>
          </a:xfrm>
          <a:prstGeom prst="rect">
            <a:avLst/>
          </a:prstGeom>
          <a:noFill/>
        </p:spPr>
        <p:txBody>
          <a:bodyPr wrap="none" rtlCol="0">
            <a:spAutoFit/>
          </a:bodyPr>
          <a:lstStyle/>
          <a:p>
            <a:pPr algn="ctr"/>
            <a:r>
              <a:rPr lang="en-US" dirty="0" smtClean="0"/>
              <a:t>2006</a:t>
            </a:r>
            <a:endParaRPr lang="en-US" dirty="0"/>
          </a:p>
        </p:txBody>
      </p:sp>
      <p:sp>
        <p:nvSpPr>
          <p:cNvPr id="15" name="Oval 14"/>
          <p:cNvSpPr/>
          <p:nvPr/>
        </p:nvSpPr>
        <p:spPr>
          <a:xfrm>
            <a:off x="731421" y="2628900"/>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p:nvPr/>
        </p:nvCxnSpPr>
        <p:spPr>
          <a:xfrm>
            <a:off x="186417" y="3046811"/>
            <a:ext cx="118872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Oval 19"/>
          <p:cNvSpPr/>
          <p:nvPr/>
        </p:nvSpPr>
        <p:spPr>
          <a:xfrm>
            <a:off x="1890941" y="2090507"/>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1845221" y="2056217"/>
            <a:ext cx="274320" cy="20574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99501" y="2021927"/>
            <a:ext cx="365760" cy="27432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04874" y="1268017"/>
            <a:ext cx="2163652" cy="528350"/>
          </a:xfrm>
          <a:prstGeom prst="rect">
            <a:avLst/>
          </a:prstGeom>
          <a:noFill/>
        </p:spPr>
        <p:txBody>
          <a:bodyPr wrap="square" rtlCol="0">
            <a:spAutoFit/>
          </a:bodyPr>
          <a:lstStyle/>
          <a:p>
            <a:pPr algn="ctr">
              <a:lnSpc>
                <a:spcPts val="1700"/>
              </a:lnSpc>
            </a:pPr>
            <a:r>
              <a:rPr lang="en-US" sz="1600" b="1" dirty="0" smtClean="0">
                <a:solidFill>
                  <a:srgbClr val="C8920A"/>
                </a:solidFill>
              </a:rPr>
              <a:t>Flight to Haran</a:t>
            </a:r>
            <a:br>
              <a:rPr lang="en-US" sz="1600" b="1" dirty="0" smtClean="0">
                <a:solidFill>
                  <a:srgbClr val="C8920A"/>
                </a:solidFill>
              </a:rPr>
            </a:br>
            <a:r>
              <a:rPr lang="en-US" sz="1600" dirty="0" smtClean="0">
                <a:solidFill>
                  <a:srgbClr val="C8920A"/>
                </a:solidFill>
              </a:rPr>
              <a:t>Genesis -28:1-29-13</a:t>
            </a:r>
            <a:endParaRPr lang="en-US" sz="1600" dirty="0">
              <a:solidFill>
                <a:srgbClr val="C8920A"/>
              </a:solidFill>
            </a:endParaRPr>
          </a:p>
        </p:txBody>
      </p:sp>
      <p:sp>
        <p:nvSpPr>
          <p:cNvPr id="25" name="Oval 24"/>
          <p:cNvSpPr/>
          <p:nvPr/>
        </p:nvSpPr>
        <p:spPr>
          <a:xfrm>
            <a:off x="1937382" y="1636317"/>
            <a:ext cx="91440" cy="6858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Straight Connector 25"/>
          <p:cNvCxnSpPr/>
          <p:nvPr/>
        </p:nvCxnSpPr>
        <p:spPr>
          <a:xfrm>
            <a:off x="1026580" y="1257300"/>
            <a:ext cx="1920240" cy="0"/>
          </a:xfrm>
          <a:prstGeom prst="line">
            <a:avLst/>
          </a:prstGeom>
          <a:ln w="19050">
            <a:solidFill>
              <a:srgbClr val="C8920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06807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216667" y="2080655"/>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3170947" y="2046365"/>
            <a:ext cx="274320" cy="20574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25227" y="2012075"/>
            <a:ext cx="365760" cy="27432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p:nvPr/>
        </p:nvSpPr>
        <p:spPr>
          <a:xfrm flipH="1">
            <a:off x="3081417" y="1978330"/>
            <a:ext cx="365760" cy="331076"/>
          </a:xfrm>
          <a:prstGeom prst="arc">
            <a:avLst/>
          </a:prstGeom>
          <a:ln>
            <a:solidFill>
              <a:srgbClr val="88CC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3" name="TextBox 32"/>
          <p:cNvSpPr txBox="1"/>
          <p:nvPr/>
        </p:nvSpPr>
        <p:spPr>
          <a:xfrm>
            <a:off x="2257500" y="2684077"/>
            <a:ext cx="2142702" cy="528350"/>
          </a:xfrm>
          <a:prstGeom prst="rect">
            <a:avLst/>
          </a:prstGeom>
          <a:noFill/>
        </p:spPr>
        <p:txBody>
          <a:bodyPr wrap="none" rtlCol="0">
            <a:spAutoFit/>
          </a:bodyPr>
          <a:lstStyle/>
          <a:p>
            <a:pPr algn="ctr">
              <a:lnSpc>
                <a:spcPts val="1700"/>
              </a:lnSpc>
            </a:pPr>
            <a:r>
              <a:rPr lang="en-US" sz="1600" b="1" dirty="0" smtClean="0">
                <a:solidFill>
                  <a:srgbClr val="88CC00"/>
                </a:solidFill>
              </a:rPr>
              <a:t>20 </a:t>
            </a:r>
            <a:r>
              <a:rPr lang="en-US" sz="1600" b="1" dirty="0" err="1" smtClean="0">
                <a:solidFill>
                  <a:srgbClr val="88CC00"/>
                </a:solidFill>
              </a:rPr>
              <a:t>Yr</a:t>
            </a:r>
            <a:r>
              <a:rPr lang="en-US" sz="1600" b="1" dirty="0" smtClean="0">
                <a:solidFill>
                  <a:srgbClr val="88CC00"/>
                </a:solidFill>
              </a:rPr>
              <a:t> Sojourn in Haran</a:t>
            </a:r>
            <a:r>
              <a:rPr lang="en-US" sz="1600" dirty="0" smtClean="0">
                <a:solidFill>
                  <a:srgbClr val="88CC00"/>
                </a:solidFill>
              </a:rPr>
              <a:t/>
            </a:r>
            <a:br>
              <a:rPr lang="en-US" sz="1600" dirty="0" smtClean="0">
                <a:solidFill>
                  <a:srgbClr val="88CC00"/>
                </a:solidFill>
              </a:rPr>
            </a:br>
            <a:r>
              <a:rPr lang="en-US" sz="1600" dirty="0" smtClean="0">
                <a:solidFill>
                  <a:srgbClr val="88CC00"/>
                </a:solidFill>
              </a:rPr>
              <a:t>Genesis 29:14-31:20</a:t>
            </a:r>
            <a:endParaRPr lang="en-US" sz="1600" dirty="0">
              <a:solidFill>
                <a:srgbClr val="88CC00"/>
              </a:solidFill>
            </a:endParaRPr>
          </a:p>
        </p:txBody>
      </p:sp>
      <p:sp>
        <p:nvSpPr>
          <p:cNvPr id="35" name="Oval 34"/>
          <p:cNvSpPr/>
          <p:nvPr/>
        </p:nvSpPr>
        <p:spPr>
          <a:xfrm>
            <a:off x="3259101" y="2628900"/>
            <a:ext cx="91440" cy="6858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p:cNvCxnSpPr/>
          <p:nvPr/>
        </p:nvCxnSpPr>
        <p:spPr>
          <a:xfrm>
            <a:off x="2514600" y="3086100"/>
            <a:ext cx="1645920" cy="0"/>
          </a:xfrm>
          <a:prstGeom prst="line">
            <a:avLst/>
          </a:prstGeom>
          <a:ln w="19050">
            <a:solidFill>
              <a:srgbClr val="88CC00"/>
            </a:solidFill>
          </a:ln>
        </p:spPr>
        <p:style>
          <a:lnRef idx="1">
            <a:schemeClr val="dk1"/>
          </a:lnRef>
          <a:fillRef idx="0">
            <a:schemeClr val="dk1"/>
          </a:fillRef>
          <a:effectRef idx="0">
            <a:schemeClr val="dk1"/>
          </a:effectRef>
          <a:fontRef idx="minor">
            <a:schemeClr val="tx1"/>
          </a:fontRef>
        </p:style>
      </p:cxnSp>
      <p:sp>
        <p:nvSpPr>
          <p:cNvPr id="37" name="Arc 36"/>
          <p:cNvSpPr/>
          <p:nvPr/>
        </p:nvSpPr>
        <p:spPr>
          <a:xfrm rot="188229" flipH="1" flipV="1">
            <a:off x="4342464" y="1998247"/>
            <a:ext cx="340052" cy="332132"/>
          </a:xfrm>
          <a:prstGeom prst="arc">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8" name="Straight Connector 37"/>
          <p:cNvCxnSpPr/>
          <p:nvPr/>
        </p:nvCxnSpPr>
        <p:spPr>
          <a:xfrm rot="16200000">
            <a:off x="4417498" y="1978574"/>
            <a:ext cx="34290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481741" y="2090507"/>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p:cNvSpPr/>
          <p:nvPr/>
        </p:nvSpPr>
        <p:spPr>
          <a:xfrm>
            <a:off x="4436021" y="2056217"/>
            <a:ext cx="274320" cy="20574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90301" y="2021927"/>
            <a:ext cx="365760" cy="27432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505200" y="1268017"/>
            <a:ext cx="2163652" cy="746358"/>
          </a:xfrm>
          <a:prstGeom prst="rect">
            <a:avLst/>
          </a:prstGeom>
          <a:noFill/>
        </p:spPr>
        <p:txBody>
          <a:bodyPr wrap="square" rtlCol="0">
            <a:spAutoFit/>
          </a:bodyPr>
          <a:lstStyle/>
          <a:p>
            <a:pPr algn="ctr">
              <a:lnSpc>
                <a:spcPts val="1700"/>
              </a:lnSpc>
            </a:pPr>
            <a:r>
              <a:rPr lang="en-US" sz="1600" b="1" dirty="0" smtClean="0">
                <a:solidFill>
                  <a:schemeClr val="accent4">
                    <a:lumMod val="75000"/>
                  </a:schemeClr>
                </a:solidFill>
              </a:rPr>
              <a:t>Jacob’s Return</a:t>
            </a:r>
            <a:br>
              <a:rPr lang="en-US" sz="1600" b="1" dirty="0" smtClean="0">
                <a:solidFill>
                  <a:schemeClr val="accent4">
                    <a:lumMod val="75000"/>
                  </a:schemeClr>
                </a:solidFill>
              </a:rPr>
            </a:br>
            <a:r>
              <a:rPr lang="en-US" sz="1600" b="1" dirty="0" smtClean="0">
                <a:solidFill>
                  <a:schemeClr val="accent4">
                    <a:lumMod val="75000"/>
                  </a:schemeClr>
                </a:solidFill>
              </a:rPr>
              <a:t>to Canaan</a:t>
            </a:r>
            <a:br>
              <a:rPr lang="en-US" sz="1600" b="1" dirty="0" smtClean="0">
                <a:solidFill>
                  <a:schemeClr val="accent4">
                    <a:lumMod val="75000"/>
                  </a:schemeClr>
                </a:solidFill>
              </a:rPr>
            </a:br>
            <a:r>
              <a:rPr lang="en-US" sz="1600" dirty="0" smtClean="0">
                <a:solidFill>
                  <a:schemeClr val="accent4">
                    <a:lumMod val="75000"/>
                  </a:schemeClr>
                </a:solidFill>
              </a:rPr>
              <a:t>Genesis 31:21-33:20</a:t>
            </a:r>
            <a:endParaRPr lang="en-US" sz="1600" dirty="0">
              <a:solidFill>
                <a:schemeClr val="accent4">
                  <a:lumMod val="75000"/>
                </a:schemeClr>
              </a:solidFill>
            </a:endParaRPr>
          </a:p>
        </p:txBody>
      </p:sp>
      <p:sp>
        <p:nvSpPr>
          <p:cNvPr id="43" name="Oval 42"/>
          <p:cNvSpPr/>
          <p:nvPr/>
        </p:nvSpPr>
        <p:spPr>
          <a:xfrm>
            <a:off x="4544490" y="1760220"/>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4" name="Straight Connector 43"/>
          <p:cNvCxnSpPr/>
          <p:nvPr/>
        </p:nvCxnSpPr>
        <p:spPr>
          <a:xfrm>
            <a:off x="3654319" y="1257300"/>
            <a:ext cx="1828800"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1" name="Straight Connector 50"/>
          <p:cNvCxnSpPr/>
          <p:nvPr/>
        </p:nvCxnSpPr>
        <p:spPr>
          <a:xfrm rot="16200000">
            <a:off x="568573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34326" y="2080655"/>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5788606" y="2046365"/>
            <a:ext cx="274320" cy="2057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142057" y="2684077"/>
            <a:ext cx="1608902" cy="746358"/>
          </a:xfrm>
          <a:prstGeom prst="rect">
            <a:avLst/>
          </a:prstGeom>
          <a:noFill/>
        </p:spPr>
        <p:txBody>
          <a:bodyPr wrap="none" rtlCol="0">
            <a:spAutoFit/>
          </a:bodyPr>
          <a:lstStyle/>
          <a:p>
            <a:pPr algn="ctr">
              <a:lnSpc>
                <a:spcPts val="1700"/>
              </a:lnSpc>
            </a:pPr>
            <a:r>
              <a:rPr lang="en-US" sz="1600" b="1" dirty="0">
                <a:solidFill>
                  <a:schemeClr val="accent5">
                    <a:lumMod val="75000"/>
                  </a:schemeClr>
                </a:solidFill>
              </a:rPr>
              <a:t>Jacob’s Final </a:t>
            </a:r>
            <a:r>
              <a:rPr lang="en-US" sz="1600" b="1" dirty="0" err="1" smtClean="0">
                <a:solidFill>
                  <a:schemeClr val="accent5">
                    <a:lumMod val="75000"/>
                  </a:schemeClr>
                </a:solidFill>
              </a:rPr>
              <a:t>Yrs</a:t>
            </a:r>
            <a:r>
              <a:rPr lang="en-US" sz="1600" b="1" dirty="0" smtClean="0">
                <a:solidFill>
                  <a:schemeClr val="accent5">
                    <a:lumMod val="75000"/>
                  </a:schemeClr>
                </a:solidFill>
              </a:rPr>
              <a:t/>
            </a:r>
            <a:br>
              <a:rPr lang="en-US" sz="1600" b="1" dirty="0" smtClean="0">
                <a:solidFill>
                  <a:schemeClr val="accent5">
                    <a:lumMod val="75000"/>
                  </a:schemeClr>
                </a:solidFill>
              </a:rPr>
            </a:br>
            <a:r>
              <a:rPr lang="en-US" sz="1600" b="1" dirty="0" smtClean="0">
                <a:solidFill>
                  <a:schemeClr val="accent5">
                    <a:lumMod val="75000"/>
                  </a:schemeClr>
                </a:solidFill>
              </a:rPr>
              <a:t>in </a:t>
            </a:r>
            <a:r>
              <a:rPr lang="en-US" sz="1600" b="1" dirty="0">
                <a:solidFill>
                  <a:schemeClr val="accent5">
                    <a:lumMod val="75000"/>
                  </a:schemeClr>
                </a:solidFill>
              </a:rPr>
              <a:t>Canaan</a:t>
            </a:r>
            <a:br>
              <a:rPr lang="en-US" sz="1600" b="1" dirty="0">
                <a:solidFill>
                  <a:schemeClr val="accent5">
                    <a:lumMod val="75000"/>
                  </a:schemeClr>
                </a:solidFill>
              </a:rPr>
            </a:br>
            <a:r>
              <a:rPr lang="en-US" sz="1600" dirty="0">
                <a:solidFill>
                  <a:schemeClr val="accent5">
                    <a:lumMod val="75000"/>
                  </a:schemeClr>
                </a:solidFill>
              </a:rPr>
              <a:t>Genesis 34-36</a:t>
            </a:r>
          </a:p>
        </p:txBody>
      </p:sp>
      <p:sp>
        <p:nvSpPr>
          <p:cNvPr id="55" name="Oval 54"/>
          <p:cNvSpPr/>
          <p:nvPr/>
        </p:nvSpPr>
        <p:spPr>
          <a:xfrm>
            <a:off x="5876760" y="2628900"/>
            <a:ext cx="91440" cy="6858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6" name="Straight Connector 55"/>
          <p:cNvCxnSpPr/>
          <p:nvPr/>
        </p:nvCxnSpPr>
        <p:spPr>
          <a:xfrm>
            <a:off x="5377554" y="3257550"/>
            <a:ext cx="1188720" cy="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62" name="Oval 61"/>
          <p:cNvSpPr/>
          <p:nvPr/>
        </p:nvSpPr>
        <p:spPr>
          <a:xfrm>
            <a:off x="5740976" y="2012075"/>
            <a:ext cx="365760" cy="27432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p:cNvSpPr/>
          <p:nvPr/>
        </p:nvSpPr>
        <p:spPr>
          <a:xfrm flipH="1">
            <a:off x="5697166" y="1978330"/>
            <a:ext cx="365760" cy="331076"/>
          </a:xfrm>
          <a:prstGeom prst="arc">
            <a:avLst/>
          </a:prstGeom>
          <a:ln>
            <a:solidFill>
              <a:schemeClr val="accent5"/>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65" name="Arc 64"/>
          <p:cNvSpPr/>
          <p:nvPr/>
        </p:nvSpPr>
        <p:spPr>
          <a:xfrm rot="188229" flipH="1" flipV="1">
            <a:off x="6933264" y="1998247"/>
            <a:ext cx="340052" cy="332132"/>
          </a:xfrm>
          <a:prstGeom prst="arc">
            <a:avLst/>
          </a:prstGeom>
          <a:noFill/>
          <a:ln>
            <a:solidFill>
              <a:schemeClr val="accent6">
                <a:lumMod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6" name="Straight Connector 65"/>
          <p:cNvCxnSpPr/>
          <p:nvPr/>
        </p:nvCxnSpPr>
        <p:spPr>
          <a:xfrm rot="16200000">
            <a:off x="6959719" y="1944284"/>
            <a:ext cx="4114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072541" y="2090507"/>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026821" y="2056217"/>
            <a:ext cx="274320" cy="20574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81101" y="2021927"/>
            <a:ext cx="365760" cy="27432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096000" y="1210867"/>
            <a:ext cx="2163652" cy="746358"/>
          </a:xfrm>
          <a:prstGeom prst="rect">
            <a:avLst/>
          </a:prstGeom>
          <a:noFill/>
        </p:spPr>
        <p:txBody>
          <a:bodyPr wrap="square" rtlCol="0">
            <a:spAutoFit/>
          </a:bodyPr>
          <a:lstStyle/>
          <a:p>
            <a:pPr algn="ctr">
              <a:lnSpc>
                <a:spcPts val="1700"/>
              </a:lnSpc>
            </a:pPr>
            <a:r>
              <a:rPr lang="en-US" sz="1600" b="1" dirty="0" smtClean="0">
                <a:solidFill>
                  <a:schemeClr val="accent6">
                    <a:lumMod val="25000"/>
                  </a:schemeClr>
                </a:solidFill>
              </a:rPr>
              <a:t>Jacob Goes</a:t>
            </a:r>
            <a:br>
              <a:rPr lang="en-US" sz="1600" b="1" dirty="0" smtClean="0">
                <a:solidFill>
                  <a:schemeClr val="accent6">
                    <a:lumMod val="25000"/>
                  </a:schemeClr>
                </a:solidFill>
              </a:rPr>
            </a:br>
            <a:r>
              <a:rPr lang="en-US" sz="1600" b="1" dirty="0" smtClean="0">
                <a:solidFill>
                  <a:schemeClr val="accent6">
                    <a:lumMod val="25000"/>
                  </a:schemeClr>
                </a:solidFill>
              </a:rPr>
              <a:t>to Egypt</a:t>
            </a:r>
            <a:br>
              <a:rPr lang="en-US" sz="1600" b="1" dirty="0" smtClean="0">
                <a:solidFill>
                  <a:schemeClr val="accent6">
                    <a:lumMod val="25000"/>
                  </a:schemeClr>
                </a:solidFill>
              </a:rPr>
            </a:br>
            <a:r>
              <a:rPr lang="en-US" sz="1600" dirty="0" smtClean="0">
                <a:solidFill>
                  <a:schemeClr val="accent6">
                    <a:lumMod val="25000"/>
                  </a:schemeClr>
                </a:solidFill>
              </a:rPr>
              <a:t>Genesis 46:1-47:26</a:t>
            </a:r>
            <a:endParaRPr lang="en-US" sz="1600" dirty="0">
              <a:solidFill>
                <a:schemeClr val="accent6">
                  <a:lumMod val="25000"/>
                </a:schemeClr>
              </a:solidFill>
            </a:endParaRPr>
          </a:p>
        </p:txBody>
      </p:sp>
      <p:sp>
        <p:nvSpPr>
          <p:cNvPr id="71" name="Oval 70"/>
          <p:cNvSpPr/>
          <p:nvPr/>
        </p:nvSpPr>
        <p:spPr>
          <a:xfrm>
            <a:off x="7121001" y="1736571"/>
            <a:ext cx="91440" cy="6858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2" name="Straight Connector 71"/>
          <p:cNvCxnSpPr/>
          <p:nvPr/>
        </p:nvCxnSpPr>
        <p:spPr>
          <a:xfrm>
            <a:off x="6245119" y="1200150"/>
            <a:ext cx="1828800" cy="0"/>
          </a:xfrm>
          <a:prstGeom prst="line">
            <a:avLst/>
          </a:prstGeom>
          <a:ln w="19050">
            <a:solidFill>
              <a:schemeClr val="accent6">
                <a:lumMod val="25000"/>
              </a:schemeClr>
            </a:solidFill>
          </a:ln>
        </p:spPr>
        <p:style>
          <a:lnRef idx="1">
            <a:schemeClr val="accent4"/>
          </a:lnRef>
          <a:fillRef idx="0">
            <a:schemeClr val="accent4"/>
          </a:fillRef>
          <a:effectRef idx="0">
            <a:schemeClr val="accent4"/>
          </a:effectRef>
          <a:fontRef idx="minor">
            <a:schemeClr val="tx1"/>
          </a:fontRef>
        </p:style>
      </p:cxnSp>
      <p:sp>
        <p:nvSpPr>
          <p:cNvPr id="73" name="TextBox 72"/>
          <p:cNvSpPr txBox="1"/>
          <p:nvPr/>
        </p:nvSpPr>
        <p:spPr>
          <a:xfrm>
            <a:off x="6819906" y="2400300"/>
            <a:ext cx="691215" cy="369332"/>
          </a:xfrm>
          <a:prstGeom prst="rect">
            <a:avLst/>
          </a:prstGeom>
          <a:noFill/>
        </p:spPr>
        <p:txBody>
          <a:bodyPr wrap="none" rtlCol="0">
            <a:spAutoFit/>
          </a:bodyPr>
          <a:lstStyle/>
          <a:p>
            <a:pPr algn="ctr"/>
            <a:r>
              <a:rPr lang="en-US" dirty="0" smtClean="0">
                <a:solidFill>
                  <a:schemeClr val="accent6">
                    <a:lumMod val="25000"/>
                  </a:schemeClr>
                </a:solidFill>
              </a:rPr>
              <a:t>1876</a:t>
            </a:r>
            <a:endParaRPr lang="en-US" dirty="0">
              <a:solidFill>
                <a:schemeClr val="accent6">
                  <a:lumMod val="25000"/>
                </a:schemeClr>
              </a:solidFill>
            </a:endParaRPr>
          </a:p>
        </p:txBody>
      </p:sp>
      <p:cxnSp>
        <p:nvCxnSpPr>
          <p:cNvPr id="75" name="Straight Connector 74"/>
          <p:cNvCxnSpPr/>
          <p:nvPr/>
        </p:nvCxnSpPr>
        <p:spPr>
          <a:xfrm rot="16200000">
            <a:off x="806317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8211766" y="2080655"/>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8166046" y="2046365"/>
            <a:ext cx="274320" cy="20574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467600" y="2684078"/>
            <a:ext cx="1633076" cy="964367"/>
          </a:xfrm>
          <a:prstGeom prst="rect">
            <a:avLst/>
          </a:prstGeom>
          <a:noFill/>
        </p:spPr>
        <p:txBody>
          <a:bodyPr wrap="none" rtlCol="0">
            <a:spAutoFit/>
          </a:bodyPr>
          <a:lstStyle/>
          <a:p>
            <a:pPr algn="ctr">
              <a:lnSpc>
                <a:spcPts val="1700"/>
              </a:lnSpc>
            </a:pPr>
            <a:r>
              <a:rPr lang="en-US" sz="1600" b="1" dirty="0" smtClean="0">
                <a:solidFill>
                  <a:schemeClr val="accent1">
                    <a:lumMod val="50000"/>
                  </a:schemeClr>
                </a:solidFill>
              </a:rPr>
              <a:t>Jacob’s</a:t>
            </a:r>
            <a:br>
              <a:rPr lang="en-US" sz="1600" b="1" dirty="0" smtClean="0">
                <a:solidFill>
                  <a:schemeClr val="accent1">
                    <a:lumMod val="50000"/>
                  </a:schemeClr>
                </a:solidFill>
              </a:rPr>
            </a:br>
            <a:r>
              <a:rPr lang="en-US" sz="1600" b="1" dirty="0" smtClean="0">
                <a:solidFill>
                  <a:schemeClr val="accent1">
                    <a:lumMod val="50000"/>
                  </a:schemeClr>
                </a:solidFill>
              </a:rPr>
              <a:t>Blessing &amp; Death</a:t>
            </a:r>
            <a:br>
              <a:rPr lang="en-US" sz="1600" b="1" dirty="0" smtClean="0">
                <a:solidFill>
                  <a:schemeClr val="accent1">
                    <a:lumMod val="50000"/>
                  </a:schemeClr>
                </a:solidFill>
              </a:rPr>
            </a:br>
            <a:r>
              <a:rPr lang="en-US" sz="1600" dirty="0" smtClean="0">
                <a:solidFill>
                  <a:schemeClr val="accent1">
                    <a:lumMod val="50000"/>
                  </a:schemeClr>
                </a:solidFill>
              </a:rPr>
              <a:t>Genesis</a:t>
            </a:r>
            <a:br>
              <a:rPr lang="en-US" sz="1600" dirty="0" smtClean="0">
                <a:solidFill>
                  <a:schemeClr val="accent1">
                    <a:lumMod val="50000"/>
                  </a:schemeClr>
                </a:solidFill>
              </a:rPr>
            </a:br>
            <a:r>
              <a:rPr lang="en-US" sz="1600" dirty="0" smtClean="0">
                <a:solidFill>
                  <a:schemeClr val="accent1">
                    <a:lumMod val="50000"/>
                  </a:schemeClr>
                </a:solidFill>
              </a:rPr>
              <a:t>35:28-29</a:t>
            </a:r>
            <a:endParaRPr lang="en-US" sz="1600" dirty="0">
              <a:solidFill>
                <a:schemeClr val="accent1">
                  <a:lumMod val="50000"/>
                </a:schemeClr>
              </a:solidFill>
            </a:endParaRPr>
          </a:p>
        </p:txBody>
      </p:sp>
      <p:sp>
        <p:nvSpPr>
          <p:cNvPr id="79" name="Oval 78"/>
          <p:cNvSpPr/>
          <p:nvPr/>
        </p:nvSpPr>
        <p:spPr>
          <a:xfrm>
            <a:off x="8254200" y="2628900"/>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p:cNvCxnSpPr/>
          <p:nvPr/>
        </p:nvCxnSpPr>
        <p:spPr>
          <a:xfrm>
            <a:off x="7754994" y="3371850"/>
            <a:ext cx="118872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81" name="Oval 80"/>
          <p:cNvSpPr/>
          <p:nvPr/>
        </p:nvSpPr>
        <p:spPr>
          <a:xfrm>
            <a:off x="8118416" y="2012075"/>
            <a:ext cx="365760" cy="27432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p:cNvSpPr/>
          <p:nvPr/>
        </p:nvSpPr>
        <p:spPr>
          <a:xfrm flipH="1">
            <a:off x="8074606" y="1978330"/>
            <a:ext cx="365760" cy="331076"/>
          </a:xfrm>
          <a:prstGeom prst="arc">
            <a:avLst/>
          </a:prstGeom>
          <a:ln>
            <a:solidFill>
              <a:schemeClr val="accent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3" name="TextBox 82"/>
          <p:cNvSpPr txBox="1"/>
          <p:nvPr/>
        </p:nvSpPr>
        <p:spPr>
          <a:xfrm>
            <a:off x="7967661" y="1644425"/>
            <a:ext cx="691215" cy="369332"/>
          </a:xfrm>
          <a:prstGeom prst="rect">
            <a:avLst/>
          </a:prstGeom>
          <a:noFill/>
        </p:spPr>
        <p:txBody>
          <a:bodyPr wrap="none" rtlCol="0">
            <a:spAutoFit/>
          </a:bodyPr>
          <a:lstStyle/>
          <a:p>
            <a:pPr algn="ctr"/>
            <a:r>
              <a:rPr lang="en-US" dirty="0" smtClean="0">
                <a:solidFill>
                  <a:schemeClr val="accent1">
                    <a:lumMod val="50000"/>
                  </a:schemeClr>
                </a:solidFill>
              </a:rPr>
              <a:t>1859</a:t>
            </a:r>
            <a:endParaRPr lang="en-US" dirty="0">
              <a:solidFill>
                <a:schemeClr val="accent1">
                  <a:lumMod val="50000"/>
                </a:schemeClr>
              </a:solidFill>
            </a:endParaRPr>
          </a:p>
        </p:txBody>
      </p:sp>
      <p:sp>
        <p:nvSpPr>
          <p:cNvPr id="85" name="Oval 84"/>
          <p:cNvSpPr/>
          <p:nvPr/>
        </p:nvSpPr>
        <p:spPr>
          <a:xfrm>
            <a:off x="2575034" y="1017471"/>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3204717" y="1017471"/>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3834400" y="1017471"/>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p:cNvSpPr/>
          <p:nvPr/>
        </p:nvSpPr>
        <p:spPr>
          <a:xfrm>
            <a:off x="4464083" y="1017471"/>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5093766" y="1017471"/>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p:cNvSpPr/>
          <p:nvPr/>
        </p:nvSpPr>
        <p:spPr>
          <a:xfrm>
            <a:off x="5723449" y="1017471"/>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6353134" y="1017471"/>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1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25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425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475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525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575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250"/>
                            </p:stCondLst>
                            <p:childTnLst>
                              <p:par>
                                <p:cTn id="80" presetID="22" presetClass="entr" presetSubtype="4"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6750"/>
                            </p:stCondLst>
                            <p:childTnLst>
                              <p:par>
                                <p:cTn id="89" presetID="47"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par>
                          <p:cTn id="99" fill="hold">
                            <p:stCondLst>
                              <p:cond delay="7750"/>
                            </p:stCondLst>
                            <p:childTnLst>
                              <p:par>
                                <p:cTn id="100" presetID="22" presetClass="entr" presetSubtype="8"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childTnLst>
                          </p:cTn>
                        </p:par>
                        <p:par>
                          <p:cTn id="109" fill="hold">
                            <p:stCondLst>
                              <p:cond delay="8750"/>
                            </p:stCondLst>
                            <p:childTnLst>
                              <p:par>
                                <p:cTn id="110" presetID="53" presetClass="entr" presetSubtype="16"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childTnLst>
                          </p:cTn>
                        </p:par>
                        <p:par>
                          <p:cTn id="115" fill="hold">
                            <p:stCondLst>
                              <p:cond delay="9250"/>
                            </p:stCondLst>
                            <p:childTnLst>
                              <p:par>
                                <p:cTn id="116" presetID="53" presetClass="entr" presetSubtype="16"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par>
                          <p:cTn id="121" fill="hold">
                            <p:stCondLst>
                              <p:cond delay="9750"/>
                            </p:stCondLst>
                            <p:childTnLst>
                              <p:par>
                                <p:cTn id="122" presetID="53" presetClass="entr" presetSubtype="16"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childTnLst>
                          </p:cTn>
                        </p:par>
                        <p:par>
                          <p:cTn id="127" fill="hold">
                            <p:stCondLst>
                              <p:cond delay="10250"/>
                            </p:stCondLst>
                            <p:childTnLst>
                              <p:par>
                                <p:cTn id="128" presetID="22" presetClass="entr" presetSubtype="1"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up)">
                                      <p:cBhvr>
                                        <p:cTn id="130" dur="500"/>
                                        <p:tgtEl>
                                          <p:spTgt spid="28"/>
                                        </p:tgtEl>
                                      </p:cBhvr>
                                    </p:animEffect>
                                  </p:childTnLst>
                                </p:cTn>
                              </p:par>
                            </p:childTnLst>
                          </p:cTn>
                        </p:par>
                        <p:par>
                          <p:cTn id="131" fill="hold">
                            <p:stCondLst>
                              <p:cond delay="10750"/>
                            </p:stCondLst>
                            <p:childTnLst>
                              <p:par>
                                <p:cTn id="132" presetID="53" presetClass="entr" presetSubtype="16"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ppt_x</p:attrName>
                                        </p:attrNameLst>
                                      </p:cBhvr>
                                      <p:tavLst>
                                        <p:tav tm="0">
                                          <p:val>
                                            <p:strVal val="#ppt_x"/>
                                          </p:val>
                                        </p:tav>
                                        <p:tav tm="100000">
                                          <p:val>
                                            <p:strVal val="#ppt_x"/>
                                          </p:val>
                                        </p:tav>
                                      </p:tavLst>
                                    </p:anim>
                                    <p:anim calcmode="lin" valueType="num">
                                      <p:cBhvr>
                                        <p:cTn id="142" dur="1000" fill="hold"/>
                                        <p:tgtEl>
                                          <p:spTgt spid="33"/>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250"/>
                            </p:stCondLst>
                            <p:childTnLst>
                              <p:par>
                                <p:cTn id="149" presetID="53" presetClass="entr" presetSubtype="16"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500" fill="hold"/>
                                        <p:tgtEl>
                                          <p:spTgt spid="32"/>
                                        </p:tgtEl>
                                        <p:attrNameLst>
                                          <p:attrName>ppt_w</p:attrName>
                                        </p:attrNameLst>
                                      </p:cBhvr>
                                      <p:tavLst>
                                        <p:tav tm="0">
                                          <p:val>
                                            <p:fltVal val="0"/>
                                          </p:val>
                                        </p:tav>
                                        <p:tav tm="100000">
                                          <p:val>
                                            <p:strVal val="#ppt_w"/>
                                          </p:val>
                                        </p:tav>
                                      </p:tavLst>
                                    </p:anim>
                                    <p:anim calcmode="lin" valueType="num">
                                      <p:cBhvr>
                                        <p:cTn id="152" dur="500" fill="hold"/>
                                        <p:tgtEl>
                                          <p:spTgt spid="32"/>
                                        </p:tgtEl>
                                        <p:attrNameLst>
                                          <p:attrName>ppt_h</p:attrName>
                                        </p:attrNameLst>
                                      </p:cBhvr>
                                      <p:tavLst>
                                        <p:tav tm="0">
                                          <p:val>
                                            <p:fltVal val="0"/>
                                          </p:val>
                                        </p:tav>
                                        <p:tav tm="100000">
                                          <p:val>
                                            <p:strVal val="#ppt_h"/>
                                          </p:val>
                                        </p:tav>
                                      </p:tavLst>
                                    </p:anim>
                                    <p:animEffect transition="in" filter="fade">
                                      <p:cBhvr>
                                        <p:cTn id="153" dur="500"/>
                                        <p:tgtEl>
                                          <p:spTgt spid="32"/>
                                        </p:tgtEl>
                                      </p:cBhvr>
                                    </p:animEffect>
                                  </p:childTnLst>
                                </p:cTn>
                              </p:par>
                            </p:childTnLst>
                          </p:cTn>
                        </p:par>
                        <p:par>
                          <p:cTn id="154" fill="hold">
                            <p:stCondLst>
                              <p:cond delay="12750"/>
                            </p:stCondLst>
                            <p:childTnLst>
                              <p:par>
                                <p:cTn id="155" presetID="22" presetClass="entr" presetSubtype="8" fill="hold" nodeType="after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childTnLst>
                          </p:cTn>
                        </p:par>
                        <p:par>
                          <p:cTn id="158" fill="hold">
                            <p:stCondLst>
                              <p:cond delay="13250"/>
                            </p:stCondLst>
                            <p:childTnLst>
                              <p:par>
                                <p:cTn id="159" presetID="53" presetClass="entr" presetSubtype="16"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 calcmode="lin" valueType="num">
                                      <p:cBhvr>
                                        <p:cTn id="161" dur="500" fill="hold"/>
                                        <p:tgtEl>
                                          <p:spTgt spid="39"/>
                                        </p:tgtEl>
                                        <p:attrNameLst>
                                          <p:attrName>ppt_w</p:attrName>
                                        </p:attrNameLst>
                                      </p:cBhvr>
                                      <p:tavLst>
                                        <p:tav tm="0">
                                          <p:val>
                                            <p:fltVal val="0"/>
                                          </p:val>
                                        </p:tav>
                                        <p:tav tm="100000">
                                          <p:val>
                                            <p:strVal val="#ppt_w"/>
                                          </p:val>
                                        </p:tav>
                                      </p:tavLst>
                                    </p:anim>
                                    <p:anim calcmode="lin" valueType="num">
                                      <p:cBhvr>
                                        <p:cTn id="162" dur="500" fill="hold"/>
                                        <p:tgtEl>
                                          <p:spTgt spid="39"/>
                                        </p:tgtEl>
                                        <p:attrNameLst>
                                          <p:attrName>ppt_h</p:attrName>
                                        </p:attrNameLst>
                                      </p:cBhvr>
                                      <p:tavLst>
                                        <p:tav tm="0">
                                          <p:val>
                                            <p:fltVal val="0"/>
                                          </p:val>
                                        </p:tav>
                                        <p:tav tm="100000">
                                          <p:val>
                                            <p:strVal val="#ppt_h"/>
                                          </p:val>
                                        </p:tav>
                                      </p:tavLst>
                                    </p:anim>
                                    <p:animEffect transition="in" filter="fade">
                                      <p:cBhvr>
                                        <p:cTn id="163" dur="500"/>
                                        <p:tgtEl>
                                          <p:spTgt spid="39"/>
                                        </p:tgtEl>
                                      </p:cBhvr>
                                    </p:animEffect>
                                  </p:childTnLst>
                                </p:cTn>
                              </p:par>
                            </p:childTnLst>
                          </p:cTn>
                        </p:par>
                        <p:par>
                          <p:cTn id="164" fill="hold">
                            <p:stCondLst>
                              <p:cond delay="13750"/>
                            </p:stCondLst>
                            <p:childTnLst>
                              <p:par>
                                <p:cTn id="165" presetID="53" presetClass="entr" presetSubtype="16" fill="hold" grpId="0" nodeType="after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p:cTn id="167" dur="500" fill="hold"/>
                                        <p:tgtEl>
                                          <p:spTgt spid="40"/>
                                        </p:tgtEl>
                                        <p:attrNameLst>
                                          <p:attrName>ppt_w</p:attrName>
                                        </p:attrNameLst>
                                      </p:cBhvr>
                                      <p:tavLst>
                                        <p:tav tm="0">
                                          <p:val>
                                            <p:fltVal val="0"/>
                                          </p:val>
                                        </p:tav>
                                        <p:tav tm="100000">
                                          <p:val>
                                            <p:strVal val="#ppt_w"/>
                                          </p:val>
                                        </p:tav>
                                      </p:tavLst>
                                    </p:anim>
                                    <p:anim calcmode="lin" valueType="num">
                                      <p:cBhvr>
                                        <p:cTn id="168" dur="500" fill="hold"/>
                                        <p:tgtEl>
                                          <p:spTgt spid="40"/>
                                        </p:tgtEl>
                                        <p:attrNameLst>
                                          <p:attrName>ppt_h</p:attrName>
                                        </p:attrNameLst>
                                      </p:cBhvr>
                                      <p:tavLst>
                                        <p:tav tm="0">
                                          <p:val>
                                            <p:fltVal val="0"/>
                                          </p:val>
                                        </p:tav>
                                        <p:tav tm="100000">
                                          <p:val>
                                            <p:strVal val="#ppt_h"/>
                                          </p:val>
                                        </p:tav>
                                      </p:tavLst>
                                    </p:anim>
                                    <p:animEffect transition="in" filter="fade">
                                      <p:cBhvr>
                                        <p:cTn id="169" dur="500"/>
                                        <p:tgtEl>
                                          <p:spTgt spid="40"/>
                                        </p:tgtEl>
                                      </p:cBhvr>
                                    </p:animEffect>
                                  </p:childTnLst>
                                </p:cTn>
                              </p:par>
                            </p:childTnLst>
                          </p:cTn>
                        </p:par>
                        <p:par>
                          <p:cTn id="170" fill="hold">
                            <p:stCondLst>
                              <p:cond delay="14250"/>
                            </p:stCondLst>
                            <p:childTnLst>
                              <p:par>
                                <p:cTn id="171" presetID="53" presetClass="entr" presetSubtype="16" fill="hold" grpId="0" nodeType="afterEffect">
                                  <p:stCondLst>
                                    <p:cond delay="0"/>
                                  </p:stCondLst>
                                  <p:childTnLst>
                                    <p:set>
                                      <p:cBhvr>
                                        <p:cTn id="172" dur="1" fill="hold">
                                          <p:stCondLst>
                                            <p:cond delay="0"/>
                                          </p:stCondLst>
                                        </p:cTn>
                                        <p:tgtEl>
                                          <p:spTgt spid="41"/>
                                        </p:tgtEl>
                                        <p:attrNameLst>
                                          <p:attrName>style.visibility</p:attrName>
                                        </p:attrNameLst>
                                      </p:cBhvr>
                                      <p:to>
                                        <p:strVal val="visible"/>
                                      </p:to>
                                    </p:set>
                                    <p:anim calcmode="lin" valueType="num">
                                      <p:cBhvr>
                                        <p:cTn id="173" dur="500" fill="hold"/>
                                        <p:tgtEl>
                                          <p:spTgt spid="41"/>
                                        </p:tgtEl>
                                        <p:attrNameLst>
                                          <p:attrName>ppt_w</p:attrName>
                                        </p:attrNameLst>
                                      </p:cBhvr>
                                      <p:tavLst>
                                        <p:tav tm="0">
                                          <p:val>
                                            <p:fltVal val="0"/>
                                          </p:val>
                                        </p:tav>
                                        <p:tav tm="100000">
                                          <p:val>
                                            <p:strVal val="#ppt_w"/>
                                          </p:val>
                                        </p:tav>
                                      </p:tavLst>
                                    </p:anim>
                                    <p:anim calcmode="lin" valueType="num">
                                      <p:cBhvr>
                                        <p:cTn id="174" dur="500" fill="hold"/>
                                        <p:tgtEl>
                                          <p:spTgt spid="41"/>
                                        </p:tgtEl>
                                        <p:attrNameLst>
                                          <p:attrName>ppt_h</p:attrName>
                                        </p:attrNameLst>
                                      </p:cBhvr>
                                      <p:tavLst>
                                        <p:tav tm="0">
                                          <p:val>
                                            <p:fltVal val="0"/>
                                          </p:val>
                                        </p:tav>
                                        <p:tav tm="100000">
                                          <p:val>
                                            <p:strVal val="#ppt_h"/>
                                          </p:val>
                                        </p:tav>
                                      </p:tavLst>
                                    </p:anim>
                                    <p:animEffect transition="in" filter="fade">
                                      <p:cBhvr>
                                        <p:cTn id="175" dur="500"/>
                                        <p:tgtEl>
                                          <p:spTgt spid="41"/>
                                        </p:tgtEl>
                                      </p:cBhvr>
                                    </p:animEffect>
                                  </p:childTnLst>
                                </p:cTn>
                              </p:par>
                            </p:childTnLst>
                          </p:cTn>
                        </p:par>
                        <p:par>
                          <p:cTn id="176" fill="hold">
                            <p:stCondLst>
                              <p:cond delay="14750"/>
                            </p:stCondLst>
                            <p:childTnLst>
                              <p:par>
                                <p:cTn id="177" presetID="22" presetClass="entr" presetSubtype="4" fill="hold"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down)">
                                      <p:cBhvr>
                                        <p:cTn id="179" dur="500"/>
                                        <p:tgtEl>
                                          <p:spTgt spid="3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3"/>
                                        </p:tgtEl>
                                        <p:attrNameLst>
                                          <p:attrName>style.visibility</p:attrName>
                                        </p:attrNameLst>
                                      </p:cBhvr>
                                      <p:to>
                                        <p:strVal val="visible"/>
                                      </p:to>
                                    </p:set>
                                    <p:anim calcmode="lin" valueType="num">
                                      <p:cBhvr>
                                        <p:cTn id="182" dur="500" fill="hold"/>
                                        <p:tgtEl>
                                          <p:spTgt spid="43"/>
                                        </p:tgtEl>
                                        <p:attrNameLst>
                                          <p:attrName>ppt_w</p:attrName>
                                        </p:attrNameLst>
                                      </p:cBhvr>
                                      <p:tavLst>
                                        <p:tav tm="0">
                                          <p:val>
                                            <p:fltVal val="0"/>
                                          </p:val>
                                        </p:tav>
                                        <p:tav tm="100000">
                                          <p:val>
                                            <p:strVal val="#ppt_w"/>
                                          </p:val>
                                        </p:tav>
                                      </p:tavLst>
                                    </p:anim>
                                    <p:anim calcmode="lin" valueType="num">
                                      <p:cBhvr>
                                        <p:cTn id="183" dur="500" fill="hold"/>
                                        <p:tgtEl>
                                          <p:spTgt spid="43"/>
                                        </p:tgtEl>
                                        <p:attrNameLst>
                                          <p:attrName>ppt_h</p:attrName>
                                        </p:attrNameLst>
                                      </p:cBhvr>
                                      <p:tavLst>
                                        <p:tav tm="0">
                                          <p:val>
                                            <p:fltVal val="0"/>
                                          </p:val>
                                        </p:tav>
                                        <p:tav tm="100000">
                                          <p:val>
                                            <p:strVal val="#ppt_h"/>
                                          </p:val>
                                        </p:tav>
                                      </p:tavLst>
                                    </p:anim>
                                    <p:animEffect transition="in" filter="fade">
                                      <p:cBhvr>
                                        <p:cTn id="184" dur="500"/>
                                        <p:tgtEl>
                                          <p:spTgt spid="43"/>
                                        </p:tgtEl>
                                      </p:cBhvr>
                                    </p:animEffect>
                                  </p:childTnLst>
                                </p:cTn>
                              </p:par>
                            </p:childTnLst>
                          </p:cTn>
                        </p:par>
                        <p:par>
                          <p:cTn id="185" fill="hold">
                            <p:stCondLst>
                              <p:cond delay="15250"/>
                            </p:stCondLst>
                            <p:childTnLst>
                              <p:par>
                                <p:cTn id="186" presetID="42" presetClass="entr" presetSubtype="0" fill="hold" grpId="0" nodeType="after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fade">
                                      <p:cBhvr>
                                        <p:cTn id="188" dur="1000"/>
                                        <p:tgtEl>
                                          <p:spTgt spid="42"/>
                                        </p:tgtEl>
                                      </p:cBhvr>
                                    </p:animEffect>
                                    <p:anim calcmode="lin" valueType="num">
                                      <p:cBhvr>
                                        <p:cTn id="189" dur="1000" fill="hold"/>
                                        <p:tgtEl>
                                          <p:spTgt spid="42"/>
                                        </p:tgtEl>
                                        <p:attrNameLst>
                                          <p:attrName>ppt_x</p:attrName>
                                        </p:attrNameLst>
                                      </p:cBhvr>
                                      <p:tavLst>
                                        <p:tav tm="0">
                                          <p:val>
                                            <p:strVal val="#ppt_x"/>
                                          </p:val>
                                        </p:tav>
                                        <p:tav tm="100000">
                                          <p:val>
                                            <p:strVal val="#ppt_x"/>
                                          </p:val>
                                        </p:tav>
                                      </p:tavLst>
                                    </p:anim>
                                    <p:anim calcmode="lin" valueType="num">
                                      <p:cBhvr>
                                        <p:cTn id="190" dur="1000" fill="hold"/>
                                        <p:tgtEl>
                                          <p:spTgt spid="42"/>
                                        </p:tgtEl>
                                        <p:attrNameLst>
                                          <p:attrName>ppt_y</p:attrName>
                                        </p:attrNameLst>
                                      </p:cBhvr>
                                      <p:tavLst>
                                        <p:tav tm="0">
                                          <p:val>
                                            <p:strVal val="#ppt_y+.1"/>
                                          </p:val>
                                        </p:tav>
                                        <p:tav tm="100000">
                                          <p:val>
                                            <p:strVal val="#ppt_y"/>
                                          </p:val>
                                        </p:tav>
                                      </p:tavLst>
                                    </p:anim>
                                  </p:childTnLst>
                                </p:cTn>
                              </p:par>
                              <p:par>
                                <p:cTn id="191" presetID="42" presetClass="entr" presetSubtype="0" fill="hold" nodeType="withEffect">
                                  <p:stCondLst>
                                    <p:cond delay="0"/>
                                  </p:stCondLst>
                                  <p:childTnLst>
                                    <p:set>
                                      <p:cBhvr>
                                        <p:cTn id="192" dur="1" fill="hold">
                                          <p:stCondLst>
                                            <p:cond delay="0"/>
                                          </p:stCondLst>
                                        </p:cTn>
                                        <p:tgtEl>
                                          <p:spTgt spid="44"/>
                                        </p:tgtEl>
                                        <p:attrNameLst>
                                          <p:attrName>style.visibility</p:attrName>
                                        </p:attrNameLst>
                                      </p:cBhvr>
                                      <p:to>
                                        <p:strVal val="visible"/>
                                      </p:to>
                                    </p:set>
                                    <p:animEffect transition="in" filter="fade">
                                      <p:cBhvr>
                                        <p:cTn id="193" dur="1000"/>
                                        <p:tgtEl>
                                          <p:spTgt spid="44"/>
                                        </p:tgtEl>
                                      </p:cBhvr>
                                    </p:animEffect>
                                    <p:anim calcmode="lin" valueType="num">
                                      <p:cBhvr>
                                        <p:cTn id="194" dur="1000" fill="hold"/>
                                        <p:tgtEl>
                                          <p:spTgt spid="44"/>
                                        </p:tgtEl>
                                        <p:attrNameLst>
                                          <p:attrName>ppt_x</p:attrName>
                                        </p:attrNameLst>
                                      </p:cBhvr>
                                      <p:tavLst>
                                        <p:tav tm="0">
                                          <p:val>
                                            <p:strVal val="#ppt_x"/>
                                          </p:val>
                                        </p:tav>
                                        <p:tav tm="100000">
                                          <p:val>
                                            <p:strVal val="#ppt_x"/>
                                          </p:val>
                                        </p:tav>
                                      </p:tavLst>
                                    </p:anim>
                                    <p:anim calcmode="lin" valueType="num">
                                      <p:cBhvr>
                                        <p:cTn id="195" dur="1000" fill="hold"/>
                                        <p:tgtEl>
                                          <p:spTgt spid="44"/>
                                        </p:tgtEl>
                                        <p:attrNameLst>
                                          <p:attrName>ppt_y</p:attrName>
                                        </p:attrNameLst>
                                      </p:cBhvr>
                                      <p:tavLst>
                                        <p:tav tm="0">
                                          <p:val>
                                            <p:strVal val="#ppt_y+.1"/>
                                          </p:val>
                                        </p:tav>
                                        <p:tav tm="100000">
                                          <p:val>
                                            <p:strVal val="#ppt_y"/>
                                          </p:val>
                                        </p:tav>
                                      </p:tavLst>
                                    </p:anim>
                                  </p:childTnLst>
                                </p:cTn>
                              </p:par>
                            </p:childTnLst>
                          </p:cTn>
                        </p:par>
                        <p:par>
                          <p:cTn id="196" fill="hold">
                            <p:stCondLst>
                              <p:cond delay="16250"/>
                            </p:stCondLst>
                            <p:childTnLst>
                              <p:par>
                                <p:cTn id="197" presetID="53" presetClass="entr" presetSubtype="16" fill="hold" grpId="0" nodeType="afterEffect">
                                  <p:stCondLst>
                                    <p:cond delay="0"/>
                                  </p:stCondLst>
                                  <p:childTnLst>
                                    <p:set>
                                      <p:cBhvr>
                                        <p:cTn id="198" dur="1" fill="hold">
                                          <p:stCondLst>
                                            <p:cond delay="0"/>
                                          </p:stCondLst>
                                        </p:cTn>
                                        <p:tgtEl>
                                          <p:spTgt spid="37"/>
                                        </p:tgtEl>
                                        <p:attrNameLst>
                                          <p:attrName>style.visibility</p:attrName>
                                        </p:attrNameLst>
                                      </p:cBhvr>
                                      <p:to>
                                        <p:strVal val="visible"/>
                                      </p:to>
                                    </p:set>
                                    <p:anim calcmode="lin" valueType="num">
                                      <p:cBhvr>
                                        <p:cTn id="199" dur="500" fill="hold"/>
                                        <p:tgtEl>
                                          <p:spTgt spid="37"/>
                                        </p:tgtEl>
                                        <p:attrNameLst>
                                          <p:attrName>ppt_w</p:attrName>
                                        </p:attrNameLst>
                                      </p:cBhvr>
                                      <p:tavLst>
                                        <p:tav tm="0">
                                          <p:val>
                                            <p:fltVal val="0"/>
                                          </p:val>
                                        </p:tav>
                                        <p:tav tm="100000">
                                          <p:val>
                                            <p:strVal val="#ppt_w"/>
                                          </p:val>
                                        </p:tav>
                                      </p:tavLst>
                                    </p:anim>
                                    <p:anim calcmode="lin" valueType="num">
                                      <p:cBhvr>
                                        <p:cTn id="200" dur="500" fill="hold"/>
                                        <p:tgtEl>
                                          <p:spTgt spid="37"/>
                                        </p:tgtEl>
                                        <p:attrNameLst>
                                          <p:attrName>ppt_h</p:attrName>
                                        </p:attrNameLst>
                                      </p:cBhvr>
                                      <p:tavLst>
                                        <p:tav tm="0">
                                          <p:val>
                                            <p:fltVal val="0"/>
                                          </p:val>
                                        </p:tav>
                                        <p:tav tm="100000">
                                          <p:val>
                                            <p:strVal val="#ppt_h"/>
                                          </p:val>
                                        </p:tav>
                                      </p:tavLst>
                                    </p:anim>
                                    <p:animEffect transition="in" filter="fade">
                                      <p:cBhvr>
                                        <p:cTn id="201" dur="500"/>
                                        <p:tgtEl>
                                          <p:spTgt spid="37"/>
                                        </p:tgtEl>
                                      </p:cBhvr>
                                    </p:animEffect>
                                  </p:childTnLst>
                                </p:cTn>
                              </p:par>
                            </p:childTnLst>
                          </p:cTn>
                        </p:par>
                        <p:par>
                          <p:cTn id="202" fill="hold">
                            <p:stCondLst>
                              <p:cond delay="16750"/>
                            </p:stCondLst>
                            <p:childTnLst>
                              <p:par>
                                <p:cTn id="203" presetID="53" presetClass="entr" presetSubtype="16" fill="hold" grpId="0" nodeType="afterEffect">
                                  <p:stCondLst>
                                    <p:cond delay="0"/>
                                  </p:stCondLst>
                                  <p:childTnLst>
                                    <p:set>
                                      <p:cBhvr>
                                        <p:cTn id="204" dur="1" fill="hold">
                                          <p:stCondLst>
                                            <p:cond delay="0"/>
                                          </p:stCondLst>
                                        </p:cTn>
                                        <p:tgtEl>
                                          <p:spTgt spid="52"/>
                                        </p:tgtEl>
                                        <p:attrNameLst>
                                          <p:attrName>style.visibility</p:attrName>
                                        </p:attrNameLst>
                                      </p:cBhvr>
                                      <p:to>
                                        <p:strVal val="visible"/>
                                      </p:to>
                                    </p:set>
                                    <p:anim calcmode="lin" valueType="num">
                                      <p:cBhvr>
                                        <p:cTn id="205" dur="500" fill="hold"/>
                                        <p:tgtEl>
                                          <p:spTgt spid="52"/>
                                        </p:tgtEl>
                                        <p:attrNameLst>
                                          <p:attrName>ppt_w</p:attrName>
                                        </p:attrNameLst>
                                      </p:cBhvr>
                                      <p:tavLst>
                                        <p:tav tm="0">
                                          <p:val>
                                            <p:fltVal val="0"/>
                                          </p:val>
                                        </p:tav>
                                        <p:tav tm="100000">
                                          <p:val>
                                            <p:strVal val="#ppt_w"/>
                                          </p:val>
                                        </p:tav>
                                      </p:tavLst>
                                    </p:anim>
                                    <p:anim calcmode="lin" valueType="num">
                                      <p:cBhvr>
                                        <p:cTn id="206" dur="500" fill="hold"/>
                                        <p:tgtEl>
                                          <p:spTgt spid="52"/>
                                        </p:tgtEl>
                                        <p:attrNameLst>
                                          <p:attrName>ppt_h</p:attrName>
                                        </p:attrNameLst>
                                      </p:cBhvr>
                                      <p:tavLst>
                                        <p:tav tm="0">
                                          <p:val>
                                            <p:fltVal val="0"/>
                                          </p:val>
                                        </p:tav>
                                        <p:tav tm="100000">
                                          <p:val>
                                            <p:strVal val="#ppt_h"/>
                                          </p:val>
                                        </p:tav>
                                      </p:tavLst>
                                    </p:anim>
                                    <p:animEffect transition="in" filter="fade">
                                      <p:cBhvr>
                                        <p:cTn id="207" dur="500"/>
                                        <p:tgtEl>
                                          <p:spTgt spid="52"/>
                                        </p:tgtEl>
                                      </p:cBhvr>
                                    </p:animEffect>
                                  </p:childTnLst>
                                </p:cTn>
                              </p:par>
                            </p:childTnLst>
                          </p:cTn>
                        </p:par>
                        <p:par>
                          <p:cTn id="208" fill="hold">
                            <p:stCondLst>
                              <p:cond delay="17250"/>
                            </p:stCondLst>
                            <p:childTnLst>
                              <p:par>
                                <p:cTn id="209" presetID="53" presetClass="entr" presetSubtype="16" fill="hold" grpId="0" nodeType="afterEffect">
                                  <p:stCondLst>
                                    <p:cond delay="0"/>
                                  </p:stCondLst>
                                  <p:childTnLst>
                                    <p:set>
                                      <p:cBhvr>
                                        <p:cTn id="210" dur="1" fill="hold">
                                          <p:stCondLst>
                                            <p:cond delay="0"/>
                                          </p:stCondLst>
                                        </p:cTn>
                                        <p:tgtEl>
                                          <p:spTgt spid="53"/>
                                        </p:tgtEl>
                                        <p:attrNameLst>
                                          <p:attrName>style.visibility</p:attrName>
                                        </p:attrNameLst>
                                      </p:cBhvr>
                                      <p:to>
                                        <p:strVal val="visible"/>
                                      </p:to>
                                    </p:set>
                                    <p:anim calcmode="lin" valueType="num">
                                      <p:cBhvr>
                                        <p:cTn id="211" dur="500" fill="hold"/>
                                        <p:tgtEl>
                                          <p:spTgt spid="53"/>
                                        </p:tgtEl>
                                        <p:attrNameLst>
                                          <p:attrName>ppt_w</p:attrName>
                                        </p:attrNameLst>
                                      </p:cBhvr>
                                      <p:tavLst>
                                        <p:tav tm="0">
                                          <p:val>
                                            <p:fltVal val="0"/>
                                          </p:val>
                                        </p:tav>
                                        <p:tav tm="100000">
                                          <p:val>
                                            <p:strVal val="#ppt_w"/>
                                          </p:val>
                                        </p:tav>
                                      </p:tavLst>
                                    </p:anim>
                                    <p:anim calcmode="lin" valueType="num">
                                      <p:cBhvr>
                                        <p:cTn id="212" dur="500" fill="hold"/>
                                        <p:tgtEl>
                                          <p:spTgt spid="53"/>
                                        </p:tgtEl>
                                        <p:attrNameLst>
                                          <p:attrName>ppt_h</p:attrName>
                                        </p:attrNameLst>
                                      </p:cBhvr>
                                      <p:tavLst>
                                        <p:tav tm="0">
                                          <p:val>
                                            <p:fltVal val="0"/>
                                          </p:val>
                                        </p:tav>
                                        <p:tav tm="100000">
                                          <p:val>
                                            <p:strVal val="#ppt_h"/>
                                          </p:val>
                                        </p:tav>
                                      </p:tavLst>
                                    </p:anim>
                                    <p:animEffect transition="in" filter="fade">
                                      <p:cBhvr>
                                        <p:cTn id="213" dur="500"/>
                                        <p:tgtEl>
                                          <p:spTgt spid="53"/>
                                        </p:tgtEl>
                                      </p:cBhvr>
                                    </p:animEffect>
                                  </p:childTnLst>
                                </p:cTn>
                              </p:par>
                            </p:childTnLst>
                          </p:cTn>
                        </p:par>
                        <p:par>
                          <p:cTn id="214" fill="hold">
                            <p:stCondLst>
                              <p:cond delay="17750"/>
                            </p:stCondLst>
                            <p:childTnLst>
                              <p:par>
                                <p:cTn id="215" presetID="53" presetClass="entr" presetSubtype="16" fill="hold" grpId="0" nodeType="afterEffect">
                                  <p:stCondLst>
                                    <p:cond delay="0"/>
                                  </p:stCondLst>
                                  <p:childTnLst>
                                    <p:set>
                                      <p:cBhvr>
                                        <p:cTn id="216" dur="1" fill="hold">
                                          <p:stCondLst>
                                            <p:cond delay="0"/>
                                          </p:stCondLst>
                                        </p:cTn>
                                        <p:tgtEl>
                                          <p:spTgt spid="62"/>
                                        </p:tgtEl>
                                        <p:attrNameLst>
                                          <p:attrName>style.visibility</p:attrName>
                                        </p:attrNameLst>
                                      </p:cBhvr>
                                      <p:to>
                                        <p:strVal val="visible"/>
                                      </p:to>
                                    </p:set>
                                    <p:anim calcmode="lin" valueType="num">
                                      <p:cBhvr>
                                        <p:cTn id="217" dur="500" fill="hold"/>
                                        <p:tgtEl>
                                          <p:spTgt spid="62"/>
                                        </p:tgtEl>
                                        <p:attrNameLst>
                                          <p:attrName>ppt_w</p:attrName>
                                        </p:attrNameLst>
                                      </p:cBhvr>
                                      <p:tavLst>
                                        <p:tav tm="0">
                                          <p:val>
                                            <p:fltVal val="0"/>
                                          </p:val>
                                        </p:tav>
                                        <p:tav tm="100000">
                                          <p:val>
                                            <p:strVal val="#ppt_w"/>
                                          </p:val>
                                        </p:tav>
                                      </p:tavLst>
                                    </p:anim>
                                    <p:anim calcmode="lin" valueType="num">
                                      <p:cBhvr>
                                        <p:cTn id="218" dur="500" fill="hold"/>
                                        <p:tgtEl>
                                          <p:spTgt spid="62"/>
                                        </p:tgtEl>
                                        <p:attrNameLst>
                                          <p:attrName>ppt_h</p:attrName>
                                        </p:attrNameLst>
                                      </p:cBhvr>
                                      <p:tavLst>
                                        <p:tav tm="0">
                                          <p:val>
                                            <p:fltVal val="0"/>
                                          </p:val>
                                        </p:tav>
                                        <p:tav tm="100000">
                                          <p:val>
                                            <p:strVal val="#ppt_h"/>
                                          </p:val>
                                        </p:tav>
                                      </p:tavLst>
                                    </p:anim>
                                    <p:animEffect transition="in" filter="fade">
                                      <p:cBhvr>
                                        <p:cTn id="219" dur="500"/>
                                        <p:tgtEl>
                                          <p:spTgt spid="62"/>
                                        </p:tgtEl>
                                      </p:cBhvr>
                                    </p:animEffect>
                                  </p:childTnLst>
                                </p:cTn>
                              </p:par>
                            </p:childTnLst>
                          </p:cTn>
                        </p:par>
                        <p:par>
                          <p:cTn id="220" fill="hold">
                            <p:stCondLst>
                              <p:cond delay="18250"/>
                            </p:stCondLst>
                            <p:childTnLst>
                              <p:par>
                                <p:cTn id="221" presetID="22" presetClass="entr" presetSubtype="1" fill="hold" nodeType="after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wipe(up)">
                                      <p:cBhvr>
                                        <p:cTn id="223" dur="500"/>
                                        <p:tgtEl>
                                          <p:spTgt spid="51"/>
                                        </p:tgtEl>
                                      </p:cBhvr>
                                    </p:animEffect>
                                  </p:childTnLst>
                                </p:cTn>
                              </p:par>
                            </p:childTnLst>
                          </p:cTn>
                        </p:par>
                        <p:par>
                          <p:cTn id="224" fill="hold">
                            <p:stCondLst>
                              <p:cond delay="18750"/>
                            </p:stCondLst>
                            <p:childTnLst>
                              <p:par>
                                <p:cTn id="225" presetID="53" presetClass="entr" presetSubtype="16" fill="hold" grpId="0" nodeType="afterEffect">
                                  <p:stCondLst>
                                    <p:cond delay="0"/>
                                  </p:stCondLst>
                                  <p:childTnLst>
                                    <p:set>
                                      <p:cBhvr>
                                        <p:cTn id="226" dur="1" fill="hold">
                                          <p:stCondLst>
                                            <p:cond delay="0"/>
                                          </p:stCondLst>
                                        </p:cTn>
                                        <p:tgtEl>
                                          <p:spTgt spid="55"/>
                                        </p:tgtEl>
                                        <p:attrNameLst>
                                          <p:attrName>style.visibility</p:attrName>
                                        </p:attrNameLst>
                                      </p:cBhvr>
                                      <p:to>
                                        <p:strVal val="visible"/>
                                      </p:to>
                                    </p:set>
                                    <p:anim calcmode="lin" valueType="num">
                                      <p:cBhvr>
                                        <p:cTn id="227" dur="500" fill="hold"/>
                                        <p:tgtEl>
                                          <p:spTgt spid="55"/>
                                        </p:tgtEl>
                                        <p:attrNameLst>
                                          <p:attrName>ppt_w</p:attrName>
                                        </p:attrNameLst>
                                      </p:cBhvr>
                                      <p:tavLst>
                                        <p:tav tm="0">
                                          <p:val>
                                            <p:fltVal val="0"/>
                                          </p:val>
                                        </p:tav>
                                        <p:tav tm="100000">
                                          <p:val>
                                            <p:strVal val="#ppt_w"/>
                                          </p:val>
                                        </p:tav>
                                      </p:tavLst>
                                    </p:anim>
                                    <p:anim calcmode="lin" valueType="num">
                                      <p:cBhvr>
                                        <p:cTn id="228" dur="500" fill="hold"/>
                                        <p:tgtEl>
                                          <p:spTgt spid="55"/>
                                        </p:tgtEl>
                                        <p:attrNameLst>
                                          <p:attrName>ppt_h</p:attrName>
                                        </p:attrNameLst>
                                      </p:cBhvr>
                                      <p:tavLst>
                                        <p:tav tm="0">
                                          <p:val>
                                            <p:fltVal val="0"/>
                                          </p:val>
                                        </p:tav>
                                        <p:tav tm="100000">
                                          <p:val>
                                            <p:strVal val="#ppt_h"/>
                                          </p:val>
                                        </p:tav>
                                      </p:tavLst>
                                    </p:anim>
                                    <p:animEffect transition="in" filter="fade">
                                      <p:cBhvr>
                                        <p:cTn id="229" dur="500"/>
                                        <p:tgtEl>
                                          <p:spTgt spid="55"/>
                                        </p:tgtEl>
                                      </p:cBhvr>
                                    </p:animEffect>
                                  </p:childTnLst>
                                </p:cTn>
                              </p:par>
                            </p:childTnLst>
                          </p:cTn>
                        </p:par>
                        <p:par>
                          <p:cTn id="230" fill="hold">
                            <p:stCondLst>
                              <p:cond delay="19250"/>
                            </p:stCondLst>
                            <p:childTnLst>
                              <p:par>
                                <p:cTn id="231" presetID="42" presetClass="entr" presetSubtype="0" fill="hold" grpId="0" nodeType="afterEffect">
                                  <p:stCondLst>
                                    <p:cond delay="0"/>
                                  </p:stCondLst>
                                  <p:childTnLst>
                                    <p:set>
                                      <p:cBhvr>
                                        <p:cTn id="232" dur="1" fill="hold">
                                          <p:stCondLst>
                                            <p:cond delay="0"/>
                                          </p:stCondLst>
                                        </p:cTn>
                                        <p:tgtEl>
                                          <p:spTgt spid="54"/>
                                        </p:tgtEl>
                                        <p:attrNameLst>
                                          <p:attrName>style.visibility</p:attrName>
                                        </p:attrNameLst>
                                      </p:cBhvr>
                                      <p:to>
                                        <p:strVal val="visible"/>
                                      </p:to>
                                    </p:set>
                                    <p:animEffect transition="in" filter="fade">
                                      <p:cBhvr>
                                        <p:cTn id="233" dur="1000"/>
                                        <p:tgtEl>
                                          <p:spTgt spid="54"/>
                                        </p:tgtEl>
                                      </p:cBhvr>
                                    </p:animEffect>
                                    <p:anim calcmode="lin" valueType="num">
                                      <p:cBhvr>
                                        <p:cTn id="234" dur="1000" fill="hold"/>
                                        <p:tgtEl>
                                          <p:spTgt spid="54"/>
                                        </p:tgtEl>
                                        <p:attrNameLst>
                                          <p:attrName>ppt_x</p:attrName>
                                        </p:attrNameLst>
                                      </p:cBhvr>
                                      <p:tavLst>
                                        <p:tav tm="0">
                                          <p:val>
                                            <p:strVal val="#ppt_x"/>
                                          </p:val>
                                        </p:tav>
                                        <p:tav tm="100000">
                                          <p:val>
                                            <p:strVal val="#ppt_x"/>
                                          </p:val>
                                        </p:tav>
                                      </p:tavLst>
                                    </p:anim>
                                    <p:anim calcmode="lin" valueType="num">
                                      <p:cBhvr>
                                        <p:cTn id="235" dur="1000" fill="hold"/>
                                        <p:tgtEl>
                                          <p:spTgt spid="54"/>
                                        </p:tgtEl>
                                        <p:attrNameLst>
                                          <p:attrName>ppt_y</p:attrName>
                                        </p:attrNameLst>
                                      </p:cBhvr>
                                      <p:tavLst>
                                        <p:tav tm="0">
                                          <p:val>
                                            <p:strVal val="#ppt_y+.1"/>
                                          </p:val>
                                        </p:tav>
                                        <p:tav tm="100000">
                                          <p:val>
                                            <p:strVal val="#ppt_y"/>
                                          </p:val>
                                        </p:tav>
                                      </p:tavLst>
                                    </p:anim>
                                  </p:childTnLst>
                                </p:cTn>
                              </p:par>
                              <p:par>
                                <p:cTn id="236" presetID="42" presetClass="entr" presetSubtype="0" fill="hold" nodeType="withEffect">
                                  <p:stCondLst>
                                    <p:cond delay="0"/>
                                  </p:stCondLst>
                                  <p:childTnLst>
                                    <p:set>
                                      <p:cBhvr>
                                        <p:cTn id="237" dur="1" fill="hold">
                                          <p:stCondLst>
                                            <p:cond delay="0"/>
                                          </p:stCondLst>
                                        </p:cTn>
                                        <p:tgtEl>
                                          <p:spTgt spid="56"/>
                                        </p:tgtEl>
                                        <p:attrNameLst>
                                          <p:attrName>style.visibility</p:attrName>
                                        </p:attrNameLst>
                                      </p:cBhvr>
                                      <p:to>
                                        <p:strVal val="visible"/>
                                      </p:to>
                                    </p:set>
                                    <p:animEffect transition="in" filter="fade">
                                      <p:cBhvr>
                                        <p:cTn id="238" dur="1000"/>
                                        <p:tgtEl>
                                          <p:spTgt spid="56"/>
                                        </p:tgtEl>
                                      </p:cBhvr>
                                    </p:animEffect>
                                    <p:anim calcmode="lin" valueType="num">
                                      <p:cBhvr>
                                        <p:cTn id="239" dur="1000" fill="hold"/>
                                        <p:tgtEl>
                                          <p:spTgt spid="56"/>
                                        </p:tgtEl>
                                        <p:attrNameLst>
                                          <p:attrName>ppt_x</p:attrName>
                                        </p:attrNameLst>
                                      </p:cBhvr>
                                      <p:tavLst>
                                        <p:tav tm="0">
                                          <p:val>
                                            <p:strVal val="#ppt_x"/>
                                          </p:val>
                                        </p:tav>
                                        <p:tav tm="100000">
                                          <p:val>
                                            <p:strVal val="#ppt_x"/>
                                          </p:val>
                                        </p:tav>
                                      </p:tavLst>
                                    </p:anim>
                                    <p:anim calcmode="lin" valueType="num">
                                      <p:cBhvr>
                                        <p:cTn id="240" dur="1000" fill="hold"/>
                                        <p:tgtEl>
                                          <p:spTgt spid="56"/>
                                        </p:tgtEl>
                                        <p:attrNameLst>
                                          <p:attrName>ppt_y</p:attrName>
                                        </p:attrNameLst>
                                      </p:cBhvr>
                                      <p:tavLst>
                                        <p:tav tm="0">
                                          <p:val>
                                            <p:strVal val="#ppt_y+.1"/>
                                          </p:val>
                                        </p:tav>
                                        <p:tav tm="100000">
                                          <p:val>
                                            <p:strVal val="#ppt_y"/>
                                          </p:val>
                                        </p:tav>
                                      </p:tavLst>
                                    </p:anim>
                                  </p:childTnLst>
                                </p:cTn>
                              </p:par>
                            </p:childTnLst>
                          </p:cTn>
                        </p:par>
                        <p:par>
                          <p:cTn id="241" fill="hold">
                            <p:stCondLst>
                              <p:cond delay="20250"/>
                            </p:stCondLst>
                            <p:childTnLst>
                              <p:par>
                                <p:cTn id="242" presetID="53" presetClass="entr" presetSubtype="16" fill="hold" grpId="0" nodeType="afterEffect">
                                  <p:stCondLst>
                                    <p:cond delay="0"/>
                                  </p:stCondLst>
                                  <p:childTnLst>
                                    <p:set>
                                      <p:cBhvr>
                                        <p:cTn id="243" dur="1" fill="hold">
                                          <p:stCondLst>
                                            <p:cond delay="0"/>
                                          </p:stCondLst>
                                        </p:cTn>
                                        <p:tgtEl>
                                          <p:spTgt spid="63"/>
                                        </p:tgtEl>
                                        <p:attrNameLst>
                                          <p:attrName>style.visibility</p:attrName>
                                        </p:attrNameLst>
                                      </p:cBhvr>
                                      <p:to>
                                        <p:strVal val="visible"/>
                                      </p:to>
                                    </p:set>
                                    <p:anim calcmode="lin" valueType="num">
                                      <p:cBhvr>
                                        <p:cTn id="244" dur="500" fill="hold"/>
                                        <p:tgtEl>
                                          <p:spTgt spid="63"/>
                                        </p:tgtEl>
                                        <p:attrNameLst>
                                          <p:attrName>ppt_w</p:attrName>
                                        </p:attrNameLst>
                                      </p:cBhvr>
                                      <p:tavLst>
                                        <p:tav tm="0">
                                          <p:val>
                                            <p:fltVal val="0"/>
                                          </p:val>
                                        </p:tav>
                                        <p:tav tm="100000">
                                          <p:val>
                                            <p:strVal val="#ppt_w"/>
                                          </p:val>
                                        </p:tav>
                                      </p:tavLst>
                                    </p:anim>
                                    <p:anim calcmode="lin" valueType="num">
                                      <p:cBhvr>
                                        <p:cTn id="245" dur="500" fill="hold"/>
                                        <p:tgtEl>
                                          <p:spTgt spid="63"/>
                                        </p:tgtEl>
                                        <p:attrNameLst>
                                          <p:attrName>ppt_h</p:attrName>
                                        </p:attrNameLst>
                                      </p:cBhvr>
                                      <p:tavLst>
                                        <p:tav tm="0">
                                          <p:val>
                                            <p:fltVal val="0"/>
                                          </p:val>
                                        </p:tav>
                                        <p:tav tm="100000">
                                          <p:val>
                                            <p:strVal val="#ppt_h"/>
                                          </p:val>
                                        </p:tav>
                                      </p:tavLst>
                                    </p:anim>
                                    <p:animEffect transition="in" filter="fade">
                                      <p:cBhvr>
                                        <p:cTn id="246" dur="500"/>
                                        <p:tgtEl>
                                          <p:spTgt spid="63"/>
                                        </p:tgtEl>
                                      </p:cBhvr>
                                    </p:animEffect>
                                  </p:childTnLst>
                                </p:cTn>
                              </p:par>
                            </p:childTnLst>
                          </p:cTn>
                        </p:par>
                        <p:par>
                          <p:cTn id="247" fill="hold">
                            <p:stCondLst>
                              <p:cond delay="20750"/>
                            </p:stCondLst>
                            <p:childTnLst>
                              <p:par>
                                <p:cTn id="248" presetID="22" presetClass="entr" presetSubtype="8" fill="hold" nodeType="afterEffect">
                                  <p:stCondLst>
                                    <p:cond delay="0"/>
                                  </p:stCondLst>
                                  <p:childTnLst>
                                    <p:set>
                                      <p:cBhvr>
                                        <p:cTn id="249" dur="1" fill="hold">
                                          <p:stCondLst>
                                            <p:cond delay="0"/>
                                          </p:stCondLst>
                                        </p:cTn>
                                        <p:tgtEl>
                                          <p:spTgt spid="64"/>
                                        </p:tgtEl>
                                        <p:attrNameLst>
                                          <p:attrName>style.visibility</p:attrName>
                                        </p:attrNameLst>
                                      </p:cBhvr>
                                      <p:to>
                                        <p:strVal val="visible"/>
                                      </p:to>
                                    </p:set>
                                    <p:animEffect transition="in" filter="wipe(left)">
                                      <p:cBhvr>
                                        <p:cTn id="250" dur="500"/>
                                        <p:tgtEl>
                                          <p:spTgt spid="64"/>
                                        </p:tgtEl>
                                      </p:cBhvr>
                                    </p:animEffect>
                                  </p:childTnLst>
                                </p:cTn>
                              </p:par>
                            </p:childTnLst>
                          </p:cTn>
                        </p:par>
                        <p:par>
                          <p:cTn id="251" fill="hold">
                            <p:stCondLst>
                              <p:cond delay="21250"/>
                            </p:stCondLst>
                            <p:childTnLst>
                              <p:par>
                                <p:cTn id="252" presetID="53" presetClass="entr" presetSubtype="16" fill="hold" grpId="0" nodeType="afterEffect">
                                  <p:stCondLst>
                                    <p:cond delay="0"/>
                                  </p:stCondLst>
                                  <p:childTnLst>
                                    <p:set>
                                      <p:cBhvr>
                                        <p:cTn id="253" dur="1" fill="hold">
                                          <p:stCondLst>
                                            <p:cond delay="0"/>
                                          </p:stCondLst>
                                        </p:cTn>
                                        <p:tgtEl>
                                          <p:spTgt spid="67"/>
                                        </p:tgtEl>
                                        <p:attrNameLst>
                                          <p:attrName>style.visibility</p:attrName>
                                        </p:attrNameLst>
                                      </p:cBhvr>
                                      <p:to>
                                        <p:strVal val="visible"/>
                                      </p:to>
                                    </p:set>
                                    <p:anim calcmode="lin" valueType="num">
                                      <p:cBhvr>
                                        <p:cTn id="254" dur="500" fill="hold"/>
                                        <p:tgtEl>
                                          <p:spTgt spid="67"/>
                                        </p:tgtEl>
                                        <p:attrNameLst>
                                          <p:attrName>ppt_w</p:attrName>
                                        </p:attrNameLst>
                                      </p:cBhvr>
                                      <p:tavLst>
                                        <p:tav tm="0">
                                          <p:val>
                                            <p:fltVal val="0"/>
                                          </p:val>
                                        </p:tav>
                                        <p:tav tm="100000">
                                          <p:val>
                                            <p:strVal val="#ppt_w"/>
                                          </p:val>
                                        </p:tav>
                                      </p:tavLst>
                                    </p:anim>
                                    <p:anim calcmode="lin" valueType="num">
                                      <p:cBhvr>
                                        <p:cTn id="255" dur="500" fill="hold"/>
                                        <p:tgtEl>
                                          <p:spTgt spid="67"/>
                                        </p:tgtEl>
                                        <p:attrNameLst>
                                          <p:attrName>ppt_h</p:attrName>
                                        </p:attrNameLst>
                                      </p:cBhvr>
                                      <p:tavLst>
                                        <p:tav tm="0">
                                          <p:val>
                                            <p:fltVal val="0"/>
                                          </p:val>
                                        </p:tav>
                                        <p:tav tm="100000">
                                          <p:val>
                                            <p:strVal val="#ppt_h"/>
                                          </p:val>
                                        </p:tav>
                                      </p:tavLst>
                                    </p:anim>
                                    <p:animEffect transition="in" filter="fade">
                                      <p:cBhvr>
                                        <p:cTn id="256" dur="500"/>
                                        <p:tgtEl>
                                          <p:spTgt spid="67"/>
                                        </p:tgtEl>
                                      </p:cBhvr>
                                    </p:animEffect>
                                  </p:childTnLst>
                                </p:cTn>
                              </p:par>
                            </p:childTnLst>
                          </p:cTn>
                        </p:par>
                        <p:par>
                          <p:cTn id="257" fill="hold">
                            <p:stCondLst>
                              <p:cond delay="21750"/>
                            </p:stCondLst>
                            <p:childTnLst>
                              <p:par>
                                <p:cTn id="258" presetID="53" presetClass="entr" presetSubtype="16" fill="hold" grpId="0" nodeType="afterEffect">
                                  <p:stCondLst>
                                    <p:cond delay="0"/>
                                  </p:stCondLst>
                                  <p:childTnLst>
                                    <p:set>
                                      <p:cBhvr>
                                        <p:cTn id="259" dur="1" fill="hold">
                                          <p:stCondLst>
                                            <p:cond delay="0"/>
                                          </p:stCondLst>
                                        </p:cTn>
                                        <p:tgtEl>
                                          <p:spTgt spid="68"/>
                                        </p:tgtEl>
                                        <p:attrNameLst>
                                          <p:attrName>style.visibility</p:attrName>
                                        </p:attrNameLst>
                                      </p:cBhvr>
                                      <p:to>
                                        <p:strVal val="visible"/>
                                      </p:to>
                                    </p:set>
                                    <p:anim calcmode="lin" valueType="num">
                                      <p:cBhvr>
                                        <p:cTn id="260" dur="500" fill="hold"/>
                                        <p:tgtEl>
                                          <p:spTgt spid="68"/>
                                        </p:tgtEl>
                                        <p:attrNameLst>
                                          <p:attrName>ppt_w</p:attrName>
                                        </p:attrNameLst>
                                      </p:cBhvr>
                                      <p:tavLst>
                                        <p:tav tm="0">
                                          <p:val>
                                            <p:fltVal val="0"/>
                                          </p:val>
                                        </p:tav>
                                        <p:tav tm="100000">
                                          <p:val>
                                            <p:strVal val="#ppt_w"/>
                                          </p:val>
                                        </p:tav>
                                      </p:tavLst>
                                    </p:anim>
                                    <p:anim calcmode="lin" valueType="num">
                                      <p:cBhvr>
                                        <p:cTn id="261" dur="500" fill="hold"/>
                                        <p:tgtEl>
                                          <p:spTgt spid="68"/>
                                        </p:tgtEl>
                                        <p:attrNameLst>
                                          <p:attrName>ppt_h</p:attrName>
                                        </p:attrNameLst>
                                      </p:cBhvr>
                                      <p:tavLst>
                                        <p:tav tm="0">
                                          <p:val>
                                            <p:fltVal val="0"/>
                                          </p:val>
                                        </p:tav>
                                        <p:tav tm="100000">
                                          <p:val>
                                            <p:strVal val="#ppt_h"/>
                                          </p:val>
                                        </p:tav>
                                      </p:tavLst>
                                    </p:anim>
                                    <p:animEffect transition="in" filter="fade">
                                      <p:cBhvr>
                                        <p:cTn id="262" dur="500"/>
                                        <p:tgtEl>
                                          <p:spTgt spid="68"/>
                                        </p:tgtEl>
                                      </p:cBhvr>
                                    </p:animEffect>
                                  </p:childTnLst>
                                </p:cTn>
                              </p:par>
                            </p:childTnLst>
                          </p:cTn>
                        </p:par>
                        <p:par>
                          <p:cTn id="263" fill="hold">
                            <p:stCondLst>
                              <p:cond delay="22250"/>
                            </p:stCondLst>
                            <p:childTnLst>
                              <p:par>
                                <p:cTn id="264" presetID="53" presetClass="entr" presetSubtype="16" fill="hold" grpId="0" nodeType="afterEffect">
                                  <p:stCondLst>
                                    <p:cond delay="0"/>
                                  </p:stCondLst>
                                  <p:childTnLst>
                                    <p:set>
                                      <p:cBhvr>
                                        <p:cTn id="265" dur="1" fill="hold">
                                          <p:stCondLst>
                                            <p:cond delay="0"/>
                                          </p:stCondLst>
                                        </p:cTn>
                                        <p:tgtEl>
                                          <p:spTgt spid="69"/>
                                        </p:tgtEl>
                                        <p:attrNameLst>
                                          <p:attrName>style.visibility</p:attrName>
                                        </p:attrNameLst>
                                      </p:cBhvr>
                                      <p:to>
                                        <p:strVal val="visible"/>
                                      </p:to>
                                    </p:set>
                                    <p:anim calcmode="lin" valueType="num">
                                      <p:cBhvr>
                                        <p:cTn id="266" dur="500" fill="hold"/>
                                        <p:tgtEl>
                                          <p:spTgt spid="69"/>
                                        </p:tgtEl>
                                        <p:attrNameLst>
                                          <p:attrName>ppt_w</p:attrName>
                                        </p:attrNameLst>
                                      </p:cBhvr>
                                      <p:tavLst>
                                        <p:tav tm="0">
                                          <p:val>
                                            <p:fltVal val="0"/>
                                          </p:val>
                                        </p:tav>
                                        <p:tav tm="100000">
                                          <p:val>
                                            <p:strVal val="#ppt_w"/>
                                          </p:val>
                                        </p:tav>
                                      </p:tavLst>
                                    </p:anim>
                                    <p:anim calcmode="lin" valueType="num">
                                      <p:cBhvr>
                                        <p:cTn id="267" dur="500" fill="hold"/>
                                        <p:tgtEl>
                                          <p:spTgt spid="69"/>
                                        </p:tgtEl>
                                        <p:attrNameLst>
                                          <p:attrName>ppt_h</p:attrName>
                                        </p:attrNameLst>
                                      </p:cBhvr>
                                      <p:tavLst>
                                        <p:tav tm="0">
                                          <p:val>
                                            <p:fltVal val="0"/>
                                          </p:val>
                                        </p:tav>
                                        <p:tav tm="100000">
                                          <p:val>
                                            <p:strVal val="#ppt_h"/>
                                          </p:val>
                                        </p:tav>
                                      </p:tavLst>
                                    </p:anim>
                                    <p:animEffect transition="in" filter="fade">
                                      <p:cBhvr>
                                        <p:cTn id="268" dur="500"/>
                                        <p:tgtEl>
                                          <p:spTgt spid="69"/>
                                        </p:tgtEl>
                                      </p:cBhvr>
                                    </p:animEffect>
                                  </p:childTnLst>
                                </p:cTn>
                              </p:par>
                            </p:childTnLst>
                          </p:cTn>
                        </p:par>
                        <p:par>
                          <p:cTn id="269" fill="hold">
                            <p:stCondLst>
                              <p:cond delay="22750"/>
                            </p:stCondLst>
                            <p:childTnLst>
                              <p:par>
                                <p:cTn id="270" presetID="22" presetClass="entr" presetSubtype="4" fill="hold" nodeType="afterEffect">
                                  <p:stCondLst>
                                    <p:cond delay="0"/>
                                  </p:stCondLst>
                                  <p:childTnLst>
                                    <p:set>
                                      <p:cBhvr>
                                        <p:cTn id="271" dur="1" fill="hold">
                                          <p:stCondLst>
                                            <p:cond delay="0"/>
                                          </p:stCondLst>
                                        </p:cTn>
                                        <p:tgtEl>
                                          <p:spTgt spid="66"/>
                                        </p:tgtEl>
                                        <p:attrNameLst>
                                          <p:attrName>style.visibility</p:attrName>
                                        </p:attrNameLst>
                                      </p:cBhvr>
                                      <p:to>
                                        <p:strVal val="visible"/>
                                      </p:to>
                                    </p:set>
                                    <p:animEffect transition="in" filter="wipe(down)">
                                      <p:cBhvr>
                                        <p:cTn id="272" dur="500"/>
                                        <p:tgtEl>
                                          <p:spTgt spid="66"/>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71"/>
                                        </p:tgtEl>
                                        <p:attrNameLst>
                                          <p:attrName>style.visibility</p:attrName>
                                        </p:attrNameLst>
                                      </p:cBhvr>
                                      <p:to>
                                        <p:strVal val="visible"/>
                                      </p:to>
                                    </p:set>
                                    <p:anim calcmode="lin" valueType="num">
                                      <p:cBhvr>
                                        <p:cTn id="275" dur="500" fill="hold"/>
                                        <p:tgtEl>
                                          <p:spTgt spid="71"/>
                                        </p:tgtEl>
                                        <p:attrNameLst>
                                          <p:attrName>ppt_w</p:attrName>
                                        </p:attrNameLst>
                                      </p:cBhvr>
                                      <p:tavLst>
                                        <p:tav tm="0">
                                          <p:val>
                                            <p:fltVal val="0"/>
                                          </p:val>
                                        </p:tav>
                                        <p:tav tm="100000">
                                          <p:val>
                                            <p:strVal val="#ppt_w"/>
                                          </p:val>
                                        </p:tav>
                                      </p:tavLst>
                                    </p:anim>
                                    <p:anim calcmode="lin" valueType="num">
                                      <p:cBhvr>
                                        <p:cTn id="276" dur="500" fill="hold"/>
                                        <p:tgtEl>
                                          <p:spTgt spid="71"/>
                                        </p:tgtEl>
                                        <p:attrNameLst>
                                          <p:attrName>ppt_h</p:attrName>
                                        </p:attrNameLst>
                                      </p:cBhvr>
                                      <p:tavLst>
                                        <p:tav tm="0">
                                          <p:val>
                                            <p:fltVal val="0"/>
                                          </p:val>
                                        </p:tav>
                                        <p:tav tm="100000">
                                          <p:val>
                                            <p:strVal val="#ppt_h"/>
                                          </p:val>
                                        </p:tav>
                                      </p:tavLst>
                                    </p:anim>
                                    <p:animEffect transition="in" filter="fade">
                                      <p:cBhvr>
                                        <p:cTn id="277" dur="500"/>
                                        <p:tgtEl>
                                          <p:spTgt spid="71"/>
                                        </p:tgtEl>
                                      </p:cBhvr>
                                    </p:animEffect>
                                  </p:childTnLst>
                                </p:cTn>
                              </p:par>
                            </p:childTnLst>
                          </p:cTn>
                        </p:par>
                        <p:par>
                          <p:cTn id="278" fill="hold">
                            <p:stCondLst>
                              <p:cond delay="23250"/>
                            </p:stCondLst>
                            <p:childTnLst>
                              <p:par>
                                <p:cTn id="279" presetID="47" presetClass="entr" presetSubtype="0" fill="hold" grpId="0" nodeType="afterEffect">
                                  <p:stCondLst>
                                    <p:cond delay="0"/>
                                  </p:stCondLst>
                                  <p:childTnLst>
                                    <p:set>
                                      <p:cBhvr>
                                        <p:cTn id="280" dur="1" fill="hold">
                                          <p:stCondLst>
                                            <p:cond delay="0"/>
                                          </p:stCondLst>
                                        </p:cTn>
                                        <p:tgtEl>
                                          <p:spTgt spid="70"/>
                                        </p:tgtEl>
                                        <p:attrNameLst>
                                          <p:attrName>style.visibility</p:attrName>
                                        </p:attrNameLst>
                                      </p:cBhvr>
                                      <p:to>
                                        <p:strVal val="visible"/>
                                      </p:to>
                                    </p:set>
                                    <p:animEffect transition="in" filter="fade">
                                      <p:cBhvr>
                                        <p:cTn id="281" dur="1000"/>
                                        <p:tgtEl>
                                          <p:spTgt spid="70"/>
                                        </p:tgtEl>
                                      </p:cBhvr>
                                    </p:animEffect>
                                    <p:anim calcmode="lin" valueType="num">
                                      <p:cBhvr>
                                        <p:cTn id="282" dur="1000" fill="hold"/>
                                        <p:tgtEl>
                                          <p:spTgt spid="70"/>
                                        </p:tgtEl>
                                        <p:attrNameLst>
                                          <p:attrName>ppt_x</p:attrName>
                                        </p:attrNameLst>
                                      </p:cBhvr>
                                      <p:tavLst>
                                        <p:tav tm="0">
                                          <p:val>
                                            <p:strVal val="#ppt_x"/>
                                          </p:val>
                                        </p:tav>
                                        <p:tav tm="100000">
                                          <p:val>
                                            <p:strVal val="#ppt_x"/>
                                          </p:val>
                                        </p:tav>
                                      </p:tavLst>
                                    </p:anim>
                                    <p:anim calcmode="lin" valueType="num">
                                      <p:cBhvr>
                                        <p:cTn id="283" dur="1000" fill="hold"/>
                                        <p:tgtEl>
                                          <p:spTgt spid="70"/>
                                        </p:tgtEl>
                                        <p:attrNameLst>
                                          <p:attrName>ppt_y</p:attrName>
                                        </p:attrNameLst>
                                      </p:cBhvr>
                                      <p:tavLst>
                                        <p:tav tm="0">
                                          <p:val>
                                            <p:strVal val="#ppt_y-.1"/>
                                          </p:val>
                                        </p:tav>
                                        <p:tav tm="100000">
                                          <p:val>
                                            <p:strVal val="#ppt_y"/>
                                          </p:val>
                                        </p:tav>
                                      </p:tavLst>
                                    </p:anim>
                                  </p:childTnLst>
                                </p:cTn>
                              </p:par>
                              <p:par>
                                <p:cTn id="284" presetID="47" presetClass="entr" presetSubtype="0" fill="hold" nodeType="withEffect">
                                  <p:stCondLst>
                                    <p:cond delay="0"/>
                                  </p:stCondLst>
                                  <p:childTnLst>
                                    <p:set>
                                      <p:cBhvr>
                                        <p:cTn id="285" dur="1" fill="hold">
                                          <p:stCondLst>
                                            <p:cond delay="0"/>
                                          </p:stCondLst>
                                        </p:cTn>
                                        <p:tgtEl>
                                          <p:spTgt spid="72"/>
                                        </p:tgtEl>
                                        <p:attrNameLst>
                                          <p:attrName>style.visibility</p:attrName>
                                        </p:attrNameLst>
                                      </p:cBhvr>
                                      <p:to>
                                        <p:strVal val="visible"/>
                                      </p:to>
                                    </p:set>
                                    <p:animEffect transition="in" filter="fade">
                                      <p:cBhvr>
                                        <p:cTn id="286" dur="1000"/>
                                        <p:tgtEl>
                                          <p:spTgt spid="72"/>
                                        </p:tgtEl>
                                      </p:cBhvr>
                                    </p:animEffect>
                                    <p:anim calcmode="lin" valueType="num">
                                      <p:cBhvr>
                                        <p:cTn id="287" dur="1000" fill="hold"/>
                                        <p:tgtEl>
                                          <p:spTgt spid="72"/>
                                        </p:tgtEl>
                                        <p:attrNameLst>
                                          <p:attrName>ppt_x</p:attrName>
                                        </p:attrNameLst>
                                      </p:cBhvr>
                                      <p:tavLst>
                                        <p:tav tm="0">
                                          <p:val>
                                            <p:strVal val="#ppt_x"/>
                                          </p:val>
                                        </p:tav>
                                        <p:tav tm="100000">
                                          <p:val>
                                            <p:strVal val="#ppt_x"/>
                                          </p:val>
                                        </p:tav>
                                      </p:tavLst>
                                    </p:anim>
                                    <p:anim calcmode="lin" valueType="num">
                                      <p:cBhvr>
                                        <p:cTn id="288" dur="1000" fill="hold"/>
                                        <p:tgtEl>
                                          <p:spTgt spid="72"/>
                                        </p:tgtEl>
                                        <p:attrNameLst>
                                          <p:attrName>ppt_y</p:attrName>
                                        </p:attrNameLst>
                                      </p:cBhvr>
                                      <p:tavLst>
                                        <p:tav tm="0">
                                          <p:val>
                                            <p:strVal val="#ppt_y-.1"/>
                                          </p:val>
                                        </p:tav>
                                        <p:tav tm="100000">
                                          <p:val>
                                            <p:strVal val="#ppt_y"/>
                                          </p:val>
                                        </p:tav>
                                      </p:tavLst>
                                    </p:anim>
                                  </p:childTnLst>
                                </p:cTn>
                              </p:par>
                              <p:par>
                                <p:cTn id="289" presetID="47" presetClass="entr" presetSubtype="0" fill="hold" grpId="0" nodeType="withEffect">
                                  <p:stCondLst>
                                    <p:cond delay="0"/>
                                  </p:stCondLst>
                                  <p:childTnLst>
                                    <p:set>
                                      <p:cBhvr>
                                        <p:cTn id="290" dur="1" fill="hold">
                                          <p:stCondLst>
                                            <p:cond delay="0"/>
                                          </p:stCondLst>
                                        </p:cTn>
                                        <p:tgtEl>
                                          <p:spTgt spid="73"/>
                                        </p:tgtEl>
                                        <p:attrNameLst>
                                          <p:attrName>style.visibility</p:attrName>
                                        </p:attrNameLst>
                                      </p:cBhvr>
                                      <p:to>
                                        <p:strVal val="visible"/>
                                      </p:to>
                                    </p:set>
                                    <p:animEffect transition="in" filter="fade">
                                      <p:cBhvr>
                                        <p:cTn id="291" dur="1000"/>
                                        <p:tgtEl>
                                          <p:spTgt spid="73"/>
                                        </p:tgtEl>
                                      </p:cBhvr>
                                    </p:animEffect>
                                    <p:anim calcmode="lin" valueType="num">
                                      <p:cBhvr>
                                        <p:cTn id="292" dur="1000" fill="hold"/>
                                        <p:tgtEl>
                                          <p:spTgt spid="73"/>
                                        </p:tgtEl>
                                        <p:attrNameLst>
                                          <p:attrName>ppt_x</p:attrName>
                                        </p:attrNameLst>
                                      </p:cBhvr>
                                      <p:tavLst>
                                        <p:tav tm="0">
                                          <p:val>
                                            <p:strVal val="#ppt_x"/>
                                          </p:val>
                                        </p:tav>
                                        <p:tav tm="100000">
                                          <p:val>
                                            <p:strVal val="#ppt_x"/>
                                          </p:val>
                                        </p:tav>
                                      </p:tavLst>
                                    </p:anim>
                                    <p:anim calcmode="lin" valueType="num">
                                      <p:cBhvr>
                                        <p:cTn id="293" dur="1000" fill="hold"/>
                                        <p:tgtEl>
                                          <p:spTgt spid="73"/>
                                        </p:tgtEl>
                                        <p:attrNameLst>
                                          <p:attrName>ppt_y</p:attrName>
                                        </p:attrNameLst>
                                      </p:cBhvr>
                                      <p:tavLst>
                                        <p:tav tm="0">
                                          <p:val>
                                            <p:strVal val="#ppt_y-.1"/>
                                          </p:val>
                                        </p:tav>
                                        <p:tav tm="100000">
                                          <p:val>
                                            <p:strVal val="#ppt_y"/>
                                          </p:val>
                                        </p:tav>
                                      </p:tavLst>
                                    </p:anim>
                                  </p:childTnLst>
                                </p:cTn>
                              </p:par>
                            </p:childTnLst>
                          </p:cTn>
                        </p:par>
                        <p:par>
                          <p:cTn id="294" fill="hold">
                            <p:stCondLst>
                              <p:cond delay="24250"/>
                            </p:stCondLst>
                            <p:childTnLst>
                              <p:par>
                                <p:cTn id="295" presetID="53" presetClass="entr" presetSubtype="16" fill="hold" grpId="0" nodeType="afterEffect">
                                  <p:stCondLst>
                                    <p:cond delay="0"/>
                                  </p:stCondLst>
                                  <p:childTnLst>
                                    <p:set>
                                      <p:cBhvr>
                                        <p:cTn id="296" dur="1" fill="hold">
                                          <p:stCondLst>
                                            <p:cond delay="0"/>
                                          </p:stCondLst>
                                        </p:cTn>
                                        <p:tgtEl>
                                          <p:spTgt spid="65"/>
                                        </p:tgtEl>
                                        <p:attrNameLst>
                                          <p:attrName>style.visibility</p:attrName>
                                        </p:attrNameLst>
                                      </p:cBhvr>
                                      <p:to>
                                        <p:strVal val="visible"/>
                                      </p:to>
                                    </p:set>
                                    <p:anim calcmode="lin" valueType="num">
                                      <p:cBhvr>
                                        <p:cTn id="297" dur="500" fill="hold"/>
                                        <p:tgtEl>
                                          <p:spTgt spid="65"/>
                                        </p:tgtEl>
                                        <p:attrNameLst>
                                          <p:attrName>ppt_w</p:attrName>
                                        </p:attrNameLst>
                                      </p:cBhvr>
                                      <p:tavLst>
                                        <p:tav tm="0">
                                          <p:val>
                                            <p:fltVal val="0"/>
                                          </p:val>
                                        </p:tav>
                                        <p:tav tm="100000">
                                          <p:val>
                                            <p:strVal val="#ppt_w"/>
                                          </p:val>
                                        </p:tav>
                                      </p:tavLst>
                                    </p:anim>
                                    <p:anim calcmode="lin" valueType="num">
                                      <p:cBhvr>
                                        <p:cTn id="298" dur="500" fill="hold"/>
                                        <p:tgtEl>
                                          <p:spTgt spid="65"/>
                                        </p:tgtEl>
                                        <p:attrNameLst>
                                          <p:attrName>ppt_h</p:attrName>
                                        </p:attrNameLst>
                                      </p:cBhvr>
                                      <p:tavLst>
                                        <p:tav tm="0">
                                          <p:val>
                                            <p:fltVal val="0"/>
                                          </p:val>
                                        </p:tav>
                                        <p:tav tm="100000">
                                          <p:val>
                                            <p:strVal val="#ppt_h"/>
                                          </p:val>
                                        </p:tav>
                                      </p:tavLst>
                                    </p:anim>
                                    <p:animEffect transition="in" filter="fade">
                                      <p:cBhvr>
                                        <p:cTn id="299" dur="500"/>
                                        <p:tgtEl>
                                          <p:spTgt spid="65"/>
                                        </p:tgtEl>
                                      </p:cBhvr>
                                    </p:animEffect>
                                  </p:childTnLst>
                                </p:cTn>
                              </p:par>
                            </p:childTnLst>
                          </p:cTn>
                        </p:par>
                        <p:par>
                          <p:cTn id="300" fill="hold">
                            <p:stCondLst>
                              <p:cond delay="24750"/>
                            </p:stCondLst>
                            <p:childTnLst>
                              <p:par>
                                <p:cTn id="301" presetID="22" presetClass="entr" presetSubtype="8" fill="hold" nodeType="afterEffect">
                                  <p:stCondLst>
                                    <p:cond delay="0"/>
                                  </p:stCondLst>
                                  <p:childTnLst>
                                    <p:set>
                                      <p:cBhvr>
                                        <p:cTn id="302" dur="1" fill="hold">
                                          <p:stCondLst>
                                            <p:cond delay="0"/>
                                          </p:stCondLst>
                                        </p:cTn>
                                        <p:tgtEl>
                                          <p:spTgt spid="74"/>
                                        </p:tgtEl>
                                        <p:attrNameLst>
                                          <p:attrName>style.visibility</p:attrName>
                                        </p:attrNameLst>
                                      </p:cBhvr>
                                      <p:to>
                                        <p:strVal val="visible"/>
                                      </p:to>
                                    </p:set>
                                    <p:animEffect transition="in" filter="wipe(left)">
                                      <p:cBhvr>
                                        <p:cTn id="303" dur="500"/>
                                        <p:tgtEl>
                                          <p:spTgt spid="74"/>
                                        </p:tgtEl>
                                      </p:cBhvr>
                                    </p:animEffect>
                                  </p:childTnLst>
                                </p:cTn>
                              </p:par>
                            </p:childTnLst>
                          </p:cTn>
                        </p:par>
                        <p:par>
                          <p:cTn id="304" fill="hold">
                            <p:stCondLst>
                              <p:cond delay="25250"/>
                            </p:stCondLst>
                            <p:childTnLst>
                              <p:par>
                                <p:cTn id="305" presetID="53" presetClass="entr" presetSubtype="16" fill="hold" grpId="0" nodeType="afterEffect">
                                  <p:stCondLst>
                                    <p:cond delay="0"/>
                                  </p:stCondLst>
                                  <p:childTnLst>
                                    <p:set>
                                      <p:cBhvr>
                                        <p:cTn id="306" dur="1" fill="hold">
                                          <p:stCondLst>
                                            <p:cond delay="0"/>
                                          </p:stCondLst>
                                        </p:cTn>
                                        <p:tgtEl>
                                          <p:spTgt spid="76"/>
                                        </p:tgtEl>
                                        <p:attrNameLst>
                                          <p:attrName>style.visibility</p:attrName>
                                        </p:attrNameLst>
                                      </p:cBhvr>
                                      <p:to>
                                        <p:strVal val="visible"/>
                                      </p:to>
                                    </p:set>
                                    <p:anim calcmode="lin" valueType="num">
                                      <p:cBhvr>
                                        <p:cTn id="307" dur="500" fill="hold"/>
                                        <p:tgtEl>
                                          <p:spTgt spid="76"/>
                                        </p:tgtEl>
                                        <p:attrNameLst>
                                          <p:attrName>ppt_w</p:attrName>
                                        </p:attrNameLst>
                                      </p:cBhvr>
                                      <p:tavLst>
                                        <p:tav tm="0">
                                          <p:val>
                                            <p:fltVal val="0"/>
                                          </p:val>
                                        </p:tav>
                                        <p:tav tm="100000">
                                          <p:val>
                                            <p:strVal val="#ppt_w"/>
                                          </p:val>
                                        </p:tav>
                                      </p:tavLst>
                                    </p:anim>
                                    <p:anim calcmode="lin" valueType="num">
                                      <p:cBhvr>
                                        <p:cTn id="308" dur="500" fill="hold"/>
                                        <p:tgtEl>
                                          <p:spTgt spid="76"/>
                                        </p:tgtEl>
                                        <p:attrNameLst>
                                          <p:attrName>ppt_h</p:attrName>
                                        </p:attrNameLst>
                                      </p:cBhvr>
                                      <p:tavLst>
                                        <p:tav tm="0">
                                          <p:val>
                                            <p:fltVal val="0"/>
                                          </p:val>
                                        </p:tav>
                                        <p:tav tm="100000">
                                          <p:val>
                                            <p:strVal val="#ppt_h"/>
                                          </p:val>
                                        </p:tav>
                                      </p:tavLst>
                                    </p:anim>
                                    <p:animEffect transition="in" filter="fade">
                                      <p:cBhvr>
                                        <p:cTn id="309" dur="500"/>
                                        <p:tgtEl>
                                          <p:spTgt spid="76"/>
                                        </p:tgtEl>
                                      </p:cBhvr>
                                    </p:animEffect>
                                  </p:childTnLst>
                                </p:cTn>
                              </p:par>
                            </p:childTnLst>
                          </p:cTn>
                        </p:par>
                        <p:par>
                          <p:cTn id="310" fill="hold">
                            <p:stCondLst>
                              <p:cond delay="25750"/>
                            </p:stCondLst>
                            <p:childTnLst>
                              <p:par>
                                <p:cTn id="311" presetID="53" presetClass="entr" presetSubtype="16" fill="hold" grpId="0" nodeType="afterEffect">
                                  <p:stCondLst>
                                    <p:cond delay="0"/>
                                  </p:stCondLst>
                                  <p:childTnLst>
                                    <p:set>
                                      <p:cBhvr>
                                        <p:cTn id="312" dur="1" fill="hold">
                                          <p:stCondLst>
                                            <p:cond delay="0"/>
                                          </p:stCondLst>
                                        </p:cTn>
                                        <p:tgtEl>
                                          <p:spTgt spid="77"/>
                                        </p:tgtEl>
                                        <p:attrNameLst>
                                          <p:attrName>style.visibility</p:attrName>
                                        </p:attrNameLst>
                                      </p:cBhvr>
                                      <p:to>
                                        <p:strVal val="visible"/>
                                      </p:to>
                                    </p:set>
                                    <p:anim calcmode="lin" valueType="num">
                                      <p:cBhvr>
                                        <p:cTn id="313" dur="500" fill="hold"/>
                                        <p:tgtEl>
                                          <p:spTgt spid="77"/>
                                        </p:tgtEl>
                                        <p:attrNameLst>
                                          <p:attrName>ppt_w</p:attrName>
                                        </p:attrNameLst>
                                      </p:cBhvr>
                                      <p:tavLst>
                                        <p:tav tm="0">
                                          <p:val>
                                            <p:fltVal val="0"/>
                                          </p:val>
                                        </p:tav>
                                        <p:tav tm="100000">
                                          <p:val>
                                            <p:strVal val="#ppt_w"/>
                                          </p:val>
                                        </p:tav>
                                      </p:tavLst>
                                    </p:anim>
                                    <p:anim calcmode="lin" valueType="num">
                                      <p:cBhvr>
                                        <p:cTn id="314" dur="500" fill="hold"/>
                                        <p:tgtEl>
                                          <p:spTgt spid="77"/>
                                        </p:tgtEl>
                                        <p:attrNameLst>
                                          <p:attrName>ppt_h</p:attrName>
                                        </p:attrNameLst>
                                      </p:cBhvr>
                                      <p:tavLst>
                                        <p:tav tm="0">
                                          <p:val>
                                            <p:fltVal val="0"/>
                                          </p:val>
                                        </p:tav>
                                        <p:tav tm="100000">
                                          <p:val>
                                            <p:strVal val="#ppt_h"/>
                                          </p:val>
                                        </p:tav>
                                      </p:tavLst>
                                    </p:anim>
                                    <p:animEffect transition="in" filter="fade">
                                      <p:cBhvr>
                                        <p:cTn id="315" dur="500"/>
                                        <p:tgtEl>
                                          <p:spTgt spid="77"/>
                                        </p:tgtEl>
                                      </p:cBhvr>
                                    </p:animEffect>
                                  </p:childTnLst>
                                </p:cTn>
                              </p:par>
                            </p:childTnLst>
                          </p:cTn>
                        </p:par>
                        <p:par>
                          <p:cTn id="316" fill="hold">
                            <p:stCondLst>
                              <p:cond delay="26250"/>
                            </p:stCondLst>
                            <p:childTnLst>
                              <p:par>
                                <p:cTn id="317" presetID="53" presetClass="entr" presetSubtype="16" fill="hold" grpId="0" nodeType="afterEffect">
                                  <p:stCondLst>
                                    <p:cond delay="0"/>
                                  </p:stCondLst>
                                  <p:childTnLst>
                                    <p:set>
                                      <p:cBhvr>
                                        <p:cTn id="318" dur="1" fill="hold">
                                          <p:stCondLst>
                                            <p:cond delay="0"/>
                                          </p:stCondLst>
                                        </p:cTn>
                                        <p:tgtEl>
                                          <p:spTgt spid="81"/>
                                        </p:tgtEl>
                                        <p:attrNameLst>
                                          <p:attrName>style.visibility</p:attrName>
                                        </p:attrNameLst>
                                      </p:cBhvr>
                                      <p:to>
                                        <p:strVal val="visible"/>
                                      </p:to>
                                    </p:set>
                                    <p:anim calcmode="lin" valueType="num">
                                      <p:cBhvr>
                                        <p:cTn id="319" dur="500" fill="hold"/>
                                        <p:tgtEl>
                                          <p:spTgt spid="81"/>
                                        </p:tgtEl>
                                        <p:attrNameLst>
                                          <p:attrName>ppt_w</p:attrName>
                                        </p:attrNameLst>
                                      </p:cBhvr>
                                      <p:tavLst>
                                        <p:tav tm="0">
                                          <p:val>
                                            <p:fltVal val="0"/>
                                          </p:val>
                                        </p:tav>
                                        <p:tav tm="100000">
                                          <p:val>
                                            <p:strVal val="#ppt_w"/>
                                          </p:val>
                                        </p:tav>
                                      </p:tavLst>
                                    </p:anim>
                                    <p:anim calcmode="lin" valueType="num">
                                      <p:cBhvr>
                                        <p:cTn id="320" dur="500" fill="hold"/>
                                        <p:tgtEl>
                                          <p:spTgt spid="81"/>
                                        </p:tgtEl>
                                        <p:attrNameLst>
                                          <p:attrName>ppt_h</p:attrName>
                                        </p:attrNameLst>
                                      </p:cBhvr>
                                      <p:tavLst>
                                        <p:tav tm="0">
                                          <p:val>
                                            <p:fltVal val="0"/>
                                          </p:val>
                                        </p:tav>
                                        <p:tav tm="100000">
                                          <p:val>
                                            <p:strVal val="#ppt_h"/>
                                          </p:val>
                                        </p:tav>
                                      </p:tavLst>
                                    </p:anim>
                                    <p:animEffect transition="in" filter="fade">
                                      <p:cBhvr>
                                        <p:cTn id="321" dur="500"/>
                                        <p:tgtEl>
                                          <p:spTgt spid="81"/>
                                        </p:tgtEl>
                                      </p:cBhvr>
                                    </p:animEffect>
                                  </p:childTnLst>
                                </p:cTn>
                              </p:par>
                            </p:childTnLst>
                          </p:cTn>
                        </p:par>
                        <p:par>
                          <p:cTn id="322" fill="hold">
                            <p:stCondLst>
                              <p:cond delay="26750"/>
                            </p:stCondLst>
                            <p:childTnLst>
                              <p:par>
                                <p:cTn id="323" presetID="22" presetClass="entr" presetSubtype="1" fill="hold" nodeType="afterEffect">
                                  <p:stCondLst>
                                    <p:cond delay="0"/>
                                  </p:stCondLst>
                                  <p:childTnLst>
                                    <p:set>
                                      <p:cBhvr>
                                        <p:cTn id="324" dur="1" fill="hold">
                                          <p:stCondLst>
                                            <p:cond delay="0"/>
                                          </p:stCondLst>
                                        </p:cTn>
                                        <p:tgtEl>
                                          <p:spTgt spid="75"/>
                                        </p:tgtEl>
                                        <p:attrNameLst>
                                          <p:attrName>style.visibility</p:attrName>
                                        </p:attrNameLst>
                                      </p:cBhvr>
                                      <p:to>
                                        <p:strVal val="visible"/>
                                      </p:to>
                                    </p:set>
                                    <p:animEffect transition="in" filter="wipe(up)">
                                      <p:cBhvr>
                                        <p:cTn id="325" dur="500"/>
                                        <p:tgtEl>
                                          <p:spTgt spid="75"/>
                                        </p:tgtEl>
                                      </p:cBhvr>
                                    </p:animEffect>
                                  </p:childTnLst>
                                </p:cTn>
                              </p:par>
                            </p:childTnLst>
                          </p:cTn>
                        </p:par>
                        <p:par>
                          <p:cTn id="326" fill="hold">
                            <p:stCondLst>
                              <p:cond delay="27250"/>
                            </p:stCondLst>
                            <p:childTnLst>
                              <p:par>
                                <p:cTn id="327" presetID="53" presetClass="entr" presetSubtype="16" fill="hold" grpId="0" nodeType="afterEffect">
                                  <p:stCondLst>
                                    <p:cond delay="0"/>
                                  </p:stCondLst>
                                  <p:childTnLst>
                                    <p:set>
                                      <p:cBhvr>
                                        <p:cTn id="328" dur="1" fill="hold">
                                          <p:stCondLst>
                                            <p:cond delay="0"/>
                                          </p:stCondLst>
                                        </p:cTn>
                                        <p:tgtEl>
                                          <p:spTgt spid="79"/>
                                        </p:tgtEl>
                                        <p:attrNameLst>
                                          <p:attrName>style.visibility</p:attrName>
                                        </p:attrNameLst>
                                      </p:cBhvr>
                                      <p:to>
                                        <p:strVal val="visible"/>
                                      </p:to>
                                    </p:set>
                                    <p:anim calcmode="lin" valueType="num">
                                      <p:cBhvr>
                                        <p:cTn id="329" dur="500" fill="hold"/>
                                        <p:tgtEl>
                                          <p:spTgt spid="79"/>
                                        </p:tgtEl>
                                        <p:attrNameLst>
                                          <p:attrName>ppt_w</p:attrName>
                                        </p:attrNameLst>
                                      </p:cBhvr>
                                      <p:tavLst>
                                        <p:tav tm="0">
                                          <p:val>
                                            <p:fltVal val="0"/>
                                          </p:val>
                                        </p:tav>
                                        <p:tav tm="100000">
                                          <p:val>
                                            <p:strVal val="#ppt_w"/>
                                          </p:val>
                                        </p:tav>
                                      </p:tavLst>
                                    </p:anim>
                                    <p:anim calcmode="lin" valueType="num">
                                      <p:cBhvr>
                                        <p:cTn id="330" dur="500" fill="hold"/>
                                        <p:tgtEl>
                                          <p:spTgt spid="79"/>
                                        </p:tgtEl>
                                        <p:attrNameLst>
                                          <p:attrName>ppt_h</p:attrName>
                                        </p:attrNameLst>
                                      </p:cBhvr>
                                      <p:tavLst>
                                        <p:tav tm="0">
                                          <p:val>
                                            <p:fltVal val="0"/>
                                          </p:val>
                                        </p:tav>
                                        <p:tav tm="100000">
                                          <p:val>
                                            <p:strVal val="#ppt_h"/>
                                          </p:val>
                                        </p:tav>
                                      </p:tavLst>
                                    </p:anim>
                                    <p:animEffect transition="in" filter="fade">
                                      <p:cBhvr>
                                        <p:cTn id="331" dur="500"/>
                                        <p:tgtEl>
                                          <p:spTgt spid="79"/>
                                        </p:tgtEl>
                                      </p:cBhvr>
                                    </p:animEffect>
                                  </p:childTnLst>
                                </p:cTn>
                              </p:par>
                            </p:childTnLst>
                          </p:cTn>
                        </p:par>
                        <p:par>
                          <p:cTn id="332" fill="hold">
                            <p:stCondLst>
                              <p:cond delay="27750"/>
                            </p:stCondLst>
                            <p:childTnLst>
                              <p:par>
                                <p:cTn id="333" presetID="42" presetClass="entr" presetSubtype="0" fill="hold" grpId="0" nodeType="afterEffect">
                                  <p:stCondLst>
                                    <p:cond delay="0"/>
                                  </p:stCondLst>
                                  <p:childTnLst>
                                    <p:set>
                                      <p:cBhvr>
                                        <p:cTn id="334" dur="1" fill="hold">
                                          <p:stCondLst>
                                            <p:cond delay="0"/>
                                          </p:stCondLst>
                                        </p:cTn>
                                        <p:tgtEl>
                                          <p:spTgt spid="78"/>
                                        </p:tgtEl>
                                        <p:attrNameLst>
                                          <p:attrName>style.visibility</p:attrName>
                                        </p:attrNameLst>
                                      </p:cBhvr>
                                      <p:to>
                                        <p:strVal val="visible"/>
                                      </p:to>
                                    </p:set>
                                    <p:animEffect transition="in" filter="fade">
                                      <p:cBhvr>
                                        <p:cTn id="335" dur="1000"/>
                                        <p:tgtEl>
                                          <p:spTgt spid="78"/>
                                        </p:tgtEl>
                                      </p:cBhvr>
                                    </p:animEffect>
                                    <p:anim calcmode="lin" valueType="num">
                                      <p:cBhvr>
                                        <p:cTn id="336" dur="1000" fill="hold"/>
                                        <p:tgtEl>
                                          <p:spTgt spid="78"/>
                                        </p:tgtEl>
                                        <p:attrNameLst>
                                          <p:attrName>ppt_x</p:attrName>
                                        </p:attrNameLst>
                                      </p:cBhvr>
                                      <p:tavLst>
                                        <p:tav tm="0">
                                          <p:val>
                                            <p:strVal val="#ppt_x"/>
                                          </p:val>
                                        </p:tav>
                                        <p:tav tm="100000">
                                          <p:val>
                                            <p:strVal val="#ppt_x"/>
                                          </p:val>
                                        </p:tav>
                                      </p:tavLst>
                                    </p:anim>
                                    <p:anim calcmode="lin" valueType="num">
                                      <p:cBhvr>
                                        <p:cTn id="337" dur="1000" fill="hold"/>
                                        <p:tgtEl>
                                          <p:spTgt spid="78"/>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80"/>
                                        </p:tgtEl>
                                        <p:attrNameLst>
                                          <p:attrName>style.visibility</p:attrName>
                                        </p:attrNameLst>
                                      </p:cBhvr>
                                      <p:to>
                                        <p:strVal val="visible"/>
                                      </p:to>
                                    </p:set>
                                    <p:animEffect transition="in" filter="fade">
                                      <p:cBhvr>
                                        <p:cTn id="340" dur="1000"/>
                                        <p:tgtEl>
                                          <p:spTgt spid="80"/>
                                        </p:tgtEl>
                                      </p:cBhvr>
                                    </p:animEffect>
                                    <p:anim calcmode="lin" valueType="num">
                                      <p:cBhvr>
                                        <p:cTn id="341" dur="1000" fill="hold"/>
                                        <p:tgtEl>
                                          <p:spTgt spid="80"/>
                                        </p:tgtEl>
                                        <p:attrNameLst>
                                          <p:attrName>ppt_x</p:attrName>
                                        </p:attrNameLst>
                                      </p:cBhvr>
                                      <p:tavLst>
                                        <p:tav tm="0">
                                          <p:val>
                                            <p:strVal val="#ppt_x"/>
                                          </p:val>
                                        </p:tav>
                                        <p:tav tm="100000">
                                          <p:val>
                                            <p:strVal val="#ppt_x"/>
                                          </p:val>
                                        </p:tav>
                                      </p:tavLst>
                                    </p:anim>
                                    <p:anim calcmode="lin" valueType="num">
                                      <p:cBhvr>
                                        <p:cTn id="342" dur="1000" fill="hold"/>
                                        <p:tgtEl>
                                          <p:spTgt spid="80"/>
                                        </p:tgtEl>
                                        <p:attrNameLst>
                                          <p:attrName>ppt_y</p:attrName>
                                        </p:attrNameLst>
                                      </p:cBhvr>
                                      <p:tavLst>
                                        <p:tav tm="0">
                                          <p:val>
                                            <p:strVal val="#ppt_y+.1"/>
                                          </p:val>
                                        </p:tav>
                                        <p:tav tm="100000">
                                          <p:val>
                                            <p:strVal val="#ppt_y"/>
                                          </p:val>
                                        </p:tav>
                                      </p:tavLst>
                                    </p:anim>
                                  </p:childTnLst>
                                </p:cTn>
                              </p:par>
                              <p:par>
                                <p:cTn id="343" presetID="42" presetClass="entr" presetSubtype="0" fill="hold" grpId="0" nodeType="withEffect">
                                  <p:stCondLst>
                                    <p:cond delay="0"/>
                                  </p:stCondLst>
                                  <p:childTnLst>
                                    <p:set>
                                      <p:cBhvr>
                                        <p:cTn id="344" dur="1" fill="hold">
                                          <p:stCondLst>
                                            <p:cond delay="0"/>
                                          </p:stCondLst>
                                        </p:cTn>
                                        <p:tgtEl>
                                          <p:spTgt spid="83"/>
                                        </p:tgtEl>
                                        <p:attrNameLst>
                                          <p:attrName>style.visibility</p:attrName>
                                        </p:attrNameLst>
                                      </p:cBhvr>
                                      <p:to>
                                        <p:strVal val="visible"/>
                                      </p:to>
                                    </p:set>
                                    <p:animEffect transition="in" filter="fade">
                                      <p:cBhvr>
                                        <p:cTn id="345" dur="1000"/>
                                        <p:tgtEl>
                                          <p:spTgt spid="83"/>
                                        </p:tgtEl>
                                      </p:cBhvr>
                                    </p:animEffect>
                                    <p:anim calcmode="lin" valueType="num">
                                      <p:cBhvr>
                                        <p:cTn id="346" dur="1000" fill="hold"/>
                                        <p:tgtEl>
                                          <p:spTgt spid="83"/>
                                        </p:tgtEl>
                                        <p:attrNameLst>
                                          <p:attrName>ppt_x</p:attrName>
                                        </p:attrNameLst>
                                      </p:cBhvr>
                                      <p:tavLst>
                                        <p:tav tm="0">
                                          <p:val>
                                            <p:strVal val="#ppt_x"/>
                                          </p:val>
                                        </p:tav>
                                        <p:tav tm="100000">
                                          <p:val>
                                            <p:strVal val="#ppt_x"/>
                                          </p:val>
                                        </p:tav>
                                      </p:tavLst>
                                    </p:anim>
                                    <p:anim calcmode="lin" valueType="num">
                                      <p:cBhvr>
                                        <p:cTn id="347" dur="1000" fill="hold"/>
                                        <p:tgtEl>
                                          <p:spTgt spid="83"/>
                                        </p:tgtEl>
                                        <p:attrNameLst>
                                          <p:attrName>ppt_y</p:attrName>
                                        </p:attrNameLst>
                                      </p:cBhvr>
                                      <p:tavLst>
                                        <p:tav tm="0">
                                          <p:val>
                                            <p:strVal val="#ppt_y+.1"/>
                                          </p:val>
                                        </p:tav>
                                        <p:tav tm="100000">
                                          <p:val>
                                            <p:strVal val="#ppt_y"/>
                                          </p:val>
                                        </p:tav>
                                      </p:tavLst>
                                    </p:anim>
                                  </p:childTnLst>
                                </p:cTn>
                              </p:par>
                            </p:childTnLst>
                          </p:cTn>
                        </p:par>
                        <p:par>
                          <p:cTn id="348" fill="hold">
                            <p:stCondLst>
                              <p:cond delay="28750"/>
                            </p:stCondLst>
                            <p:childTnLst>
                              <p:par>
                                <p:cTn id="349" presetID="53" presetClass="entr" presetSubtype="16" fill="hold" grpId="0" nodeType="afterEffect">
                                  <p:stCondLst>
                                    <p:cond delay="0"/>
                                  </p:stCondLst>
                                  <p:childTnLst>
                                    <p:set>
                                      <p:cBhvr>
                                        <p:cTn id="350" dur="1" fill="hold">
                                          <p:stCondLst>
                                            <p:cond delay="0"/>
                                          </p:stCondLst>
                                        </p:cTn>
                                        <p:tgtEl>
                                          <p:spTgt spid="82"/>
                                        </p:tgtEl>
                                        <p:attrNameLst>
                                          <p:attrName>style.visibility</p:attrName>
                                        </p:attrNameLst>
                                      </p:cBhvr>
                                      <p:to>
                                        <p:strVal val="visible"/>
                                      </p:to>
                                    </p:set>
                                    <p:anim calcmode="lin" valueType="num">
                                      <p:cBhvr>
                                        <p:cTn id="351" dur="500" fill="hold"/>
                                        <p:tgtEl>
                                          <p:spTgt spid="82"/>
                                        </p:tgtEl>
                                        <p:attrNameLst>
                                          <p:attrName>ppt_w</p:attrName>
                                        </p:attrNameLst>
                                      </p:cBhvr>
                                      <p:tavLst>
                                        <p:tav tm="0">
                                          <p:val>
                                            <p:fltVal val="0"/>
                                          </p:val>
                                        </p:tav>
                                        <p:tav tm="100000">
                                          <p:val>
                                            <p:strVal val="#ppt_w"/>
                                          </p:val>
                                        </p:tav>
                                      </p:tavLst>
                                    </p:anim>
                                    <p:anim calcmode="lin" valueType="num">
                                      <p:cBhvr>
                                        <p:cTn id="352" dur="500" fill="hold"/>
                                        <p:tgtEl>
                                          <p:spTgt spid="82"/>
                                        </p:tgtEl>
                                        <p:attrNameLst>
                                          <p:attrName>ppt_h</p:attrName>
                                        </p:attrNameLst>
                                      </p:cBhvr>
                                      <p:tavLst>
                                        <p:tav tm="0">
                                          <p:val>
                                            <p:fltVal val="0"/>
                                          </p:val>
                                        </p:tav>
                                        <p:tav tm="100000">
                                          <p:val>
                                            <p:strVal val="#ppt_h"/>
                                          </p:val>
                                        </p:tav>
                                      </p:tavLst>
                                    </p:anim>
                                    <p:animEffect transition="in" filter="fade">
                                      <p:cBhvr>
                                        <p:cTn id="353" dur="500"/>
                                        <p:tgtEl>
                                          <p:spTgt spid="82"/>
                                        </p:tgtEl>
                                      </p:cBhvr>
                                    </p:animEffect>
                                  </p:childTnLst>
                                </p:cTn>
                              </p:par>
                            </p:childTnLst>
                          </p:cTn>
                        </p:par>
                        <p:par>
                          <p:cTn id="354" fill="hold">
                            <p:stCondLst>
                              <p:cond delay="29250"/>
                            </p:stCondLst>
                            <p:childTnLst>
                              <p:par>
                                <p:cTn id="355" presetID="22" presetClass="entr" presetSubtype="8" fill="hold" nodeType="afterEffect">
                                  <p:stCondLst>
                                    <p:cond delay="0"/>
                                  </p:stCondLst>
                                  <p:childTnLst>
                                    <p:set>
                                      <p:cBhvr>
                                        <p:cTn id="356" dur="1" fill="hold">
                                          <p:stCondLst>
                                            <p:cond delay="0"/>
                                          </p:stCondLst>
                                        </p:cTn>
                                        <p:tgtEl>
                                          <p:spTgt spid="84"/>
                                        </p:tgtEl>
                                        <p:attrNameLst>
                                          <p:attrName>style.visibility</p:attrName>
                                        </p:attrNameLst>
                                      </p:cBhvr>
                                      <p:to>
                                        <p:strVal val="visible"/>
                                      </p:to>
                                    </p:set>
                                    <p:animEffect transition="in" filter="wipe(left)">
                                      <p:cBhvr>
                                        <p:cTn id="357" dur="750"/>
                                        <p:tgtEl>
                                          <p:spTgt spid="84"/>
                                        </p:tgtEl>
                                      </p:cBhvr>
                                    </p:animEffect>
                                  </p:childTnLst>
                                </p:cTn>
                              </p:par>
                            </p:childTnLst>
                          </p:cTn>
                        </p:par>
                        <p:par>
                          <p:cTn id="358" fill="hold">
                            <p:stCondLst>
                              <p:cond delay="30000"/>
                            </p:stCondLst>
                            <p:childTnLst>
                              <p:par>
                                <p:cTn id="359" presetID="53" presetClass="entr" presetSubtype="16" fill="hold" grpId="0" nodeType="afterEffect">
                                  <p:stCondLst>
                                    <p:cond delay="0"/>
                                  </p:stCondLst>
                                  <p:childTnLst>
                                    <p:set>
                                      <p:cBhvr>
                                        <p:cTn id="360" dur="1" fill="hold">
                                          <p:stCondLst>
                                            <p:cond delay="0"/>
                                          </p:stCondLst>
                                        </p:cTn>
                                        <p:tgtEl>
                                          <p:spTgt spid="85"/>
                                        </p:tgtEl>
                                        <p:attrNameLst>
                                          <p:attrName>style.visibility</p:attrName>
                                        </p:attrNameLst>
                                      </p:cBhvr>
                                      <p:to>
                                        <p:strVal val="visible"/>
                                      </p:to>
                                    </p:set>
                                    <p:anim calcmode="lin" valueType="num">
                                      <p:cBhvr>
                                        <p:cTn id="361" dur="500" fill="hold"/>
                                        <p:tgtEl>
                                          <p:spTgt spid="85"/>
                                        </p:tgtEl>
                                        <p:attrNameLst>
                                          <p:attrName>ppt_w</p:attrName>
                                        </p:attrNameLst>
                                      </p:cBhvr>
                                      <p:tavLst>
                                        <p:tav tm="0">
                                          <p:val>
                                            <p:fltVal val="0"/>
                                          </p:val>
                                        </p:tav>
                                        <p:tav tm="100000">
                                          <p:val>
                                            <p:strVal val="#ppt_w"/>
                                          </p:val>
                                        </p:tav>
                                      </p:tavLst>
                                    </p:anim>
                                    <p:anim calcmode="lin" valueType="num">
                                      <p:cBhvr>
                                        <p:cTn id="362" dur="500" fill="hold"/>
                                        <p:tgtEl>
                                          <p:spTgt spid="85"/>
                                        </p:tgtEl>
                                        <p:attrNameLst>
                                          <p:attrName>ppt_h</p:attrName>
                                        </p:attrNameLst>
                                      </p:cBhvr>
                                      <p:tavLst>
                                        <p:tav tm="0">
                                          <p:val>
                                            <p:fltVal val="0"/>
                                          </p:val>
                                        </p:tav>
                                        <p:tav tm="100000">
                                          <p:val>
                                            <p:strVal val="#ppt_h"/>
                                          </p:val>
                                        </p:tav>
                                      </p:tavLst>
                                    </p:anim>
                                    <p:animEffect transition="in" filter="fade">
                                      <p:cBhvr>
                                        <p:cTn id="363" dur="500"/>
                                        <p:tgtEl>
                                          <p:spTgt spid="85"/>
                                        </p:tgtEl>
                                      </p:cBhvr>
                                    </p:animEffect>
                                  </p:childTnLst>
                                </p:cTn>
                              </p:par>
                            </p:childTnLst>
                          </p:cTn>
                        </p:par>
                        <p:par>
                          <p:cTn id="364" fill="hold">
                            <p:stCondLst>
                              <p:cond delay="30500"/>
                            </p:stCondLst>
                            <p:childTnLst>
                              <p:par>
                                <p:cTn id="365" presetID="53" presetClass="entr" presetSubtype="16" fill="hold" grpId="0" nodeType="afterEffect">
                                  <p:stCondLst>
                                    <p:cond delay="0"/>
                                  </p:stCondLst>
                                  <p:childTnLst>
                                    <p:set>
                                      <p:cBhvr>
                                        <p:cTn id="366" dur="1" fill="hold">
                                          <p:stCondLst>
                                            <p:cond delay="0"/>
                                          </p:stCondLst>
                                        </p:cTn>
                                        <p:tgtEl>
                                          <p:spTgt spid="86"/>
                                        </p:tgtEl>
                                        <p:attrNameLst>
                                          <p:attrName>style.visibility</p:attrName>
                                        </p:attrNameLst>
                                      </p:cBhvr>
                                      <p:to>
                                        <p:strVal val="visible"/>
                                      </p:to>
                                    </p:set>
                                    <p:anim calcmode="lin" valueType="num">
                                      <p:cBhvr>
                                        <p:cTn id="367" dur="500" fill="hold"/>
                                        <p:tgtEl>
                                          <p:spTgt spid="86"/>
                                        </p:tgtEl>
                                        <p:attrNameLst>
                                          <p:attrName>ppt_w</p:attrName>
                                        </p:attrNameLst>
                                      </p:cBhvr>
                                      <p:tavLst>
                                        <p:tav tm="0">
                                          <p:val>
                                            <p:fltVal val="0"/>
                                          </p:val>
                                        </p:tav>
                                        <p:tav tm="100000">
                                          <p:val>
                                            <p:strVal val="#ppt_w"/>
                                          </p:val>
                                        </p:tav>
                                      </p:tavLst>
                                    </p:anim>
                                    <p:anim calcmode="lin" valueType="num">
                                      <p:cBhvr>
                                        <p:cTn id="368" dur="500" fill="hold"/>
                                        <p:tgtEl>
                                          <p:spTgt spid="86"/>
                                        </p:tgtEl>
                                        <p:attrNameLst>
                                          <p:attrName>ppt_h</p:attrName>
                                        </p:attrNameLst>
                                      </p:cBhvr>
                                      <p:tavLst>
                                        <p:tav tm="0">
                                          <p:val>
                                            <p:fltVal val="0"/>
                                          </p:val>
                                        </p:tav>
                                        <p:tav tm="100000">
                                          <p:val>
                                            <p:strVal val="#ppt_h"/>
                                          </p:val>
                                        </p:tav>
                                      </p:tavLst>
                                    </p:anim>
                                    <p:animEffect transition="in" filter="fade">
                                      <p:cBhvr>
                                        <p:cTn id="369" dur="500"/>
                                        <p:tgtEl>
                                          <p:spTgt spid="86"/>
                                        </p:tgtEl>
                                      </p:cBhvr>
                                    </p:animEffect>
                                  </p:childTnLst>
                                </p:cTn>
                              </p:par>
                            </p:childTnLst>
                          </p:cTn>
                        </p:par>
                        <p:par>
                          <p:cTn id="370" fill="hold">
                            <p:stCondLst>
                              <p:cond delay="31000"/>
                            </p:stCondLst>
                            <p:childTnLst>
                              <p:par>
                                <p:cTn id="371" presetID="53" presetClass="entr" presetSubtype="16" fill="hold" grpId="0" nodeType="afterEffect">
                                  <p:stCondLst>
                                    <p:cond delay="0"/>
                                  </p:stCondLst>
                                  <p:childTnLst>
                                    <p:set>
                                      <p:cBhvr>
                                        <p:cTn id="372" dur="1" fill="hold">
                                          <p:stCondLst>
                                            <p:cond delay="0"/>
                                          </p:stCondLst>
                                        </p:cTn>
                                        <p:tgtEl>
                                          <p:spTgt spid="87"/>
                                        </p:tgtEl>
                                        <p:attrNameLst>
                                          <p:attrName>style.visibility</p:attrName>
                                        </p:attrNameLst>
                                      </p:cBhvr>
                                      <p:to>
                                        <p:strVal val="visible"/>
                                      </p:to>
                                    </p:set>
                                    <p:anim calcmode="lin" valueType="num">
                                      <p:cBhvr>
                                        <p:cTn id="373" dur="500" fill="hold"/>
                                        <p:tgtEl>
                                          <p:spTgt spid="87"/>
                                        </p:tgtEl>
                                        <p:attrNameLst>
                                          <p:attrName>ppt_w</p:attrName>
                                        </p:attrNameLst>
                                      </p:cBhvr>
                                      <p:tavLst>
                                        <p:tav tm="0">
                                          <p:val>
                                            <p:fltVal val="0"/>
                                          </p:val>
                                        </p:tav>
                                        <p:tav tm="100000">
                                          <p:val>
                                            <p:strVal val="#ppt_w"/>
                                          </p:val>
                                        </p:tav>
                                      </p:tavLst>
                                    </p:anim>
                                    <p:anim calcmode="lin" valueType="num">
                                      <p:cBhvr>
                                        <p:cTn id="374" dur="500" fill="hold"/>
                                        <p:tgtEl>
                                          <p:spTgt spid="87"/>
                                        </p:tgtEl>
                                        <p:attrNameLst>
                                          <p:attrName>ppt_h</p:attrName>
                                        </p:attrNameLst>
                                      </p:cBhvr>
                                      <p:tavLst>
                                        <p:tav tm="0">
                                          <p:val>
                                            <p:fltVal val="0"/>
                                          </p:val>
                                        </p:tav>
                                        <p:tav tm="100000">
                                          <p:val>
                                            <p:strVal val="#ppt_h"/>
                                          </p:val>
                                        </p:tav>
                                      </p:tavLst>
                                    </p:anim>
                                    <p:animEffect transition="in" filter="fade">
                                      <p:cBhvr>
                                        <p:cTn id="375" dur="500"/>
                                        <p:tgtEl>
                                          <p:spTgt spid="87"/>
                                        </p:tgtEl>
                                      </p:cBhvr>
                                    </p:animEffect>
                                  </p:childTnLst>
                                </p:cTn>
                              </p:par>
                            </p:childTnLst>
                          </p:cTn>
                        </p:par>
                        <p:par>
                          <p:cTn id="376" fill="hold">
                            <p:stCondLst>
                              <p:cond delay="31500"/>
                            </p:stCondLst>
                            <p:childTnLst>
                              <p:par>
                                <p:cTn id="377" presetID="53" presetClass="entr" presetSubtype="16" fill="hold" grpId="0" nodeType="afterEffect">
                                  <p:stCondLst>
                                    <p:cond delay="0"/>
                                  </p:stCondLst>
                                  <p:childTnLst>
                                    <p:set>
                                      <p:cBhvr>
                                        <p:cTn id="378" dur="1" fill="hold">
                                          <p:stCondLst>
                                            <p:cond delay="0"/>
                                          </p:stCondLst>
                                        </p:cTn>
                                        <p:tgtEl>
                                          <p:spTgt spid="88"/>
                                        </p:tgtEl>
                                        <p:attrNameLst>
                                          <p:attrName>style.visibility</p:attrName>
                                        </p:attrNameLst>
                                      </p:cBhvr>
                                      <p:to>
                                        <p:strVal val="visible"/>
                                      </p:to>
                                    </p:set>
                                    <p:anim calcmode="lin" valueType="num">
                                      <p:cBhvr>
                                        <p:cTn id="379" dur="500" fill="hold"/>
                                        <p:tgtEl>
                                          <p:spTgt spid="88"/>
                                        </p:tgtEl>
                                        <p:attrNameLst>
                                          <p:attrName>ppt_w</p:attrName>
                                        </p:attrNameLst>
                                      </p:cBhvr>
                                      <p:tavLst>
                                        <p:tav tm="0">
                                          <p:val>
                                            <p:fltVal val="0"/>
                                          </p:val>
                                        </p:tav>
                                        <p:tav tm="100000">
                                          <p:val>
                                            <p:strVal val="#ppt_w"/>
                                          </p:val>
                                        </p:tav>
                                      </p:tavLst>
                                    </p:anim>
                                    <p:anim calcmode="lin" valueType="num">
                                      <p:cBhvr>
                                        <p:cTn id="380" dur="500" fill="hold"/>
                                        <p:tgtEl>
                                          <p:spTgt spid="88"/>
                                        </p:tgtEl>
                                        <p:attrNameLst>
                                          <p:attrName>ppt_h</p:attrName>
                                        </p:attrNameLst>
                                      </p:cBhvr>
                                      <p:tavLst>
                                        <p:tav tm="0">
                                          <p:val>
                                            <p:fltVal val="0"/>
                                          </p:val>
                                        </p:tav>
                                        <p:tav tm="100000">
                                          <p:val>
                                            <p:strVal val="#ppt_h"/>
                                          </p:val>
                                        </p:tav>
                                      </p:tavLst>
                                    </p:anim>
                                    <p:animEffect transition="in" filter="fade">
                                      <p:cBhvr>
                                        <p:cTn id="381" dur="500"/>
                                        <p:tgtEl>
                                          <p:spTgt spid="88"/>
                                        </p:tgtEl>
                                      </p:cBhvr>
                                    </p:animEffect>
                                  </p:childTnLst>
                                </p:cTn>
                              </p:par>
                            </p:childTnLst>
                          </p:cTn>
                        </p:par>
                        <p:par>
                          <p:cTn id="382" fill="hold">
                            <p:stCondLst>
                              <p:cond delay="32000"/>
                            </p:stCondLst>
                            <p:childTnLst>
                              <p:par>
                                <p:cTn id="383" presetID="53" presetClass="entr" presetSubtype="16" fill="hold" grpId="0" nodeType="afterEffect">
                                  <p:stCondLst>
                                    <p:cond delay="0"/>
                                  </p:stCondLst>
                                  <p:childTnLst>
                                    <p:set>
                                      <p:cBhvr>
                                        <p:cTn id="384" dur="1" fill="hold">
                                          <p:stCondLst>
                                            <p:cond delay="0"/>
                                          </p:stCondLst>
                                        </p:cTn>
                                        <p:tgtEl>
                                          <p:spTgt spid="89"/>
                                        </p:tgtEl>
                                        <p:attrNameLst>
                                          <p:attrName>style.visibility</p:attrName>
                                        </p:attrNameLst>
                                      </p:cBhvr>
                                      <p:to>
                                        <p:strVal val="visible"/>
                                      </p:to>
                                    </p:set>
                                    <p:anim calcmode="lin" valueType="num">
                                      <p:cBhvr>
                                        <p:cTn id="385" dur="500" fill="hold"/>
                                        <p:tgtEl>
                                          <p:spTgt spid="89"/>
                                        </p:tgtEl>
                                        <p:attrNameLst>
                                          <p:attrName>ppt_w</p:attrName>
                                        </p:attrNameLst>
                                      </p:cBhvr>
                                      <p:tavLst>
                                        <p:tav tm="0">
                                          <p:val>
                                            <p:fltVal val="0"/>
                                          </p:val>
                                        </p:tav>
                                        <p:tav tm="100000">
                                          <p:val>
                                            <p:strVal val="#ppt_w"/>
                                          </p:val>
                                        </p:tav>
                                      </p:tavLst>
                                    </p:anim>
                                    <p:anim calcmode="lin" valueType="num">
                                      <p:cBhvr>
                                        <p:cTn id="386" dur="500" fill="hold"/>
                                        <p:tgtEl>
                                          <p:spTgt spid="89"/>
                                        </p:tgtEl>
                                        <p:attrNameLst>
                                          <p:attrName>ppt_h</p:attrName>
                                        </p:attrNameLst>
                                      </p:cBhvr>
                                      <p:tavLst>
                                        <p:tav tm="0">
                                          <p:val>
                                            <p:fltVal val="0"/>
                                          </p:val>
                                        </p:tav>
                                        <p:tav tm="100000">
                                          <p:val>
                                            <p:strVal val="#ppt_h"/>
                                          </p:val>
                                        </p:tav>
                                      </p:tavLst>
                                    </p:anim>
                                    <p:animEffect transition="in" filter="fade">
                                      <p:cBhvr>
                                        <p:cTn id="387" dur="500"/>
                                        <p:tgtEl>
                                          <p:spTgt spid="89"/>
                                        </p:tgtEl>
                                      </p:cBhvr>
                                    </p:animEffect>
                                  </p:childTnLst>
                                </p:cTn>
                              </p:par>
                            </p:childTnLst>
                          </p:cTn>
                        </p:par>
                        <p:par>
                          <p:cTn id="388" fill="hold">
                            <p:stCondLst>
                              <p:cond delay="32500"/>
                            </p:stCondLst>
                            <p:childTnLst>
                              <p:par>
                                <p:cTn id="389" presetID="53" presetClass="entr" presetSubtype="16" fill="hold" grpId="0" nodeType="afterEffect">
                                  <p:stCondLst>
                                    <p:cond delay="0"/>
                                  </p:stCondLst>
                                  <p:childTnLst>
                                    <p:set>
                                      <p:cBhvr>
                                        <p:cTn id="390" dur="1" fill="hold">
                                          <p:stCondLst>
                                            <p:cond delay="0"/>
                                          </p:stCondLst>
                                        </p:cTn>
                                        <p:tgtEl>
                                          <p:spTgt spid="90"/>
                                        </p:tgtEl>
                                        <p:attrNameLst>
                                          <p:attrName>style.visibility</p:attrName>
                                        </p:attrNameLst>
                                      </p:cBhvr>
                                      <p:to>
                                        <p:strVal val="visible"/>
                                      </p:to>
                                    </p:set>
                                    <p:anim calcmode="lin" valueType="num">
                                      <p:cBhvr>
                                        <p:cTn id="391" dur="500" fill="hold"/>
                                        <p:tgtEl>
                                          <p:spTgt spid="90"/>
                                        </p:tgtEl>
                                        <p:attrNameLst>
                                          <p:attrName>ppt_w</p:attrName>
                                        </p:attrNameLst>
                                      </p:cBhvr>
                                      <p:tavLst>
                                        <p:tav tm="0">
                                          <p:val>
                                            <p:fltVal val="0"/>
                                          </p:val>
                                        </p:tav>
                                        <p:tav tm="100000">
                                          <p:val>
                                            <p:strVal val="#ppt_w"/>
                                          </p:val>
                                        </p:tav>
                                      </p:tavLst>
                                    </p:anim>
                                    <p:anim calcmode="lin" valueType="num">
                                      <p:cBhvr>
                                        <p:cTn id="392" dur="500" fill="hold"/>
                                        <p:tgtEl>
                                          <p:spTgt spid="90"/>
                                        </p:tgtEl>
                                        <p:attrNameLst>
                                          <p:attrName>ppt_h</p:attrName>
                                        </p:attrNameLst>
                                      </p:cBhvr>
                                      <p:tavLst>
                                        <p:tav tm="0">
                                          <p:val>
                                            <p:fltVal val="0"/>
                                          </p:val>
                                        </p:tav>
                                        <p:tav tm="100000">
                                          <p:val>
                                            <p:strVal val="#ppt_h"/>
                                          </p:val>
                                        </p:tav>
                                      </p:tavLst>
                                    </p:anim>
                                    <p:animEffect transition="in" filter="fade">
                                      <p:cBhvr>
                                        <p:cTn id="393" dur="500"/>
                                        <p:tgtEl>
                                          <p:spTgt spid="90"/>
                                        </p:tgtEl>
                                      </p:cBhvr>
                                    </p:animEffect>
                                  </p:childTnLst>
                                </p:cTn>
                              </p:par>
                            </p:childTnLst>
                          </p:cTn>
                        </p:par>
                        <p:par>
                          <p:cTn id="394" fill="hold">
                            <p:stCondLst>
                              <p:cond delay="33000"/>
                            </p:stCondLst>
                            <p:childTnLst>
                              <p:par>
                                <p:cTn id="395" presetID="53" presetClass="entr" presetSubtype="16" fill="hold" grpId="0" nodeType="afterEffect">
                                  <p:stCondLst>
                                    <p:cond delay="0"/>
                                  </p:stCondLst>
                                  <p:childTnLst>
                                    <p:set>
                                      <p:cBhvr>
                                        <p:cTn id="396" dur="1" fill="hold">
                                          <p:stCondLst>
                                            <p:cond delay="0"/>
                                          </p:stCondLst>
                                        </p:cTn>
                                        <p:tgtEl>
                                          <p:spTgt spid="91"/>
                                        </p:tgtEl>
                                        <p:attrNameLst>
                                          <p:attrName>style.visibility</p:attrName>
                                        </p:attrNameLst>
                                      </p:cBhvr>
                                      <p:to>
                                        <p:strVal val="visible"/>
                                      </p:to>
                                    </p:set>
                                    <p:anim calcmode="lin" valueType="num">
                                      <p:cBhvr>
                                        <p:cTn id="397" dur="500" fill="hold"/>
                                        <p:tgtEl>
                                          <p:spTgt spid="91"/>
                                        </p:tgtEl>
                                        <p:attrNameLst>
                                          <p:attrName>ppt_w</p:attrName>
                                        </p:attrNameLst>
                                      </p:cBhvr>
                                      <p:tavLst>
                                        <p:tav tm="0">
                                          <p:val>
                                            <p:fltVal val="0"/>
                                          </p:val>
                                        </p:tav>
                                        <p:tav tm="100000">
                                          <p:val>
                                            <p:strVal val="#ppt_w"/>
                                          </p:val>
                                        </p:tav>
                                      </p:tavLst>
                                    </p:anim>
                                    <p:anim calcmode="lin" valueType="num">
                                      <p:cBhvr>
                                        <p:cTn id="398" dur="500" fill="hold"/>
                                        <p:tgtEl>
                                          <p:spTgt spid="91"/>
                                        </p:tgtEl>
                                        <p:attrNameLst>
                                          <p:attrName>ppt_h</p:attrName>
                                        </p:attrNameLst>
                                      </p:cBhvr>
                                      <p:tavLst>
                                        <p:tav tm="0">
                                          <p:val>
                                            <p:fltVal val="0"/>
                                          </p:val>
                                        </p:tav>
                                        <p:tav tm="100000">
                                          <p:val>
                                            <p:strVal val="#ppt_h"/>
                                          </p:val>
                                        </p:tav>
                                      </p:tavLst>
                                    </p:anim>
                                    <p:animEffect transition="in" filter="fade">
                                      <p:cBhvr>
                                        <p:cTn id="399" dur="500"/>
                                        <p:tgtEl>
                                          <p:spTgt spid="91"/>
                                        </p:tgtEl>
                                      </p:cBhvr>
                                    </p:animEffect>
                                  </p:childTnLst>
                                </p:cTn>
                              </p:par>
                            </p:childTnLst>
                          </p:cTn>
                        </p:par>
                        <p:par>
                          <p:cTn id="400" fill="hold">
                            <p:stCondLst>
                              <p:cond delay="33500"/>
                            </p:stCondLst>
                            <p:childTnLst>
                              <p:par>
                                <p:cTn id="401" presetID="22" presetClass="entr" presetSubtype="8" fill="hold" nodeType="afterEffect">
                                  <p:stCondLst>
                                    <p:cond delay="0"/>
                                  </p:stCondLst>
                                  <p:childTnLst>
                                    <p:set>
                                      <p:cBhvr>
                                        <p:cTn id="402" dur="1" fill="hold">
                                          <p:stCondLst>
                                            <p:cond delay="0"/>
                                          </p:stCondLst>
                                        </p:cTn>
                                        <p:tgtEl>
                                          <p:spTgt spid="93"/>
                                        </p:tgtEl>
                                        <p:attrNameLst>
                                          <p:attrName>style.visibility</p:attrName>
                                        </p:attrNameLst>
                                      </p:cBhvr>
                                      <p:to>
                                        <p:strVal val="visible"/>
                                      </p:to>
                                    </p:set>
                                    <p:animEffect transition="in" filter="wipe(left)">
                                      <p:cBhvr>
                                        <p:cTn id="40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animBg="1"/>
      <p:bldP spid="9" grpId="0" animBg="1"/>
      <p:bldP spid="10" grpId="0" animBg="1"/>
      <p:bldP spid="13" grpId="0"/>
      <p:bldP spid="14" grpId="0"/>
      <p:bldP spid="15" grpId="0" animBg="1"/>
      <p:bldP spid="20" grpId="0" animBg="1"/>
      <p:bldP spid="21" grpId="0" animBg="1"/>
      <p:bldP spid="22" grpId="0" animBg="1"/>
      <p:bldP spid="24" grpId="0"/>
      <p:bldP spid="25" grpId="0" animBg="1"/>
      <p:bldP spid="29" grpId="0" animBg="1"/>
      <p:bldP spid="30" grpId="0" animBg="1"/>
      <p:bldP spid="31" grpId="0" animBg="1"/>
      <p:bldP spid="32" grpId="0" animBg="1"/>
      <p:bldP spid="33" grpId="0"/>
      <p:bldP spid="35" grpId="0" animBg="1"/>
      <p:bldP spid="37" grpId="0" animBg="1"/>
      <p:bldP spid="39" grpId="0" animBg="1"/>
      <p:bldP spid="40" grpId="0" animBg="1"/>
      <p:bldP spid="41" grpId="0" animBg="1"/>
      <p:bldP spid="42" grpId="0"/>
      <p:bldP spid="43" grpId="0" animBg="1"/>
      <p:bldP spid="52" grpId="0" animBg="1"/>
      <p:bldP spid="53" grpId="0" animBg="1"/>
      <p:bldP spid="54" grpId="0"/>
      <p:bldP spid="55" grpId="0" animBg="1"/>
      <p:bldP spid="62" grpId="0" animBg="1"/>
      <p:bldP spid="63" grpId="0" animBg="1"/>
      <p:bldP spid="65" grpId="0" animBg="1"/>
      <p:bldP spid="67" grpId="0" animBg="1"/>
      <p:bldP spid="68" grpId="0" animBg="1"/>
      <p:bldP spid="69" grpId="0" animBg="1"/>
      <p:bldP spid="70" grpId="0"/>
      <p:bldP spid="71" grpId="0" animBg="1"/>
      <p:bldP spid="73" grpId="0"/>
      <p:bldP spid="76" grpId="0" animBg="1"/>
      <p:bldP spid="77" grpId="0" animBg="1"/>
      <p:bldP spid="78" grpId="0"/>
      <p:bldP spid="79" grpId="0" animBg="1"/>
      <p:bldP spid="81" grpId="0" animBg="1"/>
      <p:bldP spid="82" grpId="0" animBg="1"/>
      <p:bldP spid="83" grpId="0"/>
      <p:bldP spid="85" grpId="0" animBg="1"/>
      <p:bldP spid="86" grpId="0" animBg="1"/>
      <p:bldP spid="87" grpId="0" animBg="1"/>
      <p:bldP spid="88" grpId="0" animBg="1"/>
      <p:bldP spid="89" grpId="0" animBg="1"/>
      <p:bldP spid="90" grpId="0" animBg="1"/>
      <p:bldP spid="9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073" y="1085850"/>
            <a:ext cx="7916328" cy="3771900"/>
          </a:xfrm>
        </p:spPr>
        <p:txBody>
          <a:bodyPr>
            <a:normAutofit fontScale="55000" lnSpcReduction="20000"/>
          </a:bodyPr>
          <a:lstStyle/>
          <a:p>
            <a:pPr lvl="0"/>
            <a:r>
              <a:rPr lang="en-US" sz="4400" kern="1200" dirty="0" smtClean="0">
                <a:solidFill>
                  <a:schemeClr val="tx1"/>
                </a:solidFill>
                <a:effectLst/>
                <a:latin typeface="+mj-lt"/>
                <a:ea typeface="+mj-ea"/>
                <a:cs typeface="+mj-cs"/>
              </a:rPr>
              <a:t>Although Joseph, one of Jacob’s 12 sons, was not part of the Messianic line, God sovereignly used him to protect the Messianic line. </a:t>
            </a:r>
          </a:p>
          <a:p>
            <a:pPr lvl="0"/>
            <a:r>
              <a:rPr lang="en-US" sz="4400" kern="1200" dirty="0" smtClean="0">
                <a:solidFill>
                  <a:schemeClr val="tx1"/>
                </a:solidFill>
                <a:effectLst/>
                <a:latin typeface="+mj-lt"/>
                <a:ea typeface="+mj-ea"/>
                <a:cs typeface="+mj-cs"/>
              </a:rPr>
              <a:t>Joseph is the one responsible for the relocation of God’s chosen people to Egypt. Joseph serves as a link between the patriarchal period and the period of the Exodus. </a:t>
            </a:r>
          </a:p>
          <a:p>
            <a:pPr lvl="0"/>
            <a:r>
              <a:rPr lang="en-US" sz="4400" kern="1200" dirty="0" smtClean="0">
                <a:solidFill>
                  <a:schemeClr val="tx1"/>
                </a:solidFill>
                <a:effectLst/>
                <a:latin typeface="+mj-lt"/>
                <a:ea typeface="+mj-ea"/>
                <a:cs typeface="+mj-cs"/>
              </a:rPr>
              <a:t>Joseph was a righteous and </a:t>
            </a:r>
            <a:br>
              <a:rPr lang="en-US" sz="4400" kern="1200" dirty="0" smtClean="0">
                <a:solidFill>
                  <a:schemeClr val="tx1"/>
                </a:solidFill>
                <a:effectLst/>
                <a:latin typeface="+mj-lt"/>
                <a:ea typeface="+mj-ea"/>
                <a:cs typeface="+mj-cs"/>
              </a:rPr>
            </a:br>
            <a:r>
              <a:rPr lang="en-US" sz="4400" kern="1200" dirty="0" smtClean="0">
                <a:solidFill>
                  <a:schemeClr val="tx1"/>
                </a:solidFill>
                <a:effectLst/>
                <a:latin typeface="+mj-lt"/>
                <a:ea typeface="+mj-ea"/>
                <a:cs typeface="+mj-cs"/>
              </a:rPr>
              <a:t>faithful man despite times of </a:t>
            </a:r>
            <a:br>
              <a:rPr lang="en-US" sz="4400" kern="1200" dirty="0" smtClean="0">
                <a:solidFill>
                  <a:schemeClr val="tx1"/>
                </a:solidFill>
                <a:effectLst/>
                <a:latin typeface="+mj-lt"/>
                <a:ea typeface="+mj-ea"/>
                <a:cs typeface="+mj-cs"/>
              </a:rPr>
            </a:br>
            <a:r>
              <a:rPr lang="en-US" sz="4400" kern="1200" dirty="0" smtClean="0">
                <a:solidFill>
                  <a:schemeClr val="tx1"/>
                </a:solidFill>
                <a:effectLst/>
                <a:latin typeface="+mj-lt"/>
                <a:ea typeface="+mj-ea"/>
                <a:cs typeface="+mj-cs"/>
              </a:rPr>
              <a:t>suffering and glory. </a:t>
            </a:r>
            <a:br>
              <a:rPr lang="en-US" sz="4400" kern="1200" dirty="0" smtClean="0">
                <a:solidFill>
                  <a:schemeClr val="tx1"/>
                </a:solidFill>
                <a:effectLst/>
                <a:latin typeface="+mj-lt"/>
                <a:ea typeface="+mj-ea"/>
                <a:cs typeface="+mj-cs"/>
              </a:rPr>
            </a:br>
            <a:r>
              <a:rPr lang="en-US" sz="4400" kern="1200" dirty="0" smtClean="0">
                <a:solidFill>
                  <a:schemeClr val="tx1"/>
                </a:solidFill>
                <a:effectLst/>
                <a:latin typeface="+mj-lt"/>
                <a:ea typeface="+mj-ea"/>
                <a:cs typeface="+mj-cs"/>
              </a:rPr>
              <a:t>The following is a brief sketch of</a:t>
            </a:r>
            <a:br>
              <a:rPr lang="en-US" sz="4400" kern="1200" dirty="0" smtClean="0">
                <a:solidFill>
                  <a:schemeClr val="tx1"/>
                </a:solidFill>
                <a:effectLst/>
                <a:latin typeface="+mj-lt"/>
                <a:ea typeface="+mj-ea"/>
                <a:cs typeface="+mj-cs"/>
              </a:rPr>
            </a:br>
            <a:r>
              <a:rPr lang="en-US" sz="4400" kern="1200" dirty="0" smtClean="0">
                <a:solidFill>
                  <a:schemeClr val="tx1"/>
                </a:solidFill>
                <a:effectLst/>
                <a:latin typeface="+mj-lt"/>
                <a:ea typeface="+mj-ea"/>
                <a:cs typeface="+mj-cs"/>
              </a:rPr>
              <a:t>his life</a:t>
            </a:r>
            <a:r>
              <a:rPr lang="en-US" sz="4400" dirty="0">
                <a:solidFill>
                  <a:schemeClr val="tx1"/>
                </a:solidFill>
                <a:latin typeface="+mj-lt"/>
                <a:ea typeface="+mj-ea"/>
                <a:cs typeface="+mj-cs"/>
              </a:rPr>
              <a:t>.</a:t>
            </a:r>
            <a:endParaRPr lang="en-US" sz="4400" kern="1200" dirty="0" smtClean="0">
              <a:solidFill>
                <a:schemeClr val="tx1"/>
              </a:solidFill>
              <a:effectLst/>
              <a:latin typeface="+mj-lt"/>
              <a:ea typeface="+mj-ea"/>
              <a:cs typeface="+mj-cs"/>
            </a:endParaRPr>
          </a:p>
        </p:txBody>
      </p:sp>
      <p:sp>
        <p:nvSpPr>
          <p:cNvPr id="2" name="Title 1"/>
          <p:cNvSpPr>
            <a:spLocks noGrp="1"/>
          </p:cNvSpPr>
          <p:nvPr>
            <p:ph type="title"/>
          </p:nvPr>
        </p:nvSpPr>
        <p:spPr>
          <a:xfrm>
            <a:off x="2743200" y="374904"/>
            <a:ext cx="3657600" cy="939546"/>
          </a:xfrm>
        </p:spPr>
        <p:txBody>
          <a:bodyPr/>
          <a:lstStyle/>
          <a:p>
            <a:pPr lvl="0"/>
            <a:r>
              <a:rPr lang="en-US" sz="4400" b="1" kern="1200" dirty="0" smtClean="0">
                <a:solidFill>
                  <a:schemeClr val="tx1"/>
                </a:solidFill>
                <a:effectLst/>
                <a:latin typeface="+mj-lt"/>
                <a:ea typeface="+mj-ea"/>
                <a:cs typeface="+mj-cs"/>
              </a:rPr>
              <a:t>JOSEPH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914650"/>
            <a:ext cx="2377440" cy="2213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547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p:cNvCxnSpPr/>
          <p:nvPr/>
        </p:nvCxnSpPr>
        <p:spPr>
          <a:xfrm>
            <a:off x="4568719"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473440" y="2143128"/>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22376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9436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52800" y="2143128"/>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57400" y="2143717"/>
            <a:ext cx="12801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2143717"/>
            <a:ext cx="118872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143717"/>
            <a:ext cx="8229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88229" flipH="1" flipV="1">
            <a:off x="1751664" y="1998247"/>
            <a:ext cx="340052" cy="332132"/>
          </a:xfrm>
          <a:prstGeom prst="arc">
            <a:avLst/>
          </a:prstGeom>
          <a:ln>
            <a:solidFill>
              <a:srgbClr val="C8920A"/>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 name="Straight Connector 18"/>
          <p:cNvCxnSpPr/>
          <p:nvPr/>
        </p:nvCxnSpPr>
        <p:spPr>
          <a:xfrm rot="16200000">
            <a:off x="1741170" y="1909994"/>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54039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4348" y="400050"/>
            <a:ext cx="7375304" cy="710946"/>
          </a:xfrm>
        </p:spPr>
        <p:txBody>
          <a:bodyPr>
            <a:normAutofit fontScale="90000"/>
          </a:bodyPr>
          <a:lstStyle/>
          <a:p>
            <a:r>
              <a:rPr lang="en-US" sz="4900" dirty="0" smtClean="0">
                <a:solidFill>
                  <a:schemeClr val="tx1"/>
                </a:solidFill>
                <a:effectLst>
                  <a:outerShdw blurRad="38100" dist="38100" dir="2700000" algn="tl">
                    <a:srgbClr val="000000">
                      <a:alpha val="43137"/>
                    </a:srgbClr>
                  </a:outerShdw>
                </a:effectLst>
              </a:rPr>
              <a:t>JOSEPH 1915 BC </a:t>
            </a:r>
            <a:r>
              <a:rPr lang="en-US" sz="4900" dirty="0">
                <a:solidFill>
                  <a:schemeClr val="tx1"/>
                </a:solidFill>
                <a:effectLst>
                  <a:outerShdw blurRad="38100" dist="38100" dir="2700000" algn="tl">
                    <a:srgbClr val="000000">
                      <a:alpha val="43137"/>
                    </a:srgbClr>
                  </a:outerShdw>
                </a:effectLst>
              </a:rPr>
              <a:t>TO </a:t>
            </a:r>
            <a:r>
              <a:rPr lang="en-US" sz="4900" dirty="0" smtClean="0">
                <a:solidFill>
                  <a:schemeClr val="tx1"/>
                </a:solidFill>
                <a:effectLst>
                  <a:outerShdw blurRad="38100" dist="38100" dir="2700000" algn="tl">
                    <a:srgbClr val="000000">
                      <a:alpha val="43137"/>
                    </a:srgbClr>
                  </a:outerShdw>
                </a:effectLst>
              </a:rPr>
              <a:t>1805 </a:t>
            </a:r>
            <a:r>
              <a:rPr lang="en-US" sz="4900" dirty="0">
                <a:solidFill>
                  <a:schemeClr val="tx1"/>
                </a:solidFill>
                <a:effectLst>
                  <a:outerShdw blurRad="38100" dist="38100" dir="2700000" algn="tl">
                    <a:srgbClr val="000000">
                      <a:alpha val="43137"/>
                    </a:srgbClr>
                  </a:outerShdw>
                </a:effectLst>
              </a:rPr>
              <a:t>BC </a:t>
            </a:r>
            <a:endParaRPr lang="en-US" dirty="0">
              <a:effectLst>
                <a:outerShdw blurRad="38100" dist="38100" dir="2700000" algn="tl">
                  <a:srgbClr val="000000">
                    <a:alpha val="43137"/>
                  </a:srgbClr>
                </a:outerShdw>
              </a:effectLst>
            </a:endParaRPr>
          </a:p>
        </p:txBody>
      </p:sp>
      <p:sp>
        <p:nvSpPr>
          <p:cNvPr id="7" name="Oval 6"/>
          <p:cNvSpPr/>
          <p:nvPr/>
        </p:nvSpPr>
        <p:spPr>
          <a:xfrm>
            <a:off x="688987" y="2080655"/>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643267" y="2046365"/>
            <a:ext cx="274320" cy="205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7547" y="2012075"/>
            <a:ext cx="36576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flipH="1">
            <a:off x="553737" y="1978330"/>
            <a:ext cx="365760" cy="331076"/>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p:cNvSpPr txBox="1"/>
          <p:nvPr/>
        </p:nvSpPr>
        <p:spPr>
          <a:xfrm>
            <a:off x="92129" y="2684077"/>
            <a:ext cx="1377300" cy="528350"/>
          </a:xfrm>
          <a:prstGeom prst="rect">
            <a:avLst/>
          </a:prstGeom>
          <a:noFill/>
        </p:spPr>
        <p:txBody>
          <a:bodyPr wrap="none" rtlCol="0">
            <a:spAutoFit/>
          </a:bodyPr>
          <a:lstStyle/>
          <a:p>
            <a:pPr algn="ctr">
              <a:lnSpc>
                <a:spcPts val="1700"/>
              </a:lnSpc>
            </a:pPr>
            <a:r>
              <a:rPr lang="en-US" sz="1600" b="1" dirty="0" smtClean="0"/>
              <a:t>Joseph’s Birth</a:t>
            </a:r>
            <a:r>
              <a:rPr lang="en-US" sz="1600" dirty="0" smtClean="0"/>
              <a:t/>
            </a:r>
            <a:br>
              <a:rPr lang="en-US" sz="1600" dirty="0" smtClean="0"/>
            </a:br>
            <a:r>
              <a:rPr lang="en-US" sz="1600" dirty="0" smtClean="0"/>
              <a:t>Genesis 30:24</a:t>
            </a:r>
            <a:endParaRPr lang="en-US" sz="1600" dirty="0"/>
          </a:p>
        </p:txBody>
      </p:sp>
      <p:sp>
        <p:nvSpPr>
          <p:cNvPr id="14" name="TextBox 13"/>
          <p:cNvSpPr txBox="1"/>
          <p:nvPr/>
        </p:nvSpPr>
        <p:spPr>
          <a:xfrm>
            <a:off x="438156" y="1644425"/>
            <a:ext cx="691215" cy="369332"/>
          </a:xfrm>
          <a:prstGeom prst="rect">
            <a:avLst/>
          </a:prstGeom>
          <a:noFill/>
        </p:spPr>
        <p:txBody>
          <a:bodyPr wrap="none" rtlCol="0">
            <a:spAutoFit/>
          </a:bodyPr>
          <a:lstStyle/>
          <a:p>
            <a:pPr algn="ctr"/>
            <a:r>
              <a:rPr lang="en-US" dirty="0" smtClean="0"/>
              <a:t>1915</a:t>
            </a:r>
            <a:endParaRPr lang="en-US" dirty="0"/>
          </a:p>
        </p:txBody>
      </p:sp>
      <p:sp>
        <p:nvSpPr>
          <p:cNvPr id="15" name="Oval 14"/>
          <p:cNvSpPr/>
          <p:nvPr/>
        </p:nvSpPr>
        <p:spPr>
          <a:xfrm>
            <a:off x="731421" y="2628900"/>
            <a:ext cx="91440" cy="6858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p:nvPr/>
        </p:nvCxnSpPr>
        <p:spPr>
          <a:xfrm>
            <a:off x="186417" y="3089674"/>
            <a:ext cx="118872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Oval 19"/>
          <p:cNvSpPr/>
          <p:nvPr/>
        </p:nvSpPr>
        <p:spPr>
          <a:xfrm>
            <a:off x="1890941" y="2090507"/>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1845221" y="2056217"/>
            <a:ext cx="274320" cy="20574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99501" y="2021927"/>
            <a:ext cx="365760" cy="274320"/>
          </a:xfrm>
          <a:prstGeom prst="ellipse">
            <a:avLst/>
          </a:prstGeom>
          <a:noFill/>
          <a:ln>
            <a:solidFill>
              <a:srgbClr val="C8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2453" y="1268017"/>
            <a:ext cx="2368494" cy="528350"/>
          </a:xfrm>
          <a:prstGeom prst="rect">
            <a:avLst/>
          </a:prstGeom>
          <a:noFill/>
        </p:spPr>
        <p:txBody>
          <a:bodyPr wrap="square" rtlCol="0">
            <a:spAutoFit/>
          </a:bodyPr>
          <a:lstStyle/>
          <a:p>
            <a:pPr algn="ctr">
              <a:lnSpc>
                <a:spcPts val="1700"/>
              </a:lnSpc>
            </a:pPr>
            <a:r>
              <a:rPr lang="en-US" sz="1600" b="1" dirty="0" smtClean="0">
                <a:solidFill>
                  <a:srgbClr val="C8920A"/>
                </a:solidFill>
              </a:rPr>
              <a:t>Joseph Sold into Slavery</a:t>
            </a:r>
            <a:br>
              <a:rPr lang="en-US" sz="1600" b="1" dirty="0" smtClean="0">
                <a:solidFill>
                  <a:srgbClr val="C8920A"/>
                </a:solidFill>
              </a:rPr>
            </a:br>
            <a:r>
              <a:rPr lang="en-US" sz="1600" dirty="0" smtClean="0">
                <a:solidFill>
                  <a:srgbClr val="C8920A"/>
                </a:solidFill>
              </a:rPr>
              <a:t>Genesis 37</a:t>
            </a:r>
            <a:endParaRPr lang="en-US" sz="1600" dirty="0">
              <a:solidFill>
                <a:srgbClr val="C8920A"/>
              </a:solidFill>
            </a:endParaRPr>
          </a:p>
        </p:txBody>
      </p:sp>
      <p:sp>
        <p:nvSpPr>
          <p:cNvPr id="25" name="Oval 24"/>
          <p:cNvSpPr/>
          <p:nvPr/>
        </p:nvSpPr>
        <p:spPr>
          <a:xfrm>
            <a:off x="1937382" y="1636317"/>
            <a:ext cx="91440" cy="6858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6" name="Straight Connector 25"/>
          <p:cNvCxnSpPr/>
          <p:nvPr/>
        </p:nvCxnSpPr>
        <p:spPr>
          <a:xfrm>
            <a:off x="914400" y="1257300"/>
            <a:ext cx="2103120" cy="0"/>
          </a:xfrm>
          <a:prstGeom prst="line">
            <a:avLst/>
          </a:prstGeom>
          <a:ln w="19050">
            <a:solidFill>
              <a:srgbClr val="C8920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3068078"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217545" y="2080655"/>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Oval 29"/>
          <p:cNvSpPr/>
          <p:nvPr/>
        </p:nvSpPr>
        <p:spPr>
          <a:xfrm>
            <a:off x="3170947" y="2046365"/>
            <a:ext cx="274320" cy="20574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25227" y="2012075"/>
            <a:ext cx="365760" cy="274320"/>
          </a:xfrm>
          <a:prstGeom prst="ellipse">
            <a:avLst/>
          </a:prstGeom>
          <a:noFill/>
          <a:ln>
            <a:solidFill>
              <a:srgbClr val="88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p:nvPr/>
        </p:nvSpPr>
        <p:spPr>
          <a:xfrm flipH="1">
            <a:off x="3081417" y="1978330"/>
            <a:ext cx="365760" cy="331076"/>
          </a:xfrm>
          <a:prstGeom prst="arc">
            <a:avLst/>
          </a:prstGeom>
          <a:ln>
            <a:solidFill>
              <a:srgbClr val="88CC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3" name="TextBox 32"/>
          <p:cNvSpPr txBox="1"/>
          <p:nvPr/>
        </p:nvSpPr>
        <p:spPr>
          <a:xfrm>
            <a:off x="2504268" y="2684077"/>
            <a:ext cx="1649169" cy="528350"/>
          </a:xfrm>
          <a:prstGeom prst="rect">
            <a:avLst/>
          </a:prstGeom>
          <a:noFill/>
        </p:spPr>
        <p:txBody>
          <a:bodyPr wrap="none" rtlCol="0">
            <a:spAutoFit/>
          </a:bodyPr>
          <a:lstStyle/>
          <a:p>
            <a:pPr algn="ctr">
              <a:lnSpc>
                <a:spcPts val="1700"/>
              </a:lnSpc>
            </a:pPr>
            <a:r>
              <a:rPr lang="en-US" sz="1600" b="1" dirty="0" smtClean="0">
                <a:solidFill>
                  <a:srgbClr val="88CC00"/>
                </a:solidFill>
              </a:rPr>
              <a:t>Suffered in Egypt</a:t>
            </a:r>
            <a:br>
              <a:rPr lang="en-US" sz="1600" b="1" dirty="0" smtClean="0">
                <a:solidFill>
                  <a:srgbClr val="88CC00"/>
                </a:solidFill>
              </a:rPr>
            </a:br>
            <a:r>
              <a:rPr lang="en-US" sz="1600" dirty="0" smtClean="0">
                <a:solidFill>
                  <a:srgbClr val="88CC00"/>
                </a:solidFill>
              </a:rPr>
              <a:t>Genesis 39-40</a:t>
            </a:r>
            <a:endParaRPr lang="en-US" sz="1600" dirty="0">
              <a:solidFill>
                <a:srgbClr val="88CC00"/>
              </a:solidFill>
            </a:endParaRPr>
          </a:p>
        </p:txBody>
      </p:sp>
      <p:sp>
        <p:nvSpPr>
          <p:cNvPr id="35" name="Oval 34"/>
          <p:cNvSpPr/>
          <p:nvPr/>
        </p:nvSpPr>
        <p:spPr>
          <a:xfrm>
            <a:off x="3259101" y="2628900"/>
            <a:ext cx="91440" cy="6858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p:cNvCxnSpPr/>
          <p:nvPr/>
        </p:nvCxnSpPr>
        <p:spPr>
          <a:xfrm>
            <a:off x="2680080" y="3086100"/>
            <a:ext cx="1188720" cy="0"/>
          </a:xfrm>
          <a:prstGeom prst="line">
            <a:avLst/>
          </a:prstGeom>
          <a:ln w="19050">
            <a:solidFill>
              <a:srgbClr val="88CC00"/>
            </a:solidFill>
          </a:ln>
        </p:spPr>
        <p:style>
          <a:lnRef idx="1">
            <a:schemeClr val="dk1"/>
          </a:lnRef>
          <a:fillRef idx="0">
            <a:schemeClr val="dk1"/>
          </a:fillRef>
          <a:effectRef idx="0">
            <a:schemeClr val="dk1"/>
          </a:effectRef>
          <a:fontRef idx="minor">
            <a:schemeClr val="tx1"/>
          </a:fontRef>
        </p:style>
      </p:cxnSp>
      <p:sp>
        <p:nvSpPr>
          <p:cNvPr id="37" name="Arc 36"/>
          <p:cNvSpPr/>
          <p:nvPr/>
        </p:nvSpPr>
        <p:spPr>
          <a:xfrm rot="188229" flipH="1" flipV="1">
            <a:off x="4342464" y="1998247"/>
            <a:ext cx="340052" cy="332132"/>
          </a:xfrm>
          <a:prstGeom prst="arc">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8" name="Straight Connector 37"/>
          <p:cNvCxnSpPr/>
          <p:nvPr/>
        </p:nvCxnSpPr>
        <p:spPr>
          <a:xfrm rot="16200000">
            <a:off x="4348918" y="1909994"/>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481741" y="2090507"/>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p:cNvSpPr/>
          <p:nvPr/>
        </p:nvSpPr>
        <p:spPr>
          <a:xfrm>
            <a:off x="4436021" y="2056217"/>
            <a:ext cx="274320" cy="20574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90301" y="2021927"/>
            <a:ext cx="365760" cy="274320"/>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672626" y="1268017"/>
            <a:ext cx="1828800" cy="528350"/>
          </a:xfrm>
          <a:prstGeom prst="rect">
            <a:avLst/>
          </a:prstGeom>
          <a:noFill/>
        </p:spPr>
        <p:txBody>
          <a:bodyPr wrap="square" rtlCol="0">
            <a:spAutoFit/>
          </a:bodyPr>
          <a:lstStyle/>
          <a:p>
            <a:pPr algn="ctr">
              <a:lnSpc>
                <a:spcPts val="1700"/>
              </a:lnSpc>
            </a:pPr>
            <a:r>
              <a:rPr lang="en-US" sz="1600" b="1" dirty="0" smtClean="0">
                <a:solidFill>
                  <a:schemeClr val="accent4">
                    <a:lumMod val="75000"/>
                  </a:schemeClr>
                </a:solidFill>
              </a:rPr>
              <a:t>Honored in Egypt</a:t>
            </a:r>
            <a:br>
              <a:rPr lang="en-US" sz="1600" b="1" dirty="0" smtClean="0">
                <a:solidFill>
                  <a:schemeClr val="accent4">
                    <a:lumMod val="75000"/>
                  </a:schemeClr>
                </a:solidFill>
              </a:rPr>
            </a:br>
            <a:r>
              <a:rPr lang="en-US" sz="1600" dirty="0" smtClean="0">
                <a:solidFill>
                  <a:schemeClr val="accent4">
                    <a:lumMod val="75000"/>
                  </a:schemeClr>
                </a:solidFill>
              </a:rPr>
              <a:t>Genesis 41</a:t>
            </a:r>
            <a:endParaRPr lang="en-US" sz="1600" dirty="0">
              <a:solidFill>
                <a:schemeClr val="accent4">
                  <a:lumMod val="75000"/>
                </a:schemeClr>
              </a:solidFill>
            </a:endParaRPr>
          </a:p>
        </p:txBody>
      </p:sp>
      <p:sp>
        <p:nvSpPr>
          <p:cNvPr id="43" name="Oval 42"/>
          <p:cNvSpPr/>
          <p:nvPr/>
        </p:nvSpPr>
        <p:spPr>
          <a:xfrm>
            <a:off x="4549253" y="1657350"/>
            <a:ext cx="91440" cy="6858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4" name="Straight Connector 43"/>
          <p:cNvCxnSpPr/>
          <p:nvPr/>
        </p:nvCxnSpPr>
        <p:spPr>
          <a:xfrm>
            <a:off x="3672626" y="1257300"/>
            <a:ext cx="1828800"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51" name="Straight Connector 50"/>
          <p:cNvCxnSpPr/>
          <p:nvPr/>
        </p:nvCxnSpPr>
        <p:spPr>
          <a:xfrm rot="16200000">
            <a:off x="568573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834326" y="2080655"/>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p:cNvSpPr/>
          <p:nvPr/>
        </p:nvSpPr>
        <p:spPr>
          <a:xfrm>
            <a:off x="5788606" y="2046365"/>
            <a:ext cx="274320" cy="20574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229225" y="2684077"/>
            <a:ext cx="1401346" cy="746358"/>
          </a:xfrm>
          <a:prstGeom prst="rect">
            <a:avLst/>
          </a:prstGeom>
          <a:noFill/>
        </p:spPr>
        <p:txBody>
          <a:bodyPr wrap="none" rtlCol="0">
            <a:spAutoFit/>
          </a:bodyPr>
          <a:lstStyle/>
          <a:p>
            <a:pPr algn="ctr">
              <a:lnSpc>
                <a:spcPts val="1700"/>
              </a:lnSpc>
            </a:pPr>
            <a:r>
              <a:rPr lang="en-US" sz="1600" b="1" dirty="0" smtClean="0">
                <a:solidFill>
                  <a:schemeClr val="accent5">
                    <a:lumMod val="75000"/>
                  </a:schemeClr>
                </a:solidFill>
              </a:rPr>
              <a:t>Reunited</a:t>
            </a:r>
            <a:br>
              <a:rPr lang="en-US" sz="1600" b="1" dirty="0" smtClean="0">
                <a:solidFill>
                  <a:schemeClr val="accent5">
                    <a:lumMod val="75000"/>
                  </a:schemeClr>
                </a:solidFill>
              </a:rPr>
            </a:br>
            <a:r>
              <a:rPr lang="en-US" sz="1600" b="1" dirty="0" smtClean="0">
                <a:solidFill>
                  <a:schemeClr val="accent5">
                    <a:lumMod val="75000"/>
                  </a:schemeClr>
                </a:solidFill>
              </a:rPr>
              <a:t>with Brothers</a:t>
            </a:r>
            <a:br>
              <a:rPr lang="en-US" sz="1600" b="1" dirty="0" smtClean="0">
                <a:solidFill>
                  <a:schemeClr val="accent5">
                    <a:lumMod val="75000"/>
                  </a:schemeClr>
                </a:solidFill>
              </a:rPr>
            </a:br>
            <a:r>
              <a:rPr lang="en-US" sz="1600" dirty="0" smtClean="0">
                <a:solidFill>
                  <a:schemeClr val="accent5">
                    <a:lumMod val="75000"/>
                  </a:schemeClr>
                </a:solidFill>
              </a:rPr>
              <a:t>Genesis 42-45</a:t>
            </a:r>
            <a:endParaRPr lang="en-US" sz="1600" dirty="0">
              <a:solidFill>
                <a:schemeClr val="accent5">
                  <a:lumMod val="75000"/>
                </a:schemeClr>
              </a:solidFill>
            </a:endParaRPr>
          </a:p>
        </p:txBody>
      </p:sp>
      <p:sp>
        <p:nvSpPr>
          <p:cNvPr id="55" name="Oval 54"/>
          <p:cNvSpPr/>
          <p:nvPr/>
        </p:nvSpPr>
        <p:spPr>
          <a:xfrm>
            <a:off x="5876760" y="2628900"/>
            <a:ext cx="91440" cy="6858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6" name="Straight Connector 55"/>
          <p:cNvCxnSpPr/>
          <p:nvPr/>
        </p:nvCxnSpPr>
        <p:spPr>
          <a:xfrm>
            <a:off x="5289818" y="3257550"/>
            <a:ext cx="1280160" cy="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62" name="Oval 61"/>
          <p:cNvSpPr/>
          <p:nvPr/>
        </p:nvSpPr>
        <p:spPr>
          <a:xfrm>
            <a:off x="5740976" y="2012075"/>
            <a:ext cx="365760" cy="27432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c 62"/>
          <p:cNvSpPr/>
          <p:nvPr/>
        </p:nvSpPr>
        <p:spPr>
          <a:xfrm flipH="1">
            <a:off x="5697166" y="1978330"/>
            <a:ext cx="365760" cy="331076"/>
          </a:xfrm>
          <a:prstGeom prst="arc">
            <a:avLst/>
          </a:prstGeom>
          <a:ln>
            <a:solidFill>
              <a:schemeClr val="accent5"/>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65" name="Arc 64"/>
          <p:cNvSpPr/>
          <p:nvPr/>
        </p:nvSpPr>
        <p:spPr>
          <a:xfrm rot="188229" flipH="1" flipV="1">
            <a:off x="6933264" y="1998247"/>
            <a:ext cx="340052" cy="332132"/>
          </a:xfrm>
          <a:prstGeom prst="arc">
            <a:avLst/>
          </a:prstGeom>
          <a:noFill/>
          <a:ln>
            <a:solidFill>
              <a:schemeClr val="accent6">
                <a:lumMod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6" name="Straight Connector 65"/>
          <p:cNvCxnSpPr/>
          <p:nvPr/>
        </p:nvCxnSpPr>
        <p:spPr>
          <a:xfrm rot="16200000">
            <a:off x="6959719" y="1944284"/>
            <a:ext cx="4114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072541" y="2090507"/>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Oval 67"/>
          <p:cNvSpPr/>
          <p:nvPr/>
        </p:nvSpPr>
        <p:spPr>
          <a:xfrm>
            <a:off x="7026821" y="2056217"/>
            <a:ext cx="274320" cy="20574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981101" y="2021927"/>
            <a:ext cx="365760" cy="274320"/>
          </a:xfrm>
          <a:prstGeom prst="ellipse">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096000" y="1210867"/>
            <a:ext cx="2163652" cy="746358"/>
          </a:xfrm>
          <a:prstGeom prst="rect">
            <a:avLst/>
          </a:prstGeom>
          <a:noFill/>
        </p:spPr>
        <p:txBody>
          <a:bodyPr wrap="square" rtlCol="0">
            <a:spAutoFit/>
          </a:bodyPr>
          <a:lstStyle/>
          <a:p>
            <a:pPr algn="ctr">
              <a:lnSpc>
                <a:spcPts val="1700"/>
              </a:lnSpc>
            </a:pPr>
            <a:r>
              <a:rPr lang="en-US" sz="1600" b="1" dirty="0" smtClean="0">
                <a:solidFill>
                  <a:schemeClr val="accent6">
                    <a:lumMod val="25000"/>
                  </a:schemeClr>
                </a:solidFill>
              </a:rPr>
              <a:t>Family Reunion</a:t>
            </a:r>
            <a:br>
              <a:rPr lang="en-US" sz="1600" b="1" dirty="0" smtClean="0">
                <a:solidFill>
                  <a:schemeClr val="accent6">
                    <a:lumMod val="25000"/>
                  </a:schemeClr>
                </a:solidFill>
              </a:rPr>
            </a:br>
            <a:r>
              <a:rPr lang="en-US" sz="1600" b="1" dirty="0" smtClean="0">
                <a:solidFill>
                  <a:schemeClr val="accent6">
                    <a:lumMod val="25000"/>
                  </a:schemeClr>
                </a:solidFill>
              </a:rPr>
              <a:t>b/c of Famine</a:t>
            </a:r>
            <a:br>
              <a:rPr lang="en-US" sz="1600" b="1" dirty="0" smtClean="0">
                <a:solidFill>
                  <a:schemeClr val="accent6">
                    <a:lumMod val="25000"/>
                  </a:schemeClr>
                </a:solidFill>
              </a:rPr>
            </a:br>
            <a:r>
              <a:rPr lang="en-US" sz="1600" dirty="0" smtClean="0">
                <a:solidFill>
                  <a:schemeClr val="accent6">
                    <a:lumMod val="25000"/>
                  </a:schemeClr>
                </a:solidFill>
              </a:rPr>
              <a:t>Genesis 46:1-47:26</a:t>
            </a:r>
            <a:endParaRPr lang="en-US" sz="1600" dirty="0">
              <a:solidFill>
                <a:schemeClr val="accent6">
                  <a:lumMod val="25000"/>
                </a:schemeClr>
              </a:solidFill>
            </a:endParaRPr>
          </a:p>
        </p:txBody>
      </p:sp>
      <p:sp>
        <p:nvSpPr>
          <p:cNvPr id="71" name="Oval 70"/>
          <p:cNvSpPr/>
          <p:nvPr/>
        </p:nvSpPr>
        <p:spPr>
          <a:xfrm>
            <a:off x="7121001" y="1736571"/>
            <a:ext cx="91440" cy="6858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2" name="Straight Connector 71"/>
          <p:cNvCxnSpPr/>
          <p:nvPr/>
        </p:nvCxnSpPr>
        <p:spPr>
          <a:xfrm>
            <a:off x="6245119" y="1200150"/>
            <a:ext cx="1828800" cy="0"/>
          </a:xfrm>
          <a:prstGeom prst="line">
            <a:avLst/>
          </a:prstGeom>
          <a:ln w="19050">
            <a:solidFill>
              <a:schemeClr val="accent6">
                <a:lumMod val="25000"/>
              </a:schemeClr>
            </a:solidFill>
          </a:ln>
        </p:spPr>
        <p:style>
          <a:lnRef idx="1">
            <a:schemeClr val="accent4"/>
          </a:lnRef>
          <a:fillRef idx="0">
            <a:schemeClr val="accent4"/>
          </a:fillRef>
          <a:effectRef idx="0">
            <a:schemeClr val="accent4"/>
          </a:effectRef>
          <a:fontRef idx="minor">
            <a:schemeClr val="tx1"/>
          </a:fontRef>
        </p:style>
      </p:cxnSp>
      <p:sp>
        <p:nvSpPr>
          <p:cNvPr id="73" name="TextBox 72"/>
          <p:cNvSpPr txBox="1"/>
          <p:nvPr/>
        </p:nvSpPr>
        <p:spPr>
          <a:xfrm>
            <a:off x="6819906" y="2400300"/>
            <a:ext cx="691215" cy="369332"/>
          </a:xfrm>
          <a:prstGeom prst="rect">
            <a:avLst/>
          </a:prstGeom>
          <a:noFill/>
        </p:spPr>
        <p:txBody>
          <a:bodyPr wrap="none" rtlCol="0">
            <a:spAutoFit/>
          </a:bodyPr>
          <a:lstStyle/>
          <a:p>
            <a:pPr algn="ctr"/>
            <a:r>
              <a:rPr lang="en-US" dirty="0" smtClean="0">
                <a:solidFill>
                  <a:schemeClr val="accent6">
                    <a:lumMod val="25000"/>
                  </a:schemeClr>
                </a:solidFill>
              </a:rPr>
              <a:t>1876</a:t>
            </a:r>
            <a:endParaRPr lang="en-US" dirty="0">
              <a:solidFill>
                <a:schemeClr val="accent6">
                  <a:lumMod val="25000"/>
                </a:schemeClr>
              </a:solidFill>
            </a:endParaRPr>
          </a:p>
        </p:txBody>
      </p:sp>
      <p:cxnSp>
        <p:nvCxnSpPr>
          <p:cNvPr id="75" name="Straight Connector 74"/>
          <p:cNvCxnSpPr/>
          <p:nvPr/>
        </p:nvCxnSpPr>
        <p:spPr>
          <a:xfrm rot="16200000">
            <a:off x="8063177" y="2400695"/>
            <a:ext cx="48006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8211766" y="2080655"/>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p:cNvSpPr/>
          <p:nvPr/>
        </p:nvSpPr>
        <p:spPr>
          <a:xfrm>
            <a:off x="8166046" y="2046365"/>
            <a:ext cx="274320" cy="20574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793458" y="2684078"/>
            <a:ext cx="981359" cy="964367"/>
          </a:xfrm>
          <a:prstGeom prst="rect">
            <a:avLst/>
          </a:prstGeom>
          <a:noFill/>
        </p:spPr>
        <p:txBody>
          <a:bodyPr wrap="none" rtlCol="0">
            <a:spAutoFit/>
          </a:bodyPr>
          <a:lstStyle/>
          <a:p>
            <a:pPr algn="ctr">
              <a:lnSpc>
                <a:spcPts val="1700"/>
              </a:lnSpc>
            </a:pPr>
            <a:r>
              <a:rPr lang="en-US" sz="1600" b="1" dirty="0" smtClean="0">
                <a:solidFill>
                  <a:schemeClr val="accent1">
                    <a:lumMod val="50000"/>
                  </a:schemeClr>
                </a:solidFill>
              </a:rPr>
              <a:t>Joseph’s</a:t>
            </a:r>
            <a:br>
              <a:rPr lang="en-US" sz="1600" b="1" dirty="0" smtClean="0">
                <a:solidFill>
                  <a:schemeClr val="accent1">
                    <a:lumMod val="50000"/>
                  </a:schemeClr>
                </a:solidFill>
              </a:rPr>
            </a:br>
            <a:r>
              <a:rPr lang="en-US" sz="1600" b="1" dirty="0" smtClean="0">
                <a:solidFill>
                  <a:schemeClr val="accent1">
                    <a:lumMod val="50000"/>
                  </a:schemeClr>
                </a:solidFill>
              </a:rPr>
              <a:t>Death</a:t>
            </a:r>
            <a:br>
              <a:rPr lang="en-US" sz="1600" b="1" dirty="0" smtClean="0">
                <a:solidFill>
                  <a:schemeClr val="accent1">
                    <a:lumMod val="50000"/>
                  </a:schemeClr>
                </a:solidFill>
              </a:rPr>
            </a:br>
            <a:r>
              <a:rPr lang="en-US" sz="1600" dirty="0" smtClean="0">
                <a:solidFill>
                  <a:schemeClr val="accent1">
                    <a:lumMod val="50000"/>
                  </a:schemeClr>
                </a:solidFill>
              </a:rPr>
              <a:t>Genesis</a:t>
            </a:r>
            <a:br>
              <a:rPr lang="en-US" sz="1600" dirty="0" smtClean="0">
                <a:solidFill>
                  <a:schemeClr val="accent1">
                    <a:lumMod val="50000"/>
                  </a:schemeClr>
                </a:solidFill>
              </a:rPr>
            </a:br>
            <a:r>
              <a:rPr lang="en-US" sz="1600" dirty="0" smtClean="0">
                <a:solidFill>
                  <a:schemeClr val="accent1">
                    <a:lumMod val="50000"/>
                  </a:schemeClr>
                </a:solidFill>
              </a:rPr>
              <a:t>50:22-26</a:t>
            </a:r>
            <a:endParaRPr lang="en-US" sz="1600" dirty="0">
              <a:solidFill>
                <a:schemeClr val="accent1">
                  <a:lumMod val="50000"/>
                </a:schemeClr>
              </a:solidFill>
            </a:endParaRPr>
          </a:p>
        </p:txBody>
      </p:sp>
      <p:sp>
        <p:nvSpPr>
          <p:cNvPr id="79" name="Oval 78"/>
          <p:cNvSpPr/>
          <p:nvPr/>
        </p:nvSpPr>
        <p:spPr>
          <a:xfrm>
            <a:off x="8254200" y="2628900"/>
            <a:ext cx="91440" cy="6858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p:cNvCxnSpPr/>
          <p:nvPr/>
        </p:nvCxnSpPr>
        <p:spPr>
          <a:xfrm>
            <a:off x="7754994" y="3400425"/>
            <a:ext cx="1188720" cy="0"/>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sp>
        <p:nvSpPr>
          <p:cNvPr id="81" name="Oval 80"/>
          <p:cNvSpPr/>
          <p:nvPr/>
        </p:nvSpPr>
        <p:spPr>
          <a:xfrm>
            <a:off x="8118416" y="2012075"/>
            <a:ext cx="365760" cy="27432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p:cNvSpPr/>
          <p:nvPr/>
        </p:nvSpPr>
        <p:spPr>
          <a:xfrm flipH="1">
            <a:off x="8074606" y="1978330"/>
            <a:ext cx="365760" cy="331076"/>
          </a:xfrm>
          <a:prstGeom prst="arc">
            <a:avLst/>
          </a:prstGeom>
          <a:ln>
            <a:solidFill>
              <a:schemeClr val="accent1">
                <a:lumMod val="5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3" name="TextBox 82"/>
          <p:cNvSpPr txBox="1"/>
          <p:nvPr/>
        </p:nvSpPr>
        <p:spPr>
          <a:xfrm>
            <a:off x="7967661" y="1644425"/>
            <a:ext cx="691215" cy="369332"/>
          </a:xfrm>
          <a:prstGeom prst="rect">
            <a:avLst/>
          </a:prstGeom>
          <a:noFill/>
        </p:spPr>
        <p:txBody>
          <a:bodyPr wrap="none" rtlCol="0">
            <a:spAutoFit/>
          </a:bodyPr>
          <a:lstStyle/>
          <a:p>
            <a:pPr algn="ctr"/>
            <a:r>
              <a:rPr lang="en-US" dirty="0" smtClean="0">
                <a:solidFill>
                  <a:schemeClr val="accent1">
                    <a:lumMod val="50000"/>
                  </a:schemeClr>
                </a:solidFill>
              </a:rPr>
              <a:t>1805</a:t>
            </a:r>
            <a:endParaRPr lang="en-US" dirty="0">
              <a:solidFill>
                <a:schemeClr val="accent1">
                  <a:lumMod val="50000"/>
                </a:schemeClr>
              </a:solidFill>
            </a:endParaRPr>
          </a:p>
        </p:txBody>
      </p:sp>
      <p:sp>
        <p:nvSpPr>
          <p:cNvPr id="85" name="Oval 84"/>
          <p:cNvSpPr/>
          <p:nvPr/>
        </p:nvSpPr>
        <p:spPr>
          <a:xfrm>
            <a:off x="2575034" y="1017471"/>
            <a:ext cx="182880" cy="13716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p:cNvSpPr/>
          <p:nvPr/>
        </p:nvSpPr>
        <p:spPr>
          <a:xfrm>
            <a:off x="3204717" y="1017471"/>
            <a:ext cx="182880" cy="137160"/>
          </a:xfrm>
          <a:prstGeom prst="ellipse">
            <a:avLst/>
          </a:prstGeom>
          <a:solidFill>
            <a:srgbClr val="C892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Oval 86"/>
          <p:cNvSpPr/>
          <p:nvPr/>
        </p:nvSpPr>
        <p:spPr>
          <a:xfrm>
            <a:off x="3834400" y="1017471"/>
            <a:ext cx="182880" cy="137160"/>
          </a:xfrm>
          <a:prstGeom prst="ellipse">
            <a:avLst/>
          </a:prstGeom>
          <a:solidFill>
            <a:srgbClr val="88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Oval 87"/>
          <p:cNvSpPr/>
          <p:nvPr/>
        </p:nvSpPr>
        <p:spPr>
          <a:xfrm>
            <a:off x="4464083" y="1017471"/>
            <a:ext cx="182880" cy="137160"/>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Oval 88"/>
          <p:cNvSpPr/>
          <p:nvPr/>
        </p:nvSpPr>
        <p:spPr>
          <a:xfrm>
            <a:off x="5093766" y="1017471"/>
            <a:ext cx="182880" cy="137160"/>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Oval 89"/>
          <p:cNvSpPr/>
          <p:nvPr/>
        </p:nvSpPr>
        <p:spPr>
          <a:xfrm>
            <a:off x="5723449" y="1017471"/>
            <a:ext cx="182880" cy="137160"/>
          </a:xfrm>
          <a:prstGeom prst="ellipse">
            <a:avLst/>
          </a:prstGeom>
          <a:solidFill>
            <a:schemeClr val="accent6">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Oval 90"/>
          <p:cNvSpPr/>
          <p:nvPr/>
        </p:nvSpPr>
        <p:spPr>
          <a:xfrm>
            <a:off x="6353134" y="1017471"/>
            <a:ext cx="182880" cy="13716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4" name="Content Placeholder 2"/>
          <p:cNvSpPr>
            <a:spLocks noGrp="1"/>
          </p:cNvSpPr>
          <p:nvPr>
            <p:ph idx="1"/>
          </p:nvPr>
        </p:nvSpPr>
        <p:spPr>
          <a:xfrm>
            <a:off x="9144000" y="1780953"/>
            <a:ext cx="9296400" cy="2588022"/>
          </a:xfrm>
        </p:spPr>
        <p:txBody>
          <a:bodyPr>
            <a:noAutofit/>
          </a:bodyPr>
          <a:lstStyle/>
          <a:p>
            <a:pPr lvl="0"/>
            <a:r>
              <a:rPr lang="en-US" sz="2000" kern="1200" dirty="0" smtClean="0">
                <a:solidFill>
                  <a:schemeClr val="tx1"/>
                </a:solidFill>
                <a:effectLst/>
                <a:latin typeface="+mj-lt"/>
                <a:ea typeface="+mj-ea"/>
                <a:cs typeface="+mj-cs"/>
              </a:rPr>
              <a:t>JOSEPH 1915 BC TO 1805 BC </a:t>
            </a:r>
          </a:p>
          <a:p>
            <a:pPr lvl="0"/>
            <a:r>
              <a:rPr lang="en-US" sz="2000" kern="1200" dirty="0" smtClean="0">
                <a:solidFill>
                  <a:srgbClr val="FFC000"/>
                </a:solidFill>
                <a:effectLst/>
                <a:latin typeface="+mj-lt"/>
                <a:ea typeface="+mj-ea"/>
                <a:cs typeface="+mj-cs"/>
              </a:rPr>
              <a:t>1. The Birth of Joseph Genesis 30:24 1915 BC </a:t>
            </a:r>
          </a:p>
          <a:p>
            <a:pPr lvl="0"/>
            <a:r>
              <a:rPr lang="en-US" sz="2000" kern="1200" dirty="0" smtClean="0">
                <a:solidFill>
                  <a:srgbClr val="FFC000"/>
                </a:solidFill>
                <a:effectLst/>
                <a:latin typeface="+mj-lt"/>
                <a:ea typeface="+mj-ea"/>
                <a:cs typeface="+mj-cs"/>
              </a:rPr>
              <a:t>2. Joseph is Sold into Slavery Genesis 37 </a:t>
            </a:r>
          </a:p>
          <a:p>
            <a:pPr lvl="0"/>
            <a:r>
              <a:rPr lang="en-US" sz="2000" kern="1200" dirty="0" smtClean="0">
                <a:solidFill>
                  <a:srgbClr val="FFC000"/>
                </a:solidFill>
                <a:effectLst/>
                <a:latin typeface="+mj-lt"/>
                <a:ea typeface="+mj-ea"/>
                <a:cs typeface="+mj-cs"/>
              </a:rPr>
              <a:t>3. Joseph Suffered in Egypt Genesis 39-40 </a:t>
            </a:r>
          </a:p>
          <a:p>
            <a:pPr lvl="0"/>
            <a:r>
              <a:rPr lang="en-US" sz="2000" kern="1200" dirty="0" smtClean="0">
                <a:solidFill>
                  <a:srgbClr val="FFC000"/>
                </a:solidFill>
                <a:effectLst/>
                <a:latin typeface="+mj-lt"/>
                <a:ea typeface="+mj-ea"/>
                <a:cs typeface="+mj-cs"/>
              </a:rPr>
              <a:t>4. Joseph Eventually Honored in Egypt Genesis 41 </a:t>
            </a:r>
          </a:p>
          <a:p>
            <a:pPr lvl="0"/>
            <a:r>
              <a:rPr lang="en-US" sz="2000" kern="1200" dirty="0" smtClean="0">
                <a:solidFill>
                  <a:srgbClr val="FFC000"/>
                </a:solidFill>
                <a:effectLst/>
                <a:latin typeface="+mj-lt"/>
                <a:ea typeface="+mj-ea"/>
                <a:cs typeface="+mj-cs"/>
              </a:rPr>
              <a:t>5. Joseph is Reunited with his Brothers Genesis 42-45 </a:t>
            </a:r>
          </a:p>
          <a:p>
            <a:pPr lvl="0"/>
            <a:r>
              <a:rPr lang="en-US" sz="2000" kern="1200" dirty="0" smtClean="0">
                <a:solidFill>
                  <a:schemeClr val="tx1"/>
                </a:solidFill>
                <a:effectLst/>
                <a:latin typeface="+mj-lt"/>
                <a:ea typeface="+mj-ea"/>
                <a:cs typeface="+mj-cs"/>
              </a:rPr>
              <a:t>6. Joseph’s Family Joins him in Egypt due to Famine Genesis 46:1-47:26 1876 BC </a:t>
            </a:r>
          </a:p>
          <a:p>
            <a:pPr lvl="0"/>
            <a:r>
              <a:rPr lang="en-US" sz="2000" kern="1200" dirty="0" smtClean="0">
                <a:solidFill>
                  <a:schemeClr val="tx1"/>
                </a:solidFill>
                <a:effectLst/>
                <a:latin typeface="+mj-lt"/>
                <a:ea typeface="+mj-ea"/>
                <a:cs typeface="+mj-cs"/>
              </a:rPr>
              <a:t>7. The Death of Joseph Genesis 50:22-26 1805 BC </a:t>
            </a:r>
            <a:r>
              <a:rPr lang="en-US" sz="2000" kern="1200" dirty="0" err="1" smtClean="0">
                <a:solidFill>
                  <a:schemeClr val="tx1"/>
                </a:solidFill>
                <a:effectLst/>
                <a:latin typeface="+mj-lt"/>
                <a:ea typeface="+mj-ea"/>
                <a:cs typeface="+mj-cs"/>
              </a:rPr>
              <a:t>thgxcz</a:t>
            </a:r>
            <a:r>
              <a:rPr lang="en-US" sz="2000" kern="1200" dirty="0" smtClean="0">
                <a:solidFill>
                  <a:schemeClr val="tx1"/>
                </a:solidFill>
                <a:effectLst/>
                <a:latin typeface="+mj-lt"/>
                <a:ea typeface="+mj-ea"/>
                <a:cs typeface="+mj-cs"/>
              </a:rPr>
              <a:t> </a:t>
            </a:r>
            <a:endParaRPr lang="en-US" sz="1050" dirty="0"/>
          </a:p>
        </p:txBody>
      </p:sp>
    </p:spTree>
    <p:extLst>
      <p:ext uri="{BB962C8B-B14F-4D97-AF65-F5344CB8AC3E}">
        <p14:creationId xmlns:p14="http://schemas.microsoft.com/office/powerpoint/2010/main" val="33759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25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425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475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525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575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250"/>
                            </p:stCondLst>
                            <p:childTnLst>
                              <p:par>
                                <p:cTn id="80" presetID="22" presetClass="entr" presetSubtype="4"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6750"/>
                            </p:stCondLst>
                            <p:childTnLst>
                              <p:par>
                                <p:cTn id="89" presetID="47"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par>
                          <p:cTn id="99" fill="hold">
                            <p:stCondLst>
                              <p:cond delay="7750"/>
                            </p:stCondLst>
                            <p:childTnLst>
                              <p:par>
                                <p:cTn id="100" presetID="22" presetClass="entr" presetSubtype="8"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childTnLst>
                          </p:cTn>
                        </p:par>
                        <p:par>
                          <p:cTn id="109" fill="hold">
                            <p:stCondLst>
                              <p:cond delay="8750"/>
                            </p:stCondLst>
                            <p:childTnLst>
                              <p:par>
                                <p:cTn id="110" presetID="53" presetClass="entr" presetSubtype="16"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childTnLst>
                          </p:cTn>
                        </p:par>
                        <p:par>
                          <p:cTn id="115" fill="hold">
                            <p:stCondLst>
                              <p:cond delay="9250"/>
                            </p:stCondLst>
                            <p:childTnLst>
                              <p:par>
                                <p:cTn id="116" presetID="53" presetClass="entr" presetSubtype="16"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par>
                          <p:cTn id="121" fill="hold">
                            <p:stCondLst>
                              <p:cond delay="9750"/>
                            </p:stCondLst>
                            <p:childTnLst>
                              <p:par>
                                <p:cTn id="122" presetID="53" presetClass="entr" presetSubtype="16"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childTnLst>
                          </p:cTn>
                        </p:par>
                        <p:par>
                          <p:cTn id="127" fill="hold">
                            <p:stCondLst>
                              <p:cond delay="10250"/>
                            </p:stCondLst>
                            <p:childTnLst>
                              <p:par>
                                <p:cTn id="128" presetID="22" presetClass="entr" presetSubtype="1" fill="hold"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wipe(up)">
                                      <p:cBhvr>
                                        <p:cTn id="130" dur="500"/>
                                        <p:tgtEl>
                                          <p:spTgt spid="28"/>
                                        </p:tgtEl>
                                      </p:cBhvr>
                                    </p:animEffect>
                                  </p:childTnLst>
                                </p:cTn>
                              </p:par>
                            </p:childTnLst>
                          </p:cTn>
                        </p:par>
                        <p:par>
                          <p:cTn id="131" fill="hold">
                            <p:stCondLst>
                              <p:cond delay="10750"/>
                            </p:stCondLst>
                            <p:childTnLst>
                              <p:par>
                                <p:cTn id="132" presetID="53" presetClass="entr" presetSubtype="16"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ppt_x</p:attrName>
                                        </p:attrNameLst>
                                      </p:cBhvr>
                                      <p:tavLst>
                                        <p:tav tm="0">
                                          <p:val>
                                            <p:strVal val="#ppt_x"/>
                                          </p:val>
                                        </p:tav>
                                        <p:tav tm="100000">
                                          <p:val>
                                            <p:strVal val="#ppt_x"/>
                                          </p:val>
                                        </p:tav>
                                      </p:tavLst>
                                    </p:anim>
                                    <p:anim calcmode="lin" valueType="num">
                                      <p:cBhvr>
                                        <p:cTn id="142" dur="1000" fill="hold"/>
                                        <p:tgtEl>
                                          <p:spTgt spid="33"/>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fade">
                                      <p:cBhvr>
                                        <p:cTn id="145" dur="1000"/>
                                        <p:tgtEl>
                                          <p:spTgt spid="36"/>
                                        </p:tgtEl>
                                      </p:cBhvr>
                                    </p:animEffect>
                                    <p:anim calcmode="lin" valueType="num">
                                      <p:cBhvr>
                                        <p:cTn id="146" dur="1000" fill="hold"/>
                                        <p:tgtEl>
                                          <p:spTgt spid="36"/>
                                        </p:tgtEl>
                                        <p:attrNameLst>
                                          <p:attrName>ppt_x</p:attrName>
                                        </p:attrNameLst>
                                      </p:cBhvr>
                                      <p:tavLst>
                                        <p:tav tm="0">
                                          <p:val>
                                            <p:strVal val="#ppt_x"/>
                                          </p:val>
                                        </p:tav>
                                        <p:tav tm="100000">
                                          <p:val>
                                            <p:strVal val="#ppt_x"/>
                                          </p:val>
                                        </p:tav>
                                      </p:tavLst>
                                    </p:anim>
                                    <p:anim calcmode="lin" valueType="num">
                                      <p:cBhvr>
                                        <p:cTn id="147" dur="1000" fill="hold"/>
                                        <p:tgtEl>
                                          <p:spTgt spid="36"/>
                                        </p:tgtEl>
                                        <p:attrNameLst>
                                          <p:attrName>ppt_y</p:attrName>
                                        </p:attrNameLst>
                                      </p:cBhvr>
                                      <p:tavLst>
                                        <p:tav tm="0">
                                          <p:val>
                                            <p:strVal val="#ppt_y+.1"/>
                                          </p:val>
                                        </p:tav>
                                        <p:tav tm="100000">
                                          <p:val>
                                            <p:strVal val="#ppt_y"/>
                                          </p:val>
                                        </p:tav>
                                      </p:tavLst>
                                    </p:anim>
                                  </p:childTnLst>
                                </p:cTn>
                              </p:par>
                            </p:childTnLst>
                          </p:cTn>
                        </p:par>
                        <p:par>
                          <p:cTn id="148" fill="hold">
                            <p:stCondLst>
                              <p:cond delay="12250"/>
                            </p:stCondLst>
                            <p:childTnLst>
                              <p:par>
                                <p:cTn id="149" presetID="53" presetClass="entr" presetSubtype="16"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500" fill="hold"/>
                                        <p:tgtEl>
                                          <p:spTgt spid="32"/>
                                        </p:tgtEl>
                                        <p:attrNameLst>
                                          <p:attrName>ppt_w</p:attrName>
                                        </p:attrNameLst>
                                      </p:cBhvr>
                                      <p:tavLst>
                                        <p:tav tm="0">
                                          <p:val>
                                            <p:fltVal val="0"/>
                                          </p:val>
                                        </p:tav>
                                        <p:tav tm="100000">
                                          <p:val>
                                            <p:strVal val="#ppt_w"/>
                                          </p:val>
                                        </p:tav>
                                      </p:tavLst>
                                    </p:anim>
                                    <p:anim calcmode="lin" valueType="num">
                                      <p:cBhvr>
                                        <p:cTn id="152" dur="500" fill="hold"/>
                                        <p:tgtEl>
                                          <p:spTgt spid="32"/>
                                        </p:tgtEl>
                                        <p:attrNameLst>
                                          <p:attrName>ppt_h</p:attrName>
                                        </p:attrNameLst>
                                      </p:cBhvr>
                                      <p:tavLst>
                                        <p:tav tm="0">
                                          <p:val>
                                            <p:fltVal val="0"/>
                                          </p:val>
                                        </p:tav>
                                        <p:tav tm="100000">
                                          <p:val>
                                            <p:strVal val="#ppt_h"/>
                                          </p:val>
                                        </p:tav>
                                      </p:tavLst>
                                    </p:anim>
                                    <p:animEffect transition="in" filter="fade">
                                      <p:cBhvr>
                                        <p:cTn id="153" dur="500"/>
                                        <p:tgtEl>
                                          <p:spTgt spid="32"/>
                                        </p:tgtEl>
                                      </p:cBhvr>
                                    </p:animEffect>
                                  </p:childTnLst>
                                </p:cTn>
                              </p:par>
                            </p:childTnLst>
                          </p:cTn>
                        </p:par>
                        <p:par>
                          <p:cTn id="154" fill="hold">
                            <p:stCondLst>
                              <p:cond delay="12750"/>
                            </p:stCondLst>
                            <p:childTnLst>
                              <p:par>
                                <p:cTn id="155" presetID="22" presetClass="entr" presetSubtype="8" fill="hold" nodeType="after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childTnLst>
                          </p:cTn>
                        </p:par>
                        <p:par>
                          <p:cTn id="158" fill="hold">
                            <p:stCondLst>
                              <p:cond delay="13250"/>
                            </p:stCondLst>
                            <p:childTnLst>
                              <p:par>
                                <p:cTn id="159" presetID="53" presetClass="entr" presetSubtype="16"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 calcmode="lin" valueType="num">
                                      <p:cBhvr>
                                        <p:cTn id="161" dur="500" fill="hold"/>
                                        <p:tgtEl>
                                          <p:spTgt spid="39"/>
                                        </p:tgtEl>
                                        <p:attrNameLst>
                                          <p:attrName>ppt_w</p:attrName>
                                        </p:attrNameLst>
                                      </p:cBhvr>
                                      <p:tavLst>
                                        <p:tav tm="0">
                                          <p:val>
                                            <p:fltVal val="0"/>
                                          </p:val>
                                        </p:tav>
                                        <p:tav tm="100000">
                                          <p:val>
                                            <p:strVal val="#ppt_w"/>
                                          </p:val>
                                        </p:tav>
                                      </p:tavLst>
                                    </p:anim>
                                    <p:anim calcmode="lin" valueType="num">
                                      <p:cBhvr>
                                        <p:cTn id="162" dur="500" fill="hold"/>
                                        <p:tgtEl>
                                          <p:spTgt spid="39"/>
                                        </p:tgtEl>
                                        <p:attrNameLst>
                                          <p:attrName>ppt_h</p:attrName>
                                        </p:attrNameLst>
                                      </p:cBhvr>
                                      <p:tavLst>
                                        <p:tav tm="0">
                                          <p:val>
                                            <p:fltVal val="0"/>
                                          </p:val>
                                        </p:tav>
                                        <p:tav tm="100000">
                                          <p:val>
                                            <p:strVal val="#ppt_h"/>
                                          </p:val>
                                        </p:tav>
                                      </p:tavLst>
                                    </p:anim>
                                    <p:animEffect transition="in" filter="fade">
                                      <p:cBhvr>
                                        <p:cTn id="163" dur="500"/>
                                        <p:tgtEl>
                                          <p:spTgt spid="39"/>
                                        </p:tgtEl>
                                      </p:cBhvr>
                                    </p:animEffect>
                                  </p:childTnLst>
                                </p:cTn>
                              </p:par>
                            </p:childTnLst>
                          </p:cTn>
                        </p:par>
                        <p:par>
                          <p:cTn id="164" fill="hold">
                            <p:stCondLst>
                              <p:cond delay="13750"/>
                            </p:stCondLst>
                            <p:childTnLst>
                              <p:par>
                                <p:cTn id="165" presetID="53" presetClass="entr" presetSubtype="16" fill="hold" grpId="0" nodeType="after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p:cTn id="167" dur="500" fill="hold"/>
                                        <p:tgtEl>
                                          <p:spTgt spid="40"/>
                                        </p:tgtEl>
                                        <p:attrNameLst>
                                          <p:attrName>ppt_w</p:attrName>
                                        </p:attrNameLst>
                                      </p:cBhvr>
                                      <p:tavLst>
                                        <p:tav tm="0">
                                          <p:val>
                                            <p:fltVal val="0"/>
                                          </p:val>
                                        </p:tav>
                                        <p:tav tm="100000">
                                          <p:val>
                                            <p:strVal val="#ppt_w"/>
                                          </p:val>
                                        </p:tav>
                                      </p:tavLst>
                                    </p:anim>
                                    <p:anim calcmode="lin" valueType="num">
                                      <p:cBhvr>
                                        <p:cTn id="168" dur="500" fill="hold"/>
                                        <p:tgtEl>
                                          <p:spTgt spid="40"/>
                                        </p:tgtEl>
                                        <p:attrNameLst>
                                          <p:attrName>ppt_h</p:attrName>
                                        </p:attrNameLst>
                                      </p:cBhvr>
                                      <p:tavLst>
                                        <p:tav tm="0">
                                          <p:val>
                                            <p:fltVal val="0"/>
                                          </p:val>
                                        </p:tav>
                                        <p:tav tm="100000">
                                          <p:val>
                                            <p:strVal val="#ppt_h"/>
                                          </p:val>
                                        </p:tav>
                                      </p:tavLst>
                                    </p:anim>
                                    <p:animEffect transition="in" filter="fade">
                                      <p:cBhvr>
                                        <p:cTn id="169" dur="500"/>
                                        <p:tgtEl>
                                          <p:spTgt spid="40"/>
                                        </p:tgtEl>
                                      </p:cBhvr>
                                    </p:animEffect>
                                  </p:childTnLst>
                                </p:cTn>
                              </p:par>
                            </p:childTnLst>
                          </p:cTn>
                        </p:par>
                        <p:par>
                          <p:cTn id="170" fill="hold">
                            <p:stCondLst>
                              <p:cond delay="14250"/>
                            </p:stCondLst>
                            <p:childTnLst>
                              <p:par>
                                <p:cTn id="171" presetID="53" presetClass="entr" presetSubtype="16" fill="hold" grpId="0" nodeType="afterEffect">
                                  <p:stCondLst>
                                    <p:cond delay="0"/>
                                  </p:stCondLst>
                                  <p:childTnLst>
                                    <p:set>
                                      <p:cBhvr>
                                        <p:cTn id="172" dur="1" fill="hold">
                                          <p:stCondLst>
                                            <p:cond delay="0"/>
                                          </p:stCondLst>
                                        </p:cTn>
                                        <p:tgtEl>
                                          <p:spTgt spid="41"/>
                                        </p:tgtEl>
                                        <p:attrNameLst>
                                          <p:attrName>style.visibility</p:attrName>
                                        </p:attrNameLst>
                                      </p:cBhvr>
                                      <p:to>
                                        <p:strVal val="visible"/>
                                      </p:to>
                                    </p:set>
                                    <p:anim calcmode="lin" valueType="num">
                                      <p:cBhvr>
                                        <p:cTn id="173" dur="500" fill="hold"/>
                                        <p:tgtEl>
                                          <p:spTgt spid="41"/>
                                        </p:tgtEl>
                                        <p:attrNameLst>
                                          <p:attrName>ppt_w</p:attrName>
                                        </p:attrNameLst>
                                      </p:cBhvr>
                                      <p:tavLst>
                                        <p:tav tm="0">
                                          <p:val>
                                            <p:fltVal val="0"/>
                                          </p:val>
                                        </p:tav>
                                        <p:tav tm="100000">
                                          <p:val>
                                            <p:strVal val="#ppt_w"/>
                                          </p:val>
                                        </p:tav>
                                      </p:tavLst>
                                    </p:anim>
                                    <p:anim calcmode="lin" valueType="num">
                                      <p:cBhvr>
                                        <p:cTn id="174" dur="500" fill="hold"/>
                                        <p:tgtEl>
                                          <p:spTgt spid="41"/>
                                        </p:tgtEl>
                                        <p:attrNameLst>
                                          <p:attrName>ppt_h</p:attrName>
                                        </p:attrNameLst>
                                      </p:cBhvr>
                                      <p:tavLst>
                                        <p:tav tm="0">
                                          <p:val>
                                            <p:fltVal val="0"/>
                                          </p:val>
                                        </p:tav>
                                        <p:tav tm="100000">
                                          <p:val>
                                            <p:strVal val="#ppt_h"/>
                                          </p:val>
                                        </p:tav>
                                      </p:tavLst>
                                    </p:anim>
                                    <p:animEffect transition="in" filter="fade">
                                      <p:cBhvr>
                                        <p:cTn id="175" dur="500"/>
                                        <p:tgtEl>
                                          <p:spTgt spid="41"/>
                                        </p:tgtEl>
                                      </p:cBhvr>
                                    </p:animEffect>
                                  </p:childTnLst>
                                </p:cTn>
                              </p:par>
                            </p:childTnLst>
                          </p:cTn>
                        </p:par>
                        <p:par>
                          <p:cTn id="176" fill="hold">
                            <p:stCondLst>
                              <p:cond delay="14750"/>
                            </p:stCondLst>
                            <p:childTnLst>
                              <p:par>
                                <p:cTn id="177" presetID="22" presetClass="entr" presetSubtype="4" fill="hold" nodeType="after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down)">
                                      <p:cBhvr>
                                        <p:cTn id="179" dur="500"/>
                                        <p:tgtEl>
                                          <p:spTgt spid="3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3"/>
                                        </p:tgtEl>
                                        <p:attrNameLst>
                                          <p:attrName>style.visibility</p:attrName>
                                        </p:attrNameLst>
                                      </p:cBhvr>
                                      <p:to>
                                        <p:strVal val="visible"/>
                                      </p:to>
                                    </p:set>
                                    <p:anim calcmode="lin" valueType="num">
                                      <p:cBhvr>
                                        <p:cTn id="182" dur="500" fill="hold"/>
                                        <p:tgtEl>
                                          <p:spTgt spid="43"/>
                                        </p:tgtEl>
                                        <p:attrNameLst>
                                          <p:attrName>ppt_w</p:attrName>
                                        </p:attrNameLst>
                                      </p:cBhvr>
                                      <p:tavLst>
                                        <p:tav tm="0">
                                          <p:val>
                                            <p:fltVal val="0"/>
                                          </p:val>
                                        </p:tav>
                                        <p:tav tm="100000">
                                          <p:val>
                                            <p:strVal val="#ppt_w"/>
                                          </p:val>
                                        </p:tav>
                                      </p:tavLst>
                                    </p:anim>
                                    <p:anim calcmode="lin" valueType="num">
                                      <p:cBhvr>
                                        <p:cTn id="183" dur="500" fill="hold"/>
                                        <p:tgtEl>
                                          <p:spTgt spid="43"/>
                                        </p:tgtEl>
                                        <p:attrNameLst>
                                          <p:attrName>ppt_h</p:attrName>
                                        </p:attrNameLst>
                                      </p:cBhvr>
                                      <p:tavLst>
                                        <p:tav tm="0">
                                          <p:val>
                                            <p:fltVal val="0"/>
                                          </p:val>
                                        </p:tav>
                                        <p:tav tm="100000">
                                          <p:val>
                                            <p:strVal val="#ppt_h"/>
                                          </p:val>
                                        </p:tav>
                                      </p:tavLst>
                                    </p:anim>
                                    <p:animEffect transition="in" filter="fade">
                                      <p:cBhvr>
                                        <p:cTn id="184" dur="500"/>
                                        <p:tgtEl>
                                          <p:spTgt spid="43"/>
                                        </p:tgtEl>
                                      </p:cBhvr>
                                    </p:animEffect>
                                  </p:childTnLst>
                                </p:cTn>
                              </p:par>
                            </p:childTnLst>
                          </p:cTn>
                        </p:par>
                        <p:par>
                          <p:cTn id="185" fill="hold">
                            <p:stCondLst>
                              <p:cond delay="15250"/>
                            </p:stCondLst>
                            <p:childTnLst>
                              <p:par>
                                <p:cTn id="186" presetID="42" presetClass="entr" presetSubtype="0" fill="hold" grpId="0" nodeType="after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fade">
                                      <p:cBhvr>
                                        <p:cTn id="188" dur="1000"/>
                                        <p:tgtEl>
                                          <p:spTgt spid="42"/>
                                        </p:tgtEl>
                                      </p:cBhvr>
                                    </p:animEffect>
                                    <p:anim calcmode="lin" valueType="num">
                                      <p:cBhvr>
                                        <p:cTn id="189" dur="1000" fill="hold"/>
                                        <p:tgtEl>
                                          <p:spTgt spid="42"/>
                                        </p:tgtEl>
                                        <p:attrNameLst>
                                          <p:attrName>ppt_x</p:attrName>
                                        </p:attrNameLst>
                                      </p:cBhvr>
                                      <p:tavLst>
                                        <p:tav tm="0">
                                          <p:val>
                                            <p:strVal val="#ppt_x"/>
                                          </p:val>
                                        </p:tav>
                                        <p:tav tm="100000">
                                          <p:val>
                                            <p:strVal val="#ppt_x"/>
                                          </p:val>
                                        </p:tav>
                                      </p:tavLst>
                                    </p:anim>
                                    <p:anim calcmode="lin" valueType="num">
                                      <p:cBhvr>
                                        <p:cTn id="190" dur="1000" fill="hold"/>
                                        <p:tgtEl>
                                          <p:spTgt spid="42"/>
                                        </p:tgtEl>
                                        <p:attrNameLst>
                                          <p:attrName>ppt_y</p:attrName>
                                        </p:attrNameLst>
                                      </p:cBhvr>
                                      <p:tavLst>
                                        <p:tav tm="0">
                                          <p:val>
                                            <p:strVal val="#ppt_y+.1"/>
                                          </p:val>
                                        </p:tav>
                                        <p:tav tm="100000">
                                          <p:val>
                                            <p:strVal val="#ppt_y"/>
                                          </p:val>
                                        </p:tav>
                                      </p:tavLst>
                                    </p:anim>
                                  </p:childTnLst>
                                </p:cTn>
                              </p:par>
                            </p:childTnLst>
                          </p:cTn>
                        </p:par>
                        <p:par>
                          <p:cTn id="191" fill="hold">
                            <p:stCondLst>
                              <p:cond delay="16250"/>
                            </p:stCondLst>
                            <p:childTnLst>
                              <p:par>
                                <p:cTn id="192" presetID="22" presetClass="entr" presetSubtype="8" fill="hold" nodeType="afterEffect">
                                  <p:stCondLst>
                                    <p:cond delay="0"/>
                                  </p:stCondLst>
                                  <p:childTnLst>
                                    <p:set>
                                      <p:cBhvr>
                                        <p:cTn id="193" dur="1" fill="hold">
                                          <p:stCondLst>
                                            <p:cond delay="0"/>
                                          </p:stCondLst>
                                        </p:cTn>
                                        <p:tgtEl>
                                          <p:spTgt spid="93"/>
                                        </p:tgtEl>
                                        <p:attrNameLst>
                                          <p:attrName>style.visibility</p:attrName>
                                        </p:attrNameLst>
                                      </p:cBhvr>
                                      <p:to>
                                        <p:strVal val="visible"/>
                                      </p:to>
                                    </p:set>
                                    <p:animEffect transition="in" filter="wipe(left)">
                                      <p:cBhvr>
                                        <p:cTn id="194" dur="500"/>
                                        <p:tgtEl>
                                          <p:spTgt spid="93"/>
                                        </p:tgtEl>
                                      </p:cBhvr>
                                    </p:animEffect>
                                  </p:childTnLst>
                                </p:cTn>
                              </p:par>
                              <p:par>
                                <p:cTn id="195" presetID="42" presetClass="entr" presetSubtype="0" fill="hold" nodeType="withEffect">
                                  <p:stCondLst>
                                    <p:cond delay="0"/>
                                  </p:stCondLst>
                                  <p:childTnLst>
                                    <p:set>
                                      <p:cBhvr>
                                        <p:cTn id="196" dur="1" fill="hold">
                                          <p:stCondLst>
                                            <p:cond delay="0"/>
                                          </p:stCondLst>
                                        </p:cTn>
                                        <p:tgtEl>
                                          <p:spTgt spid="44"/>
                                        </p:tgtEl>
                                        <p:attrNameLst>
                                          <p:attrName>style.visibility</p:attrName>
                                        </p:attrNameLst>
                                      </p:cBhvr>
                                      <p:to>
                                        <p:strVal val="visible"/>
                                      </p:to>
                                    </p:set>
                                    <p:animEffect transition="in" filter="fade">
                                      <p:cBhvr>
                                        <p:cTn id="197" dur="1000"/>
                                        <p:tgtEl>
                                          <p:spTgt spid="44"/>
                                        </p:tgtEl>
                                      </p:cBhvr>
                                    </p:animEffect>
                                    <p:anim calcmode="lin" valueType="num">
                                      <p:cBhvr>
                                        <p:cTn id="198" dur="1000" fill="hold"/>
                                        <p:tgtEl>
                                          <p:spTgt spid="44"/>
                                        </p:tgtEl>
                                        <p:attrNameLst>
                                          <p:attrName>ppt_x</p:attrName>
                                        </p:attrNameLst>
                                      </p:cBhvr>
                                      <p:tavLst>
                                        <p:tav tm="0">
                                          <p:val>
                                            <p:strVal val="#ppt_x"/>
                                          </p:val>
                                        </p:tav>
                                        <p:tav tm="100000">
                                          <p:val>
                                            <p:strVal val="#ppt_x"/>
                                          </p:val>
                                        </p:tav>
                                      </p:tavLst>
                                    </p:anim>
                                    <p:anim calcmode="lin" valueType="num">
                                      <p:cBhvr>
                                        <p:cTn id="199" dur="1000" fill="hold"/>
                                        <p:tgtEl>
                                          <p:spTgt spid="44"/>
                                        </p:tgtEl>
                                        <p:attrNameLst>
                                          <p:attrName>ppt_y</p:attrName>
                                        </p:attrNameLst>
                                      </p:cBhvr>
                                      <p:tavLst>
                                        <p:tav tm="0">
                                          <p:val>
                                            <p:strVal val="#ppt_y+.1"/>
                                          </p:val>
                                        </p:tav>
                                        <p:tav tm="100000">
                                          <p:val>
                                            <p:strVal val="#ppt_y"/>
                                          </p:val>
                                        </p:tav>
                                      </p:tavLst>
                                    </p:anim>
                                  </p:childTnLst>
                                </p:cTn>
                              </p:par>
                            </p:childTnLst>
                          </p:cTn>
                        </p:par>
                        <p:par>
                          <p:cTn id="200" fill="hold">
                            <p:stCondLst>
                              <p:cond delay="17250"/>
                            </p:stCondLst>
                            <p:childTnLst>
                              <p:par>
                                <p:cTn id="201" presetID="53" presetClass="entr" presetSubtype="16" fill="hold" grpId="0" nodeType="afterEffect">
                                  <p:stCondLst>
                                    <p:cond delay="0"/>
                                  </p:stCondLst>
                                  <p:childTnLst>
                                    <p:set>
                                      <p:cBhvr>
                                        <p:cTn id="202" dur="1" fill="hold">
                                          <p:stCondLst>
                                            <p:cond delay="0"/>
                                          </p:stCondLst>
                                        </p:cTn>
                                        <p:tgtEl>
                                          <p:spTgt spid="37"/>
                                        </p:tgtEl>
                                        <p:attrNameLst>
                                          <p:attrName>style.visibility</p:attrName>
                                        </p:attrNameLst>
                                      </p:cBhvr>
                                      <p:to>
                                        <p:strVal val="visible"/>
                                      </p:to>
                                    </p:set>
                                    <p:anim calcmode="lin" valueType="num">
                                      <p:cBhvr>
                                        <p:cTn id="203" dur="500" fill="hold"/>
                                        <p:tgtEl>
                                          <p:spTgt spid="37"/>
                                        </p:tgtEl>
                                        <p:attrNameLst>
                                          <p:attrName>ppt_w</p:attrName>
                                        </p:attrNameLst>
                                      </p:cBhvr>
                                      <p:tavLst>
                                        <p:tav tm="0">
                                          <p:val>
                                            <p:fltVal val="0"/>
                                          </p:val>
                                        </p:tav>
                                        <p:tav tm="100000">
                                          <p:val>
                                            <p:strVal val="#ppt_w"/>
                                          </p:val>
                                        </p:tav>
                                      </p:tavLst>
                                    </p:anim>
                                    <p:anim calcmode="lin" valueType="num">
                                      <p:cBhvr>
                                        <p:cTn id="204" dur="500" fill="hold"/>
                                        <p:tgtEl>
                                          <p:spTgt spid="37"/>
                                        </p:tgtEl>
                                        <p:attrNameLst>
                                          <p:attrName>ppt_h</p:attrName>
                                        </p:attrNameLst>
                                      </p:cBhvr>
                                      <p:tavLst>
                                        <p:tav tm="0">
                                          <p:val>
                                            <p:fltVal val="0"/>
                                          </p:val>
                                        </p:tav>
                                        <p:tav tm="100000">
                                          <p:val>
                                            <p:strVal val="#ppt_h"/>
                                          </p:val>
                                        </p:tav>
                                      </p:tavLst>
                                    </p:anim>
                                    <p:animEffect transition="in" filter="fade">
                                      <p:cBhvr>
                                        <p:cTn id="205" dur="500"/>
                                        <p:tgtEl>
                                          <p:spTgt spid="37"/>
                                        </p:tgtEl>
                                      </p:cBhvr>
                                    </p:animEffect>
                                  </p:childTnLst>
                                </p:cTn>
                              </p:par>
                            </p:childTnLst>
                          </p:cTn>
                        </p:par>
                        <p:par>
                          <p:cTn id="206" fill="hold">
                            <p:stCondLst>
                              <p:cond delay="17750"/>
                            </p:stCondLst>
                            <p:childTnLst>
                              <p:par>
                                <p:cTn id="207" presetID="53" presetClass="entr" presetSubtype="16"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 calcmode="lin" valueType="num">
                                      <p:cBhvr>
                                        <p:cTn id="209" dur="500" fill="hold"/>
                                        <p:tgtEl>
                                          <p:spTgt spid="52"/>
                                        </p:tgtEl>
                                        <p:attrNameLst>
                                          <p:attrName>ppt_w</p:attrName>
                                        </p:attrNameLst>
                                      </p:cBhvr>
                                      <p:tavLst>
                                        <p:tav tm="0">
                                          <p:val>
                                            <p:fltVal val="0"/>
                                          </p:val>
                                        </p:tav>
                                        <p:tav tm="100000">
                                          <p:val>
                                            <p:strVal val="#ppt_w"/>
                                          </p:val>
                                        </p:tav>
                                      </p:tavLst>
                                    </p:anim>
                                    <p:anim calcmode="lin" valueType="num">
                                      <p:cBhvr>
                                        <p:cTn id="210" dur="500" fill="hold"/>
                                        <p:tgtEl>
                                          <p:spTgt spid="52"/>
                                        </p:tgtEl>
                                        <p:attrNameLst>
                                          <p:attrName>ppt_h</p:attrName>
                                        </p:attrNameLst>
                                      </p:cBhvr>
                                      <p:tavLst>
                                        <p:tav tm="0">
                                          <p:val>
                                            <p:fltVal val="0"/>
                                          </p:val>
                                        </p:tav>
                                        <p:tav tm="100000">
                                          <p:val>
                                            <p:strVal val="#ppt_h"/>
                                          </p:val>
                                        </p:tav>
                                      </p:tavLst>
                                    </p:anim>
                                    <p:animEffect transition="in" filter="fade">
                                      <p:cBhvr>
                                        <p:cTn id="211" dur="500"/>
                                        <p:tgtEl>
                                          <p:spTgt spid="52"/>
                                        </p:tgtEl>
                                      </p:cBhvr>
                                    </p:animEffect>
                                  </p:childTnLst>
                                </p:cTn>
                              </p:par>
                            </p:childTnLst>
                          </p:cTn>
                        </p:par>
                        <p:par>
                          <p:cTn id="212" fill="hold">
                            <p:stCondLst>
                              <p:cond delay="18250"/>
                            </p:stCondLst>
                            <p:childTnLst>
                              <p:par>
                                <p:cTn id="213" presetID="53" presetClass="entr" presetSubtype="16"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 calcmode="lin" valueType="num">
                                      <p:cBhvr>
                                        <p:cTn id="215" dur="500" fill="hold"/>
                                        <p:tgtEl>
                                          <p:spTgt spid="53"/>
                                        </p:tgtEl>
                                        <p:attrNameLst>
                                          <p:attrName>ppt_w</p:attrName>
                                        </p:attrNameLst>
                                      </p:cBhvr>
                                      <p:tavLst>
                                        <p:tav tm="0">
                                          <p:val>
                                            <p:fltVal val="0"/>
                                          </p:val>
                                        </p:tav>
                                        <p:tav tm="100000">
                                          <p:val>
                                            <p:strVal val="#ppt_w"/>
                                          </p:val>
                                        </p:tav>
                                      </p:tavLst>
                                    </p:anim>
                                    <p:anim calcmode="lin" valueType="num">
                                      <p:cBhvr>
                                        <p:cTn id="216" dur="500" fill="hold"/>
                                        <p:tgtEl>
                                          <p:spTgt spid="53"/>
                                        </p:tgtEl>
                                        <p:attrNameLst>
                                          <p:attrName>ppt_h</p:attrName>
                                        </p:attrNameLst>
                                      </p:cBhvr>
                                      <p:tavLst>
                                        <p:tav tm="0">
                                          <p:val>
                                            <p:fltVal val="0"/>
                                          </p:val>
                                        </p:tav>
                                        <p:tav tm="100000">
                                          <p:val>
                                            <p:strVal val="#ppt_h"/>
                                          </p:val>
                                        </p:tav>
                                      </p:tavLst>
                                    </p:anim>
                                    <p:animEffect transition="in" filter="fade">
                                      <p:cBhvr>
                                        <p:cTn id="217" dur="500"/>
                                        <p:tgtEl>
                                          <p:spTgt spid="53"/>
                                        </p:tgtEl>
                                      </p:cBhvr>
                                    </p:animEffect>
                                  </p:childTnLst>
                                </p:cTn>
                              </p:par>
                            </p:childTnLst>
                          </p:cTn>
                        </p:par>
                        <p:par>
                          <p:cTn id="218" fill="hold">
                            <p:stCondLst>
                              <p:cond delay="18750"/>
                            </p:stCondLst>
                            <p:childTnLst>
                              <p:par>
                                <p:cTn id="219" presetID="53" presetClass="entr" presetSubtype="16" fill="hold" grpId="0" nodeType="afterEffect">
                                  <p:stCondLst>
                                    <p:cond delay="0"/>
                                  </p:stCondLst>
                                  <p:childTnLst>
                                    <p:set>
                                      <p:cBhvr>
                                        <p:cTn id="220" dur="1" fill="hold">
                                          <p:stCondLst>
                                            <p:cond delay="0"/>
                                          </p:stCondLst>
                                        </p:cTn>
                                        <p:tgtEl>
                                          <p:spTgt spid="62"/>
                                        </p:tgtEl>
                                        <p:attrNameLst>
                                          <p:attrName>style.visibility</p:attrName>
                                        </p:attrNameLst>
                                      </p:cBhvr>
                                      <p:to>
                                        <p:strVal val="visible"/>
                                      </p:to>
                                    </p:set>
                                    <p:anim calcmode="lin" valueType="num">
                                      <p:cBhvr>
                                        <p:cTn id="221" dur="500" fill="hold"/>
                                        <p:tgtEl>
                                          <p:spTgt spid="62"/>
                                        </p:tgtEl>
                                        <p:attrNameLst>
                                          <p:attrName>ppt_w</p:attrName>
                                        </p:attrNameLst>
                                      </p:cBhvr>
                                      <p:tavLst>
                                        <p:tav tm="0">
                                          <p:val>
                                            <p:fltVal val="0"/>
                                          </p:val>
                                        </p:tav>
                                        <p:tav tm="100000">
                                          <p:val>
                                            <p:strVal val="#ppt_w"/>
                                          </p:val>
                                        </p:tav>
                                      </p:tavLst>
                                    </p:anim>
                                    <p:anim calcmode="lin" valueType="num">
                                      <p:cBhvr>
                                        <p:cTn id="222" dur="500" fill="hold"/>
                                        <p:tgtEl>
                                          <p:spTgt spid="62"/>
                                        </p:tgtEl>
                                        <p:attrNameLst>
                                          <p:attrName>ppt_h</p:attrName>
                                        </p:attrNameLst>
                                      </p:cBhvr>
                                      <p:tavLst>
                                        <p:tav tm="0">
                                          <p:val>
                                            <p:fltVal val="0"/>
                                          </p:val>
                                        </p:tav>
                                        <p:tav tm="100000">
                                          <p:val>
                                            <p:strVal val="#ppt_h"/>
                                          </p:val>
                                        </p:tav>
                                      </p:tavLst>
                                    </p:anim>
                                    <p:animEffect transition="in" filter="fade">
                                      <p:cBhvr>
                                        <p:cTn id="223" dur="500"/>
                                        <p:tgtEl>
                                          <p:spTgt spid="62"/>
                                        </p:tgtEl>
                                      </p:cBhvr>
                                    </p:animEffect>
                                  </p:childTnLst>
                                </p:cTn>
                              </p:par>
                            </p:childTnLst>
                          </p:cTn>
                        </p:par>
                        <p:par>
                          <p:cTn id="224" fill="hold">
                            <p:stCondLst>
                              <p:cond delay="19250"/>
                            </p:stCondLst>
                            <p:childTnLst>
                              <p:par>
                                <p:cTn id="225" presetID="22" presetClass="entr" presetSubtype="1" fill="hold" nodeType="afterEffect">
                                  <p:stCondLst>
                                    <p:cond delay="0"/>
                                  </p:stCondLst>
                                  <p:childTnLst>
                                    <p:set>
                                      <p:cBhvr>
                                        <p:cTn id="226" dur="1" fill="hold">
                                          <p:stCondLst>
                                            <p:cond delay="0"/>
                                          </p:stCondLst>
                                        </p:cTn>
                                        <p:tgtEl>
                                          <p:spTgt spid="51"/>
                                        </p:tgtEl>
                                        <p:attrNameLst>
                                          <p:attrName>style.visibility</p:attrName>
                                        </p:attrNameLst>
                                      </p:cBhvr>
                                      <p:to>
                                        <p:strVal val="visible"/>
                                      </p:to>
                                    </p:set>
                                    <p:animEffect transition="in" filter="wipe(up)">
                                      <p:cBhvr>
                                        <p:cTn id="227" dur="500"/>
                                        <p:tgtEl>
                                          <p:spTgt spid="51"/>
                                        </p:tgtEl>
                                      </p:cBhvr>
                                    </p:animEffect>
                                  </p:childTnLst>
                                </p:cTn>
                              </p:par>
                            </p:childTnLst>
                          </p:cTn>
                        </p:par>
                        <p:par>
                          <p:cTn id="228" fill="hold">
                            <p:stCondLst>
                              <p:cond delay="19750"/>
                            </p:stCondLst>
                            <p:childTnLst>
                              <p:par>
                                <p:cTn id="229" presetID="53" presetClass="entr" presetSubtype="16" fill="hold" grpId="0" nodeType="afterEffect">
                                  <p:stCondLst>
                                    <p:cond delay="0"/>
                                  </p:stCondLst>
                                  <p:childTnLst>
                                    <p:set>
                                      <p:cBhvr>
                                        <p:cTn id="230" dur="1" fill="hold">
                                          <p:stCondLst>
                                            <p:cond delay="0"/>
                                          </p:stCondLst>
                                        </p:cTn>
                                        <p:tgtEl>
                                          <p:spTgt spid="55"/>
                                        </p:tgtEl>
                                        <p:attrNameLst>
                                          <p:attrName>style.visibility</p:attrName>
                                        </p:attrNameLst>
                                      </p:cBhvr>
                                      <p:to>
                                        <p:strVal val="visible"/>
                                      </p:to>
                                    </p:set>
                                    <p:anim calcmode="lin" valueType="num">
                                      <p:cBhvr>
                                        <p:cTn id="231" dur="500" fill="hold"/>
                                        <p:tgtEl>
                                          <p:spTgt spid="55"/>
                                        </p:tgtEl>
                                        <p:attrNameLst>
                                          <p:attrName>ppt_w</p:attrName>
                                        </p:attrNameLst>
                                      </p:cBhvr>
                                      <p:tavLst>
                                        <p:tav tm="0">
                                          <p:val>
                                            <p:fltVal val="0"/>
                                          </p:val>
                                        </p:tav>
                                        <p:tav tm="100000">
                                          <p:val>
                                            <p:strVal val="#ppt_w"/>
                                          </p:val>
                                        </p:tav>
                                      </p:tavLst>
                                    </p:anim>
                                    <p:anim calcmode="lin" valueType="num">
                                      <p:cBhvr>
                                        <p:cTn id="232" dur="500" fill="hold"/>
                                        <p:tgtEl>
                                          <p:spTgt spid="55"/>
                                        </p:tgtEl>
                                        <p:attrNameLst>
                                          <p:attrName>ppt_h</p:attrName>
                                        </p:attrNameLst>
                                      </p:cBhvr>
                                      <p:tavLst>
                                        <p:tav tm="0">
                                          <p:val>
                                            <p:fltVal val="0"/>
                                          </p:val>
                                        </p:tav>
                                        <p:tav tm="100000">
                                          <p:val>
                                            <p:strVal val="#ppt_h"/>
                                          </p:val>
                                        </p:tav>
                                      </p:tavLst>
                                    </p:anim>
                                    <p:animEffect transition="in" filter="fade">
                                      <p:cBhvr>
                                        <p:cTn id="233" dur="500"/>
                                        <p:tgtEl>
                                          <p:spTgt spid="55"/>
                                        </p:tgtEl>
                                      </p:cBhvr>
                                    </p:animEffect>
                                  </p:childTnLst>
                                </p:cTn>
                              </p:par>
                            </p:childTnLst>
                          </p:cTn>
                        </p:par>
                        <p:par>
                          <p:cTn id="234" fill="hold">
                            <p:stCondLst>
                              <p:cond delay="20250"/>
                            </p:stCondLst>
                            <p:childTnLst>
                              <p:par>
                                <p:cTn id="235" presetID="42" presetClass="entr" presetSubtype="0" fill="hold" grpId="0" nodeType="afterEffect">
                                  <p:stCondLst>
                                    <p:cond delay="0"/>
                                  </p:stCondLst>
                                  <p:childTnLst>
                                    <p:set>
                                      <p:cBhvr>
                                        <p:cTn id="236" dur="1" fill="hold">
                                          <p:stCondLst>
                                            <p:cond delay="0"/>
                                          </p:stCondLst>
                                        </p:cTn>
                                        <p:tgtEl>
                                          <p:spTgt spid="54"/>
                                        </p:tgtEl>
                                        <p:attrNameLst>
                                          <p:attrName>style.visibility</p:attrName>
                                        </p:attrNameLst>
                                      </p:cBhvr>
                                      <p:to>
                                        <p:strVal val="visible"/>
                                      </p:to>
                                    </p:set>
                                    <p:animEffect transition="in" filter="fade">
                                      <p:cBhvr>
                                        <p:cTn id="237" dur="1000"/>
                                        <p:tgtEl>
                                          <p:spTgt spid="54"/>
                                        </p:tgtEl>
                                      </p:cBhvr>
                                    </p:animEffect>
                                    <p:anim calcmode="lin" valueType="num">
                                      <p:cBhvr>
                                        <p:cTn id="238" dur="1000" fill="hold"/>
                                        <p:tgtEl>
                                          <p:spTgt spid="54"/>
                                        </p:tgtEl>
                                        <p:attrNameLst>
                                          <p:attrName>ppt_x</p:attrName>
                                        </p:attrNameLst>
                                      </p:cBhvr>
                                      <p:tavLst>
                                        <p:tav tm="0">
                                          <p:val>
                                            <p:strVal val="#ppt_x"/>
                                          </p:val>
                                        </p:tav>
                                        <p:tav tm="100000">
                                          <p:val>
                                            <p:strVal val="#ppt_x"/>
                                          </p:val>
                                        </p:tav>
                                      </p:tavLst>
                                    </p:anim>
                                    <p:anim calcmode="lin" valueType="num">
                                      <p:cBhvr>
                                        <p:cTn id="239" dur="1000" fill="hold"/>
                                        <p:tgtEl>
                                          <p:spTgt spid="54"/>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1000"/>
                                        <p:tgtEl>
                                          <p:spTgt spid="56"/>
                                        </p:tgtEl>
                                      </p:cBhvr>
                                    </p:animEffect>
                                    <p:anim calcmode="lin" valueType="num">
                                      <p:cBhvr>
                                        <p:cTn id="243" dur="1000" fill="hold"/>
                                        <p:tgtEl>
                                          <p:spTgt spid="56"/>
                                        </p:tgtEl>
                                        <p:attrNameLst>
                                          <p:attrName>ppt_x</p:attrName>
                                        </p:attrNameLst>
                                      </p:cBhvr>
                                      <p:tavLst>
                                        <p:tav tm="0">
                                          <p:val>
                                            <p:strVal val="#ppt_x"/>
                                          </p:val>
                                        </p:tav>
                                        <p:tav tm="100000">
                                          <p:val>
                                            <p:strVal val="#ppt_x"/>
                                          </p:val>
                                        </p:tav>
                                      </p:tavLst>
                                    </p:anim>
                                    <p:anim calcmode="lin" valueType="num">
                                      <p:cBhvr>
                                        <p:cTn id="244" dur="1000" fill="hold"/>
                                        <p:tgtEl>
                                          <p:spTgt spid="56"/>
                                        </p:tgtEl>
                                        <p:attrNameLst>
                                          <p:attrName>ppt_y</p:attrName>
                                        </p:attrNameLst>
                                      </p:cBhvr>
                                      <p:tavLst>
                                        <p:tav tm="0">
                                          <p:val>
                                            <p:strVal val="#ppt_y+.1"/>
                                          </p:val>
                                        </p:tav>
                                        <p:tav tm="100000">
                                          <p:val>
                                            <p:strVal val="#ppt_y"/>
                                          </p:val>
                                        </p:tav>
                                      </p:tavLst>
                                    </p:anim>
                                  </p:childTnLst>
                                </p:cTn>
                              </p:par>
                            </p:childTnLst>
                          </p:cTn>
                        </p:par>
                        <p:par>
                          <p:cTn id="245" fill="hold">
                            <p:stCondLst>
                              <p:cond delay="21250"/>
                            </p:stCondLst>
                            <p:childTnLst>
                              <p:par>
                                <p:cTn id="246" presetID="53" presetClass="entr" presetSubtype="16" fill="hold" grpId="0" nodeType="afterEffect">
                                  <p:stCondLst>
                                    <p:cond delay="0"/>
                                  </p:stCondLst>
                                  <p:childTnLst>
                                    <p:set>
                                      <p:cBhvr>
                                        <p:cTn id="247" dur="1" fill="hold">
                                          <p:stCondLst>
                                            <p:cond delay="0"/>
                                          </p:stCondLst>
                                        </p:cTn>
                                        <p:tgtEl>
                                          <p:spTgt spid="63"/>
                                        </p:tgtEl>
                                        <p:attrNameLst>
                                          <p:attrName>style.visibility</p:attrName>
                                        </p:attrNameLst>
                                      </p:cBhvr>
                                      <p:to>
                                        <p:strVal val="visible"/>
                                      </p:to>
                                    </p:set>
                                    <p:anim calcmode="lin" valueType="num">
                                      <p:cBhvr>
                                        <p:cTn id="248" dur="500" fill="hold"/>
                                        <p:tgtEl>
                                          <p:spTgt spid="63"/>
                                        </p:tgtEl>
                                        <p:attrNameLst>
                                          <p:attrName>ppt_w</p:attrName>
                                        </p:attrNameLst>
                                      </p:cBhvr>
                                      <p:tavLst>
                                        <p:tav tm="0">
                                          <p:val>
                                            <p:fltVal val="0"/>
                                          </p:val>
                                        </p:tav>
                                        <p:tav tm="100000">
                                          <p:val>
                                            <p:strVal val="#ppt_w"/>
                                          </p:val>
                                        </p:tav>
                                      </p:tavLst>
                                    </p:anim>
                                    <p:anim calcmode="lin" valueType="num">
                                      <p:cBhvr>
                                        <p:cTn id="249" dur="500" fill="hold"/>
                                        <p:tgtEl>
                                          <p:spTgt spid="63"/>
                                        </p:tgtEl>
                                        <p:attrNameLst>
                                          <p:attrName>ppt_h</p:attrName>
                                        </p:attrNameLst>
                                      </p:cBhvr>
                                      <p:tavLst>
                                        <p:tav tm="0">
                                          <p:val>
                                            <p:fltVal val="0"/>
                                          </p:val>
                                        </p:tav>
                                        <p:tav tm="100000">
                                          <p:val>
                                            <p:strVal val="#ppt_h"/>
                                          </p:val>
                                        </p:tav>
                                      </p:tavLst>
                                    </p:anim>
                                    <p:animEffect transition="in" filter="fade">
                                      <p:cBhvr>
                                        <p:cTn id="250" dur="500"/>
                                        <p:tgtEl>
                                          <p:spTgt spid="6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nodeType="clickEffect">
                                  <p:stCondLst>
                                    <p:cond delay="0"/>
                                  </p:stCondLst>
                                  <p:childTnLst>
                                    <p:set>
                                      <p:cBhvr>
                                        <p:cTn id="254" dur="1" fill="hold">
                                          <p:stCondLst>
                                            <p:cond delay="0"/>
                                          </p:stCondLst>
                                        </p:cTn>
                                        <p:tgtEl>
                                          <p:spTgt spid="64"/>
                                        </p:tgtEl>
                                        <p:attrNameLst>
                                          <p:attrName>style.visibility</p:attrName>
                                        </p:attrNameLst>
                                      </p:cBhvr>
                                      <p:to>
                                        <p:strVal val="visible"/>
                                      </p:to>
                                    </p:set>
                                    <p:animEffect transition="in" filter="wipe(left)">
                                      <p:cBhvr>
                                        <p:cTn id="255" dur="500"/>
                                        <p:tgtEl>
                                          <p:spTgt spid="64"/>
                                        </p:tgtEl>
                                      </p:cBhvr>
                                    </p:animEffect>
                                  </p:childTnLst>
                                </p:cTn>
                              </p:par>
                            </p:childTnLst>
                          </p:cTn>
                        </p:par>
                        <p:par>
                          <p:cTn id="256" fill="hold">
                            <p:stCondLst>
                              <p:cond delay="500"/>
                            </p:stCondLst>
                            <p:childTnLst>
                              <p:par>
                                <p:cTn id="257" presetID="53" presetClass="entr" presetSubtype="16" fill="hold" grpId="0" nodeType="afterEffect">
                                  <p:stCondLst>
                                    <p:cond delay="0"/>
                                  </p:stCondLst>
                                  <p:childTnLst>
                                    <p:set>
                                      <p:cBhvr>
                                        <p:cTn id="258" dur="1" fill="hold">
                                          <p:stCondLst>
                                            <p:cond delay="0"/>
                                          </p:stCondLst>
                                        </p:cTn>
                                        <p:tgtEl>
                                          <p:spTgt spid="67"/>
                                        </p:tgtEl>
                                        <p:attrNameLst>
                                          <p:attrName>style.visibility</p:attrName>
                                        </p:attrNameLst>
                                      </p:cBhvr>
                                      <p:to>
                                        <p:strVal val="visible"/>
                                      </p:to>
                                    </p:set>
                                    <p:anim calcmode="lin" valueType="num">
                                      <p:cBhvr>
                                        <p:cTn id="259" dur="500" fill="hold"/>
                                        <p:tgtEl>
                                          <p:spTgt spid="67"/>
                                        </p:tgtEl>
                                        <p:attrNameLst>
                                          <p:attrName>ppt_w</p:attrName>
                                        </p:attrNameLst>
                                      </p:cBhvr>
                                      <p:tavLst>
                                        <p:tav tm="0">
                                          <p:val>
                                            <p:fltVal val="0"/>
                                          </p:val>
                                        </p:tav>
                                        <p:tav tm="100000">
                                          <p:val>
                                            <p:strVal val="#ppt_w"/>
                                          </p:val>
                                        </p:tav>
                                      </p:tavLst>
                                    </p:anim>
                                    <p:anim calcmode="lin" valueType="num">
                                      <p:cBhvr>
                                        <p:cTn id="260" dur="500" fill="hold"/>
                                        <p:tgtEl>
                                          <p:spTgt spid="67"/>
                                        </p:tgtEl>
                                        <p:attrNameLst>
                                          <p:attrName>ppt_h</p:attrName>
                                        </p:attrNameLst>
                                      </p:cBhvr>
                                      <p:tavLst>
                                        <p:tav tm="0">
                                          <p:val>
                                            <p:fltVal val="0"/>
                                          </p:val>
                                        </p:tav>
                                        <p:tav tm="100000">
                                          <p:val>
                                            <p:strVal val="#ppt_h"/>
                                          </p:val>
                                        </p:tav>
                                      </p:tavLst>
                                    </p:anim>
                                    <p:animEffect transition="in" filter="fade">
                                      <p:cBhvr>
                                        <p:cTn id="261" dur="500"/>
                                        <p:tgtEl>
                                          <p:spTgt spid="67"/>
                                        </p:tgtEl>
                                      </p:cBhvr>
                                    </p:animEffect>
                                  </p:childTnLst>
                                </p:cTn>
                              </p:par>
                            </p:childTnLst>
                          </p:cTn>
                        </p:par>
                        <p:par>
                          <p:cTn id="262" fill="hold">
                            <p:stCondLst>
                              <p:cond delay="1000"/>
                            </p:stCondLst>
                            <p:childTnLst>
                              <p:par>
                                <p:cTn id="263" presetID="53" presetClass="entr" presetSubtype="16" fill="hold" grpId="0" nodeType="afterEffect">
                                  <p:stCondLst>
                                    <p:cond delay="0"/>
                                  </p:stCondLst>
                                  <p:childTnLst>
                                    <p:set>
                                      <p:cBhvr>
                                        <p:cTn id="264" dur="1" fill="hold">
                                          <p:stCondLst>
                                            <p:cond delay="0"/>
                                          </p:stCondLst>
                                        </p:cTn>
                                        <p:tgtEl>
                                          <p:spTgt spid="68"/>
                                        </p:tgtEl>
                                        <p:attrNameLst>
                                          <p:attrName>style.visibility</p:attrName>
                                        </p:attrNameLst>
                                      </p:cBhvr>
                                      <p:to>
                                        <p:strVal val="visible"/>
                                      </p:to>
                                    </p:set>
                                    <p:anim calcmode="lin" valueType="num">
                                      <p:cBhvr>
                                        <p:cTn id="265" dur="500" fill="hold"/>
                                        <p:tgtEl>
                                          <p:spTgt spid="68"/>
                                        </p:tgtEl>
                                        <p:attrNameLst>
                                          <p:attrName>ppt_w</p:attrName>
                                        </p:attrNameLst>
                                      </p:cBhvr>
                                      <p:tavLst>
                                        <p:tav tm="0">
                                          <p:val>
                                            <p:fltVal val="0"/>
                                          </p:val>
                                        </p:tav>
                                        <p:tav tm="100000">
                                          <p:val>
                                            <p:strVal val="#ppt_w"/>
                                          </p:val>
                                        </p:tav>
                                      </p:tavLst>
                                    </p:anim>
                                    <p:anim calcmode="lin" valueType="num">
                                      <p:cBhvr>
                                        <p:cTn id="266" dur="500" fill="hold"/>
                                        <p:tgtEl>
                                          <p:spTgt spid="68"/>
                                        </p:tgtEl>
                                        <p:attrNameLst>
                                          <p:attrName>ppt_h</p:attrName>
                                        </p:attrNameLst>
                                      </p:cBhvr>
                                      <p:tavLst>
                                        <p:tav tm="0">
                                          <p:val>
                                            <p:fltVal val="0"/>
                                          </p:val>
                                        </p:tav>
                                        <p:tav tm="100000">
                                          <p:val>
                                            <p:strVal val="#ppt_h"/>
                                          </p:val>
                                        </p:tav>
                                      </p:tavLst>
                                    </p:anim>
                                    <p:animEffect transition="in" filter="fade">
                                      <p:cBhvr>
                                        <p:cTn id="267" dur="500"/>
                                        <p:tgtEl>
                                          <p:spTgt spid="68"/>
                                        </p:tgtEl>
                                      </p:cBhvr>
                                    </p:animEffect>
                                  </p:childTnLst>
                                </p:cTn>
                              </p:par>
                            </p:childTnLst>
                          </p:cTn>
                        </p:par>
                        <p:par>
                          <p:cTn id="268" fill="hold">
                            <p:stCondLst>
                              <p:cond delay="1500"/>
                            </p:stCondLst>
                            <p:childTnLst>
                              <p:par>
                                <p:cTn id="269" presetID="53" presetClass="entr" presetSubtype="16" fill="hold" grpId="0" nodeType="afterEffect">
                                  <p:stCondLst>
                                    <p:cond delay="0"/>
                                  </p:stCondLst>
                                  <p:childTnLst>
                                    <p:set>
                                      <p:cBhvr>
                                        <p:cTn id="270" dur="1" fill="hold">
                                          <p:stCondLst>
                                            <p:cond delay="0"/>
                                          </p:stCondLst>
                                        </p:cTn>
                                        <p:tgtEl>
                                          <p:spTgt spid="69"/>
                                        </p:tgtEl>
                                        <p:attrNameLst>
                                          <p:attrName>style.visibility</p:attrName>
                                        </p:attrNameLst>
                                      </p:cBhvr>
                                      <p:to>
                                        <p:strVal val="visible"/>
                                      </p:to>
                                    </p:set>
                                    <p:anim calcmode="lin" valueType="num">
                                      <p:cBhvr>
                                        <p:cTn id="271" dur="500" fill="hold"/>
                                        <p:tgtEl>
                                          <p:spTgt spid="69"/>
                                        </p:tgtEl>
                                        <p:attrNameLst>
                                          <p:attrName>ppt_w</p:attrName>
                                        </p:attrNameLst>
                                      </p:cBhvr>
                                      <p:tavLst>
                                        <p:tav tm="0">
                                          <p:val>
                                            <p:fltVal val="0"/>
                                          </p:val>
                                        </p:tav>
                                        <p:tav tm="100000">
                                          <p:val>
                                            <p:strVal val="#ppt_w"/>
                                          </p:val>
                                        </p:tav>
                                      </p:tavLst>
                                    </p:anim>
                                    <p:anim calcmode="lin" valueType="num">
                                      <p:cBhvr>
                                        <p:cTn id="272" dur="500" fill="hold"/>
                                        <p:tgtEl>
                                          <p:spTgt spid="69"/>
                                        </p:tgtEl>
                                        <p:attrNameLst>
                                          <p:attrName>ppt_h</p:attrName>
                                        </p:attrNameLst>
                                      </p:cBhvr>
                                      <p:tavLst>
                                        <p:tav tm="0">
                                          <p:val>
                                            <p:fltVal val="0"/>
                                          </p:val>
                                        </p:tav>
                                        <p:tav tm="100000">
                                          <p:val>
                                            <p:strVal val="#ppt_h"/>
                                          </p:val>
                                        </p:tav>
                                      </p:tavLst>
                                    </p:anim>
                                    <p:animEffect transition="in" filter="fade">
                                      <p:cBhvr>
                                        <p:cTn id="273" dur="500"/>
                                        <p:tgtEl>
                                          <p:spTgt spid="69"/>
                                        </p:tgtEl>
                                      </p:cBhvr>
                                    </p:animEffect>
                                  </p:childTnLst>
                                </p:cTn>
                              </p:par>
                            </p:childTnLst>
                          </p:cTn>
                        </p:par>
                        <p:par>
                          <p:cTn id="274" fill="hold">
                            <p:stCondLst>
                              <p:cond delay="2000"/>
                            </p:stCondLst>
                            <p:childTnLst>
                              <p:par>
                                <p:cTn id="275" presetID="22" presetClass="entr" presetSubtype="4" fill="hold" nodeType="afterEffect">
                                  <p:stCondLst>
                                    <p:cond delay="0"/>
                                  </p:stCondLst>
                                  <p:childTnLst>
                                    <p:set>
                                      <p:cBhvr>
                                        <p:cTn id="276" dur="1" fill="hold">
                                          <p:stCondLst>
                                            <p:cond delay="0"/>
                                          </p:stCondLst>
                                        </p:cTn>
                                        <p:tgtEl>
                                          <p:spTgt spid="66"/>
                                        </p:tgtEl>
                                        <p:attrNameLst>
                                          <p:attrName>style.visibility</p:attrName>
                                        </p:attrNameLst>
                                      </p:cBhvr>
                                      <p:to>
                                        <p:strVal val="visible"/>
                                      </p:to>
                                    </p:set>
                                    <p:animEffect transition="in" filter="wipe(down)">
                                      <p:cBhvr>
                                        <p:cTn id="277" dur="500"/>
                                        <p:tgtEl>
                                          <p:spTgt spid="66"/>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71"/>
                                        </p:tgtEl>
                                        <p:attrNameLst>
                                          <p:attrName>style.visibility</p:attrName>
                                        </p:attrNameLst>
                                      </p:cBhvr>
                                      <p:to>
                                        <p:strVal val="visible"/>
                                      </p:to>
                                    </p:set>
                                    <p:anim calcmode="lin" valueType="num">
                                      <p:cBhvr>
                                        <p:cTn id="280" dur="500" fill="hold"/>
                                        <p:tgtEl>
                                          <p:spTgt spid="71"/>
                                        </p:tgtEl>
                                        <p:attrNameLst>
                                          <p:attrName>ppt_w</p:attrName>
                                        </p:attrNameLst>
                                      </p:cBhvr>
                                      <p:tavLst>
                                        <p:tav tm="0">
                                          <p:val>
                                            <p:fltVal val="0"/>
                                          </p:val>
                                        </p:tav>
                                        <p:tav tm="100000">
                                          <p:val>
                                            <p:strVal val="#ppt_w"/>
                                          </p:val>
                                        </p:tav>
                                      </p:tavLst>
                                    </p:anim>
                                    <p:anim calcmode="lin" valueType="num">
                                      <p:cBhvr>
                                        <p:cTn id="281" dur="500" fill="hold"/>
                                        <p:tgtEl>
                                          <p:spTgt spid="71"/>
                                        </p:tgtEl>
                                        <p:attrNameLst>
                                          <p:attrName>ppt_h</p:attrName>
                                        </p:attrNameLst>
                                      </p:cBhvr>
                                      <p:tavLst>
                                        <p:tav tm="0">
                                          <p:val>
                                            <p:fltVal val="0"/>
                                          </p:val>
                                        </p:tav>
                                        <p:tav tm="100000">
                                          <p:val>
                                            <p:strVal val="#ppt_h"/>
                                          </p:val>
                                        </p:tav>
                                      </p:tavLst>
                                    </p:anim>
                                    <p:animEffect transition="in" filter="fade">
                                      <p:cBhvr>
                                        <p:cTn id="282" dur="500"/>
                                        <p:tgtEl>
                                          <p:spTgt spid="71"/>
                                        </p:tgtEl>
                                      </p:cBhvr>
                                    </p:animEffect>
                                  </p:childTnLst>
                                </p:cTn>
                              </p:par>
                            </p:childTnLst>
                          </p:cTn>
                        </p:par>
                        <p:par>
                          <p:cTn id="283" fill="hold">
                            <p:stCondLst>
                              <p:cond delay="2500"/>
                            </p:stCondLst>
                            <p:childTnLst>
                              <p:par>
                                <p:cTn id="284" presetID="47" presetClass="entr" presetSubtype="0" fill="hold" grpId="0" nodeType="afterEffect">
                                  <p:stCondLst>
                                    <p:cond delay="0"/>
                                  </p:stCondLst>
                                  <p:childTnLst>
                                    <p:set>
                                      <p:cBhvr>
                                        <p:cTn id="285" dur="1" fill="hold">
                                          <p:stCondLst>
                                            <p:cond delay="0"/>
                                          </p:stCondLst>
                                        </p:cTn>
                                        <p:tgtEl>
                                          <p:spTgt spid="70"/>
                                        </p:tgtEl>
                                        <p:attrNameLst>
                                          <p:attrName>style.visibility</p:attrName>
                                        </p:attrNameLst>
                                      </p:cBhvr>
                                      <p:to>
                                        <p:strVal val="visible"/>
                                      </p:to>
                                    </p:set>
                                    <p:animEffect transition="in" filter="fade">
                                      <p:cBhvr>
                                        <p:cTn id="286" dur="1000"/>
                                        <p:tgtEl>
                                          <p:spTgt spid="70"/>
                                        </p:tgtEl>
                                      </p:cBhvr>
                                    </p:animEffect>
                                    <p:anim calcmode="lin" valueType="num">
                                      <p:cBhvr>
                                        <p:cTn id="287" dur="1000" fill="hold"/>
                                        <p:tgtEl>
                                          <p:spTgt spid="70"/>
                                        </p:tgtEl>
                                        <p:attrNameLst>
                                          <p:attrName>ppt_x</p:attrName>
                                        </p:attrNameLst>
                                      </p:cBhvr>
                                      <p:tavLst>
                                        <p:tav tm="0">
                                          <p:val>
                                            <p:strVal val="#ppt_x"/>
                                          </p:val>
                                        </p:tav>
                                        <p:tav tm="100000">
                                          <p:val>
                                            <p:strVal val="#ppt_x"/>
                                          </p:val>
                                        </p:tav>
                                      </p:tavLst>
                                    </p:anim>
                                    <p:anim calcmode="lin" valueType="num">
                                      <p:cBhvr>
                                        <p:cTn id="288" dur="1000" fill="hold"/>
                                        <p:tgtEl>
                                          <p:spTgt spid="70"/>
                                        </p:tgtEl>
                                        <p:attrNameLst>
                                          <p:attrName>ppt_y</p:attrName>
                                        </p:attrNameLst>
                                      </p:cBhvr>
                                      <p:tavLst>
                                        <p:tav tm="0">
                                          <p:val>
                                            <p:strVal val="#ppt_y-.1"/>
                                          </p:val>
                                        </p:tav>
                                        <p:tav tm="100000">
                                          <p:val>
                                            <p:strVal val="#ppt_y"/>
                                          </p:val>
                                        </p:tav>
                                      </p:tavLst>
                                    </p:anim>
                                  </p:childTnLst>
                                </p:cTn>
                              </p:par>
                              <p:par>
                                <p:cTn id="289" presetID="47" presetClass="entr" presetSubtype="0" fill="hold" nodeType="withEffect">
                                  <p:stCondLst>
                                    <p:cond delay="0"/>
                                  </p:stCondLst>
                                  <p:childTnLst>
                                    <p:set>
                                      <p:cBhvr>
                                        <p:cTn id="290" dur="1" fill="hold">
                                          <p:stCondLst>
                                            <p:cond delay="0"/>
                                          </p:stCondLst>
                                        </p:cTn>
                                        <p:tgtEl>
                                          <p:spTgt spid="72"/>
                                        </p:tgtEl>
                                        <p:attrNameLst>
                                          <p:attrName>style.visibility</p:attrName>
                                        </p:attrNameLst>
                                      </p:cBhvr>
                                      <p:to>
                                        <p:strVal val="visible"/>
                                      </p:to>
                                    </p:set>
                                    <p:animEffect transition="in" filter="fade">
                                      <p:cBhvr>
                                        <p:cTn id="291" dur="1000"/>
                                        <p:tgtEl>
                                          <p:spTgt spid="72"/>
                                        </p:tgtEl>
                                      </p:cBhvr>
                                    </p:animEffect>
                                    <p:anim calcmode="lin" valueType="num">
                                      <p:cBhvr>
                                        <p:cTn id="292" dur="1000" fill="hold"/>
                                        <p:tgtEl>
                                          <p:spTgt spid="72"/>
                                        </p:tgtEl>
                                        <p:attrNameLst>
                                          <p:attrName>ppt_x</p:attrName>
                                        </p:attrNameLst>
                                      </p:cBhvr>
                                      <p:tavLst>
                                        <p:tav tm="0">
                                          <p:val>
                                            <p:strVal val="#ppt_x"/>
                                          </p:val>
                                        </p:tav>
                                        <p:tav tm="100000">
                                          <p:val>
                                            <p:strVal val="#ppt_x"/>
                                          </p:val>
                                        </p:tav>
                                      </p:tavLst>
                                    </p:anim>
                                    <p:anim calcmode="lin" valueType="num">
                                      <p:cBhvr>
                                        <p:cTn id="293" dur="1000" fill="hold"/>
                                        <p:tgtEl>
                                          <p:spTgt spid="72"/>
                                        </p:tgtEl>
                                        <p:attrNameLst>
                                          <p:attrName>ppt_y</p:attrName>
                                        </p:attrNameLst>
                                      </p:cBhvr>
                                      <p:tavLst>
                                        <p:tav tm="0">
                                          <p:val>
                                            <p:strVal val="#ppt_y-.1"/>
                                          </p:val>
                                        </p:tav>
                                        <p:tav tm="100000">
                                          <p:val>
                                            <p:strVal val="#ppt_y"/>
                                          </p:val>
                                        </p:tav>
                                      </p:tavLst>
                                    </p:anim>
                                  </p:childTnLst>
                                </p:cTn>
                              </p:par>
                              <p:par>
                                <p:cTn id="294" presetID="47" presetClass="entr" presetSubtype="0" fill="hold" grpId="0" nodeType="withEffect">
                                  <p:stCondLst>
                                    <p:cond delay="0"/>
                                  </p:stCondLst>
                                  <p:childTnLst>
                                    <p:set>
                                      <p:cBhvr>
                                        <p:cTn id="295" dur="1" fill="hold">
                                          <p:stCondLst>
                                            <p:cond delay="0"/>
                                          </p:stCondLst>
                                        </p:cTn>
                                        <p:tgtEl>
                                          <p:spTgt spid="73"/>
                                        </p:tgtEl>
                                        <p:attrNameLst>
                                          <p:attrName>style.visibility</p:attrName>
                                        </p:attrNameLst>
                                      </p:cBhvr>
                                      <p:to>
                                        <p:strVal val="visible"/>
                                      </p:to>
                                    </p:set>
                                    <p:animEffect transition="in" filter="fade">
                                      <p:cBhvr>
                                        <p:cTn id="296" dur="1000"/>
                                        <p:tgtEl>
                                          <p:spTgt spid="73"/>
                                        </p:tgtEl>
                                      </p:cBhvr>
                                    </p:animEffect>
                                    <p:anim calcmode="lin" valueType="num">
                                      <p:cBhvr>
                                        <p:cTn id="297" dur="1000" fill="hold"/>
                                        <p:tgtEl>
                                          <p:spTgt spid="73"/>
                                        </p:tgtEl>
                                        <p:attrNameLst>
                                          <p:attrName>ppt_x</p:attrName>
                                        </p:attrNameLst>
                                      </p:cBhvr>
                                      <p:tavLst>
                                        <p:tav tm="0">
                                          <p:val>
                                            <p:strVal val="#ppt_x"/>
                                          </p:val>
                                        </p:tav>
                                        <p:tav tm="100000">
                                          <p:val>
                                            <p:strVal val="#ppt_x"/>
                                          </p:val>
                                        </p:tav>
                                      </p:tavLst>
                                    </p:anim>
                                    <p:anim calcmode="lin" valueType="num">
                                      <p:cBhvr>
                                        <p:cTn id="298" dur="1000" fill="hold"/>
                                        <p:tgtEl>
                                          <p:spTgt spid="73"/>
                                        </p:tgtEl>
                                        <p:attrNameLst>
                                          <p:attrName>ppt_y</p:attrName>
                                        </p:attrNameLst>
                                      </p:cBhvr>
                                      <p:tavLst>
                                        <p:tav tm="0">
                                          <p:val>
                                            <p:strVal val="#ppt_y-.1"/>
                                          </p:val>
                                        </p:tav>
                                        <p:tav tm="100000">
                                          <p:val>
                                            <p:strVal val="#ppt_y"/>
                                          </p:val>
                                        </p:tav>
                                      </p:tavLst>
                                    </p:anim>
                                  </p:childTnLst>
                                </p:cTn>
                              </p:par>
                            </p:childTnLst>
                          </p:cTn>
                        </p:par>
                        <p:par>
                          <p:cTn id="299" fill="hold">
                            <p:stCondLst>
                              <p:cond delay="3500"/>
                            </p:stCondLst>
                            <p:childTnLst>
                              <p:par>
                                <p:cTn id="300" presetID="53" presetClass="entr" presetSubtype="16" fill="hold" grpId="0" nodeType="afterEffect">
                                  <p:stCondLst>
                                    <p:cond delay="0"/>
                                  </p:stCondLst>
                                  <p:childTnLst>
                                    <p:set>
                                      <p:cBhvr>
                                        <p:cTn id="301" dur="1" fill="hold">
                                          <p:stCondLst>
                                            <p:cond delay="0"/>
                                          </p:stCondLst>
                                        </p:cTn>
                                        <p:tgtEl>
                                          <p:spTgt spid="65"/>
                                        </p:tgtEl>
                                        <p:attrNameLst>
                                          <p:attrName>style.visibility</p:attrName>
                                        </p:attrNameLst>
                                      </p:cBhvr>
                                      <p:to>
                                        <p:strVal val="visible"/>
                                      </p:to>
                                    </p:set>
                                    <p:anim calcmode="lin" valueType="num">
                                      <p:cBhvr>
                                        <p:cTn id="302" dur="500" fill="hold"/>
                                        <p:tgtEl>
                                          <p:spTgt spid="65"/>
                                        </p:tgtEl>
                                        <p:attrNameLst>
                                          <p:attrName>ppt_w</p:attrName>
                                        </p:attrNameLst>
                                      </p:cBhvr>
                                      <p:tavLst>
                                        <p:tav tm="0">
                                          <p:val>
                                            <p:fltVal val="0"/>
                                          </p:val>
                                        </p:tav>
                                        <p:tav tm="100000">
                                          <p:val>
                                            <p:strVal val="#ppt_w"/>
                                          </p:val>
                                        </p:tav>
                                      </p:tavLst>
                                    </p:anim>
                                    <p:anim calcmode="lin" valueType="num">
                                      <p:cBhvr>
                                        <p:cTn id="303" dur="500" fill="hold"/>
                                        <p:tgtEl>
                                          <p:spTgt spid="65"/>
                                        </p:tgtEl>
                                        <p:attrNameLst>
                                          <p:attrName>ppt_h</p:attrName>
                                        </p:attrNameLst>
                                      </p:cBhvr>
                                      <p:tavLst>
                                        <p:tav tm="0">
                                          <p:val>
                                            <p:fltVal val="0"/>
                                          </p:val>
                                        </p:tav>
                                        <p:tav tm="100000">
                                          <p:val>
                                            <p:strVal val="#ppt_h"/>
                                          </p:val>
                                        </p:tav>
                                      </p:tavLst>
                                    </p:anim>
                                    <p:animEffect transition="in" filter="fade">
                                      <p:cBhvr>
                                        <p:cTn id="304" dur="500"/>
                                        <p:tgtEl>
                                          <p:spTgt spid="65"/>
                                        </p:tgtEl>
                                      </p:cBhvr>
                                    </p:animEffect>
                                  </p:childTnLst>
                                </p:cTn>
                              </p:par>
                            </p:childTnLst>
                          </p:cTn>
                        </p:par>
                        <p:par>
                          <p:cTn id="305" fill="hold">
                            <p:stCondLst>
                              <p:cond delay="4000"/>
                            </p:stCondLst>
                            <p:childTnLst>
                              <p:par>
                                <p:cTn id="306" presetID="22" presetClass="entr" presetSubtype="8" fill="hold" nodeType="afterEffect">
                                  <p:stCondLst>
                                    <p:cond delay="0"/>
                                  </p:stCondLst>
                                  <p:childTnLst>
                                    <p:set>
                                      <p:cBhvr>
                                        <p:cTn id="307" dur="1" fill="hold">
                                          <p:stCondLst>
                                            <p:cond delay="0"/>
                                          </p:stCondLst>
                                        </p:cTn>
                                        <p:tgtEl>
                                          <p:spTgt spid="74"/>
                                        </p:tgtEl>
                                        <p:attrNameLst>
                                          <p:attrName>style.visibility</p:attrName>
                                        </p:attrNameLst>
                                      </p:cBhvr>
                                      <p:to>
                                        <p:strVal val="visible"/>
                                      </p:to>
                                    </p:set>
                                    <p:animEffect transition="in" filter="wipe(left)">
                                      <p:cBhvr>
                                        <p:cTn id="308" dur="500"/>
                                        <p:tgtEl>
                                          <p:spTgt spid="74"/>
                                        </p:tgtEl>
                                      </p:cBhvr>
                                    </p:animEffect>
                                  </p:childTnLst>
                                </p:cTn>
                              </p:par>
                            </p:childTnLst>
                          </p:cTn>
                        </p:par>
                        <p:par>
                          <p:cTn id="309" fill="hold">
                            <p:stCondLst>
                              <p:cond delay="4500"/>
                            </p:stCondLst>
                            <p:childTnLst>
                              <p:par>
                                <p:cTn id="310" presetID="53" presetClass="entr" presetSubtype="16" fill="hold" grpId="0" nodeType="afterEffect">
                                  <p:stCondLst>
                                    <p:cond delay="0"/>
                                  </p:stCondLst>
                                  <p:childTnLst>
                                    <p:set>
                                      <p:cBhvr>
                                        <p:cTn id="311" dur="1" fill="hold">
                                          <p:stCondLst>
                                            <p:cond delay="0"/>
                                          </p:stCondLst>
                                        </p:cTn>
                                        <p:tgtEl>
                                          <p:spTgt spid="76"/>
                                        </p:tgtEl>
                                        <p:attrNameLst>
                                          <p:attrName>style.visibility</p:attrName>
                                        </p:attrNameLst>
                                      </p:cBhvr>
                                      <p:to>
                                        <p:strVal val="visible"/>
                                      </p:to>
                                    </p:set>
                                    <p:anim calcmode="lin" valueType="num">
                                      <p:cBhvr>
                                        <p:cTn id="312" dur="500" fill="hold"/>
                                        <p:tgtEl>
                                          <p:spTgt spid="76"/>
                                        </p:tgtEl>
                                        <p:attrNameLst>
                                          <p:attrName>ppt_w</p:attrName>
                                        </p:attrNameLst>
                                      </p:cBhvr>
                                      <p:tavLst>
                                        <p:tav tm="0">
                                          <p:val>
                                            <p:fltVal val="0"/>
                                          </p:val>
                                        </p:tav>
                                        <p:tav tm="100000">
                                          <p:val>
                                            <p:strVal val="#ppt_w"/>
                                          </p:val>
                                        </p:tav>
                                      </p:tavLst>
                                    </p:anim>
                                    <p:anim calcmode="lin" valueType="num">
                                      <p:cBhvr>
                                        <p:cTn id="313" dur="500" fill="hold"/>
                                        <p:tgtEl>
                                          <p:spTgt spid="76"/>
                                        </p:tgtEl>
                                        <p:attrNameLst>
                                          <p:attrName>ppt_h</p:attrName>
                                        </p:attrNameLst>
                                      </p:cBhvr>
                                      <p:tavLst>
                                        <p:tav tm="0">
                                          <p:val>
                                            <p:fltVal val="0"/>
                                          </p:val>
                                        </p:tav>
                                        <p:tav tm="100000">
                                          <p:val>
                                            <p:strVal val="#ppt_h"/>
                                          </p:val>
                                        </p:tav>
                                      </p:tavLst>
                                    </p:anim>
                                    <p:animEffect transition="in" filter="fade">
                                      <p:cBhvr>
                                        <p:cTn id="314" dur="500"/>
                                        <p:tgtEl>
                                          <p:spTgt spid="76"/>
                                        </p:tgtEl>
                                      </p:cBhvr>
                                    </p:animEffect>
                                  </p:childTnLst>
                                </p:cTn>
                              </p:par>
                            </p:childTnLst>
                          </p:cTn>
                        </p:par>
                        <p:par>
                          <p:cTn id="315" fill="hold">
                            <p:stCondLst>
                              <p:cond delay="5000"/>
                            </p:stCondLst>
                            <p:childTnLst>
                              <p:par>
                                <p:cTn id="316" presetID="53" presetClass="entr" presetSubtype="16" fill="hold" grpId="0" nodeType="afterEffect">
                                  <p:stCondLst>
                                    <p:cond delay="0"/>
                                  </p:stCondLst>
                                  <p:childTnLst>
                                    <p:set>
                                      <p:cBhvr>
                                        <p:cTn id="317" dur="1" fill="hold">
                                          <p:stCondLst>
                                            <p:cond delay="0"/>
                                          </p:stCondLst>
                                        </p:cTn>
                                        <p:tgtEl>
                                          <p:spTgt spid="77"/>
                                        </p:tgtEl>
                                        <p:attrNameLst>
                                          <p:attrName>style.visibility</p:attrName>
                                        </p:attrNameLst>
                                      </p:cBhvr>
                                      <p:to>
                                        <p:strVal val="visible"/>
                                      </p:to>
                                    </p:set>
                                    <p:anim calcmode="lin" valueType="num">
                                      <p:cBhvr>
                                        <p:cTn id="318" dur="500" fill="hold"/>
                                        <p:tgtEl>
                                          <p:spTgt spid="77"/>
                                        </p:tgtEl>
                                        <p:attrNameLst>
                                          <p:attrName>ppt_w</p:attrName>
                                        </p:attrNameLst>
                                      </p:cBhvr>
                                      <p:tavLst>
                                        <p:tav tm="0">
                                          <p:val>
                                            <p:fltVal val="0"/>
                                          </p:val>
                                        </p:tav>
                                        <p:tav tm="100000">
                                          <p:val>
                                            <p:strVal val="#ppt_w"/>
                                          </p:val>
                                        </p:tav>
                                      </p:tavLst>
                                    </p:anim>
                                    <p:anim calcmode="lin" valueType="num">
                                      <p:cBhvr>
                                        <p:cTn id="319" dur="500" fill="hold"/>
                                        <p:tgtEl>
                                          <p:spTgt spid="77"/>
                                        </p:tgtEl>
                                        <p:attrNameLst>
                                          <p:attrName>ppt_h</p:attrName>
                                        </p:attrNameLst>
                                      </p:cBhvr>
                                      <p:tavLst>
                                        <p:tav tm="0">
                                          <p:val>
                                            <p:fltVal val="0"/>
                                          </p:val>
                                        </p:tav>
                                        <p:tav tm="100000">
                                          <p:val>
                                            <p:strVal val="#ppt_h"/>
                                          </p:val>
                                        </p:tav>
                                      </p:tavLst>
                                    </p:anim>
                                    <p:animEffect transition="in" filter="fade">
                                      <p:cBhvr>
                                        <p:cTn id="320" dur="500"/>
                                        <p:tgtEl>
                                          <p:spTgt spid="77"/>
                                        </p:tgtEl>
                                      </p:cBhvr>
                                    </p:animEffect>
                                  </p:childTnLst>
                                </p:cTn>
                              </p:par>
                            </p:childTnLst>
                          </p:cTn>
                        </p:par>
                        <p:par>
                          <p:cTn id="321" fill="hold">
                            <p:stCondLst>
                              <p:cond delay="5500"/>
                            </p:stCondLst>
                            <p:childTnLst>
                              <p:par>
                                <p:cTn id="322" presetID="53" presetClass="entr" presetSubtype="16" fill="hold" grpId="0" nodeType="afterEffect">
                                  <p:stCondLst>
                                    <p:cond delay="0"/>
                                  </p:stCondLst>
                                  <p:childTnLst>
                                    <p:set>
                                      <p:cBhvr>
                                        <p:cTn id="323" dur="1" fill="hold">
                                          <p:stCondLst>
                                            <p:cond delay="0"/>
                                          </p:stCondLst>
                                        </p:cTn>
                                        <p:tgtEl>
                                          <p:spTgt spid="81"/>
                                        </p:tgtEl>
                                        <p:attrNameLst>
                                          <p:attrName>style.visibility</p:attrName>
                                        </p:attrNameLst>
                                      </p:cBhvr>
                                      <p:to>
                                        <p:strVal val="visible"/>
                                      </p:to>
                                    </p:set>
                                    <p:anim calcmode="lin" valueType="num">
                                      <p:cBhvr>
                                        <p:cTn id="324" dur="500" fill="hold"/>
                                        <p:tgtEl>
                                          <p:spTgt spid="81"/>
                                        </p:tgtEl>
                                        <p:attrNameLst>
                                          <p:attrName>ppt_w</p:attrName>
                                        </p:attrNameLst>
                                      </p:cBhvr>
                                      <p:tavLst>
                                        <p:tav tm="0">
                                          <p:val>
                                            <p:fltVal val="0"/>
                                          </p:val>
                                        </p:tav>
                                        <p:tav tm="100000">
                                          <p:val>
                                            <p:strVal val="#ppt_w"/>
                                          </p:val>
                                        </p:tav>
                                      </p:tavLst>
                                    </p:anim>
                                    <p:anim calcmode="lin" valueType="num">
                                      <p:cBhvr>
                                        <p:cTn id="325" dur="500" fill="hold"/>
                                        <p:tgtEl>
                                          <p:spTgt spid="81"/>
                                        </p:tgtEl>
                                        <p:attrNameLst>
                                          <p:attrName>ppt_h</p:attrName>
                                        </p:attrNameLst>
                                      </p:cBhvr>
                                      <p:tavLst>
                                        <p:tav tm="0">
                                          <p:val>
                                            <p:fltVal val="0"/>
                                          </p:val>
                                        </p:tav>
                                        <p:tav tm="100000">
                                          <p:val>
                                            <p:strVal val="#ppt_h"/>
                                          </p:val>
                                        </p:tav>
                                      </p:tavLst>
                                    </p:anim>
                                    <p:animEffect transition="in" filter="fade">
                                      <p:cBhvr>
                                        <p:cTn id="326" dur="500"/>
                                        <p:tgtEl>
                                          <p:spTgt spid="81"/>
                                        </p:tgtEl>
                                      </p:cBhvr>
                                    </p:animEffect>
                                  </p:childTnLst>
                                </p:cTn>
                              </p:par>
                            </p:childTnLst>
                          </p:cTn>
                        </p:par>
                        <p:par>
                          <p:cTn id="327" fill="hold">
                            <p:stCondLst>
                              <p:cond delay="6000"/>
                            </p:stCondLst>
                            <p:childTnLst>
                              <p:par>
                                <p:cTn id="328" presetID="22" presetClass="entr" presetSubtype="1" fill="hold" nodeType="afterEffect">
                                  <p:stCondLst>
                                    <p:cond delay="0"/>
                                  </p:stCondLst>
                                  <p:childTnLst>
                                    <p:set>
                                      <p:cBhvr>
                                        <p:cTn id="329" dur="1" fill="hold">
                                          <p:stCondLst>
                                            <p:cond delay="0"/>
                                          </p:stCondLst>
                                        </p:cTn>
                                        <p:tgtEl>
                                          <p:spTgt spid="75"/>
                                        </p:tgtEl>
                                        <p:attrNameLst>
                                          <p:attrName>style.visibility</p:attrName>
                                        </p:attrNameLst>
                                      </p:cBhvr>
                                      <p:to>
                                        <p:strVal val="visible"/>
                                      </p:to>
                                    </p:set>
                                    <p:animEffect transition="in" filter="wipe(up)">
                                      <p:cBhvr>
                                        <p:cTn id="330" dur="500"/>
                                        <p:tgtEl>
                                          <p:spTgt spid="75"/>
                                        </p:tgtEl>
                                      </p:cBhvr>
                                    </p:animEffect>
                                  </p:childTnLst>
                                </p:cTn>
                              </p:par>
                            </p:childTnLst>
                          </p:cTn>
                        </p:par>
                        <p:par>
                          <p:cTn id="331" fill="hold">
                            <p:stCondLst>
                              <p:cond delay="6500"/>
                            </p:stCondLst>
                            <p:childTnLst>
                              <p:par>
                                <p:cTn id="332" presetID="53" presetClass="entr" presetSubtype="16" fill="hold" grpId="0" nodeType="afterEffect">
                                  <p:stCondLst>
                                    <p:cond delay="0"/>
                                  </p:stCondLst>
                                  <p:childTnLst>
                                    <p:set>
                                      <p:cBhvr>
                                        <p:cTn id="333" dur="1" fill="hold">
                                          <p:stCondLst>
                                            <p:cond delay="0"/>
                                          </p:stCondLst>
                                        </p:cTn>
                                        <p:tgtEl>
                                          <p:spTgt spid="79"/>
                                        </p:tgtEl>
                                        <p:attrNameLst>
                                          <p:attrName>style.visibility</p:attrName>
                                        </p:attrNameLst>
                                      </p:cBhvr>
                                      <p:to>
                                        <p:strVal val="visible"/>
                                      </p:to>
                                    </p:set>
                                    <p:anim calcmode="lin" valueType="num">
                                      <p:cBhvr>
                                        <p:cTn id="334" dur="500" fill="hold"/>
                                        <p:tgtEl>
                                          <p:spTgt spid="79"/>
                                        </p:tgtEl>
                                        <p:attrNameLst>
                                          <p:attrName>ppt_w</p:attrName>
                                        </p:attrNameLst>
                                      </p:cBhvr>
                                      <p:tavLst>
                                        <p:tav tm="0">
                                          <p:val>
                                            <p:fltVal val="0"/>
                                          </p:val>
                                        </p:tav>
                                        <p:tav tm="100000">
                                          <p:val>
                                            <p:strVal val="#ppt_w"/>
                                          </p:val>
                                        </p:tav>
                                      </p:tavLst>
                                    </p:anim>
                                    <p:anim calcmode="lin" valueType="num">
                                      <p:cBhvr>
                                        <p:cTn id="335" dur="500" fill="hold"/>
                                        <p:tgtEl>
                                          <p:spTgt spid="79"/>
                                        </p:tgtEl>
                                        <p:attrNameLst>
                                          <p:attrName>ppt_h</p:attrName>
                                        </p:attrNameLst>
                                      </p:cBhvr>
                                      <p:tavLst>
                                        <p:tav tm="0">
                                          <p:val>
                                            <p:fltVal val="0"/>
                                          </p:val>
                                        </p:tav>
                                        <p:tav tm="100000">
                                          <p:val>
                                            <p:strVal val="#ppt_h"/>
                                          </p:val>
                                        </p:tav>
                                      </p:tavLst>
                                    </p:anim>
                                    <p:animEffect transition="in" filter="fade">
                                      <p:cBhvr>
                                        <p:cTn id="336" dur="500"/>
                                        <p:tgtEl>
                                          <p:spTgt spid="79"/>
                                        </p:tgtEl>
                                      </p:cBhvr>
                                    </p:animEffect>
                                  </p:childTnLst>
                                </p:cTn>
                              </p:par>
                            </p:childTnLst>
                          </p:cTn>
                        </p:par>
                        <p:par>
                          <p:cTn id="337" fill="hold">
                            <p:stCondLst>
                              <p:cond delay="7000"/>
                            </p:stCondLst>
                            <p:childTnLst>
                              <p:par>
                                <p:cTn id="338" presetID="42" presetClass="entr" presetSubtype="0" fill="hold" grpId="0" nodeType="afterEffect">
                                  <p:stCondLst>
                                    <p:cond delay="0"/>
                                  </p:stCondLst>
                                  <p:childTnLst>
                                    <p:set>
                                      <p:cBhvr>
                                        <p:cTn id="339" dur="1" fill="hold">
                                          <p:stCondLst>
                                            <p:cond delay="0"/>
                                          </p:stCondLst>
                                        </p:cTn>
                                        <p:tgtEl>
                                          <p:spTgt spid="78"/>
                                        </p:tgtEl>
                                        <p:attrNameLst>
                                          <p:attrName>style.visibility</p:attrName>
                                        </p:attrNameLst>
                                      </p:cBhvr>
                                      <p:to>
                                        <p:strVal val="visible"/>
                                      </p:to>
                                    </p:set>
                                    <p:animEffect transition="in" filter="fade">
                                      <p:cBhvr>
                                        <p:cTn id="340" dur="1000"/>
                                        <p:tgtEl>
                                          <p:spTgt spid="78"/>
                                        </p:tgtEl>
                                      </p:cBhvr>
                                    </p:animEffect>
                                    <p:anim calcmode="lin" valueType="num">
                                      <p:cBhvr>
                                        <p:cTn id="341" dur="1000" fill="hold"/>
                                        <p:tgtEl>
                                          <p:spTgt spid="78"/>
                                        </p:tgtEl>
                                        <p:attrNameLst>
                                          <p:attrName>ppt_x</p:attrName>
                                        </p:attrNameLst>
                                      </p:cBhvr>
                                      <p:tavLst>
                                        <p:tav tm="0">
                                          <p:val>
                                            <p:strVal val="#ppt_x"/>
                                          </p:val>
                                        </p:tav>
                                        <p:tav tm="100000">
                                          <p:val>
                                            <p:strVal val="#ppt_x"/>
                                          </p:val>
                                        </p:tav>
                                      </p:tavLst>
                                    </p:anim>
                                    <p:anim calcmode="lin" valueType="num">
                                      <p:cBhvr>
                                        <p:cTn id="342" dur="1000" fill="hold"/>
                                        <p:tgtEl>
                                          <p:spTgt spid="78"/>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80"/>
                                        </p:tgtEl>
                                        <p:attrNameLst>
                                          <p:attrName>style.visibility</p:attrName>
                                        </p:attrNameLst>
                                      </p:cBhvr>
                                      <p:to>
                                        <p:strVal val="visible"/>
                                      </p:to>
                                    </p:set>
                                    <p:animEffect transition="in" filter="fade">
                                      <p:cBhvr>
                                        <p:cTn id="345" dur="1000"/>
                                        <p:tgtEl>
                                          <p:spTgt spid="80"/>
                                        </p:tgtEl>
                                      </p:cBhvr>
                                    </p:animEffect>
                                    <p:anim calcmode="lin" valueType="num">
                                      <p:cBhvr>
                                        <p:cTn id="346" dur="1000" fill="hold"/>
                                        <p:tgtEl>
                                          <p:spTgt spid="80"/>
                                        </p:tgtEl>
                                        <p:attrNameLst>
                                          <p:attrName>ppt_x</p:attrName>
                                        </p:attrNameLst>
                                      </p:cBhvr>
                                      <p:tavLst>
                                        <p:tav tm="0">
                                          <p:val>
                                            <p:strVal val="#ppt_x"/>
                                          </p:val>
                                        </p:tav>
                                        <p:tav tm="100000">
                                          <p:val>
                                            <p:strVal val="#ppt_x"/>
                                          </p:val>
                                        </p:tav>
                                      </p:tavLst>
                                    </p:anim>
                                    <p:anim calcmode="lin" valueType="num">
                                      <p:cBhvr>
                                        <p:cTn id="347" dur="1000" fill="hold"/>
                                        <p:tgtEl>
                                          <p:spTgt spid="80"/>
                                        </p:tgtEl>
                                        <p:attrNameLst>
                                          <p:attrName>ppt_y</p:attrName>
                                        </p:attrNameLst>
                                      </p:cBhvr>
                                      <p:tavLst>
                                        <p:tav tm="0">
                                          <p:val>
                                            <p:strVal val="#ppt_y+.1"/>
                                          </p:val>
                                        </p:tav>
                                        <p:tav tm="100000">
                                          <p:val>
                                            <p:strVal val="#ppt_y"/>
                                          </p:val>
                                        </p:tav>
                                      </p:tavLst>
                                    </p:anim>
                                  </p:childTnLst>
                                </p:cTn>
                              </p:par>
                              <p:par>
                                <p:cTn id="348" presetID="42" presetClass="entr" presetSubtype="0" fill="hold" grpId="0" nodeType="withEffect">
                                  <p:stCondLst>
                                    <p:cond delay="0"/>
                                  </p:stCondLst>
                                  <p:childTnLst>
                                    <p:set>
                                      <p:cBhvr>
                                        <p:cTn id="349" dur="1" fill="hold">
                                          <p:stCondLst>
                                            <p:cond delay="0"/>
                                          </p:stCondLst>
                                        </p:cTn>
                                        <p:tgtEl>
                                          <p:spTgt spid="83"/>
                                        </p:tgtEl>
                                        <p:attrNameLst>
                                          <p:attrName>style.visibility</p:attrName>
                                        </p:attrNameLst>
                                      </p:cBhvr>
                                      <p:to>
                                        <p:strVal val="visible"/>
                                      </p:to>
                                    </p:set>
                                    <p:animEffect transition="in" filter="fade">
                                      <p:cBhvr>
                                        <p:cTn id="350" dur="1000"/>
                                        <p:tgtEl>
                                          <p:spTgt spid="83"/>
                                        </p:tgtEl>
                                      </p:cBhvr>
                                    </p:animEffect>
                                    <p:anim calcmode="lin" valueType="num">
                                      <p:cBhvr>
                                        <p:cTn id="351" dur="1000" fill="hold"/>
                                        <p:tgtEl>
                                          <p:spTgt spid="83"/>
                                        </p:tgtEl>
                                        <p:attrNameLst>
                                          <p:attrName>ppt_x</p:attrName>
                                        </p:attrNameLst>
                                      </p:cBhvr>
                                      <p:tavLst>
                                        <p:tav tm="0">
                                          <p:val>
                                            <p:strVal val="#ppt_x"/>
                                          </p:val>
                                        </p:tav>
                                        <p:tav tm="100000">
                                          <p:val>
                                            <p:strVal val="#ppt_x"/>
                                          </p:val>
                                        </p:tav>
                                      </p:tavLst>
                                    </p:anim>
                                    <p:anim calcmode="lin" valueType="num">
                                      <p:cBhvr>
                                        <p:cTn id="352" dur="1000" fill="hold"/>
                                        <p:tgtEl>
                                          <p:spTgt spid="83"/>
                                        </p:tgtEl>
                                        <p:attrNameLst>
                                          <p:attrName>ppt_y</p:attrName>
                                        </p:attrNameLst>
                                      </p:cBhvr>
                                      <p:tavLst>
                                        <p:tav tm="0">
                                          <p:val>
                                            <p:strVal val="#ppt_y+.1"/>
                                          </p:val>
                                        </p:tav>
                                        <p:tav tm="100000">
                                          <p:val>
                                            <p:strVal val="#ppt_y"/>
                                          </p:val>
                                        </p:tav>
                                      </p:tavLst>
                                    </p:anim>
                                  </p:childTnLst>
                                </p:cTn>
                              </p:par>
                            </p:childTnLst>
                          </p:cTn>
                        </p:par>
                        <p:par>
                          <p:cTn id="353" fill="hold">
                            <p:stCondLst>
                              <p:cond delay="8000"/>
                            </p:stCondLst>
                            <p:childTnLst>
                              <p:par>
                                <p:cTn id="354" presetID="53" presetClass="entr" presetSubtype="16" fill="hold" grpId="0" nodeType="afterEffect">
                                  <p:stCondLst>
                                    <p:cond delay="0"/>
                                  </p:stCondLst>
                                  <p:childTnLst>
                                    <p:set>
                                      <p:cBhvr>
                                        <p:cTn id="355" dur="1" fill="hold">
                                          <p:stCondLst>
                                            <p:cond delay="0"/>
                                          </p:stCondLst>
                                        </p:cTn>
                                        <p:tgtEl>
                                          <p:spTgt spid="82"/>
                                        </p:tgtEl>
                                        <p:attrNameLst>
                                          <p:attrName>style.visibility</p:attrName>
                                        </p:attrNameLst>
                                      </p:cBhvr>
                                      <p:to>
                                        <p:strVal val="visible"/>
                                      </p:to>
                                    </p:set>
                                    <p:anim calcmode="lin" valueType="num">
                                      <p:cBhvr>
                                        <p:cTn id="356" dur="500" fill="hold"/>
                                        <p:tgtEl>
                                          <p:spTgt spid="82"/>
                                        </p:tgtEl>
                                        <p:attrNameLst>
                                          <p:attrName>ppt_w</p:attrName>
                                        </p:attrNameLst>
                                      </p:cBhvr>
                                      <p:tavLst>
                                        <p:tav tm="0">
                                          <p:val>
                                            <p:fltVal val="0"/>
                                          </p:val>
                                        </p:tav>
                                        <p:tav tm="100000">
                                          <p:val>
                                            <p:strVal val="#ppt_w"/>
                                          </p:val>
                                        </p:tav>
                                      </p:tavLst>
                                    </p:anim>
                                    <p:anim calcmode="lin" valueType="num">
                                      <p:cBhvr>
                                        <p:cTn id="357" dur="500" fill="hold"/>
                                        <p:tgtEl>
                                          <p:spTgt spid="82"/>
                                        </p:tgtEl>
                                        <p:attrNameLst>
                                          <p:attrName>ppt_h</p:attrName>
                                        </p:attrNameLst>
                                      </p:cBhvr>
                                      <p:tavLst>
                                        <p:tav tm="0">
                                          <p:val>
                                            <p:fltVal val="0"/>
                                          </p:val>
                                        </p:tav>
                                        <p:tav tm="100000">
                                          <p:val>
                                            <p:strVal val="#ppt_h"/>
                                          </p:val>
                                        </p:tav>
                                      </p:tavLst>
                                    </p:anim>
                                    <p:animEffect transition="in" filter="fade">
                                      <p:cBhvr>
                                        <p:cTn id="358" dur="500"/>
                                        <p:tgtEl>
                                          <p:spTgt spid="82"/>
                                        </p:tgtEl>
                                      </p:cBhvr>
                                    </p:animEffect>
                                  </p:childTnLst>
                                </p:cTn>
                              </p:par>
                            </p:childTnLst>
                          </p:cTn>
                        </p:par>
                        <p:par>
                          <p:cTn id="359" fill="hold">
                            <p:stCondLst>
                              <p:cond delay="8500"/>
                            </p:stCondLst>
                            <p:childTnLst>
                              <p:par>
                                <p:cTn id="360" presetID="22" presetClass="entr" presetSubtype="8" fill="hold" nodeType="afterEffect">
                                  <p:stCondLst>
                                    <p:cond delay="0"/>
                                  </p:stCondLst>
                                  <p:childTnLst>
                                    <p:set>
                                      <p:cBhvr>
                                        <p:cTn id="361" dur="1" fill="hold">
                                          <p:stCondLst>
                                            <p:cond delay="0"/>
                                          </p:stCondLst>
                                        </p:cTn>
                                        <p:tgtEl>
                                          <p:spTgt spid="84"/>
                                        </p:tgtEl>
                                        <p:attrNameLst>
                                          <p:attrName>style.visibility</p:attrName>
                                        </p:attrNameLst>
                                      </p:cBhvr>
                                      <p:to>
                                        <p:strVal val="visible"/>
                                      </p:to>
                                    </p:set>
                                    <p:animEffect transition="in" filter="wipe(left)">
                                      <p:cBhvr>
                                        <p:cTn id="362" dur="750"/>
                                        <p:tgtEl>
                                          <p:spTgt spid="84"/>
                                        </p:tgtEl>
                                      </p:cBhvr>
                                    </p:animEffect>
                                  </p:childTnLst>
                                </p:cTn>
                              </p:par>
                            </p:childTnLst>
                          </p:cTn>
                        </p:par>
                        <p:par>
                          <p:cTn id="363" fill="hold">
                            <p:stCondLst>
                              <p:cond delay="9250"/>
                            </p:stCondLst>
                            <p:childTnLst>
                              <p:par>
                                <p:cTn id="364" presetID="53" presetClass="entr" presetSubtype="16" fill="hold" grpId="0" nodeType="afterEffect">
                                  <p:stCondLst>
                                    <p:cond delay="0"/>
                                  </p:stCondLst>
                                  <p:childTnLst>
                                    <p:set>
                                      <p:cBhvr>
                                        <p:cTn id="365" dur="1" fill="hold">
                                          <p:stCondLst>
                                            <p:cond delay="0"/>
                                          </p:stCondLst>
                                        </p:cTn>
                                        <p:tgtEl>
                                          <p:spTgt spid="85"/>
                                        </p:tgtEl>
                                        <p:attrNameLst>
                                          <p:attrName>style.visibility</p:attrName>
                                        </p:attrNameLst>
                                      </p:cBhvr>
                                      <p:to>
                                        <p:strVal val="visible"/>
                                      </p:to>
                                    </p:set>
                                    <p:anim calcmode="lin" valueType="num">
                                      <p:cBhvr>
                                        <p:cTn id="366" dur="500" fill="hold"/>
                                        <p:tgtEl>
                                          <p:spTgt spid="85"/>
                                        </p:tgtEl>
                                        <p:attrNameLst>
                                          <p:attrName>ppt_w</p:attrName>
                                        </p:attrNameLst>
                                      </p:cBhvr>
                                      <p:tavLst>
                                        <p:tav tm="0">
                                          <p:val>
                                            <p:fltVal val="0"/>
                                          </p:val>
                                        </p:tav>
                                        <p:tav tm="100000">
                                          <p:val>
                                            <p:strVal val="#ppt_w"/>
                                          </p:val>
                                        </p:tav>
                                      </p:tavLst>
                                    </p:anim>
                                    <p:anim calcmode="lin" valueType="num">
                                      <p:cBhvr>
                                        <p:cTn id="367" dur="500" fill="hold"/>
                                        <p:tgtEl>
                                          <p:spTgt spid="85"/>
                                        </p:tgtEl>
                                        <p:attrNameLst>
                                          <p:attrName>ppt_h</p:attrName>
                                        </p:attrNameLst>
                                      </p:cBhvr>
                                      <p:tavLst>
                                        <p:tav tm="0">
                                          <p:val>
                                            <p:fltVal val="0"/>
                                          </p:val>
                                        </p:tav>
                                        <p:tav tm="100000">
                                          <p:val>
                                            <p:strVal val="#ppt_h"/>
                                          </p:val>
                                        </p:tav>
                                      </p:tavLst>
                                    </p:anim>
                                    <p:animEffect transition="in" filter="fade">
                                      <p:cBhvr>
                                        <p:cTn id="368" dur="500"/>
                                        <p:tgtEl>
                                          <p:spTgt spid="85"/>
                                        </p:tgtEl>
                                      </p:cBhvr>
                                    </p:animEffect>
                                  </p:childTnLst>
                                </p:cTn>
                              </p:par>
                            </p:childTnLst>
                          </p:cTn>
                        </p:par>
                        <p:par>
                          <p:cTn id="369" fill="hold">
                            <p:stCondLst>
                              <p:cond delay="9750"/>
                            </p:stCondLst>
                            <p:childTnLst>
                              <p:par>
                                <p:cTn id="370" presetID="53" presetClass="entr" presetSubtype="16" fill="hold" grpId="0" nodeType="afterEffect">
                                  <p:stCondLst>
                                    <p:cond delay="0"/>
                                  </p:stCondLst>
                                  <p:childTnLst>
                                    <p:set>
                                      <p:cBhvr>
                                        <p:cTn id="371" dur="1" fill="hold">
                                          <p:stCondLst>
                                            <p:cond delay="0"/>
                                          </p:stCondLst>
                                        </p:cTn>
                                        <p:tgtEl>
                                          <p:spTgt spid="86"/>
                                        </p:tgtEl>
                                        <p:attrNameLst>
                                          <p:attrName>style.visibility</p:attrName>
                                        </p:attrNameLst>
                                      </p:cBhvr>
                                      <p:to>
                                        <p:strVal val="visible"/>
                                      </p:to>
                                    </p:set>
                                    <p:anim calcmode="lin" valueType="num">
                                      <p:cBhvr>
                                        <p:cTn id="372" dur="500" fill="hold"/>
                                        <p:tgtEl>
                                          <p:spTgt spid="86"/>
                                        </p:tgtEl>
                                        <p:attrNameLst>
                                          <p:attrName>ppt_w</p:attrName>
                                        </p:attrNameLst>
                                      </p:cBhvr>
                                      <p:tavLst>
                                        <p:tav tm="0">
                                          <p:val>
                                            <p:fltVal val="0"/>
                                          </p:val>
                                        </p:tav>
                                        <p:tav tm="100000">
                                          <p:val>
                                            <p:strVal val="#ppt_w"/>
                                          </p:val>
                                        </p:tav>
                                      </p:tavLst>
                                    </p:anim>
                                    <p:anim calcmode="lin" valueType="num">
                                      <p:cBhvr>
                                        <p:cTn id="373" dur="500" fill="hold"/>
                                        <p:tgtEl>
                                          <p:spTgt spid="86"/>
                                        </p:tgtEl>
                                        <p:attrNameLst>
                                          <p:attrName>ppt_h</p:attrName>
                                        </p:attrNameLst>
                                      </p:cBhvr>
                                      <p:tavLst>
                                        <p:tav tm="0">
                                          <p:val>
                                            <p:fltVal val="0"/>
                                          </p:val>
                                        </p:tav>
                                        <p:tav tm="100000">
                                          <p:val>
                                            <p:strVal val="#ppt_h"/>
                                          </p:val>
                                        </p:tav>
                                      </p:tavLst>
                                    </p:anim>
                                    <p:animEffect transition="in" filter="fade">
                                      <p:cBhvr>
                                        <p:cTn id="374" dur="500"/>
                                        <p:tgtEl>
                                          <p:spTgt spid="86"/>
                                        </p:tgtEl>
                                      </p:cBhvr>
                                    </p:animEffect>
                                  </p:childTnLst>
                                </p:cTn>
                              </p:par>
                            </p:childTnLst>
                          </p:cTn>
                        </p:par>
                        <p:par>
                          <p:cTn id="375" fill="hold">
                            <p:stCondLst>
                              <p:cond delay="10250"/>
                            </p:stCondLst>
                            <p:childTnLst>
                              <p:par>
                                <p:cTn id="376" presetID="53" presetClass="entr" presetSubtype="16" fill="hold" grpId="0" nodeType="afterEffect">
                                  <p:stCondLst>
                                    <p:cond delay="0"/>
                                  </p:stCondLst>
                                  <p:childTnLst>
                                    <p:set>
                                      <p:cBhvr>
                                        <p:cTn id="377" dur="1" fill="hold">
                                          <p:stCondLst>
                                            <p:cond delay="0"/>
                                          </p:stCondLst>
                                        </p:cTn>
                                        <p:tgtEl>
                                          <p:spTgt spid="87"/>
                                        </p:tgtEl>
                                        <p:attrNameLst>
                                          <p:attrName>style.visibility</p:attrName>
                                        </p:attrNameLst>
                                      </p:cBhvr>
                                      <p:to>
                                        <p:strVal val="visible"/>
                                      </p:to>
                                    </p:set>
                                    <p:anim calcmode="lin" valueType="num">
                                      <p:cBhvr>
                                        <p:cTn id="378" dur="500" fill="hold"/>
                                        <p:tgtEl>
                                          <p:spTgt spid="87"/>
                                        </p:tgtEl>
                                        <p:attrNameLst>
                                          <p:attrName>ppt_w</p:attrName>
                                        </p:attrNameLst>
                                      </p:cBhvr>
                                      <p:tavLst>
                                        <p:tav tm="0">
                                          <p:val>
                                            <p:fltVal val="0"/>
                                          </p:val>
                                        </p:tav>
                                        <p:tav tm="100000">
                                          <p:val>
                                            <p:strVal val="#ppt_w"/>
                                          </p:val>
                                        </p:tav>
                                      </p:tavLst>
                                    </p:anim>
                                    <p:anim calcmode="lin" valueType="num">
                                      <p:cBhvr>
                                        <p:cTn id="379" dur="500" fill="hold"/>
                                        <p:tgtEl>
                                          <p:spTgt spid="87"/>
                                        </p:tgtEl>
                                        <p:attrNameLst>
                                          <p:attrName>ppt_h</p:attrName>
                                        </p:attrNameLst>
                                      </p:cBhvr>
                                      <p:tavLst>
                                        <p:tav tm="0">
                                          <p:val>
                                            <p:fltVal val="0"/>
                                          </p:val>
                                        </p:tav>
                                        <p:tav tm="100000">
                                          <p:val>
                                            <p:strVal val="#ppt_h"/>
                                          </p:val>
                                        </p:tav>
                                      </p:tavLst>
                                    </p:anim>
                                    <p:animEffect transition="in" filter="fade">
                                      <p:cBhvr>
                                        <p:cTn id="380" dur="500"/>
                                        <p:tgtEl>
                                          <p:spTgt spid="87"/>
                                        </p:tgtEl>
                                      </p:cBhvr>
                                    </p:animEffect>
                                  </p:childTnLst>
                                </p:cTn>
                              </p:par>
                            </p:childTnLst>
                          </p:cTn>
                        </p:par>
                        <p:par>
                          <p:cTn id="381" fill="hold">
                            <p:stCondLst>
                              <p:cond delay="10750"/>
                            </p:stCondLst>
                            <p:childTnLst>
                              <p:par>
                                <p:cTn id="382" presetID="53" presetClass="entr" presetSubtype="16" fill="hold" grpId="0" nodeType="afterEffect">
                                  <p:stCondLst>
                                    <p:cond delay="0"/>
                                  </p:stCondLst>
                                  <p:childTnLst>
                                    <p:set>
                                      <p:cBhvr>
                                        <p:cTn id="383" dur="1" fill="hold">
                                          <p:stCondLst>
                                            <p:cond delay="0"/>
                                          </p:stCondLst>
                                        </p:cTn>
                                        <p:tgtEl>
                                          <p:spTgt spid="88"/>
                                        </p:tgtEl>
                                        <p:attrNameLst>
                                          <p:attrName>style.visibility</p:attrName>
                                        </p:attrNameLst>
                                      </p:cBhvr>
                                      <p:to>
                                        <p:strVal val="visible"/>
                                      </p:to>
                                    </p:set>
                                    <p:anim calcmode="lin" valueType="num">
                                      <p:cBhvr>
                                        <p:cTn id="384" dur="500" fill="hold"/>
                                        <p:tgtEl>
                                          <p:spTgt spid="88"/>
                                        </p:tgtEl>
                                        <p:attrNameLst>
                                          <p:attrName>ppt_w</p:attrName>
                                        </p:attrNameLst>
                                      </p:cBhvr>
                                      <p:tavLst>
                                        <p:tav tm="0">
                                          <p:val>
                                            <p:fltVal val="0"/>
                                          </p:val>
                                        </p:tav>
                                        <p:tav tm="100000">
                                          <p:val>
                                            <p:strVal val="#ppt_w"/>
                                          </p:val>
                                        </p:tav>
                                      </p:tavLst>
                                    </p:anim>
                                    <p:anim calcmode="lin" valueType="num">
                                      <p:cBhvr>
                                        <p:cTn id="385" dur="500" fill="hold"/>
                                        <p:tgtEl>
                                          <p:spTgt spid="88"/>
                                        </p:tgtEl>
                                        <p:attrNameLst>
                                          <p:attrName>ppt_h</p:attrName>
                                        </p:attrNameLst>
                                      </p:cBhvr>
                                      <p:tavLst>
                                        <p:tav tm="0">
                                          <p:val>
                                            <p:fltVal val="0"/>
                                          </p:val>
                                        </p:tav>
                                        <p:tav tm="100000">
                                          <p:val>
                                            <p:strVal val="#ppt_h"/>
                                          </p:val>
                                        </p:tav>
                                      </p:tavLst>
                                    </p:anim>
                                    <p:animEffect transition="in" filter="fade">
                                      <p:cBhvr>
                                        <p:cTn id="386" dur="500"/>
                                        <p:tgtEl>
                                          <p:spTgt spid="88"/>
                                        </p:tgtEl>
                                      </p:cBhvr>
                                    </p:animEffect>
                                  </p:childTnLst>
                                </p:cTn>
                              </p:par>
                            </p:childTnLst>
                          </p:cTn>
                        </p:par>
                        <p:par>
                          <p:cTn id="387" fill="hold">
                            <p:stCondLst>
                              <p:cond delay="11250"/>
                            </p:stCondLst>
                            <p:childTnLst>
                              <p:par>
                                <p:cTn id="388" presetID="53" presetClass="entr" presetSubtype="16" fill="hold" grpId="0" nodeType="afterEffect">
                                  <p:stCondLst>
                                    <p:cond delay="0"/>
                                  </p:stCondLst>
                                  <p:childTnLst>
                                    <p:set>
                                      <p:cBhvr>
                                        <p:cTn id="389" dur="1" fill="hold">
                                          <p:stCondLst>
                                            <p:cond delay="0"/>
                                          </p:stCondLst>
                                        </p:cTn>
                                        <p:tgtEl>
                                          <p:spTgt spid="89"/>
                                        </p:tgtEl>
                                        <p:attrNameLst>
                                          <p:attrName>style.visibility</p:attrName>
                                        </p:attrNameLst>
                                      </p:cBhvr>
                                      <p:to>
                                        <p:strVal val="visible"/>
                                      </p:to>
                                    </p:set>
                                    <p:anim calcmode="lin" valueType="num">
                                      <p:cBhvr>
                                        <p:cTn id="390" dur="500" fill="hold"/>
                                        <p:tgtEl>
                                          <p:spTgt spid="89"/>
                                        </p:tgtEl>
                                        <p:attrNameLst>
                                          <p:attrName>ppt_w</p:attrName>
                                        </p:attrNameLst>
                                      </p:cBhvr>
                                      <p:tavLst>
                                        <p:tav tm="0">
                                          <p:val>
                                            <p:fltVal val="0"/>
                                          </p:val>
                                        </p:tav>
                                        <p:tav tm="100000">
                                          <p:val>
                                            <p:strVal val="#ppt_w"/>
                                          </p:val>
                                        </p:tav>
                                      </p:tavLst>
                                    </p:anim>
                                    <p:anim calcmode="lin" valueType="num">
                                      <p:cBhvr>
                                        <p:cTn id="391" dur="500" fill="hold"/>
                                        <p:tgtEl>
                                          <p:spTgt spid="89"/>
                                        </p:tgtEl>
                                        <p:attrNameLst>
                                          <p:attrName>ppt_h</p:attrName>
                                        </p:attrNameLst>
                                      </p:cBhvr>
                                      <p:tavLst>
                                        <p:tav tm="0">
                                          <p:val>
                                            <p:fltVal val="0"/>
                                          </p:val>
                                        </p:tav>
                                        <p:tav tm="100000">
                                          <p:val>
                                            <p:strVal val="#ppt_h"/>
                                          </p:val>
                                        </p:tav>
                                      </p:tavLst>
                                    </p:anim>
                                    <p:animEffect transition="in" filter="fade">
                                      <p:cBhvr>
                                        <p:cTn id="392" dur="500"/>
                                        <p:tgtEl>
                                          <p:spTgt spid="89"/>
                                        </p:tgtEl>
                                      </p:cBhvr>
                                    </p:animEffect>
                                  </p:childTnLst>
                                </p:cTn>
                              </p:par>
                            </p:childTnLst>
                          </p:cTn>
                        </p:par>
                        <p:par>
                          <p:cTn id="393" fill="hold">
                            <p:stCondLst>
                              <p:cond delay="11750"/>
                            </p:stCondLst>
                            <p:childTnLst>
                              <p:par>
                                <p:cTn id="394" presetID="53" presetClass="entr" presetSubtype="16" fill="hold" grpId="0" nodeType="afterEffect">
                                  <p:stCondLst>
                                    <p:cond delay="0"/>
                                  </p:stCondLst>
                                  <p:childTnLst>
                                    <p:set>
                                      <p:cBhvr>
                                        <p:cTn id="395" dur="1" fill="hold">
                                          <p:stCondLst>
                                            <p:cond delay="0"/>
                                          </p:stCondLst>
                                        </p:cTn>
                                        <p:tgtEl>
                                          <p:spTgt spid="90"/>
                                        </p:tgtEl>
                                        <p:attrNameLst>
                                          <p:attrName>style.visibility</p:attrName>
                                        </p:attrNameLst>
                                      </p:cBhvr>
                                      <p:to>
                                        <p:strVal val="visible"/>
                                      </p:to>
                                    </p:set>
                                    <p:anim calcmode="lin" valueType="num">
                                      <p:cBhvr>
                                        <p:cTn id="396" dur="500" fill="hold"/>
                                        <p:tgtEl>
                                          <p:spTgt spid="90"/>
                                        </p:tgtEl>
                                        <p:attrNameLst>
                                          <p:attrName>ppt_w</p:attrName>
                                        </p:attrNameLst>
                                      </p:cBhvr>
                                      <p:tavLst>
                                        <p:tav tm="0">
                                          <p:val>
                                            <p:fltVal val="0"/>
                                          </p:val>
                                        </p:tav>
                                        <p:tav tm="100000">
                                          <p:val>
                                            <p:strVal val="#ppt_w"/>
                                          </p:val>
                                        </p:tav>
                                      </p:tavLst>
                                    </p:anim>
                                    <p:anim calcmode="lin" valueType="num">
                                      <p:cBhvr>
                                        <p:cTn id="397" dur="500" fill="hold"/>
                                        <p:tgtEl>
                                          <p:spTgt spid="90"/>
                                        </p:tgtEl>
                                        <p:attrNameLst>
                                          <p:attrName>ppt_h</p:attrName>
                                        </p:attrNameLst>
                                      </p:cBhvr>
                                      <p:tavLst>
                                        <p:tav tm="0">
                                          <p:val>
                                            <p:fltVal val="0"/>
                                          </p:val>
                                        </p:tav>
                                        <p:tav tm="100000">
                                          <p:val>
                                            <p:strVal val="#ppt_h"/>
                                          </p:val>
                                        </p:tav>
                                      </p:tavLst>
                                    </p:anim>
                                    <p:animEffect transition="in" filter="fade">
                                      <p:cBhvr>
                                        <p:cTn id="398" dur="500"/>
                                        <p:tgtEl>
                                          <p:spTgt spid="90"/>
                                        </p:tgtEl>
                                      </p:cBhvr>
                                    </p:animEffect>
                                  </p:childTnLst>
                                </p:cTn>
                              </p:par>
                            </p:childTnLst>
                          </p:cTn>
                        </p:par>
                        <p:par>
                          <p:cTn id="399" fill="hold">
                            <p:stCondLst>
                              <p:cond delay="12250"/>
                            </p:stCondLst>
                            <p:childTnLst>
                              <p:par>
                                <p:cTn id="400" presetID="53" presetClass="entr" presetSubtype="16" fill="hold" grpId="0" nodeType="afterEffect">
                                  <p:stCondLst>
                                    <p:cond delay="0"/>
                                  </p:stCondLst>
                                  <p:childTnLst>
                                    <p:set>
                                      <p:cBhvr>
                                        <p:cTn id="401" dur="1" fill="hold">
                                          <p:stCondLst>
                                            <p:cond delay="0"/>
                                          </p:stCondLst>
                                        </p:cTn>
                                        <p:tgtEl>
                                          <p:spTgt spid="91"/>
                                        </p:tgtEl>
                                        <p:attrNameLst>
                                          <p:attrName>style.visibility</p:attrName>
                                        </p:attrNameLst>
                                      </p:cBhvr>
                                      <p:to>
                                        <p:strVal val="visible"/>
                                      </p:to>
                                    </p:set>
                                    <p:anim calcmode="lin" valueType="num">
                                      <p:cBhvr>
                                        <p:cTn id="402" dur="500" fill="hold"/>
                                        <p:tgtEl>
                                          <p:spTgt spid="91"/>
                                        </p:tgtEl>
                                        <p:attrNameLst>
                                          <p:attrName>ppt_w</p:attrName>
                                        </p:attrNameLst>
                                      </p:cBhvr>
                                      <p:tavLst>
                                        <p:tav tm="0">
                                          <p:val>
                                            <p:fltVal val="0"/>
                                          </p:val>
                                        </p:tav>
                                        <p:tav tm="100000">
                                          <p:val>
                                            <p:strVal val="#ppt_w"/>
                                          </p:val>
                                        </p:tav>
                                      </p:tavLst>
                                    </p:anim>
                                    <p:anim calcmode="lin" valueType="num">
                                      <p:cBhvr>
                                        <p:cTn id="403" dur="500" fill="hold"/>
                                        <p:tgtEl>
                                          <p:spTgt spid="91"/>
                                        </p:tgtEl>
                                        <p:attrNameLst>
                                          <p:attrName>ppt_h</p:attrName>
                                        </p:attrNameLst>
                                      </p:cBhvr>
                                      <p:tavLst>
                                        <p:tav tm="0">
                                          <p:val>
                                            <p:fltVal val="0"/>
                                          </p:val>
                                        </p:tav>
                                        <p:tav tm="100000">
                                          <p:val>
                                            <p:strVal val="#ppt_h"/>
                                          </p:val>
                                        </p:tav>
                                      </p:tavLst>
                                    </p:anim>
                                    <p:animEffect transition="in" filter="fade">
                                      <p:cBhvr>
                                        <p:cTn id="40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animBg="1"/>
      <p:bldP spid="9" grpId="0" animBg="1"/>
      <p:bldP spid="10" grpId="0" animBg="1"/>
      <p:bldP spid="13" grpId="0"/>
      <p:bldP spid="14" grpId="0"/>
      <p:bldP spid="15" grpId="0" animBg="1"/>
      <p:bldP spid="20" grpId="0" animBg="1"/>
      <p:bldP spid="21" grpId="0" animBg="1"/>
      <p:bldP spid="22" grpId="0" animBg="1"/>
      <p:bldP spid="24" grpId="0"/>
      <p:bldP spid="25" grpId="0" animBg="1"/>
      <p:bldP spid="29" grpId="0" animBg="1"/>
      <p:bldP spid="30" grpId="0" animBg="1"/>
      <p:bldP spid="31" grpId="0" animBg="1"/>
      <p:bldP spid="32" grpId="0" animBg="1"/>
      <p:bldP spid="33" grpId="0"/>
      <p:bldP spid="35" grpId="0" animBg="1"/>
      <p:bldP spid="37" grpId="0" animBg="1"/>
      <p:bldP spid="39" grpId="0" animBg="1"/>
      <p:bldP spid="40" grpId="0" animBg="1"/>
      <p:bldP spid="41" grpId="0" animBg="1"/>
      <p:bldP spid="42" grpId="0"/>
      <p:bldP spid="43" grpId="0" animBg="1"/>
      <p:bldP spid="52" grpId="0" animBg="1"/>
      <p:bldP spid="53" grpId="0" animBg="1"/>
      <p:bldP spid="54" grpId="0"/>
      <p:bldP spid="55" grpId="0" animBg="1"/>
      <p:bldP spid="62" grpId="0" animBg="1"/>
      <p:bldP spid="63" grpId="0" animBg="1"/>
      <p:bldP spid="65" grpId="0" animBg="1"/>
      <p:bldP spid="67" grpId="0" animBg="1"/>
      <p:bldP spid="68" grpId="0" animBg="1"/>
      <p:bldP spid="69" grpId="0" animBg="1"/>
      <p:bldP spid="70" grpId="0"/>
      <p:bldP spid="71" grpId="0" animBg="1"/>
      <p:bldP spid="73" grpId="0"/>
      <p:bldP spid="76" grpId="0" animBg="1"/>
      <p:bldP spid="77" grpId="0" animBg="1"/>
      <p:bldP spid="78" grpId="0"/>
      <p:bldP spid="79" grpId="0" animBg="1"/>
      <p:bldP spid="81" grpId="0" animBg="1"/>
      <p:bldP spid="82" grpId="0" animBg="1"/>
      <p:bldP spid="83" grpId="0"/>
      <p:bldP spid="85" grpId="0" animBg="1"/>
      <p:bldP spid="86" grpId="0" animBg="1"/>
      <p:bldP spid="87" grpId="0" animBg="1"/>
      <p:bldP spid="88" grpId="0" animBg="1"/>
      <p:bldP spid="89" grpId="0" animBg="1"/>
      <p:bldP spid="90" grpId="0" animBg="1"/>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7468" y="1583928"/>
            <a:ext cx="7408333" cy="2588022"/>
          </a:xfrm>
        </p:spPr>
        <p:txBody>
          <a:bodyPr>
            <a:normAutofit/>
          </a:bodyPr>
          <a:lstStyle/>
          <a:p>
            <a:pPr lvl="1"/>
            <a:r>
              <a:rPr lang="en-US" sz="3200" kern="1200" dirty="0" smtClean="0">
                <a:solidFill>
                  <a:schemeClr val="tx1"/>
                </a:solidFill>
                <a:effectLst/>
                <a:latin typeface="+mj-lt"/>
                <a:ea typeface="+mj-ea"/>
                <a:cs typeface="+mj-cs"/>
              </a:rPr>
              <a:t>What might be called an inner witness or sense of duty to God</a:t>
            </a:r>
          </a:p>
        </p:txBody>
      </p:sp>
      <p:sp>
        <p:nvSpPr>
          <p:cNvPr id="3" name="Title 2"/>
          <p:cNvSpPr>
            <a:spLocks noGrp="1"/>
          </p:cNvSpPr>
          <p:nvPr>
            <p:ph type="title"/>
          </p:nvPr>
        </p:nvSpPr>
        <p:spPr/>
        <p:txBody>
          <a:bodyPr>
            <a:normAutofit/>
          </a:bodyPr>
          <a:lstStyle/>
          <a:p>
            <a:pPr lvl="0"/>
            <a:r>
              <a:rPr lang="en-US" b="1" i="1" dirty="0">
                <a:solidFill>
                  <a:schemeClr val="tx1"/>
                </a:solidFill>
              </a:rPr>
              <a:t>Through </a:t>
            </a:r>
            <a:r>
              <a:rPr lang="en-US" b="1" i="1" dirty="0" smtClean="0">
                <a:solidFill>
                  <a:schemeClr val="tx1"/>
                </a:solidFill>
              </a:rPr>
              <a:t>Conscience</a:t>
            </a:r>
            <a:endParaRPr lang="en-US" b="1" i="1"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520" y="2857500"/>
            <a:ext cx="6126480" cy="211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00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0" y="1583928"/>
            <a:ext cx="7408333" cy="2588022"/>
          </a:xfrm>
        </p:spPr>
        <p:txBody>
          <a:bodyPr>
            <a:normAutofit/>
          </a:bodyPr>
          <a:lstStyle/>
          <a:p>
            <a:pPr lvl="1"/>
            <a:r>
              <a:rPr lang="en-US" sz="3200" kern="1200" dirty="0" smtClean="0">
                <a:solidFill>
                  <a:schemeClr val="tx1"/>
                </a:solidFill>
                <a:effectLst/>
                <a:latin typeface="+mj-lt"/>
                <a:ea typeface="+mj-ea"/>
                <a:cs typeface="+mj-cs"/>
              </a:rPr>
              <a:t>What might be called a revelation of Supreme justice</a:t>
            </a:r>
          </a:p>
        </p:txBody>
      </p:sp>
      <p:sp>
        <p:nvSpPr>
          <p:cNvPr id="3" name="Title 2"/>
          <p:cNvSpPr>
            <a:spLocks noGrp="1"/>
          </p:cNvSpPr>
          <p:nvPr>
            <p:ph type="title"/>
          </p:nvPr>
        </p:nvSpPr>
        <p:spPr/>
        <p:txBody>
          <a:bodyPr>
            <a:normAutofit/>
          </a:bodyPr>
          <a:lstStyle/>
          <a:p>
            <a:pPr lvl="0"/>
            <a:r>
              <a:rPr lang="en-US" b="1" i="1" dirty="0">
                <a:solidFill>
                  <a:schemeClr val="tx1"/>
                </a:solidFill>
              </a:rPr>
              <a:t>Through </a:t>
            </a:r>
            <a:r>
              <a:rPr lang="en-US" b="1" i="1" dirty="0" smtClean="0">
                <a:solidFill>
                  <a:schemeClr val="tx1"/>
                </a:solidFill>
              </a:rPr>
              <a:t>Law</a:t>
            </a:r>
            <a:endParaRPr lang="en-US" b="1" i="1"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800350"/>
            <a:ext cx="5761929" cy="212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28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0" y="1543050"/>
            <a:ext cx="7408333" cy="2588022"/>
          </a:xfrm>
        </p:spPr>
        <p:txBody>
          <a:bodyPr>
            <a:normAutofit/>
          </a:bodyPr>
          <a:lstStyle/>
          <a:p>
            <a:pPr lvl="1"/>
            <a:r>
              <a:rPr lang="en-US" sz="3200" kern="1200" dirty="0" smtClean="0">
                <a:solidFill>
                  <a:schemeClr val="tx1"/>
                </a:solidFill>
                <a:effectLst/>
                <a:latin typeface="+mj-lt"/>
                <a:ea typeface="+mj-ea"/>
                <a:cs typeface="+mj-cs"/>
              </a:rPr>
              <a:t>What might be called a revelation of how to worship and become acceptable to God</a:t>
            </a:r>
          </a:p>
        </p:txBody>
      </p:sp>
      <p:sp>
        <p:nvSpPr>
          <p:cNvPr id="3" name="Title 2"/>
          <p:cNvSpPr>
            <a:spLocks noGrp="1"/>
          </p:cNvSpPr>
          <p:nvPr>
            <p:ph type="title"/>
          </p:nvPr>
        </p:nvSpPr>
        <p:spPr/>
        <p:txBody>
          <a:bodyPr>
            <a:normAutofit/>
          </a:bodyPr>
          <a:lstStyle/>
          <a:p>
            <a:pPr lvl="0"/>
            <a:r>
              <a:rPr lang="en-US" b="1" i="1" dirty="0">
                <a:solidFill>
                  <a:schemeClr val="tx1"/>
                </a:solidFill>
              </a:rPr>
              <a:t>Through </a:t>
            </a:r>
            <a:r>
              <a:rPr lang="en-US" b="1" i="1" dirty="0" smtClean="0">
                <a:solidFill>
                  <a:schemeClr val="tx1"/>
                </a:solidFill>
              </a:rPr>
              <a:t>Religion</a:t>
            </a:r>
            <a:endParaRPr lang="en-US" b="1" i="1" dirty="0">
              <a:solidFill>
                <a:schemeClr val="tx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13"/>
          <a:stretch/>
        </p:blipFill>
        <p:spPr bwMode="auto">
          <a:xfrm>
            <a:off x="2104324" y="2880360"/>
            <a:ext cx="4935352" cy="21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16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0" y="1543050"/>
            <a:ext cx="7408333" cy="2588022"/>
          </a:xfrm>
        </p:spPr>
        <p:txBody>
          <a:bodyPr/>
          <a:lstStyle/>
          <a:p>
            <a:pPr lvl="1"/>
            <a:r>
              <a:rPr lang="en-US" sz="3200" kern="1200" dirty="0" smtClean="0">
                <a:solidFill>
                  <a:schemeClr val="tx1"/>
                </a:solidFill>
                <a:effectLst/>
                <a:latin typeface="+mj-lt"/>
                <a:ea typeface="+mj-ea"/>
                <a:cs typeface="+mj-cs"/>
              </a:rPr>
              <a:t>What might be called the revelation of God through human spokesmen and mediators</a:t>
            </a:r>
            <a:endParaRPr lang="en-US" dirty="0"/>
          </a:p>
        </p:txBody>
      </p:sp>
      <p:sp>
        <p:nvSpPr>
          <p:cNvPr id="3" name="Title 2"/>
          <p:cNvSpPr>
            <a:spLocks noGrp="1"/>
          </p:cNvSpPr>
          <p:nvPr>
            <p:ph type="title"/>
          </p:nvPr>
        </p:nvSpPr>
        <p:spPr/>
        <p:txBody>
          <a:bodyPr>
            <a:normAutofit/>
          </a:bodyPr>
          <a:lstStyle/>
          <a:p>
            <a:pPr lvl="0"/>
            <a:r>
              <a:rPr lang="en-US" b="1" i="1" dirty="0" smtClean="0">
                <a:solidFill>
                  <a:schemeClr val="tx1"/>
                </a:solidFill>
              </a:rPr>
              <a:t>Through Prophets and Priests</a:t>
            </a:r>
            <a:endParaRPr lang="en-US" b="1" i="1" dirty="0">
              <a:solidFill>
                <a:schemeClr val="tx1"/>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25" b="38873"/>
          <a:stretch/>
        </p:blipFill>
        <p:spPr bwMode="auto">
          <a:xfrm>
            <a:off x="2788920" y="2914827"/>
            <a:ext cx="3566160" cy="165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62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1885950"/>
            <a:ext cx="7742767" cy="2588022"/>
          </a:xfrm>
        </p:spPr>
        <p:txBody>
          <a:bodyPr>
            <a:normAutofit fontScale="92500" lnSpcReduction="10000"/>
          </a:bodyPr>
          <a:lstStyle/>
          <a:p>
            <a:pPr lvl="0"/>
            <a:r>
              <a:rPr lang="en-US" sz="3600" b="1" dirty="0">
                <a:solidFill>
                  <a:schemeClr val="tx1"/>
                </a:solidFill>
              </a:rPr>
              <a:t>Man can know </a:t>
            </a:r>
            <a:r>
              <a:rPr lang="en-US" sz="3600" b="1" i="1" u="sng" dirty="0">
                <a:solidFill>
                  <a:schemeClr val="tx1"/>
                </a:solidFill>
              </a:rPr>
              <a:t>about a person</a:t>
            </a:r>
            <a:r>
              <a:rPr lang="en-US" sz="3600" b="1" dirty="0">
                <a:solidFill>
                  <a:schemeClr val="tx1"/>
                </a:solidFill>
              </a:rPr>
              <a:t>, know all the facts about a person's life; but until he personally meets the person and associates and fellowships with him, he does not personally know him.</a:t>
            </a:r>
            <a:endParaRPr lang="en-US" sz="3600" b="1" kern="1200" dirty="0" smtClean="0">
              <a:solidFill>
                <a:schemeClr val="tx1"/>
              </a:solidFill>
              <a:effectLst/>
              <a:latin typeface="+mj-lt"/>
              <a:ea typeface="+mj-ea"/>
              <a:cs typeface="+mj-cs"/>
            </a:endParaRPr>
          </a:p>
        </p:txBody>
      </p:sp>
      <p:sp>
        <p:nvSpPr>
          <p:cNvPr id="4" name="Rectangle 3"/>
          <p:cNvSpPr/>
          <p:nvPr/>
        </p:nvSpPr>
        <p:spPr>
          <a:xfrm>
            <a:off x="838200" y="572437"/>
            <a:ext cx="7467600" cy="1446550"/>
          </a:xfrm>
          <a:prstGeom prst="rect">
            <a:avLst/>
          </a:prstGeom>
        </p:spPr>
        <p:txBody>
          <a:bodyPr wrap="square">
            <a:spAutoFit/>
          </a:bodyPr>
          <a:lstStyle/>
          <a:p>
            <a:r>
              <a:rPr lang="en-US" sz="4400" b="1" i="1" dirty="0">
                <a:solidFill>
                  <a:srgbClr val="A31E66"/>
                </a:solidFill>
                <a:ea typeface="+mj-ea"/>
                <a:cs typeface="+mj-cs"/>
              </a:rPr>
              <a:t>To Know God, One Uses the Method Used to Know Anyone</a:t>
            </a:r>
            <a:endParaRPr lang="en-US" dirty="0"/>
          </a:p>
        </p:txBody>
      </p:sp>
    </p:spTree>
    <p:extLst>
      <p:ext uri="{BB962C8B-B14F-4D97-AF65-F5344CB8AC3E}">
        <p14:creationId xmlns:p14="http://schemas.microsoft.com/office/powerpoint/2010/main" val="42345452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he SHARE 072117">
      <a:dk1>
        <a:srgbClr val="A31E66"/>
      </a:dk1>
      <a:lt1>
        <a:srgbClr val="FAE6F1"/>
      </a:lt1>
      <a:dk2>
        <a:srgbClr val="628534"/>
      </a:dk2>
      <a:lt2>
        <a:srgbClr val="CEE2B4"/>
      </a:lt2>
      <a:accent1>
        <a:srgbClr val="F9D98C"/>
      </a:accent1>
      <a:accent2>
        <a:srgbClr val="CC0066"/>
      </a:accent2>
      <a:accent3>
        <a:srgbClr val="CCFF66"/>
      </a:accent3>
      <a:accent4>
        <a:srgbClr val="008080"/>
      </a:accent4>
      <a:accent5>
        <a:srgbClr val="993366"/>
      </a:accent5>
      <a:accent6>
        <a:srgbClr val="FFFFCC"/>
      </a:accent6>
      <a:hlink>
        <a:srgbClr val="05436A"/>
      </a:hlink>
      <a:folHlink>
        <a:srgbClr val="5BBAF6"/>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1358</TotalTime>
  <Words>1852</Words>
  <Application>Microsoft Office PowerPoint</Application>
  <PresentationFormat>On-screen Show (16:9)</PresentationFormat>
  <Paragraphs>193</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The Historical Dispensations of the Bible </vt:lpstr>
      <vt:lpstr>Hebrews 1:1-2 (GW) </vt:lpstr>
      <vt:lpstr>God Has Revealed Himself in Many Different Ways . . .</vt:lpstr>
      <vt:lpstr>Through Nature</vt:lpstr>
      <vt:lpstr>Through Conscience</vt:lpstr>
      <vt:lpstr>Through Law</vt:lpstr>
      <vt:lpstr>Through Religion</vt:lpstr>
      <vt:lpstr>Through Prophets and Priests</vt:lpstr>
      <vt:lpstr>PowerPoint Presentation</vt:lpstr>
      <vt:lpstr>PowerPoint Presentation</vt:lpstr>
      <vt:lpstr>PowerPoint Presentation</vt:lpstr>
      <vt:lpstr>Basic Descriptions of  the Three Historical Periods </vt:lpstr>
      <vt:lpstr>The Patriarchal (Father-Rule)</vt:lpstr>
      <vt:lpstr>The Mosaic or Jewish (National)</vt:lpstr>
      <vt:lpstr>The Christian (International)</vt:lpstr>
      <vt:lpstr>The Patriarchal Period</vt:lpstr>
      <vt:lpstr>PowerPoint Presentation</vt:lpstr>
      <vt:lpstr>Significant Facts of the Patriarchal Period </vt:lpstr>
      <vt:lpstr>A. Name </vt:lpstr>
      <vt:lpstr>Hebrews 1:1-2 (KJV) </vt:lpstr>
      <vt:lpstr>B. Man’s Relationship to God </vt:lpstr>
      <vt:lpstr>Genesis 18:16-19 (KJV) </vt:lpstr>
      <vt:lpstr>Worship consisted of animal sacrifices offered upon altars  (Genesis 8:20; 12:7-8).</vt:lpstr>
      <vt:lpstr>Genesis 8:20-22 (KJV) </vt:lpstr>
      <vt:lpstr>Genesis 12:6-8 (KJV)</vt:lpstr>
      <vt:lpstr>C. Duration </vt:lpstr>
      <vt:lpstr>C. Duration , cont’d</vt:lpstr>
      <vt:lpstr>D. Importance of the  Patriarchal Period </vt:lpstr>
      <vt:lpstr>Let us consider . . .</vt:lpstr>
      <vt:lpstr>Q: How Did All Things Begin?</vt:lpstr>
      <vt:lpstr>Q: What Makes Man Superior to Animals? </vt:lpstr>
      <vt:lpstr>Q: Why Do We Need God, Salvation, or the Bible? </vt:lpstr>
      <vt:lpstr>Q: Will God Really Destroy That Which He Had Created? </vt:lpstr>
      <vt:lpstr>Q: How Did Man Become Separated Into Different Nations? </vt:lpstr>
      <vt:lpstr>Q: Who Are the Jews, and Why Were They God’s Chosen People? </vt:lpstr>
      <vt:lpstr>An Overview of the Patriarchal Period of Israel’s History</vt:lpstr>
      <vt:lpstr>PowerPoint Presentation</vt:lpstr>
      <vt:lpstr>ABRAHAM </vt:lpstr>
      <vt:lpstr>ABRAHAM 2166 BC TO 1991 BC </vt:lpstr>
      <vt:lpstr>ISAAC</vt:lpstr>
      <vt:lpstr>ISAAC 2066 BC TO 1886 BC </vt:lpstr>
      <vt:lpstr>JACOB </vt:lpstr>
      <vt:lpstr>JACOB 2006 BC TO 1859 BC </vt:lpstr>
      <vt:lpstr>JOSEPH </vt:lpstr>
      <vt:lpstr>JOSEPH 1915 BC TO 1805 BC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Historical Periods of the Bible</dc:title>
  <dc:creator>Sandra Huston</dc:creator>
  <cp:lastModifiedBy>Jones, Vanessa</cp:lastModifiedBy>
  <cp:revision>141</cp:revision>
  <cp:lastPrinted>2019-09-28T00:51:45Z</cp:lastPrinted>
  <dcterms:created xsi:type="dcterms:W3CDTF">2019-09-15T07:16:58Z</dcterms:created>
  <dcterms:modified xsi:type="dcterms:W3CDTF">2019-10-10T01:19:48Z</dcterms:modified>
</cp:coreProperties>
</file>