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17"/>
  </p:notesMasterIdLst>
  <p:handoutMasterIdLst>
    <p:handoutMasterId r:id="rId18"/>
  </p:handoutMasterIdLst>
  <p:sldIdLst>
    <p:sldId id="256" r:id="rId2"/>
    <p:sldId id="264" r:id="rId3"/>
    <p:sldId id="266" r:id="rId4"/>
    <p:sldId id="260" r:id="rId5"/>
    <p:sldId id="258" r:id="rId6"/>
    <p:sldId id="259" r:id="rId7"/>
    <p:sldId id="263" r:id="rId8"/>
    <p:sldId id="270" r:id="rId9"/>
    <p:sldId id="265" r:id="rId10"/>
    <p:sldId id="269" r:id="rId11"/>
    <p:sldId id="268" r:id="rId12"/>
    <p:sldId id="272" r:id="rId13"/>
    <p:sldId id="267" r:id="rId14"/>
    <p:sldId id="262" r:id="rId15"/>
    <p:sldId id="271"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9" d="100"/>
          <a:sy n="69" d="100"/>
        </p:scale>
        <p:origin x="-715" y="360"/>
      </p:cViewPr>
      <p:guideLst>
        <p:guide orient="horz" pos="2160"/>
        <p:guide pos="2880"/>
      </p:guideLst>
    </p:cSldViewPr>
  </p:slideViewPr>
  <p:notesTextViewPr>
    <p:cViewPr>
      <p:scale>
        <a:sx n="1" d="1"/>
        <a:sy n="1" d="1"/>
      </p:scale>
      <p:origin x="0" y="0"/>
    </p:cViewPr>
  </p:notesTextViewPr>
  <p:sorterViewPr>
    <p:cViewPr>
      <p:scale>
        <a:sx n="100" d="100"/>
        <a:sy n="100" d="100"/>
      </p:scale>
      <p:origin x="0" y="108"/>
    </p:cViewPr>
  </p:sorterViewPr>
  <p:notesViewPr>
    <p:cSldViewPr showGuides="1">
      <p:cViewPr varScale="1">
        <p:scale>
          <a:sx n="48" d="100"/>
          <a:sy n="48" d="100"/>
        </p:scale>
        <p:origin x="-285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88139" tIns="44070" rIns="88139" bIns="44070" rtlCol="0"/>
          <a:lstStyle>
            <a:lvl1pPr algn="l">
              <a:defRPr sz="1200"/>
            </a:lvl1pPr>
          </a:lstStyle>
          <a:p>
            <a:r>
              <a:rPr lang="en-US" dirty="0" smtClean="0"/>
              <a:t>The SHARE, Episode 8</a:t>
            </a:r>
          </a:p>
          <a:p>
            <a:r>
              <a:rPr lang="en-US" dirty="0" smtClean="0"/>
              <a:t>“A Careful Comparison of the Dispensations”</a:t>
            </a:r>
            <a:endParaRPr lang="en-US" dirty="0"/>
          </a:p>
        </p:txBody>
      </p:sp>
      <p:sp>
        <p:nvSpPr>
          <p:cNvPr id="3" name="Date Placeholder 2"/>
          <p:cNvSpPr>
            <a:spLocks noGrp="1"/>
          </p:cNvSpPr>
          <p:nvPr>
            <p:ph type="dt" sz="quarter" idx="1"/>
          </p:nvPr>
        </p:nvSpPr>
        <p:spPr>
          <a:xfrm>
            <a:off x="3970734" y="1"/>
            <a:ext cx="3038145" cy="464205"/>
          </a:xfrm>
          <a:prstGeom prst="rect">
            <a:avLst/>
          </a:prstGeom>
        </p:spPr>
        <p:txBody>
          <a:bodyPr vert="horz" lIns="88139" tIns="44070" rIns="88139" bIns="44070" rtlCol="0"/>
          <a:lstStyle>
            <a:lvl1pPr algn="r">
              <a:defRPr sz="1200"/>
            </a:lvl1pPr>
          </a:lstStyle>
          <a:p>
            <a:r>
              <a:rPr lang="en-US" dirty="0" smtClean="0"/>
              <a:t>Saturday, 09.28.2019</a:t>
            </a:r>
            <a:endParaRPr lang="en-US" dirty="0"/>
          </a:p>
        </p:txBody>
      </p:sp>
      <p:sp>
        <p:nvSpPr>
          <p:cNvPr id="4" name="Footer Placeholder 3"/>
          <p:cNvSpPr>
            <a:spLocks noGrp="1"/>
          </p:cNvSpPr>
          <p:nvPr>
            <p:ph type="ftr" sz="quarter" idx="2"/>
          </p:nvPr>
        </p:nvSpPr>
        <p:spPr>
          <a:xfrm>
            <a:off x="0" y="8830659"/>
            <a:ext cx="3038145" cy="464205"/>
          </a:xfrm>
          <a:prstGeom prst="rect">
            <a:avLst/>
          </a:prstGeom>
        </p:spPr>
        <p:txBody>
          <a:bodyPr vert="horz" lIns="88139" tIns="44070" rIns="88139" bIns="44070" rtlCol="0" anchor="b"/>
          <a:lstStyle>
            <a:lvl1pPr algn="l">
              <a:defRPr sz="1200"/>
            </a:lvl1pPr>
          </a:lstStyle>
          <a:p>
            <a:r>
              <a:rPr lang="en-US" dirty="0" smtClean="0"/>
              <a:t>Presenter: Patrick H. Worthey Jr.</a:t>
            </a:r>
            <a:endParaRPr lang="en-US" dirty="0"/>
          </a:p>
        </p:txBody>
      </p:sp>
      <p:sp>
        <p:nvSpPr>
          <p:cNvPr id="5" name="Slide Number Placeholder 4"/>
          <p:cNvSpPr>
            <a:spLocks noGrp="1"/>
          </p:cNvSpPr>
          <p:nvPr>
            <p:ph type="sldNum" sz="quarter" idx="3"/>
          </p:nvPr>
        </p:nvSpPr>
        <p:spPr>
          <a:xfrm>
            <a:off x="3970734" y="8830659"/>
            <a:ext cx="3038145" cy="464205"/>
          </a:xfrm>
          <a:prstGeom prst="rect">
            <a:avLst/>
          </a:prstGeom>
        </p:spPr>
        <p:txBody>
          <a:bodyPr vert="horz" lIns="88139" tIns="44070" rIns="88139" bIns="44070" rtlCol="0" anchor="b"/>
          <a:lstStyle>
            <a:lvl1pPr algn="r">
              <a:defRPr sz="1200"/>
            </a:lvl1pPr>
          </a:lstStyle>
          <a:p>
            <a:r>
              <a:rPr lang="en-US" dirty="0" smtClean="0"/>
              <a:t>The Christian Age </a:t>
            </a:r>
            <a:fld id="{B4300FB7-9842-45BF-BC37-0CCECE7102CF}" type="slidenum">
              <a:rPr lang="en-US" smtClean="0"/>
              <a:t>‹#›</a:t>
            </a:fld>
            <a:endParaRPr lang="en-US" dirty="0"/>
          </a:p>
        </p:txBody>
      </p:sp>
    </p:spTree>
    <p:extLst>
      <p:ext uri="{BB962C8B-B14F-4D97-AF65-F5344CB8AC3E}">
        <p14:creationId xmlns:p14="http://schemas.microsoft.com/office/powerpoint/2010/main" val="25851375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A431C081-4757-4F08-9060-5149B356D3F6}" type="datetimeFigureOut">
              <a:rPr lang="en-US" smtClean="0"/>
              <a:t>10/7/2019</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E7EE397B-9528-4E83-9206-42ACCE153EB2}" type="slidenum">
              <a:rPr lang="en-US" smtClean="0"/>
              <a:t>‹#›</a:t>
            </a:fld>
            <a:endParaRPr lang="en-US"/>
          </a:p>
        </p:txBody>
      </p:sp>
    </p:spTree>
    <p:extLst>
      <p:ext uri="{BB962C8B-B14F-4D97-AF65-F5344CB8AC3E}">
        <p14:creationId xmlns:p14="http://schemas.microsoft.com/office/powerpoint/2010/main" val="3365383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EE397B-9528-4E83-9206-42ACCE153EB2}" type="slidenum">
              <a:rPr lang="en-US" smtClean="0"/>
              <a:t>1</a:t>
            </a:fld>
            <a:endParaRPr lang="en-US"/>
          </a:p>
        </p:txBody>
      </p:sp>
    </p:spTree>
    <p:extLst>
      <p:ext uri="{BB962C8B-B14F-4D97-AF65-F5344CB8AC3E}">
        <p14:creationId xmlns:p14="http://schemas.microsoft.com/office/powerpoint/2010/main" val="38680956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EE397B-9528-4E83-9206-42ACCE153EB2}" type="slidenum">
              <a:rPr lang="en-US" smtClean="0"/>
              <a:t>10</a:t>
            </a:fld>
            <a:endParaRPr lang="en-US"/>
          </a:p>
        </p:txBody>
      </p:sp>
    </p:spTree>
    <p:extLst>
      <p:ext uri="{BB962C8B-B14F-4D97-AF65-F5344CB8AC3E}">
        <p14:creationId xmlns:p14="http://schemas.microsoft.com/office/powerpoint/2010/main" val="150673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EE397B-9528-4E83-9206-42ACCE153EB2}" type="slidenum">
              <a:rPr lang="en-US" smtClean="0"/>
              <a:t>11</a:t>
            </a:fld>
            <a:endParaRPr lang="en-US"/>
          </a:p>
        </p:txBody>
      </p:sp>
    </p:spTree>
    <p:extLst>
      <p:ext uri="{BB962C8B-B14F-4D97-AF65-F5344CB8AC3E}">
        <p14:creationId xmlns:p14="http://schemas.microsoft.com/office/powerpoint/2010/main" val="1330192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EE397B-9528-4E83-9206-42ACCE153EB2}" type="slidenum">
              <a:rPr lang="en-US" smtClean="0"/>
              <a:t>12</a:t>
            </a:fld>
            <a:endParaRPr lang="en-US"/>
          </a:p>
        </p:txBody>
      </p:sp>
    </p:spTree>
    <p:extLst>
      <p:ext uri="{BB962C8B-B14F-4D97-AF65-F5344CB8AC3E}">
        <p14:creationId xmlns:p14="http://schemas.microsoft.com/office/powerpoint/2010/main" val="13301922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EE397B-9528-4E83-9206-42ACCE153EB2}" type="slidenum">
              <a:rPr lang="en-US" smtClean="0"/>
              <a:t>13</a:t>
            </a:fld>
            <a:endParaRPr lang="en-US"/>
          </a:p>
        </p:txBody>
      </p:sp>
    </p:spTree>
    <p:extLst>
      <p:ext uri="{BB962C8B-B14F-4D97-AF65-F5344CB8AC3E}">
        <p14:creationId xmlns:p14="http://schemas.microsoft.com/office/powerpoint/2010/main" val="3644433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EE397B-9528-4E83-9206-42ACCE153EB2}" type="slidenum">
              <a:rPr lang="en-US" smtClean="0"/>
              <a:t>14</a:t>
            </a:fld>
            <a:endParaRPr lang="en-US"/>
          </a:p>
        </p:txBody>
      </p:sp>
    </p:spTree>
    <p:extLst>
      <p:ext uri="{BB962C8B-B14F-4D97-AF65-F5344CB8AC3E}">
        <p14:creationId xmlns:p14="http://schemas.microsoft.com/office/powerpoint/2010/main" val="10493951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EE397B-9528-4E83-9206-42ACCE153EB2}" type="slidenum">
              <a:rPr lang="en-US" smtClean="0"/>
              <a:t>15</a:t>
            </a:fld>
            <a:endParaRPr lang="en-US"/>
          </a:p>
        </p:txBody>
      </p:sp>
    </p:spTree>
    <p:extLst>
      <p:ext uri="{BB962C8B-B14F-4D97-AF65-F5344CB8AC3E}">
        <p14:creationId xmlns:p14="http://schemas.microsoft.com/office/powerpoint/2010/main" val="1049395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EE397B-9528-4E83-9206-42ACCE153EB2}" type="slidenum">
              <a:rPr lang="en-US" smtClean="0"/>
              <a:t>2</a:t>
            </a:fld>
            <a:endParaRPr lang="en-US"/>
          </a:p>
        </p:txBody>
      </p:sp>
    </p:spTree>
    <p:extLst>
      <p:ext uri="{BB962C8B-B14F-4D97-AF65-F5344CB8AC3E}">
        <p14:creationId xmlns:p14="http://schemas.microsoft.com/office/powerpoint/2010/main" val="1184319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EE397B-9528-4E83-9206-42ACCE153EB2}" type="slidenum">
              <a:rPr lang="en-US" smtClean="0"/>
              <a:t>3</a:t>
            </a:fld>
            <a:endParaRPr lang="en-US"/>
          </a:p>
        </p:txBody>
      </p:sp>
    </p:spTree>
    <p:extLst>
      <p:ext uri="{BB962C8B-B14F-4D97-AF65-F5344CB8AC3E}">
        <p14:creationId xmlns:p14="http://schemas.microsoft.com/office/powerpoint/2010/main" val="4086119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EE397B-9528-4E83-9206-42ACCE153EB2}" type="slidenum">
              <a:rPr lang="en-US" smtClean="0"/>
              <a:t>4</a:t>
            </a:fld>
            <a:endParaRPr lang="en-US"/>
          </a:p>
        </p:txBody>
      </p:sp>
    </p:spTree>
    <p:extLst>
      <p:ext uri="{BB962C8B-B14F-4D97-AF65-F5344CB8AC3E}">
        <p14:creationId xmlns:p14="http://schemas.microsoft.com/office/powerpoint/2010/main" val="2486625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EE397B-9528-4E83-9206-42ACCE153EB2}" type="slidenum">
              <a:rPr lang="en-US" smtClean="0"/>
              <a:t>5</a:t>
            </a:fld>
            <a:endParaRPr lang="en-US"/>
          </a:p>
        </p:txBody>
      </p:sp>
    </p:spTree>
    <p:extLst>
      <p:ext uri="{BB962C8B-B14F-4D97-AF65-F5344CB8AC3E}">
        <p14:creationId xmlns:p14="http://schemas.microsoft.com/office/powerpoint/2010/main" val="2534499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EE397B-9528-4E83-9206-42ACCE153EB2}" type="slidenum">
              <a:rPr lang="en-US" smtClean="0"/>
              <a:t>6</a:t>
            </a:fld>
            <a:endParaRPr lang="en-US"/>
          </a:p>
        </p:txBody>
      </p:sp>
    </p:spTree>
    <p:extLst>
      <p:ext uri="{BB962C8B-B14F-4D97-AF65-F5344CB8AC3E}">
        <p14:creationId xmlns:p14="http://schemas.microsoft.com/office/powerpoint/2010/main" val="2534499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EE397B-9528-4E83-9206-42ACCE153EB2}" type="slidenum">
              <a:rPr lang="en-US" smtClean="0"/>
              <a:t>7</a:t>
            </a:fld>
            <a:endParaRPr lang="en-US"/>
          </a:p>
        </p:txBody>
      </p:sp>
    </p:spTree>
    <p:extLst>
      <p:ext uri="{BB962C8B-B14F-4D97-AF65-F5344CB8AC3E}">
        <p14:creationId xmlns:p14="http://schemas.microsoft.com/office/powerpoint/2010/main" val="36905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EE397B-9528-4E83-9206-42ACCE153EB2}" type="slidenum">
              <a:rPr lang="en-US" smtClean="0"/>
              <a:t>8</a:t>
            </a:fld>
            <a:endParaRPr lang="en-US"/>
          </a:p>
        </p:txBody>
      </p:sp>
    </p:spTree>
    <p:extLst>
      <p:ext uri="{BB962C8B-B14F-4D97-AF65-F5344CB8AC3E}">
        <p14:creationId xmlns:p14="http://schemas.microsoft.com/office/powerpoint/2010/main" val="369053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EE397B-9528-4E83-9206-42ACCE153EB2}" type="slidenum">
              <a:rPr lang="en-US" smtClean="0"/>
              <a:t>9</a:t>
            </a:fld>
            <a:endParaRPr lang="en-US"/>
          </a:p>
        </p:txBody>
      </p:sp>
    </p:spTree>
    <p:extLst>
      <p:ext uri="{BB962C8B-B14F-4D97-AF65-F5344CB8AC3E}">
        <p14:creationId xmlns:p14="http://schemas.microsoft.com/office/powerpoint/2010/main" val="150673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36C2E5-FAD9-41E2-A920-BD24C2DE53E2}" type="datetime1">
              <a:rPr lang="en-US" smtClean="0"/>
              <a:t>10/7/2019</a:t>
            </a:fld>
            <a:endParaRPr lang="en-US"/>
          </a:p>
        </p:txBody>
      </p:sp>
      <p:sp>
        <p:nvSpPr>
          <p:cNvPr id="5" name="Footer Placeholder 4"/>
          <p:cNvSpPr>
            <a:spLocks noGrp="1"/>
          </p:cNvSpPr>
          <p:nvPr>
            <p:ph type="ftr" sz="quarter" idx="11"/>
          </p:nvPr>
        </p:nvSpPr>
        <p:spPr/>
        <p:txBody>
          <a:bodyPr/>
          <a:lstStyle/>
          <a:p>
            <a:r>
              <a:rPr lang="en-US" smtClean="0"/>
              <a:t>The SHARE,  Episode 8 - A Careful Comparison of the Dispensations - The Christian Age</a:t>
            </a:r>
            <a:endParaRPr lang="en-US"/>
          </a:p>
        </p:txBody>
      </p:sp>
      <p:sp>
        <p:nvSpPr>
          <p:cNvPr id="6" name="Slide Number Placeholder 5"/>
          <p:cNvSpPr>
            <a:spLocks noGrp="1"/>
          </p:cNvSpPr>
          <p:nvPr>
            <p:ph type="sldNum" sz="quarter" idx="12"/>
          </p:nvPr>
        </p:nvSpPr>
        <p:spPr/>
        <p:txBody>
          <a:bodyPr/>
          <a:lstStyle/>
          <a:p>
            <a:fld id="{14CBB7D9-91FA-4D08-A47A-B5354E47A77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7B1F15-8280-493A-8B91-1D3A46D29AAE}" type="datetime1">
              <a:rPr lang="en-US" smtClean="0"/>
              <a:t>10/7/2019</a:t>
            </a:fld>
            <a:endParaRPr lang="en-US"/>
          </a:p>
        </p:txBody>
      </p:sp>
      <p:sp>
        <p:nvSpPr>
          <p:cNvPr id="5" name="Footer Placeholder 4"/>
          <p:cNvSpPr>
            <a:spLocks noGrp="1"/>
          </p:cNvSpPr>
          <p:nvPr>
            <p:ph type="ftr" sz="quarter" idx="11"/>
          </p:nvPr>
        </p:nvSpPr>
        <p:spPr/>
        <p:txBody>
          <a:bodyPr/>
          <a:lstStyle/>
          <a:p>
            <a:r>
              <a:rPr lang="en-US" smtClean="0"/>
              <a:t>The SHARE,  Episode 8 - A Careful Comparison of the Dispensations - The Christian Age</a:t>
            </a:r>
            <a:endParaRPr lang="en-US"/>
          </a:p>
        </p:txBody>
      </p:sp>
      <p:sp>
        <p:nvSpPr>
          <p:cNvPr id="6" name="Slide Number Placeholder 5"/>
          <p:cNvSpPr>
            <a:spLocks noGrp="1"/>
          </p:cNvSpPr>
          <p:nvPr>
            <p:ph type="sldNum" sz="quarter" idx="12"/>
          </p:nvPr>
        </p:nvSpPr>
        <p:spPr/>
        <p:txBody>
          <a:bodyPr/>
          <a:lstStyle/>
          <a:p>
            <a:fld id="{14CBB7D9-91FA-4D08-A47A-B5354E47A77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F06FB0-FC17-4C68-871C-9D3588CCBFCD}" type="datetime1">
              <a:rPr lang="en-US" smtClean="0"/>
              <a:t>10/7/2019</a:t>
            </a:fld>
            <a:endParaRPr lang="en-US"/>
          </a:p>
        </p:txBody>
      </p:sp>
      <p:sp>
        <p:nvSpPr>
          <p:cNvPr id="5" name="Footer Placeholder 4"/>
          <p:cNvSpPr>
            <a:spLocks noGrp="1"/>
          </p:cNvSpPr>
          <p:nvPr>
            <p:ph type="ftr" sz="quarter" idx="11"/>
          </p:nvPr>
        </p:nvSpPr>
        <p:spPr/>
        <p:txBody>
          <a:bodyPr/>
          <a:lstStyle/>
          <a:p>
            <a:r>
              <a:rPr lang="en-US" smtClean="0"/>
              <a:t>The SHARE,  Episode 8 - A Careful Comparison of the Dispensations - The Christian Age</a:t>
            </a:r>
            <a:endParaRPr lang="en-US"/>
          </a:p>
        </p:txBody>
      </p:sp>
      <p:sp>
        <p:nvSpPr>
          <p:cNvPr id="6" name="Slide Number Placeholder 5"/>
          <p:cNvSpPr>
            <a:spLocks noGrp="1"/>
          </p:cNvSpPr>
          <p:nvPr>
            <p:ph type="sldNum" sz="quarter" idx="12"/>
          </p:nvPr>
        </p:nvSpPr>
        <p:spPr/>
        <p:txBody>
          <a:bodyPr/>
          <a:lstStyle/>
          <a:p>
            <a:fld id="{14CBB7D9-91FA-4D08-A47A-B5354E47A77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F9D324-A0B9-4B46-AA6D-4D956467BBE1}" type="datetime1">
              <a:rPr lang="en-US" smtClean="0"/>
              <a:t>10/7/2019</a:t>
            </a:fld>
            <a:endParaRPr lang="en-US"/>
          </a:p>
        </p:txBody>
      </p:sp>
      <p:sp>
        <p:nvSpPr>
          <p:cNvPr id="5" name="Footer Placeholder 4"/>
          <p:cNvSpPr>
            <a:spLocks noGrp="1"/>
          </p:cNvSpPr>
          <p:nvPr>
            <p:ph type="ftr" sz="quarter" idx="11"/>
          </p:nvPr>
        </p:nvSpPr>
        <p:spPr/>
        <p:txBody>
          <a:bodyPr/>
          <a:lstStyle/>
          <a:p>
            <a:r>
              <a:rPr lang="en-US" smtClean="0"/>
              <a:t>The SHARE,  Episode 8 - A Careful Comparison of the Dispensations - The Christian Age</a:t>
            </a:r>
            <a:endParaRPr lang="en-US"/>
          </a:p>
        </p:txBody>
      </p:sp>
      <p:sp>
        <p:nvSpPr>
          <p:cNvPr id="6" name="Slide Number Placeholder 5"/>
          <p:cNvSpPr>
            <a:spLocks noGrp="1"/>
          </p:cNvSpPr>
          <p:nvPr>
            <p:ph type="sldNum" sz="quarter" idx="12"/>
          </p:nvPr>
        </p:nvSpPr>
        <p:spPr/>
        <p:txBody>
          <a:bodyPr/>
          <a:lstStyle/>
          <a:p>
            <a:fld id="{14CBB7D9-91FA-4D08-A47A-B5354E47A77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B36551-EE59-42D5-8729-CA149882F3A1}" type="datetime1">
              <a:rPr lang="en-US" smtClean="0"/>
              <a:t>10/7/2019</a:t>
            </a:fld>
            <a:endParaRPr lang="en-US"/>
          </a:p>
        </p:txBody>
      </p:sp>
      <p:sp>
        <p:nvSpPr>
          <p:cNvPr id="5" name="Footer Placeholder 4"/>
          <p:cNvSpPr>
            <a:spLocks noGrp="1"/>
          </p:cNvSpPr>
          <p:nvPr>
            <p:ph type="ftr" sz="quarter" idx="11"/>
          </p:nvPr>
        </p:nvSpPr>
        <p:spPr/>
        <p:txBody>
          <a:bodyPr/>
          <a:lstStyle/>
          <a:p>
            <a:r>
              <a:rPr lang="en-US" smtClean="0"/>
              <a:t>The SHARE,  Episode 8 - A Careful Comparison of the Dispensations - The Christian Age</a:t>
            </a:r>
            <a:endParaRPr lang="en-US"/>
          </a:p>
        </p:txBody>
      </p:sp>
      <p:sp>
        <p:nvSpPr>
          <p:cNvPr id="6" name="Slide Number Placeholder 5"/>
          <p:cNvSpPr>
            <a:spLocks noGrp="1"/>
          </p:cNvSpPr>
          <p:nvPr>
            <p:ph type="sldNum" sz="quarter" idx="12"/>
          </p:nvPr>
        </p:nvSpPr>
        <p:spPr/>
        <p:txBody>
          <a:bodyPr/>
          <a:lstStyle/>
          <a:p>
            <a:fld id="{14CBB7D9-91FA-4D08-A47A-B5354E47A77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D7B471-B4DB-48C2-8CD2-DB44B2D24C39}" type="datetime1">
              <a:rPr lang="en-US" smtClean="0"/>
              <a:t>10/7/2019</a:t>
            </a:fld>
            <a:endParaRPr lang="en-US"/>
          </a:p>
        </p:txBody>
      </p:sp>
      <p:sp>
        <p:nvSpPr>
          <p:cNvPr id="6" name="Footer Placeholder 5"/>
          <p:cNvSpPr>
            <a:spLocks noGrp="1"/>
          </p:cNvSpPr>
          <p:nvPr>
            <p:ph type="ftr" sz="quarter" idx="11"/>
          </p:nvPr>
        </p:nvSpPr>
        <p:spPr/>
        <p:txBody>
          <a:bodyPr/>
          <a:lstStyle/>
          <a:p>
            <a:r>
              <a:rPr lang="en-US" smtClean="0"/>
              <a:t>The SHARE,  Episode 8 - A Careful Comparison of the Dispensations - The Christian Age</a:t>
            </a:r>
            <a:endParaRPr lang="en-US"/>
          </a:p>
        </p:txBody>
      </p:sp>
      <p:sp>
        <p:nvSpPr>
          <p:cNvPr id="7" name="Slide Number Placeholder 6"/>
          <p:cNvSpPr>
            <a:spLocks noGrp="1"/>
          </p:cNvSpPr>
          <p:nvPr>
            <p:ph type="sldNum" sz="quarter" idx="12"/>
          </p:nvPr>
        </p:nvSpPr>
        <p:spPr/>
        <p:txBody>
          <a:bodyPr/>
          <a:lstStyle/>
          <a:p>
            <a:fld id="{14CBB7D9-91FA-4D08-A47A-B5354E47A77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4D3A7A-D1AE-4634-B7D0-8FA8BE3D80AE}" type="datetime1">
              <a:rPr lang="en-US" smtClean="0"/>
              <a:t>10/7/2019</a:t>
            </a:fld>
            <a:endParaRPr lang="en-US"/>
          </a:p>
        </p:txBody>
      </p:sp>
      <p:sp>
        <p:nvSpPr>
          <p:cNvPr id="8" name="Footer Placeholder 7"/>
          <p:cNvSpPr>
            <a:spLocks noGrp="1"/>
          </p:cNvSpPr>
          <p:nvPr>
            <p:ph type="ftr" sz="quarter" idx="11"/>
          </p:nvPr>
        </p:nvSpPr>
        <p:spPr/>
        <p:txBody>
          <a:bodyPr/>
          <a:lstStyle/>
          <a:p>
            <a:r>
              <a:rPr lang="en-US" smtClean="0"/>
              <a:t>The SHARE,  Episode 8 - A Careful Comparison of the Dispensations - The Christian Age</a:t>
            </a:r>
            <a:endParaRPr lang="en-US"/>
          </a:p>
        </p:txBody>
      </p:sp>
      <p:sp>
        <p:nvSpPr>
          <p:cNvPr id="9" name="Slide Number Placeholder 8"/>
          <p:cNvSpPr>
            <a:spLocks noGrp="1"/>
          </p:cNvSpPr>
          <p:nvPr>
            <p:ph type="sldNum" sz="quarter" idx="12"/>
          </p:nvPr>
        </p:nvSpPr>
        <p:spPr/>
        <p:txBody>
          <a:bodyPr/>
          <a:lstStyle/>
          <a:p>
            <a:fld id="{14CBB7D9-91FA-4D08-A47A-B5354E47A77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10EA48-AAF3-4871-9E06-D9430CECD267}" type="datetime1">
              <a:rPr lang="en-US" smtClean="0"/>
              <a:t>10/7/2019</a:t>
            </a:fld>
            <a:endParaRPr lang="en-US"/>
          </a:p>
        </p:txBody>
      </p:sp>
      <p:sp>
        <p:nvSpPr>
          <p:cNvPr id="4" name="Footer Placeholder 3"/>
          <p:cNvSpPr>
            <a:spLocks noGrp="1"/>
          </p:cNvSpPr>
          <p:nvPr>
            <p:ph type="ftr" sz="quarter" idx="11"/>
          </p:nvPr>
        </p:nvSpPr>
        <p:spPr/>
        <p:txBody>
          <a:bodyPr/>
          <a:lstStyle/>
          <a:p>
            <a:r>
              <a:rPr lang="en-US" smtClean="0"/>
              <a:t>The SHARE,  Episode 8 - A Careful Comparison of the Dispensations - The Christian Age</a:t>
            </a:r>
            <a:endParaRPr lang="en-US"/>
          </a:p>
        </p:txBody>
      </p:sp>
      <p:sp>
        <p:nvSpPr>
          <p:cNvPr id="5" name="Slide Number Placeholder 4"/>
          <p:cNvSpPr>
            <a:spLocks noGrp="1"/>
          </p:cNvSpPr>
          <p:nvPr>
            <p:ph type="sldNum" sz="quarter" idx="12"/>
          </p:nvPr>
        </p:nvSpPr>
        <p:spPr/>
        <p:txBody>
          <a:bodyPr/>
          <a:lstStyle/>
          <a:p>
            <a:fld id="{14CBB7D9-91FA-4D08-A47A-B5354E47A77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B6C8C-49BD-4FC1-9D6A-2F328239E2C5}" type="datetime1">
              <a:rPr lang="en-US" smtClean="0"/>
              <a:t>10/7/2019</a:t>
            </a:fld>
            <a:endParaRPr lang="en-US"/>
          </a:p>
        </p:txBody>
      </p:sp>
      <p:sp>
        <p:nvSpPr>
          <p:cNvPr id="3" name="Footer Placeholder 2"/>
          <p:cNvSpPr>
            <a:spLocks noGrp="1"/>
          </p:cNvSpPr>
          <p:nvPr>
            <p:ph type="ftr" sz="quarter" idx="11"/>
          </p:nvPr>
        </p:nvSpPr>
        <p:spPr/>
        <p:txBody>
          <a:bodyPr/>
          <a:lstStyle/>
          <a:p>
            <a:r>
              <a:rPr lang="en-US" smtClean="0"/>
              <a:t>The SHARE,  Episode 8 - A Careful Comparison of the Dispensations - The Christian Age</a:t>
            </a:r>
            <a:endParaRPr lang="en-US"/>
          </a:p>
        </p:txBody>
      </p:sp>
      <p:sp>
        <p:nvSpPr>
          <p:cNvPr id="4" name="Slide Number Placeholder 3"/>
          <p:cNvSpPr>
            <a:spLocks noGrp="1"/>
          </p:cNvSpPr>
          <p:nvPr>
            <p:ph type="sldNum" sz="quarter" idx="12"/>
          </p:nvPr>
        </p:nvSpPr>
        <p:spPr/>
        <p:txBody>
          <a:bodyPr/>
          <a:lstStyle/>
          <a:p>
            <a:fld id="{14CBB7D9-91FA-4D08-A47A-B5354E47A7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FB367-2925-451D-ADD2-4938CFD83EAD}" type="datetime1">
              <a:rPr lang="en-US" smtClean="0"/>
              <a:t>10/7/2019</a:t>
            </a:fld>
            <a:endParaRPr lang="en-US"/>
          </a:p>
        </p:txBody>
      </p:sp>
      <p:sp>
        <p:nvSpPr>
          <p:cNvPr id="6" name="Footer Placeholder 5"/>
          <p:cNvSpPr>
            <a:spLocks noGrp="1"/>
          </p:cNvSpPr>
          <p:nvPr>
            <p:ph type="ftr" sz="quarter" idx="11"/>
          </p:nvPr>
        </p:nvSpPr>
        <p:spPr/>
        <p:txBody>
          <a:bodyPr/>
          <a:lstStyle/>
          <a:p>
            <a:r>
              <a:rPr lang="en-US" smtClean="0"/>
              <a:t>The SHARE,  Episode 8 - A Careful Comparison of the Dispensations - The Christian Age</a:t>
            </a:r>
            <a:endParaRPr lang="en-US"/>
          </a:p>
        </p:txBody>
      </p:sp>
      <p:sp>
        <p:nvSpPr>
          <p:cNvPr id="7" name="Slide Number Placeholder 6"/>
          <p:cNvSpPr>
            <a:spLocks noGrp="1"/>
          </p:cNvSpPr>
          <p:nvPr>
            <p:ph type="sldNum" sz="quarter" idx="12"/>
          </p:nvPr>
        </p:nvSpPr>
        <p:spPr/>
        <p:txBody>
          <a:bodyPr/>
          <a:lstStyle/>
          <a:p>
            <a:fld id="{14CBB7D9-91FA-4D08-A47A-B5354E47A77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125026-212A-4489-BDE5-C2ED12FAF894}" type="datetime1">
              <a:rPr lang="en-US" smtClean="0"/>
              <a:t>10/7/2019</a:t>
            </a:fld>
            <a:endParaRPr lang="en-US"/>
          </a:p>
        </p:txBody>
      </p:sp>
      <p:sp>
        <p:nvSpPr>
          <p:cNvPr id="6" name="Footer Placeholder 5"/>
          <p:cNvSpPr>
            <a:spLocks noGrp="1"/>
          </p:cNvSpPr>
          <p:nvPr>
            <p:ph type="ftr" sz="quarter" idx="11"/>
          </p:nvPr>
        </p:nvSpPr>
        <p:spPr/>
        <p:txBody>
          <a:bodyPr/>
          <a:lstStyle/>
          <a:p>
            <a:r>
              <a:rPr lang="en-US" smtClean="0"/>
              <a:t>The SHARE,  Episode 8 - A Careful Comparison of the Dispensations - The Christian Age</a:t>
            </a:r>
            <a:endParaRPr lang="en-US"/>
          </a:p>
        </p:txBody>
      </p:sp>
      <p:sp>
        <p:nvSpPr>
          <p:cNvPr id="7" name="Slide Number Placeholder 6"/>
          <p:cNvSpPr>
            <a:spLocks noGrp="1"/>
          </p:cNvSpPr>
          <p:nvPr>
            <p:ph type="sldNum" sz="quarter" idx="12"/>
          </p:nvPr>
        </p:nvSpPr>
        <p:spPr/>
        <p:txBody>
          <a:bodyPr/>
          <a:lstStyle/>
          <a:p>
            <a:fld id="{14CBB7D9-91FA-4D08-A47A-B5354E47A770}"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4AA27EC7-A24F-493F-9934-DA28D8DDA77A}" type="datetime1">
              <a:rPr lang="en-US" smtClean="0"/>
              <a:t>10/7/2019</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r>
              <a:rPr lang="en-US" smtClean="0"/>
              <a:t>The SHARE,  Episode 8 - A Careful Comparison of the Dispensations - The Christian Age</a:t>
            </a:r>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14CBB7D9-91FA-4D08-A47A-B5354E47A770}" type="slidenum">
              <a:rPr lang="en-US" smtClean="0"/>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848600" cy="1676400"/>
          </a:xfrm>
        </p:spPr>
        <p:txBody>
          <a:bodyPr>
            <a:normAutofit fontScale="90000"/>
          </a:bodyPr>
          <a:lstStyle/>
          <a:p>
            <a:pPr>
              <a:spcBef>
                <a:spcPts val="1200"/>
              </a:spcBef>
              <a:spcAft>
                <a:spcPts val="1200"/>
              </a:spcAft>
            </a:pPr>
            <a:r>
              <a:rPr lang="en-US" b="1" dirty="0" smtClean="0"/>
              <a:t>The SHARE – Episode 8</a:t>
            </a:r>
            <a:br>
              <a:rPr lang="en-US" b="1" dirty="0" smtClean="0"/>
            </a:br>
            <a:r>
              <a:rPr lang="en-US" b="1" dirty="0" smtClean="0"/>
              <a:t>“A Careful Comparison</a:t>
            </a:r>
            <a:br>
              <a:rPr lang="en-US" b="1" dirty="0" smtClean="0"/>
            </a:br>
            <a:r>
              <a:rPr lang="en-US" b="1" dirty="0" smtClean="0"/>
              <a:t> of the Dispensations”</a:t>
            </a:r>
            <a:br>
              <a:rPr lang="en-US" b="1" dirty="0" smtClean="0"/>
            </a:br>
            <a:r>
              <a:rPr lang="en-US" b="1" dirty="0" smtClean="0"/>
              <a:t/>
            </a:r>
            <a:br>
              <a:rPr lang="en-US" b="1" dirty="0" smtClean="0"/>
            </a:br>
            <a:r>
              <a:rPr lang="en-US" b="1" dirty="0" smtClean="0"/>
              <a:t>The Christian Age</a:t>
            </a:r>
            <a:endParaRPr lang="en-US" b="1" dirty="0"/>
          </a:p>
        </p:txBody>
      </p:sp>
      <p:sp>
        <p:nvSpPr>
          <p:cNvPr id="3" name="Subtitle 2"/>
          <p:cNvSpPr>
            <a:spLocks noGrp="1"/>
          </p:cNvSpPr>
          <p:nvPr>
            <p:ph type="subTitle" idx="1"/>
          </p:nvPr>
        </p:nvSpPr>
        <p:spPr>
          <a:xfrm>
            <a:off x="762000" y="4800600"/>
            <a:ext cx="7117180" cy="861420"/>
          </a:xfrm>
        </p:spPr>
        <p:txBody>
          <a:bodyPr>
            <a:normAutofit/>
          </a:bodyPr>
          <a:lstStyle/>
          <a:p>
            <a:r>
              <a:rPr lang="en-US" sz="2800" b="1" dirty="0" smtClean="0">
                <a:solidFill>
                  <a:schemeClr val="tx2">
                    <a:lumMod val="40000"/>
                    <a:lumOff val="60000"/>
                  </a:schemeClr>
                </a:solidFill>
                <a:effectLst>
                  <a:outerShdw blurRad="38100" dist="38100" dir="2700000" algn="tl">
                    <a:srgbClr val="000000">
                      <a:alpha val="43137"/>
                    </a:srgbClr>
                  </a:outerShdw>
                </a:effectLst>
              </a:rPr>
              <a:t>Patrick H. Worthey Jr., Presenter</a:t>
            </a:r>
          </a:p>
        </p:txBody>
      </p:sp>
    </p:spTree>
    <p:extLst>
      <p:ext uri="{BB962C8B-B14F-4D97-AF65-F5344CB8AC3E}">
        <p14:creationId xmlns:p14="http://schemas.microsoft.com/office/powerpoint/2010/main" val="2532081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687" y="685800"/>
            <a:ext cx="7125113" cy="924475"/>
          </a:xfrm>
        </p:spPr>
        <p:txBody>
          <a:bodyPr>
            <a:noAutofit/>
          </a:bodyPr>
          <a:lstStyle/>
          <a:p>
            <a:r>
              <a:rPr lang="en-US" sz="4000" b="1" dirty="0">
                <a:effectLst>
                  <a:outerShdw blurRad="38100" dist="38100" dir="2700000" algn="tl">
                    <a:srgbClr val="000000">
                      <a:alpha val="43137"/>
                    </a:srgbClr>
                  </a:outerShdw>
                </a:effectLst>
              </a:rPr>
              <a:t>Events Defining the Christian Age</a:t>
            </a:r>
          </a:p>
        </p:txBody>
      </p:sp>
      <p:sp>
        <p:nvSpPr>
          <p:cNvPr id="3" name="Content Placeholder 2"/>
          <p:cNvSpPr>
            <a:spLocks noGrp="1"/>
          </p:cNvSpPr>
          <p:nvPr>
            <p:ph idx="1"/>
          </p:nvPr>
        </p:nvSpPr>
        <p:spPr>
          <a:xfrm>
            <a:off x="685800" y="1981200"/>
            <a:ext cx="8153400" cy="4051437"/>
          </a:xfrm>
        </p:spPr>
        <p:txBody>
          <a:bodyPr>
            <a:noAutofit/>
          </a:bodyPr>
          <a:lstStyle/>
          <a:p>
            <a:r>
              <a:rPr lang="en-US" sz="2000" dirty="0" smtClean="0"/>
              <a:t>The establishment of the Church (Acts 2)</a:t>
            </a:r>
          </a:p>
          <a:p>
            <a:pPr lvl="1"/>
            <a:r>
              <a:rPr lang="en-US" sz="1800" dirty="0" smtClean="0"/>
              <a:t>The Apostles receive “power” after the Holy Ghost is come upon them on the day of Pentecost. (Acts 2: 1-4) </a:t>
            </a:r>
          </a:p>
          <a:p>
            <a:pPr lvl="1"/>
            <a:r>
              <a:rPr lang="en-US" sz="1800" dirty="0" smtClean="0"/>
              <a:t>Peter preaches the first Gospel Sermon (Acts 2:14-36)</a:t>
            </a:r>
          </a:p>
          <a:p>
            <a:pPr lvl="1"/>
            <a:r>
              <a:rPr lang="en-US" sz="1800" dirty="0" smtClean="0"/>
              <a:t>Many who heard the message were “pricked in their heart” and asked …”what shall we do?” (Acts 2:37)</a:t>
            </a:r>
          </a:p>
          <a:p>
            <a:pPr lvl="1"/>
            <a:r>
              <a:rPr lang="en-US" sz="1800" dirty="0" smtClean="0"/>
              <a:t>Peter responds by stating “repent and be baptized” (Acts 2:38) and further makes reference to the “promise” (mentioned in Acts 3:25)</a:t>
            </a:r>
          </a:p>
          <a:p>
            <a:pPr lvl="1"/>
            <a:r>
              <a:rPr lang="en-US" sz="1800" dirty="0" smtClean="0"/>
              <a:t>On that day about 3000 souls were added to them. (The Church) (Acts 2:41)</a:t>
            </a:r>
          </a:p>
          <a:p>
            <a:pPr lvl="1"/>
            <a:r>
              <a:rPr lang="en-US" sz="1800" dirty="0" smtClean="0"/>
              <a:t>They continued steadfastly in the Apostles doctrine.</a:t>
            </a:r>
            <a:r>
              <a:rPr lang="en-US" dirty="0" smtClean="0"/>
              <a:t> </a:t>
            </a:r>
            <a:endParaRPr lang="en-US" dirty="0"/>
          </a:p>
        </p:txBody>
      </p:sp>
      <p:sp>
        <p:nvSpPr>
          <p:cNvPr id="4" name="Footer Placeholder 3"/>
          <p:cNvSpPr>
            <a:spLocks noGrp="1"/>
          </p:cNvSpPr>
          <p:nvPr>
            <p:ph type="ftr" sz="quarter" idx="11"/>
          </p:nvPr>
        </p:nvSpPr>
        <p:spPr>
          <a:xfrm>
            <a:off x="9677400" y="5029200"/>
            <a:ext cx="5256399" cy="365125"/>
          </a:xfrm>
        </p:spPr>
        <p:txBody>
          <a:bodyPr/>
          <a:lstStyle/>
          <a:p>
            <a:r>
              <a:rPr lang="en-US" smtClean="0"/>
              <a:t>The SHARE,  Episode 8 - A Careful Comparison of the Dispensations - The Christian Age</a:t>
            </a:r>
            <a:endParaRPr lang="en-US" dirty="0"/>
          </a:p>
        </p:txBody>
      </p:sp>
      <p:sp>
        <p:nvSpPr>
          <p:cNvPr id="5" name="Slide Number Placeholder 4"/>
          <p:cNvSpPr>
            <a:spLocks noGrp="1"/>
          </p:cNvSpPr>
          <p:nvPr>
            <p:ph type="sldNum" sz="quarter" idx="12"/>
          </p:nvPr>
        </p:nvSpPr>
        <p:spPr/>
        <p:txBody>
          <a:bodyPr/>
          <a:lstStyle/>
          <a:p>
            <a:fld id="{14CBB7D9-91FA-4D08-A47A-B5354E47A770}" type="slidenum">
              <a:rPr lang="en-US" smtClean="0"/>
              <a:t>10</a:t>
            </a:fld>
            <a:endParaRPr lang="en-US"/>
          </a:p>
        </p:txBody>
      </p:sp>
      <p:sp>
        <p:nvSpPr>
          <p:cNvPr id="6" name="Footer Placeholder 3"/>
          <p:cNvSpPr txBox="1">
            <a:spLocks/>
          </p:cNvSpPr>
          <p:nvPr/>
        </p:nvSpPr>
        <p:spPr>
          <a:xfrm>
            <a:off x="1180945" y="5951810"/>
            <a:ext cx="5256399" cy="365125"/>
          </a:xfrm>
          <a:prstGeom prst="rect">
            <a:avLst/>
          </a:prstGeom>
        </p:spPr>
        <p:txBody>
          <a:bodyPr vert="horz" lIns="91440" tIns="45720" rIns="91440" bIns="45720" rtlCol="0" anchor="b"/>
          <a:lstStyle>
            <a:defPPr>
              <a:defRPr lang="en-US"/>
            </a:defPPr>
            <a:lvl1pPr marL="0" algn="l" defTabSz="914400" rtl="0" eaLnBrk="1" latinLnBrk="0" hangingPunct="1">
              <a:defRPr sz="9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The SHARE,  Episode 8 - A Careful Comparison of the Dispensations - The Christian Age</a:t>
            </a:r>
            <a:endParaRPr lang="en-US" dirty="0"/>
          </a:p>
        </p:txBody>
      </p:sp>
    </p:spTree>
    <p:extLst>
      <p:ext uri="{BB962C8B-B14F-4D97-AF65-F5344CB8AC3E}">
        <p14:creationId xmlns:p14="http://schemas.microsoft.com/office/powerpoint/2010/main" val="113339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51925"/>
            <a:ext cx="7125113" cy="924475"/>
          </a:xfrm>
        </p:spPr>
        <p:txBody>
          <a:bodyPr/>
          <a:lstStyle/>
          <a:p>
            <a:r>
              <a:rPr lang="en-US" sz="4000" b="1" dirty="0">
                <a:effectLst>
                  <a:outerShdw blurRad="38100" dist="38100" dir="2700000" algn="tl">
                    <a:srgbClr val="000000">
                      <a:alpha val="43137"/>
                    </a:srgbClr>
                  </a:outerShdw>
                </a:effectLst>
              </a:rPr>
              <a:t>Events Defining the Christian Age</a:t>
            </a:r>
          </a:p>
        </p:txBody>
      </p:sp>
      <p:sp>
        <p:nvSpPr>
          <p:cNvPr id="3" name="Content Placeholder 2"/>
          <p:cNvSpPr>
            <a:spLocks noGrp="1"/>
          </p:cNvSpPr>
          <p:nvPr>
            <p:ph idx="1"/>
          </p:nvPr>
        </p:nvSpPr>
        <p:spPr>
          <a:xfrm>
            <a:off x="685800" y="1981200"/>
            <a:ext cx="8229600" cy="4334798"/>
          </a:xfrm>
        </p:spPr>
        <p:txBody>
          <a:bodyPr>
            <a:noAutofit/>
          </a:bodyPr>
          <a:lstStyle/>
          <a:p>
            <a:r>
              <a:rPr lang="en-US" sz="2000" dirty="0" smtClean="0"/>
              <a:t>The </a:t>
            </a:r>
            <a:r>
              <a:rPr lang="en-US" sz="2000" dirty="0"/>
              <a:t>Jews who were formerly under the old law or testament must now </a:t>
            </a:r>
            <a:r>
              <a:rPr lang="en-US" sz="2000" dirty="0" smtClean="0"/>
              <a:t>live in </a:t>
            </a:r>
            <a:r>
              <a:rPr lang="en-US" sz="2000" dirty="0"/>
              <a:t>lieu of the new </a:t>
            </a:r>
            <a:r>
              <a:rPr lang="en-US" sz="2000" dirty="0" smtClean="0"/>
              <a:t>testament. (Hebrews 8: 7 – 10)</a:t>
            </a:r>
          </a:p>
          <a:p>
            <a:pPr marL="457200" lvl="1" indent="0">
              <a:buNone/>
            </a:pPr>
            <a:r>
              <a:rPr lang="en-US" sz="1800" b="1" baseline="30000" dirty="0"/>
              <a:t>8 </a:t>
            </a:r>
            <a:r>
              <a:rPr lang="en-US" sz="1800" dirty="0"/>
              <a:t>For finding fault with them, he </a:t>
            </a:r>
            <a:r>
              <a:rPr lang="en-US" sz="1800" dirty="0" err="1"/>
              <a:t>saith</a:t>
            </a:r>
            <a:r>
              <a:rPr lang="en-US" sz="1800" dirty="0"/>
              <a:t>, Behold, the days come, </a:t>
            </a:r>
            <a:r>
              <a:rPr lang="en-US" sz="1800" dirty="0" err="1"/>
              <a:t>saith</a:t>
            </a:r>
            <a:r>
              <a:rPr lang="en-US" sz="1800" dirty="0"/>
              <a:t> the Lord, when I will make a new covenant with the house of Israel and with </a:t>
            </a:r>
            <a:r>
              <a:rPr lang="en-US" dirty="0"/>
              <a:t>the </a:t>
            </a:r>
            <a:r>
              <a:rPr lang="en-US" sz="1800" dirty="0"/>
              <a:t>house of Judah:</a:t>
            </a:r>
          </a:p>
          <a:p>
            <a:pPr marL="457200" lvl="1" indent="0">
              <a:buNone/>
            </a:pPr>
            <a:r>
              <a:rPr lang="en-US" sz="1800" b="1" baseline="30000" dirty="0"/>
              <a:t>9 </a:t>
            </a:r>
            <a:r>
              <a:rPr lang="en-US" sz="1800" dirty="0"/>
              <a:t>Not according to the covenant that I made with their fathers in the day when I took them by the hand to lead them out of the land of Egypt; because they continued not in my covenant, and I regarded them not, </a:t>
            </a:r>
            <a:r>
              <a:rPr lang="en-US" sz="1800" dirty="0" err="1"/>
              <a:t>saith</a:t>
            </a:r>
            <a:r>
              <a:rPr lang="en-US" sz="1800" dirty="0"/>
              <a:t> the Lord.</a:t>
            </a:r>
          </a:p>
          <a:p>
            <a:pPr marL="457200" lvl="1" indent="0">
              <a:buNone/>
            </a:pPr>
            <a:r>
              <a:rPr lang="en-US" sz="1800" b="1" baseline="30000" dirty="0"/>
              <a:t>10 </a:t>
            </a:r>
            <a:r>
              <a:rPr lang="en-US" sz="1800" dirty="0"/>
              <a:t>For this is the covenant that I will make with the house of Israel after those days, </a:t>
            </a:r>
            <a:r>
              <a:rPr lang="en-US" sz="1800" dirty="0" err="1"/>
              <a:t>saith</a:t>
            </a:r>
            <a:r>
              <a:rPr lang="en-US" sz="1800" dirty="0"/>
              <a:t> the Lord; I will put my laws into their mind, and write them in their hearts: and I will be to them a God, and they shall be to me a people</a:t>
            </a:r>
            <a:r>
              <a:rPr lang="en-US" sz="1800" dirty="0" smtClean="0"/>
              <a:t>:</a:t>
            </a:r>
            <a:endParaRPr lang="en-US" sz="1800" dirty="0"/>
          </a:p>
        </p:txBody>
      </p:sp>
      <p:sp>
        <p:nvSpPr>
          <p:cNvPr id="4" name="Footer Placeholder 3"/>
          <p:cNvSpPr>
            <a:spLocks noGrp="1"/>
          </p:cNvSpPr>
          <p:nvPr>
            <p:ph type="ftr" sz="quarter" idx="11"/>
          </p:nvPr>
        </p:nvSpPr>
        <p:spPr>
          <a:xfrm>
            <a:off x="9144000" y="5334000"/>
            <a:ext cx="5256399" cy="365125"/>
          </a:xfrm>
        </p:spPr>
        <p:txBody>
          <a:bodyPr/>
          <a:lstStyle/>
          <a:p>
            <a:r>
              <a:rPr lang="en-US" dirty="0" smtClean="0"/>
              <a:t>The SHARE,  Episode 8 - A Careful Comparison of the Dispensations - The Christian Age</a:t>
            </a:r>
            <a:endParaRPr lang="en-US" dirty="0"/>
          </a:p>
        </p:txBody>
      </p:sp>
      <p:sp>
        <p:nvSpPr>
          <p:cNvPr id="5" name="Slide Number Placeholder 4"/>
          <p:cNvSpPr>
            <a:spLocks noGrp="1"/>
          </p:cNvSpPr>
          <p:nvPr>
            <p:ph type="sldNum" sz="quarter" idx="12"/>
          </p:nvPr>
        </p:nvSpPr>
        <p:spPr/>
        <p:txBody>
          <a:bodyPr/>
          <a:lstStyle/>
          <a:p>
            <a:fld id="{14CBB7D9-91FA-4D08-A47A-B5354E47A770}" type="slidenum">
              <a:rPr lang="en-US" smtClean="0"/>
              <a:t>11</a:t>
            </a:fld>
            <a:endParaRPr lang="en-US"/>
          </a:p>
        </p:txBody>
      </p:sp>
      <p:sp>
        <p:nvSpPr>
          <p:cNvPr id="6" name="Footer Placeholder 3"/>
          <p:cNvSpPr txBox="1">
            <a:spLocks/>
          </p:cNvSpPr>
          <p:nvPr/>
        </p:nvSpPr>
        <p:spPr>
          <a:xfrm>
            <a:off x="1180945" y="6188075"/>
            <a:ext cx="5256399" cy="365125"/>
          </a:xfrm>
          <a:prstGeom prst="rect">
            <a:avLst/>
          </a:prstGeom>
        </p:spPr>
        <p:txBody>
          <a:bodyPr vert="horz" lIns="91440" tIns="45720" rIns="91440" bIns="45720" rtlCol="0" anchor="b"/>
          <a:lstStyle>
            <a:defPPr>
              <a:defRPr lang="en-US"/>
            </a:defPPr>
            <a:lvl1pPr marL="0" algn="l" defTabSz="914400" rtl="0" eaLnBrk="1" latinLnBrk="0" hangingPunct="1">
              <a:defRPr sz="9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The SHARE,  Episode 8 - A Careful Comparison of the Dispensations - The Christian Age</a:t>
            </a:r>
            <a:endParaRPr lang="en-US" dirty="0"/>
          </a:p>
        </p:txBody>
      </p:sp>
    </p:spTree>
    <p:extLst>
      <p:ext uri="{BB962C8B-B14F-4D97-AF65-F5344CB8AC3E}">
        <p14:creationId xmlns:p14="http://schemas.microsoft.com/office/powerpoint/2010/main" val="2779524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125113" cy="924475"/>
          </a:xfrm>
        </p:spPr>
        <p:txBody>
          <a:bodyPr/>
          <a:lstStyle/>
          <a:p>
            <a:r>
              <a:rPr lang="en-US" sz="4000" b="1" dirty="0">
                <a:effectLst>
                  <a:outerShdw blurRad="38100" dist="38100" dir="2700000" algn="tl">
                    <a:srgbClr val="000000">
                      <a:alpha val="43137"/>
                    </a:srgbClr>
                  </a:outerShdw>
                </a:effectLst>
              </a:rPr>
              <a:t>Events Defining the Christian Age</a:t>
            </a:r>
          </a:p>
        </p:txBody>
      </p:sp>
      <p:sp>
        <p:nvSpPr>
          <p:cNvPr id="3" name="Content Placeholder 2"/>
          <p:cNvSpPr>
            <a:spLocks noGrp="1"/>
          </p:cNvSpPr>
          <p:nvPr>
            <p:ph idx="1"/>
          </p:nvPr>
        </p:nvSpPr>
        <p:spPr>
          <a:xfrm>
            <a:off x="685800" y="1295400"/>
            <a:ext cx="8229600" cy="3648998"/>
          </a:xfrm>
        </p:spPr>
        <p:txBody>
          <a:bodyPr>
            <a:noAutofit/>
          </a:bodyPr>
          <a:lstStyle/>
          <a:p>
            <a:pPr>
              <a:spcBef>
                <a:spcPts val="0"/>
              </a:spcBef>
            </a:pPr>
            <a:r>
              <a:rPr lang="en-US" sz="2000" dirty="0" smtClean="0"/>
              <a:t>The </a:t>
            </a:r>
            <a:r>
              <a:rPr lang="en-US" sz="2000" dirty="0"/>
              <a:t>Gentiles who were excluded under the old law are now included under the new law or testament. (Luke 24: 46-47</a:t>
            </a:r>
            <a:r>
              <a:rPr lang="en-US" sz="2000" dirty="0" smtClean="0"/>
              <a:t>)</a:t>
            </a:r>
          </a:p>
          <a:p>
            <a:pPr marL="400050" lvl="1" indent="0">
              <a:buNone/>
            </a:pPr>
            <a:r>
              <a:rPr lang="en-US" sz="1800" b="1" baseline="30000" dirty="0"/>
              <a:t>46 </a:t>
            </a:r>
            <a:r>
              <a:rPr lang="en-US" sz="1800" dirty="0"/>
              <a:t>And said unto them, Thus it is written, and thus it behooved Christ to suffer, and to rise from the dead the third day:</a:t>
            </a:r>
          </a:p>
          <a:p>
            <a:pPr marL="400050" lvl="1" indent="0">
              <a:buNone/>
            </a:pPr>
            <a:r>
              <a:rPr lang="en-US" sz="1800" b="1" baseline="30000" dirty="0"/>
              <a:t>47 </a:t>
            </a:r>
            <a:r>
              <a:rPr lang="en-US" sz="1800" dirty="0"/>
              <a:t>And that repentance and remission of sins should be preached in his name among all nations, beginning at Jerusalem</a:t>
            </a:r>
            <a:r>
              <a:rPr lang="en-US" sz="1800" dirty="0" smtClean="0"/>
              <a:t>.</a:t>
            </a:r>
            <a:endParaRPr lang="en-US" sz="1400" dirty="0"/>
          </a:p>
        </p:txBody>
      </p:sp>
      <p:sp>
        <p:nvSpPr>
          <p:cNvPr id="4" name="Footer Placeholder 3"/>
          <p:cNvSpPr>
            <a:spLocks noGrp="1"/>
          </p:cNvSpPr>
          <p:nvPr>
            <p:ph type="ftr" sz="quarter" idx="11"/>
          </p:nvPr>
        </p:nvSpPr>
        <p:spPr>
          <a:xfrm>
            <a:off x="9144000" y="5334000"/>
            <a:ext cx="5256399" cy="365125"/>
          </a:xfrm>
        </p:spPr>
        <p:txBody>
          <a:bodyPr/>
          <a:lstStyle/>
          <a:p>
            <a:r>
              <a:rPr lang="en-US" smtClean="0"/>
              <a:t>The SHARE,  Episode 8 - A Careful Comparison of the Dispensations - The Christian Age</a:t>
            </a:r>
            <a:endParaRPr lang="en-US"/>
          </a:p>
        </p:txBody>
      </p:sp>
      <p:sp>
        <p:nvSpPr>
          <p:cNvPr id="5" name="Slide Number Placeholder 4"/>
          <p:cNvSpPr>
            <a:spLocks noGrp="1"/>
          </p:cNvSpPr>
          <p:nvPr>
            <p:ph type="sldNum" sz="quarter" idx="12"/>
          </p:nvPr>
        </p:nvSpPr>
        <p:spPr/>
        <p:txBody>
          <a:bodyPr/>
          <a:lstStyle/>
          <a:p>
            <a:fld id="{14CBB7D9-91FA-4D08-A47A-B5354E47A770}" type="slidenum">
              <a:rPr lang="en-US" smtClean="0"/>
              <a:t>12</a:t>
            </a:fld>
            <a:endParaRPr lang="en-US"/>
          </a:p>
        </p:txBody>
      </p:sp>
      <p:sp>
        <p:nvSpPr>
          <p:cNvPr id="6" name="Footer Placeholder 3"/>
          <p:cNvSpPr txBox="1">
            <a:spLocks/>
          </p:cNvSpPr>
          <p:nvPr/>
        </p:nvSpPr>
        <p:spPr>
          <a:xfrm>
            <a:off x="1180945" y="6188075"/>
            <a:ext cx="5256399" cy="365125"/>
          </a:xfrm>
          <a:prstGeom prst="rect">
            <a:avLst/>
          </a:prstGeom>
        </p:spPr>
        <p:txBody>
          <a:bodyPr vert="horz" lIns="91440" tIns="45720" rIns="91440" bIns="45720" rtlCol="0" anchor="b"/>
          <a:lstStyle>
            <a:defPPr>
              <a:defRPr lang="en-US"/>
            </a:defPPr>
            <a:lvl1pPr marL="0" algn="l" defTabSz="914400" rtl="0" eaLnBrk="1" latinLnBrk="0" hangingPunct="1">
              <a:defRPr sz="9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The SHARE,  Episode 8 - A Careful Comparison of the Dispensations - The Christian Age</a:t>
            </a:r>
            <a:endParaRPr lang="en-US" dirty="0"/>
          </a:p>
        </p:txBody>
      </p:sp>
    </p:spTree>
    <p:extLst>
      <p:ext uri="{BB962C8B-B14F-4D97-AF65-F5344CB8AC3E}">
        <p14:creationId xmlns:p14="http://schemas.microsoft.com/office/powerpoint/2010/main" val="891368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51925"/>
            <a:ext cx="8134558" cy="924475"/>
          </a:xfrm>
        </p:spPr>
        <p:txBody>
          <a:bodyPr>
            <a:noAutofit/>
          </a:bodyPr>
          <a:lstStyle/>
          <a:p>
            <a:r>
              <a:rPr lang="en-US" sz="4000" b="1" dirty="0">
                <a:effectLst>
                  <a:outerShdw blurRad="38100" dist="38100" dir="2700000" algn="tl">
                    <a:srgbClr val="000000">
                      <a:alpha val="43137"/>
                    </a:srgbClr>
                  </a:outerShdw>
                </a:effectLst>
              </a:rPr>
              <a:t>The Christian Dispensation </a:t>
            </a:r>
            <a:br>
              <a:rPr lang="en-US" sz="4000"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as the Last Age</a:t>
            </a:r>
          </a:p>
        </p:txBody>
      </p:sp>
      <p:sp>
        <p:nvSpPr>
          <p:cNvPr id="3" name="Content Placeholder 2"/>
          <p:cNvSpPr>
            <a:spLocks noGrp="1"/>
          </p:cNvSpPr>
          <p:nvPr>
            <p:ph idx="1"/>
          </p:nvPr>
        </p:nvSpPr>
        <p:spPr>
          <a:xfrm>
            <a:off x="685800" y="2196963"/>
            <a:ext cx="8153399" cy="4051437"/>
          </a:xfrm>
        </p:spPr>
        <p:txBody>
          <a:bodyPr>
            <a:noAutofit/>
          </a:bodyPr>
          <a:lstStyle/>
          <a:p>
            <a:r>
              <a:rPr lang="en-US" sz="2000" b="1" dirty="0" smtClean="0"/>
              <a:t>1 Peter 1: 18 – 20 </a:t>
            </a:r>
            <a:r>
              <a:rPr lang="en-US" sz="2000" dirty="0" smtClean="0"/>
              <a:t>- </a:t>
            </a:r>
            <a:r>
              <a:rPr lang="en-US" sz="2000" b="1" baseline="30000" dirty="0"/>
              <a:t>18 </a:t>
            </a:r>
            <a:r>
              <a:rPr lang="en-US" sz="2000" dirty="0"/>
              <a:t>Forasmuch as ye know that ye were not redeemed with corruptible things, as silver and gold, from your vain conversation received by tradition from your fathers;</a:t>
            </a:r>
          </a:p>
          <a:p>
            <a:pPr indent="0">
              <a:buNone/>
            </a:pPr>
            <a:r>
              <a:rPr lang="en-US" sz="2000" b="1" baseline="30000" dirty="0"/>
              <a:t>19 </a:t>
            </a:r>
            <a:r>
              <a:rPr lang="en-US" sz="2000" dirty="0"/>
              <a:t>But with the precious blood of Christ, as of a lamb without blemish and without spot:</a:t>
            </a:r>
          </a:p>
          <a:p>
            <a:pPr indent="0">
              <a:buNone/>
            </a:pPr>
            <a:r>
              <a:rPr lang="en-US" sz="2000" b="1" baseline="30000" dirty="0"/>
              <a:t>20 </a:t>
            </a:r>
            <a:r>
              <a:rPr lang="en-US" sz="2000" dirty="0"/>
              <a:t>Who verily was foreordained before the foundation of the world, but was manifest in these </a:t>
            </a:r>
            <a:r>
              <a:rPr lang="en-US" sz="2000" b="1" i="1" dirty="0"/>
              <a:t>last times</a:t>
            </a:r>
            <a:r>
              <a:rPr lang="en-US" sz="2000" dirty="0"/>
              <a:t> for you</a:t>
            </a:r>
            <a:r>
              <a:rPr lang="en-US" sz="2000" dirty="0" smtClean="0"/>
              <a:t>,</a:t>
            </a:r>
          </a:p>
          <a:p>
            <a:r>
              <a:rPr lang="en-US" sz="2000" b="1" dirty="0" smtClean="0"/>
              <a:t>1 John 2:18 </a:t>
            </a:r>
            <a:r>
              <a:rPr lang="en-US" sz="2000" dirty="0" smtClean="0"/>
              <a:t>- </a:t>
            </a:r>
            <a:r>
              <a:rPr lang="en-US" sz="2000" b="1" baseline="30000" dirty="0"/>
              <a:t>18 </a:t>
            </a:r>
            <a:r>
              <a:rPr lang="en-US" sz="2000" dirty="0"/>
              <a:t>Little children, it is the </a:t>
            </a:r>
            <a:r>
              <a:rPr lang="en-US" sz="2000" b="1" dirty="0"/>
              <a:t>last time</a:t>
            </a:r>
            <a:r>
              <a:rPr lang="en-US" sz="2000" dirty="0"/>
              <a:t>: and as ye have heard that antichrist shall come, even now are there many antichrists; whereby we know that it is the </a:t>
            </a:r>
            <a:r>
              <a:rPr lang="en-US" sz="2000" b="1" i="1" dirty="0"/>
              <a:t>last time</a:t>
            </a:r>
            <a:r>
              <a:rPr lang="en-US" sz="2000" dirty="0" smtClean="0"/>
              <a:t>.</a:t>
            </a:r>
          </a:p>
        </p:txBody>
      </p:sp>
      <p:sp>
        <p:nvSpPr>
          <p:cNvPr id="4" name="Footer Placeholder 3"/>
          <p:cNvSpPr>
            <a:spLocks noGrp="1"/>
          </p:cNvSpPr>
          <p:nvPr>
            <p:ph type="ftr" sz="quarter" idx="11"/>
          </p:nvPr>
        </p:nvSpPr>
        <p:spPr>
          <a:xfrm>
            <a:off x="9372600" y="5715000"/>
            <a:ext cx="5256399" cy="365125"/>
          </a:xfrm>
        </p:spPr>
        <p:txBody>
          <a:bodyPr/>
          <a:lstStyle/>
          <a:p>
            <a:r>
              <a:rPr lang="en-US" smtClean="0"/>
              <a:t>The SHARE,  Episode 8 - A Careful Comparison of the Dispensations - The Christian Age</a:t>
            </a:r>
            <a:endParaRPr lang="en-US"/>
          </a:p>
        </p:txBody>
      </p:sp>
      <p:sp>
        <p:nvSpPr>
          <p:cNvPr id="5" name="Slide Number Placeholder 4"/>
          <p:cNvSpPr>
            <a:spLocks noGrp="1"/>
          </p:cNvSpPr>
          <p:nvPr>
            <p:ph type="sldNum" sz="quarter" idx="12"/>
          </p:nvPr>
        </p:nvSpPr>
        <p:spPr/>
        <p:txBody>
          <a:bodyPr/>
          <a:lstStyle/>
          <a:p>
            <a:fld id="{14CBB7D9-91FA-4D08-A47A-B5354E47A770}" type="slidenum">
              <a:rPr lang="en-US" smtClean="0"/>
              <a:t>13</a:t>
            </a:fld>
            <a:endParaRPr lang="en-US"/>
          </a:p>
        </p:txBody>
      </p:sp>
      <p:sp>
        <p:nvSpPr>
          <p:cNvPr id="6" name="Footer Placeholder 3"/>
          <p:cNvSpPr txBox="1">
            <a:spLocks/>
          </p:cNvSpPr>
          <p:nvPr/>
        </p:nvSpPr>
        <p:spPr>
          <a:xfrm>
            <a:off x="1180945" y="6188075"/>
            <a:ext cx="5256399" cy="365125"/>
          </a:xfrm>
          <a:prstGeom prst="rect">
            <a:avLst/>
          </a:prstGeom>
        </p:spPr>
        <p:txBody>
          <a:bodyPr vert="horz" lIns="91440" tIns="45720" rIns="91440" bIns="45720" rtlCol="0" anchor="b"/>
          <a:lstStyle>
            <a:defPPr>
              <a:defRPr lang="en-US"/>
            </a:defPPr>
            <a:lvl1pPr marL="0" algn="l" defTabSz="914400" rtl="0" eaLnBrk="1" latinLnBrk="0" hangingPunct="1">
              <a:defRPr sz="9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The SHARE,  Episode 8 - A Careful Comparison of the Dispensations - The Christian Age</a:t>
            </a:r>
            <a:endParaRPr lang="en-US" dirty="0"/>
          </a:p>
        </p:txBody>
      </p:sp>
    </p:spTree>
    <p:extLst>
      <p:ext uri="{BB962C8B-B14F-4D97-AF65-F5344CB8AC3E}">
        <p14:creationId xmlns:p14="http://schemas.microsoft.com/office/powerpoint/2010/main" val="1103182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3" y="914400"/>
            <a:ext cx="7982157" cy="924475"/>
          </a:xfrm>
        </p:spPr>
        <p:txBody>
          <a:bodyPr>
            <a:noAutofit/>
          </a:bodyPr>
          <a:lstStyle/>
          <a:p>
            <a:r>
              <a:rPr lang="en-US" sz="4000" b="1" dirty="0">
                <a:effectLst>
                  <a:outerShdw blurRad="38100" dist="38100" dir="2700000" algn="tl">
                    <a:srgbClr val="000000">
                      <a:alpha val="43137"/>
                    </a:srgbClr>
                  </a:outerShdw>
                </a:effectLst>
              </a:rPr>
              <a:t>The Christian Dispensation </a:t>
            </a:r>
            <a:br>
              <a:rPr lang="en-US" sz="4000"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as the Last Age</a:t>
            </a:r>
          </a:p>
        </p:txBody>
      </p:sp>
      <p:sp>
        <p:nvSpPr>
          <p:cNvPr id="3" name="Content Placeholder 2"/>
          <p:cNvSpPr>
            <a:spLocks noGrp="1"/>
          </p:cNvSpPr>
          <p:nvPr>
            <p:ph idx="1"/>
          </p:nvPr>
        </p:nvSpPr>
        <p:spPr>
          <a:xfrm>
            <a:off x="762000" y="1380202"/>
            <a:ext cx="7924800" cy="4487198"/>
          </a:xfrm>
        </p:spPr>
        <p:txBody>
          <a:bodyPr>
            <a:normAutofit lnSpcReduction="10000"/>
          </a:bodyPr>
          <a:lstStyle/>
          <a:p>
            <a:endParaRPr lang="en-US" sz="1500" b="1" dirty="0" smtClean="0"/>
          </a:p>
          <a:p>
            <a:endParaRPr lang="en-US" sz="1500" b="1" dirty="0"/>
          </a:p>
          <a:p>
            <a:r>
              <a:rPr lang="en-US" sz="2000" b="1" dirty="0"/>
              <a:t>Acts 2: 16 – 17 </a:t>
            </a:r>
            <a:r>
              <a:rPr lang="en-US" sz="2000" dirty="0"/>
              <a:t>- </a:t>
            </a:r>
            <a:r>
              <a:rPr lang="en-US" sz="2000" b="1" baseline="30000" dirty="0"/>
              <a:t>16 </a:t>
            </a:r>
            <a:r>
              <a:rPr lang="en-US" sz="2000" dirty="0"/>
              <a:t>But this is that which was spoken by the prophet Joel; </a:t>
            </a:r>
            <a:r>
              <a:rPr lang="en-US" sz="2000" b="1" baseline="30000" dirty="0"/>
              <a:t>17 </a:t>
            </a:r>
            <a:r>
              <a:rPr lang="en-US" sz="2000" dirty="0"/>
              <a:t>And it shall come to pass in the </a:t>
            </a:r>
            <a:r>
              <a:rPr lang="en-US" sz="2000" b="1" dirty="0"/>
              <a:t>last days</a:t>
            </a:r>
            <a:r>
              <a:rPr lang="en-US" sz="2000" dirty="0"/>
              <a:t>, </a:t>
            </a:r>
            <a:r>
              <a:rPr lang="en-US" sz="2000" dirty="0" err="1"/>
              <a:t>saith</a:t>
            </a:r>
            <a:r>
              <a:rPr lang="en-US" sz="2000" dirty="0"/>
              <a:t> God, I will pour out of my Spirit upon all flesh: and your sons and your daughters shall prophesy, and your young men shall see visions, and your old men shall dream dreams:</a:t>
            </a:r>
          </a:p>
          <a:p>
            <a:r>
              <a:rPr lang="en-US" sz="2000" b="1" dirty="0" smtClean="0"/>
              <a:t>Hebrews 12:1-2 </a:t>
            </a:r>
            <a:r>
              <a:rPr lang="en-US" sz="2000" dirty="0" smtClean="0"/>
              <a:t>- God</a:t>
            </a:r>
            <a:r>
              <a:rPr lang="en-US" sz="2000" dirty="0"/>
              <a:t>, who at sundry times and in divers manners </a:t>
            </a:r>
            <a:r>
              <a:rPr lang="en-US" sz="2000" dirty="0" err="1"/>
              <a:t>spake</a:t>
            </a:r>
            <a:r>
              <a:rPr lang="en-US" sz="2000" dirty="0"/>
              <a:t> in time past unto the fathers by the prophets,</a:t>
            </a:r>
          </a:p>
          <a:p>
            <a:pPr indent="0">
              <a:buNone/>
            </a:pPr>
            <a:r>
              <a:rPr lang="en-US" sz="2000" b="1" baseline="30000" dirty="0"/>
              <a:t>2 </a:t>
            </a:r>
            <a:r>
              <a:rPr lang="en-US" sz="2000" dirty="0"/>
              <a:t>Hath in these </a:t>
            </a:r>
            <a:r>
              <a:rPr lang="en-US" sz="2000" b="1" i="1" dirty="0"/>
              <a:t>last days </a:t>
            </a:r>
            <a:r>
              <a:rPr lang="en-US" sz="2000" dirty="0"/>
              <a:t>spoken unto us by his Son, whom he hath appointed heir of all things, by whom also he made the worlds</a:t>
            </a:r>
            <a:r>
              <a:rPr lang="en-US" sz="2000" dirty="0" smtClean="0"/>
              <a:t>;</a:t>
            </a:r>
            <a:endParaRPr lang="en-US" sz="2000" dirty="0"/>
          </a:p>
        </p:txBody>
      </p:sp>
      <p:sp>
        <p:nvSpPr>
          <p:cNvPr id="4" name="Footer Placeholder 3"/>
          <p:cNvSpPr>
            <a:spLocks noGrp="1"/>
          </p:cNvSpPr>
          <p:nvPr>
            <p:ph type="ftr" sz="quarter" idx="11"/>
          </p:nvPr>
        </p:nvSpPr>
        <p:spPr/>
        <p:txBody>
          <a:bodyPr/>
          <a:lstStyle/>
          <a:p>
            <a:r>
              <a:rPr lang="en-US" smtClean="0"/>
              <a:t>The SHARE,  Episode 8 - A Careful Comparison of the Dispensations - The Christian Age</a:t>
            </a:r>
            <a:endParaRPr lang="en-US"/>
          </a:p>
        </p:txBody>
      </p:sp>
      <p:sp>
        <p:nvSpPr>
          <p:cNvPr id="5" name="Slide Number Placeholder 4"/>
          <p:cNvSpPr>
            <a:spLocks noGrp="1"/>
          </p:cNvSpPr>
          <p:nvPr>
            <p:ph type="sldNum" sz="quarter" idx="12"/>
          </p:nvPr>
        </p:nvSpPr>
        <p:spPr/>
        <p:txBody>
          <a:bodyPr/>
          <a:lstStyle/>
          <a:p>
            <a:fld id="{14CBB7D9-91FA-4D08-A47A-B5354E47A770}" type="slidenum">
              <a:rPr lang="en-US" smtClean="0"/>
              <a:t>14</a:t>
            </a:fld>
            <a:endParaRPr lang="en-US"/>
          </a:p>
        </p:txBody>
      </p:sp>
    </p:spTree>
    <p:extLst>
      <p:ext uri="{BB962C8B-B14F-4D97-AF65-F5344CB8AC3E}">
        <p14:creationId xmlns:p14="http://schemas.microsoft.com/office/powerpoint/2010/main" val="3654590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3" y="914400"/>
            <a:ext cx="7982157" cy="924475"/>
          </a:xfrm>
        </p:spPr>
        <p:txBody>
          <a:bodyPr>
            <a:noAutofit/>
          </a:bodyPr>
          <a:lstStyle/>
          <a:p>
            <a:r>
              <a:rPr lang="en-US" sz="4000" b="1" dirty="0">
                <a:effectLst>
                  <a:outerShdw blurRad="38100" dist="38100" dir="2700000" algn="tl">
                    <a:srgbClr val="000000">
                      <a:alpha val="43137"/>
                    </a:srgbClr>
                  </a:outerShdw>
                </a:effectLst>
              </a:rPr>
              <a:t>The Christian Dispensation </a:t>
            </a:r>
            <a:br>
              <a:rPr lang="en-US" sz="4000"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as the Last Age</a:t>
            </a:r>
          </a:p>
        </p:txBody>
      </p:sp>
      <p:sp>
        <p:nvSpPr>
          <p:cNvPr id="3" name="Content Placeholder 2"/>
          <p:cNvSpPr>
            <a:spLocks noGrp="1"/>
          </p:cNvSpPr>
          <p:nvPr>
            <p:ph idx="1"/>
          </p:nvPr>
        </p:nvSpPr>
        <p:spPr>
          <a:xfrm>
            <a:off x="685800" y="1676400"/>
            <a:ext cx="8229600" cy="4487198"/>
          </a:xfrm>
        </p:spPr>
        <p:txBody>
          <a:bodyPr>
            <a:normAutofit fontScale="92500" lnSpcReduction="10000"/>
          </a:bodyPr>
          <a:lstStyle/>
          <a:p>
            <a:endParaRPr lang="en-US" sz="1500" b="1" dirty="0" smtClean="0"/>
          </a:p>
          <a:p>
            <a:endParaRPr lang="en-US" sz="1500" b="1" dirty="0"/>
          </a:p>
          <a:p>
            <a:pPr>
              <a:lnSpc>
                <a:spcPct val="110000"/>
              </a:lnSpc>
            </a:pPr>
            <a:r>
              <a:rPr lang="en-US" sz="1900" b="1" dirty="0" smtClean="0"/>
              <a:t>Ephesians 1:9-10 </a:t>
            </a:r>
            <a:r>
              <a:rPr lang="en-US" sz="1900" dirty="0" smtClean="0"/>
              <a:t>- </a:t>
            </a:r>
            <a:r>
              <a:rPr lang="en-US" sz="1900" b="1" baseline="30000" dirty="0"/>
              <a:t>9 </a:t>
            </a:r>
            <a:r>
              <a:rPr lang="en-US" sz="1900" dirty="0"/>
              <a:t>Having made known unto us the mystery of his will, according to his good pleasure which he hath purposed in himself:</a:t>
            </a:r>
          </a:p>
          <a:p>
            <a:pPr marL="400050" lvl="1" indent="0">
              <a:lnSpc>
                <a:spcPct val="110000"/>
              </a:lnSpc>
              <a:buNone/>
            </a:pPr>
            <a:r>
              <a:rPr lang="en-US" sz="1900" b="1" baseline="30000" dirty="0"/>
              <a:t>10 </a:t>
            </a:r>
            <a:r>
              <a:rPr lang="en-US" sz="1900" dirty="0"/>
              <a:t>That in the dispensation of the </a:t>
            </a:r>
            <a:r>
              <a:rPr lang="en-US" sz="1900" b="1" i="1" dirty="0" err="1"/>
              <a:t>fulness</a:t>
            </a:r>
            <a:r>
              <a:rPr lang="en-US" sz="1900" b="1" i="1" dirty="0"/>
              <a:t> of times </a:t>
            </a:r>
            <a:r>
              <a:rPr lang="en-US" sz="1900" dirty="0"/>
              <a:t>he might gather together in one all things in Christ, both which are in heaven, and which are on earth; even in him</a:t>
            </a:r>
            <a:r>
              <a:rPr lang="en-US" sz="1900" dirty="0" smtClean="0"/>
              <a:t>:</a:t>
            </a:r>
          </a:p>
          <a:p>
            <a:pPr>
              <a:lnSpc>
                <a:spcPct val="110000"/>
              </a:lnSpc>
            </a:pPr>
            <a:r>
              <a:rPr lang="en-US" sz="1900" b="1" dirty="0" smtClean="0"/>
              <a:t>Matthew 28:19 – 20 </a:t>
            </a:r>
            <a:r>
              <a:rPr lang="en-US" sz="1900" b="1" baseline="30000" dirty="0"/>
              <a:t>19 </a:t>
            </a:r>
            <a:r>
              <a:rPr lang="en-US" sz="1900" dirty="0"/>
              <a:t>Go ye therefore, and teach all nations, baptizing them in the name of the Father, and of the Son, and of the Holy Ghost:</a:t>
            </a:r>
          </a:p>
          <a:p>
            <a:pPr>
              <a:lnSpc>
                <a:spcPct val="110000"/>
              </a:lnSpc>
            </a:pPr>
            <a:r>
              <a:rPr lang="en-US" sz="1900" b="1" baseline="30000" dirty="0"/>
              <a:t>20 </a:t>
            </a:r>
            <a:r>
              <a:rPr lang="en-US" sz="1900" dirty="0"/>
              <a:t>Teaching them to observe all things whatsoever I have commanded you: and, lo, I am with you always, even unto the </a:t>
            </a:r>
            <a:r>
              <a:rPr lang="en-US" sz="1900" b="1" i="1" dirty="0"/>
              <a:t>end of the world</a:t>
            </a:r>
            <a:r>
              <a:rPr lang="en-US" sz="1900" dirty="0"/>
              <a:t>. Amen.</a:t>
            </a:r>
          </a:p>
          <a:p>
            <a:pPr marL="400050" lvl="1" indent="0">
              <a:buNone/>
            </a:pPr>
            <a:endParaRPr lang="en-US" sz="3200" dirty="0"/>
          </a:p>
          <a:p>
            <a:pPr lvl="1"/>
            <a:endParaRPr lang="en-US" dirty="0"/>
          </a:p>
        </p:txBody>
      </p:sp>
      <p:sp>
        <p:nvSpPr>
          <p:cNvPr id="4" name="Footer Placeholder 3"/>
          <p:cNvSpPr>
            <a:spLocks noGrp="1"/>
          </p:cNvSpPr>
          <p:nvPr>
            <p:ph type="ftr" sz="quarter" idx="11"/>
          </p:nvPr>
        </p:nvSpPr>
        <p:spPr>
          <a:xfrm>
            <a:off x="9525000" y="4267200"/>
            <a:ext cx="5256399" cy="365125"/>
          </a:xfrm>
        </p:spPr>
        <p:txBody>
          <a:bodyPr/>
          <a:lstStyle/>
          <a:p>
            <a:r>
              <a:rPr lang="en-US" smtClean="0"/>
              <a:t>The SHARE,  Episode 8 - A Careful Comparison of the Dispensations - The Christian Age</a:t>
            </a:r>
            <a:endParaRPr lang="en-US" dirty="0"/>
          </a:p>
        </p:txBody>
      </p:sp>
      <p:sp>
        <p:nvSpPr>
          <p:cNvPr id="5" name="Slide Number Placeholder 4"/>
          <p:cNvSpPr>
            <a:spLocks noGrp="1"/>
          </p:cNvSpPr>
          <p:nvPr>
            <p:ph type="sldNum" sz="quarter" idx="12"/>
          </p:nvPr>
        </p:nvSpPr>
        <p:spPr/>
        <p:txBody>
          <a:bodyPr/>
          <a:lstStyle/>
          <a:p>
            <a:fld id="{14CBB7D9-91FA-4D08-A47A-B5354E47A770}" type="slidenum">
              <a:rPr lang="en-US" smtClean="0"/>
              <a:t>15</a:t>
            </a:fld>
            <a:endParaRPr lang="en-US"/>
          </a:p>
        </p:txBody>
      </p:sp>
      <p:sp>
        <p:nvSpPr>
          <p:cNvPr id="6" name="Footer Placeholder 3"/>
          <p:cNvSpPr txBox="1">
            <a:spLocks/>
          </p:cNvSpPr>
          <p:nvPr/>
        </p:nvSpPr>
        <p:spPr>
          <a:xfrm>
            <a:off x="1180945" y="5951810"/>
            <a:ext cx="5256399" cy="365125"/>
          </a:xfrm>
          <a:prstGeom prst="rect">
            <a:avLst/>
          </a:prstGeom>
        </p:spPr>
        <p:txBody>
          <a:bodyPr vert="horz" lIns="91440" tIns="45720" rIns="91440" bIns="45720" rtlCol="0" anchor="b"/>
          <a:lstStyle>
            <a:defPPr>
              <a:defRPr lang="en-US"/>
            </a:defPPr>
            <a:lvl1pPr marL="0" algn="l" defTabSz="914400" rtl="0" eaLnBrk="1" latinLnBrk="0" hangingPunct="1">
              <a:defRPr sz="9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The SHARE,  Episode 8 - A Careful Comparison of the Dispensations - The Christian Age</a:t>
            </a:r>
            <a:endParaRPr lang="en-US" dirty="0"/>
          </a:p>
        </p:txBody>
      </p:sp>
    </p:spTree>
    <p:extLst>
      <p:ext uri="{BB962C8B-B14F-4D97-AF65-F5344CB8AC3E}">
        <p14:creationId xmlns:p14="http://schemas.microsoft.com/office/powerpoint/2010/main" val="245942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2565"/>
            <a:ext cx="7125113" cy="924475"/>
          </a:xfrm>
        </p:spPr>
        <p:txBody>
          <a:bodyPr/>
          <a:lstStyle/>
          <a:p>
            <a:r>
              <a:rPr lang="en-US" sz="4400" b="1" dirty="0" smtClean="0">
                <a:effectLst>
                  <a:outerShdw blurRad="38100" dist="38100" dir="2700000" algn="tl">
                    <a:srgbClr val="000000">
                      <a:alpha val="43137"/>
                    </a:srgbClr>
                  </a:outerShdw>
                </a:effectLst>
              </a:rPr>
              <a:t>The Christian Age</a:t>
            </a:r>
            <a:endParaRPr lang="en-US" sz="4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371600"/>
            <a:ext cx="8610600" cy="4525963"/>
          </a:xfrm>
        </p:spPr>
        <p:txBody>
          <a:bodyPr>
            <a:noAutofit/>
          </a:bodyPr>
          <a:lstStyle/>
          <a:p>
            <a:r>
              <a:rPr lang="en-US" sz="2400" dirty="0" smtClean="0"/>
              <a:t>The </a:t>
            </a:r>
            <a:r>
              <a:rPr lang="en-US" sz="2400" b="1" dirty="0" smtClean="0"/>
              <a:t>Patriarchal Age </a:t>
            </a:r>
            <a:r>
              <a:rPr lang="en-US" sz="2400" dirty="0" smtClean="0"/>
              <a:t>refers to God’s system of dealing with Fathers as the head of his family. </a:t>
            </a:r>
          </a:p>
          <a:p>
            <a:r>
              <a:rPr lang="en-US" sz="2400" dirty="0" smtClean="0"/>
              <a:t>Within the </a:t>
            </a:r>
            <a:r>
              <a:rPr lang="en-US" sz="2400" b="1" dirty="0" smtClean="0"/>
              <a:t>Mosaic Age</a:t>
            </a:r>
            <a:r>
              <a:rPr lang="en-US" sz="2400" dirty="0" smtClean="0"/>
              <a:t>, God then interacted with man by choosing a nation,  and through Moses, delivered to them laws which governed their political, social, and religious life. </a:t>
            </a:r>
          </a:p>
          <a:p>
            <a:r>
              <a:rPr lang="en-US" sz="2400" dirty="0" smtClean="0"/>
              <a:t>The </a:t>
            </a:r>
            <a:r>
              <a:rPr lang="en-US" sz="2400" b="1" dirty="0" smtClean="0"/>
              <a:t>Christian Age</a:t>
            </a:r>
            <a:r>
              <a:rPr lang="en-US" sz="2400" dirty="0" smtClean="0"/>
              <a:t> pertains to Jesus Christ, the “author and finisher of our Faith”. This dispensation will usher in the </a:t>
            </a:r>
            <a:r>
              <a:rPr lang="en-US" sz="2400" b="1" dirty="0" smtClean="0"/>
              <a:t>New Law</a:t>
            </a:r>
            <a:r>
              <a:rPr lang="en-US" sz="2400" dirty="0" smtClean="0"/>
              <a:t>, emphasize the </a:t>
            </a:r>
            <a:r>
              <a:rPr lang="en-US" sz="2400" b="1" dirty="0" smtClean="0"/>
              <a:t>preeminence of Christ</a:t>
            </a:r>
            <a:r>
              <a:rPr lang="en-US" sz="2400" dirty="0" smtClean="0"/>
              <a:t>, and </a:t>
            </a:r>
            <a:r>
              <a:rPr lang="en-US" sz="2400" b="1" dirty="0" smtClean="0"/>
              <a:t>establishment of the church</a:t>
            </a:r>
            <a:r>
              <a:rPr lang="en-US" sz="2400" dirty="0" smtClean="0"/>
              <a:t>. </a:t>
            </a:r>
            <a:r>
              <a:rPr lang="en-US" sz="2400" b="1" dirty="0" smtClean="0"/>
              <a:t>This is the final age</a:t>
            </a:r>
            <a:r>
              <a:rPr lang="en-US" sz="2400" dirty="0" smtClean="0"/>
              <a:t>.  (</a:t>
            </a:r>
            <a:r>
              <a:rPr lang="en-US" sz="2400" i="1" dirty="0" smtClean="0"/>
              <a:t>i.e.,</a:t>
            </a:r>
            <a:r>
              <a:rPr lang="en-US" sz="2400" dirty="0" smtClean="0"/>
              <a:t> last days, last times, fullness of times, end of the world</a:t>
            </a:r>
            <a:r>
              <a:rPr lang="en-US" sz="2000" dirty="0" smtClean="0"/>
              <a:t>) </a:t>
            </a:r>
            <a:endParaRPr lang="en-US" sz="2000" dirty="0"/>
          </a:p>
        </p:txBody>
      </p:sp>
      <p:sp>
        <p:nvSpPr>
          <p:cNvPr id="4" name="Footer Placeholder 3"/>
          <p:cNvSpPr>
            <a:spLocks noGrp="1"/>
          </p:cNvSpPr>
          <p:nvPr>
            <p:ph type="ftr" sz="quarter" idx="11"/>
          </p:nvPr>
        </p:nvSpPr>
        <p:spPr>
          <a:xfrm>
            <a:off x="9525000" y="5029200"/>
            <a:ext cx="5256399" cy="365125"/>
          </a:xfrm>
        </p:spPr>
        <p:txBody>
          <a:bodyPr/>
          <a:lstStyle/>
          <a:p>
            <a:r>
              <a:rPr lang="en-US" smtClean="0"/>
              <a:t>The SHARE,  Episode 8 - A Careful Comparison of the Dispensations - The Christian Age</a:t>
            </a:r>
            <a:endParaRPr lang="en-US"/>
          </a:p>
        </p:txBody>
      </p:sp>
      <p:sp>
        <p:nvSpPr>
          <p:cNvPr id="5" name="Slide Number Placeholder 4"/>
          <p:cNvSpPr>
            <a:spLocks noGrp="1"/>
          </p:cNvSpPr>
          <p:nvPr>
            <p:ph type="sldNum" sz="quarter" idx="12"/>
          </p:nvPr>
        </p:nvSpPr>
        <p:spPr/>
        <p:txBody>
          <a:bodyPr/>
          <a:lstStyle/>
          <a:p>
            <a:fld id="{14CBB7D9-91FA-4D08-A47A-B5354E47A770}" type="slidenum">
              <a:rPr lang="en-US" smtClean="0"/>
              <a:t>2</a:t>
            </a:fld>
            <a:endParaRPr lang="en-US"/>
          </a:p>
        </p:txBody>
      </p:sp>
      <p:sp>
        <p:nvSpPr>
          <p:cNvPr id="6" name="Footer Placeholder 3"/>
          <p:cNvSpPr txBox="1">
            <a:spLocks/>
          </p:cNvSpPr>
          <p:nvPr/>
        </p:nvSpPr>
        <p:spPr>
          <a:xfrm>
            <a:off x="1180945" y="5951810"/>
            <a:ext cx="5256399" cy="365125"/>
          </a:xfrm>
          <a:prstGeom prst="rect">
            <a:avLst/>
          </a:prstGeom>
        </p:spPr>
        <p:txBody>
          <a:bodyPr vert="horz" lIns="91440" tIns="45720" rIns="91440" bIns="45720" rtlCol="0" anchor="b"/>
          <a:lstStyle>
            <a:defPPr>
              <a:defRPr lang="en-US"/>
            </a:defPPr>
            <a:lvl1pPr marL="0" algn="l" defTabSz="914400" rtl="0" eaLnBrk="1" latinLnBrk="0" hangingPunct="1">
              <a:defRPr sz="9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The SHARE,  Episode 8 - A Careful Comparison of the Dispensations - The Christian Age</a:t>
            </a:r>
            <a:endParaRPr lang="en-US" dirty="0"/>
          </a:p>
        </p:txBody>
      </p:sp>
    </p:spTree>
    <p:extLst>
      <p:ext uri="{BB962C8B-B14F-4D97-AF65-F5344CB8AC3E}">
        <p14:creationId xmlns:p14="http://schemas.microsoft.com/office/powerpoint/2010/main" val="3068929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1780"/>
            <a:ext cx="7125113" cy="924475"/>
          </a:xfrm>
        </p:spPr>
        <p:txBody>
          <a:bodyPr/>
          <a:lstStyle/>
          <a:p>
            <a:r>
              <a:rPr lang="en-US" sz="4400" b="1" dirty="0">
                <a:effectLst>
                  <a:outerShdw blurRad="38100" dist="38100" dir="2700000" algn="tl">
                    <a:srgbClr val="000000">
                      <a:alpha val="43137"/>
                    </a:srgbClr>
                  </a:outerShdw>
                </a:effectLst>
              </a:rPr>
              <a:t>The Christian Age</a:t>
            </a:r>
          </a:p>
        </p:txBody>
      </p:sp>
      <p:sp>
        <p:nvSpPr>
          <p:cNvPr id="3" name="Content Placeholder 2"/>
          <p:cNvSpPr>
            <a:spLocks noGrp="1"/>
          </p:cNvSpPr>
          <p:nvPr>
            <p:ph idx="1"/>
          </p:nvPr>
        </p:nvSpPr>
        <p:spPr>
          <a:xfrm>
            <a:off x="762000" y="1663563"/>
            <a:ext cx="7677357" cy="4051437"/>
          </a:xfrm>
        </p:spPr>
        <p:txBody>
          <a:bodyPr>
            <a:noAutofit/>
          </a:bodyPr>
          <a:lstStyle/>
          <a:p>
            <a:r>
              <a:rPr lang="en-US" sz="2400" dirty="0" smtClean="0"/>
              <a:t>The period of the Christian Age begins at the Pentecost recorded in Acts 2.  </a:t>
            </a:r>
          </a:p>
          <a:p>
            <a:pPr lvl="1"/>
            <a:r>
              <a:rPr lang="en-US" sz="1800" dirty="0" smtClean="0"/>
              <a:t>Acts 2:17 “But this is that” refers to the events initiated at Pentecost which fulfill the prophecy Peter quotes from Joel 2:28 </a:t>
            </a:r>
          </a:p>
          <a:p>
            <a:r>
              <a:rPr lang="en-US" sz="2400" dirty="0" smtClean="0"/>
              <a:t>The Christian Age will continue until </a:t>
            </a:r>
            <a:r>
              <a:rPr lang="en-US" sz="2400" dirty="0"/>
              <a:t>the coming or return of Christ. (Matthew 28: </a:t>
            </a:r>
            <a:r>
              <a:rPr lang="en-US" sz="2400" dirty="0" smtClean="0"/>
              <a:t>18–20</a:t>
            </a:r>
            <a:r>
              <a:rPr lang="en-US" sz="2400" dirty="0"/>
              <a:t>)</a:t>
            </a:r>
          </a:p>
          <a:p>
            <a:r>
              <a:rPr lang="en-US" sz="2400" dirty="0" smtClean="0"/>
              <a:t>In this Christian Dispensation or Age, Christians serve as a “Holy Priesthood” in offering up spiritual sacrifices, acceptable to God by Jesus Christ. (1 Peter 2:5)</a:t>
            </a:r>
            <a:endParaRPr lang="en-US" sz="2400" dirty="0"/>
          </a:p>
        </p:txBody>
      </p:sp>
      <p:sp>
        <p:nvSpPr>
          <p:cNvPr id="4" name="Footer Placeholder 3"/>
          <p:cNvSpPr>
            <a:spLocks noGrp="1"/>
          </p:cNvSpPr>
          <p:nvPr>
            <p:ph type="ftr" sz="quarter" idx="11"/>
          </p:nvPr>
        </p:nvSpPr>
        <p:spPr>
          <a:xfrm>
            <a:off x="10058400" y="4267200"/>
            <a:ext cx="5256399" cy="365125"/>
          </a:xfrm>
        </p:spPr>
        <p:txBody>
          <a:bodyPr/>
          <a:lstStyle/>
          <a:p>
            <a:r>
              <a:rPr lang="en-US" smtClean="0"/>
              <a:t>The SHARE,  Episode 8 - A Careful Comparison of the Dispensations - The Christian Age</a:t>
            </a:r>
            <a:endParaRPr lang="en-US"/>
          </a:p>
        </p:txBody>
      </p:sp>
      <p:sp>
        <p:nvSpPr>
          <p:cNvPr id="5" name="Slide Number Placeholder 4"/>
          <p:cNvSpPr>
            <a:spLocks noGrp="1"/>
          </p:cNvSpPr>
          <p:nvPr>
            <p:ph type="sldNum" sz="quarter" idx="12"/>
          </p:nvPr>
        </p:nvSpPr>
        <p:spPr/>
        <p:txBody>
          <a:bodyPr/>
          <a:lstStyle/>
          <a:p>
            <a:fld id="{14CBB7D9-91FA-4D08-A47A-B5354E47A770}" type="slidenum">
              <a:rPr lang="en-US" smtClean="0"/>
              <a:t>3</a:t>
            </a:fld>
            <a:endParaRPr lang="en-US"/>
          </a:p>
        </p:txBody>
      </p:sp>
      <p:sp>
        <p:nvSpPr>
          <p:cNvPr id="6" name="Footer Placeholder 3"/>
          <p:cNvSpPr txBox="1">
            <a:spLocks/>
          </p:cNvSpPr>
          <p:nvPr/>
        </p:nvSpPr>
        <p:spPr>
          <a:xfrm>
            <a:off x="1180945" y="5951810"/>
            <a:ext cx="5256399" cy="365125"/>
          </a:xfrm>
          <a:prstGeom prst="rect">
            <a:avLst/>
          </a:prstGeom>
        </p:spPr>
        <p:txBody>
          <a:bodyPr vert="horz" lIns="91440" tIns="45720" rIns="91440" bIns="45720" rtlCol="0" anchor="b"/>
          <a:lstStyle>
            <a:defPPr>
              <a:defRPr lang="en-US"/>
            </a:defPPr>
            <a:lvl1pPr marL="0" algn="l" defTabSz="914400" rtl="0" eaLnBrk="1" latinLnBrk="0" hangingPunct="1">
              <a:defRPr sz="9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The SHARE,  Episode 8 - A Careful Comparison of the Dispensations - The Christian Age</a:t>
            </a:r>
            <a:endParaRPr lang="en-US" dirty="0"/>
          </a:p>
        </p:txBody>
      </p:sp>
    </p:spTree>
    <p:extLst>
      <p:ext uri="{BB962C8B-B14F-4D97-AF65-F5344CB8AC3E}">
        <p14:creationId xmlns:p14="http://schemas.microsoft.com/office/powerpoint/2010/main" val="566058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229600" cy="924475"/>
          </a:xfrm>
        </p:spPr>
        <p:txBody>
          <a:bodyPr>
            <a:noAutofit/>
          </a:bodyPr>
          <a:lstStyle/>
          <a:p>
            <a:r>
              <a:rPr lang="en-US" sz="4000" b="1" dirty="0">
                <a:effectLst>
                  <a:outerShdw blurRad="38100" dist="38100" dir="2700000" algn="tl">
                    <a:srgbClr val="000000">
                      <a:alpha val="43137"/>
                    </a:srgbClr>
                  </a:outerShdw>
                </a:effectLst>
              </a:rPr>
              <a:t>The Coming of the New Age</a:t>
            </a:r>
          </a:p>
        </p:txBody>
      </p:sp>
      <p:sp>
        <p:nvSpPr>
          <p:cNvPr id="3" name="Content Placeholder 2"/>
          <p:cNvSpPr>
            <a:spLocks noGrp="1"/>
          </p:cNvSpPr>
          <p:nvPr>
            <p:ph idx="1"/>
          </p:nvPr>
        </p:nvSpPr>
        <p:spPr>
          <a:xfrm>
            <a:off x="685800" y="1524000"/>
            <a:ext cx="8305800" cy="4648200"/>
          </a:xfrm>
        </p:spPr>
        <p:txBody>
          <a:bodyPr>
            <a:normAutofit lnSpcReduction="10000"/>
          </a:bodyPr>
          <a:lstStyle/>
          <a:p>
            <a:r>
              <a:rPr lang="en-US" sz="2400" dirty="0" smtClean="0"/>
              <a:t>God intended for the Law of Moses (The Law) to be temporary</a:t>
            </a:r>
          </a:p>
          <a:p>
            <a:pPr lvl="1"/>
            <a:r>
              <a:rPr lang="en-US" sz="2000" dirty="0" smtClean="0"/>
              <a:t>“Wherefore then </a:t>
            </a:r>
            <a:r>
              <a:rPr lang="en-US" sz="2000" dirty="0" err="1" smtClean="0"/>
              <a:t>serveth</a:t>
            </a:r>
            <a:r>
              <a:rPr lang="en-US" sz="2000" dirty="0" smtClean="0"/>
              <a:t> the law? It was added because of transgressions , till the seed should come to whom the promise was made; and it was ordained by angels in the hand of a mediator.” (Galatians 3:19)</a:t>
            </a:r>
          </a:p>
          <a:p>
            <a:pPr lvl="1"/>
            <a:r>
              <a:rPr lang="en-US" sz="2000" b="1" baseline="30000" dirty="0"/>
              <a:t>8 </a:t>
            </a:r>
            <a:r>
              <a:rPr lang="en-US" sz="2000" dirty="0"/>
              <a:t>Above when he said, Sacrifice and offering and burnt offerings and offering for sin thou </a:t>
            </a:r>
            <a:r>
              <a:rPr lang="en-US" sz="2000" dirty="0" err="1"/>
              <a:t>wouldest</a:t>
            </a:r>
            <a:r>
              <a:rPr lang="en-US" sz="2000" dirty="0"/>
              <a:t> not, neither </a:t>
            </a:r>
            <a:r>
              <a:rPr lang="en-US" sz="2000" dirty="0" err="1"/>
              <a:t>hadst</a:t>
            </a:r>
            <a:r>
              <a:rPr lang="en-US" sz="2000" dirty="0"/>
              <a:t> pleasure therein; which are offered by the law;</a:t>
            </a:r>
          </a:p>
          <a:p>
            <a:pPr marL="749300" lvl="1" indent="0">
              <a:buNone/>
            </a:pPr>
            <a:r>
              <a:rPr lang="en-US" sz="2000" b="1" baseline="30000" dirty="0"/>
              <a:t>9 </a:t>
            </a:r>
            <a:r>
              <a:rPr lang="en-US" sz="2000" dirty="0"/>
              <a:t>Then said he, Lo, I come to do thy will, O God. He taketh away the first, that he may establish the second.</a:t>
            </a:r>
          </a:p>
          <a:p>
            <a:pPr marL="749300" lvl="1" indent="0">
              <a:buNone/>
            </a:pPr>
            <a:r>
              <a:rPr lang="en-US" sz="2000" b="1" baseline="30000" dirty="0"/>
              <a:t>10 </a:t>
            </a:r>
            <a:r>
              <a:rPr lang="en-US" sz="2000" dirty="0"/>
              <a:t>By the which will we are sanctified through the offering of the body of Jesus Christ once for all</a:t>
            </a:r>
            <a:r>
              <a:rPr lang="en-US" sz="2000" dirty="0" smtClean="0"/>
              <a:t>. (Hebrews 10 8-10)</a:t>
            </a:r>
            <a:endParaRPr lang="en-US" dirty="0"/>
          </a:p>
        </p:txBody>
      </p:sp>
      <p:sp>
        <p:nvSpPr>
          <p:cNvPr id="4" name="Footer Placeholder 3"/>
          <p:cNvSpPr>
            <a:spLocks noGrp="1"/>
          </p:cNvSpPr>
          <p:nvPr>
            <p:ph type="ftr" sz="quarter" idx="11"/>
          </p:nvPr>
        </p:nvSpPr>
        <p:spPr>
          <a:xfrm>
            <a:off x="9448800" y="4495800"/>
            <a:ext cx="5256399" cy="365125"/>
          </a:xfrm>
        </p:spPr>
        <p:txBody>
          <a:bodyPr/>
          <a:lstStyle/>
          <a:p>
            <a:r>
              <a:rPr lang="en-US" smtClean="0"/>
              <a:t>The SHARE,  Episode 8 - A Careful Comparison of the Dispensations - The Christian Age</a:t>
            </a:r>
            <a:endParaRPr lang="en-US"/>
          </a:p>
        </p:txBody>
      </p:sp>
      <p:sp>
        <p:nvSpPr>
          <p:cNvPr id="5" name="Slide Number Placeholder 4"/>
          <p:cNvSpPr>
            <a:spLocks noGrp="1"/>
          </p:cNvSpPr>
          <p:nvPr>
            <p:ph type="sldNum" sz="quarter" idx="12"/>
          </p:nvPr>
        </p:nvSpPr>
        <p:spPr/>
        <p:txBody>
          <a:bodyPr/>
          <a:lstStyle/>
          <a:p>
            <a:fld id="{14CBB7D9-91FA-4D08-A47A-B5354E47A770}" type="slidenum">
              <a:rPr lang="en-US" smtClean="0"/>
              <a:t>4</a:t>
            </a:fld>
            <a:endParaRPr lang="en-US"/>
          </a:p>
        </p:txBody>
      </p:sp>
      <p:sp>
        <p:nvSpPr>
          <p:cNvPr id="6" name="Footer Placeholder 3"/>
          <p:cNvSpPr txBox="1">
            <a:spLocks/>
          </p:cNvSpPr>
          <p:nvPr/>
        </p:nvSpPr>
        <p:spPr>
          <a:xfrm>
            <a:off x="1180945" y="5951810"/>
            <a:ext cx="5256399" cy="365125"/>
          </a:xfrm>
          <a:prstGeom prst="rect">
            <a:avLst/>
          </a:prstGeom>
        </p:spPr>
        <p:txBody>
          <a:bodyPr vert="horz" lIns="91440" tIns="45720" rIns="91440" bIns="45720" rtlCol="0" anchor="b"/>
          <a:lstStyle>
            <a:defPPr>
              <a:defRPr lang="en-US"/>
            </a:defPPr>
            <a:lvl1pPr marL="0" algn="l" defTabSz="914400" rtl="0" eaLnBrk="1" latinLnBrk="0" hangingPunct="1">
              <a:defRPr sz="9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The SHARE,  Episode 8 - A Careful Comparison of the Dispensations - The Christian Age</a:t>
            </a:r>
            <a:endParaRPr lang="en-US" dirty="0"/>
          </a:p>
        </p:txBody>
      </p:sp>
    </p:spTree>
    <p:extLst>
      <p:ext uri="{BB962C8B-B14F-4D97-AF65-F5344CB8AC3E}">
        <p14:creationId xmlns:p14="http://schemas.microsoft.com/office/powerpoint/2010/main" val="112365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305800" cy="924475"/>
          </a:xfrm>
        </p:spPr>
        <p:txBody>
          <a:bodyPr/>
          <a:lstStyle/>
          <a:p>
            <a:r>
              <a:rPr lang="en-US" sz="4000" b="1" dirty="0">
                <a:effectLst>
                  <a:outerShdw blurRad="38100" dist="38100" dir="2700000" algn="tl">
                    <a:srgbClr val="000000">
                      <a:alpha val="43137"/>
                    </a:srgbClr>
                  </a:outerShdw>
                </a:effectLst>
              </a:rPr>
              <a:t>The Preeminence of Christ</a:t>
            </a:r>
          </a:p>
        </p:txBody>
      </p:sp>
      <p:sp>
        <p:nvSpPr>
          <p:cNvPr id="3" name="Content Placeholder 2"/>
          <p:cNvSpPr>
            <a:spLocks noGrp="1"/>
          </p:cNvSpPr>
          <p:nvPr>
            <p:ph idx="1"/>
          </p:nvPr>
        </p:nvSpPr>
        <p:spPr>
          <a:xfrm>
            <a:off x="609600" y="1130163"/>
            <a:ext cx="7696200" cy="4889637"/>
          </a:xfrm>
        </p:spPr>
        <p:txBody>
          <a:bodyPr>
            <a:normAutofit/>
          </a:bodyPr>
          <a:lstStyle/>
          <a:p>
            <a:r>
              <a:rPr lang="en-US" sz="3200" dirty="0" smtClean="0"/>
              <a:t>Under the Christian Age, We See the Preeminence of Christ</a:t>
            </a:r>
          </a:p>
          <a:p>
            <a:pPr lvl="1"/>
            <a:r>
              <a:rPr lang="en-US" sz="1800" dirty="0" smtClean="0"/>
              <a:t>Moses prophesied  this in Deuteronomy 18:15 – “The Lord thy God will raise up unto thee a Prophet from the midst of thee, of thy brethren, like unto me; unto him ye shall hearken</a:t>
            </a:r>
          </a:p>
          <a:p>
            <a:pPr lvl="1"/>
            <a:r>
              <a:rPr lang="en-US" sz="1800" dirty="0" smtClean="0"/>
              <a:t>Peter Reaffirmed this in Acts 3:22-26 – </a:t>
            </a:r>
          </a:p>
          <a:p>
            <a:pPr lvl="2"/>
            <a:r>
              <a:rPr lang="en-US" sz="1600" b="1" baseline="30000" dirty="0" smtClean="0"/>
              <a:t>22</a:t>
            </a:r>
            <a:r>
              <a:rPr lang="en-US" sz="1600" b="1" baseline="30000" dirty="0"/>
              <a:t> </a:t>
            </a:r>
            <a:r>
              <a:rPr lang="en-US" sz="1600" dirty="0"/>
              <a:t>For Moses truly said unto the fathers, A prophet shall the Lord your God raise up unto you of your brethren, like unto me; him shall ye hear in all things whatsoever he shall say unto you.</a:t>
            </a:r>
          </a:p>
          <a:p>
            <a:pPr lvl="2"/>
            <a:r>
              <a:rPr lang="en-US" sz="1600" b="1" baseline="30000" dirty="0"/>
              <a:t>23 </a:t>
            </a:r>
            <a:r>
              <a:rPr lang="en-US" sz="1600" dirty="0"/>
              <a:t>And it shall come to pass, that every soul, which will not hear that prophet, shall be destroyed from among the people</a:t>
            </a:r>
            <a:r>
              <a:rPr lang="en-US" sz="1600" dirty="0" smtClean="0"/>
              <a:t>.</a:t>
            </a:r>
            <a:endParaRPr lang="en-US" sz="1600" dirty="0"/>
          </a:p>
        </p:txBody>
      </p:sp>
      <p:sp>
        <p:nvSpPr>
          <p:cNvPr id="4" name="Footer Placeholder 3"/>
          <p:cNvSpPr>
            <a:spLocks noGrp="1"/>
          </p:cNvSpPr>
          <p:nvPr>
            <p:ph type="ftr" sz="quarter" idx="11"/>
          </p:nvPr>
        </p:nvSpPr>
        <p:spPr/>
        <p:txBody>
          <a:bodyPr/>
          <a:lstStyle/>
          <a:p>
            <a:r>
              <a:rPr lang="en-US" dirty="0" smtClean="0"/>
              <a:t>The SHARE,  Episode 8 - A Careful Comparison of the Dispensations - The Christian Age</a:t>
            </a:r>
            <a:endParaRPr lang="en-US" dirty="0"/>
          </a:p>
        </p:txBody>
      </p:sp>
      <p:sp>
        <p:nvSpPr>
          <p:cNvPr id="5" name="Slide Number Placeholder 4"/>
          <p:cNvSpPr>
            <a:spLocks noGrp="1"/>
          </p:cNvSpPr>
          <p:nvPr>
            <p:ph type="sldNum" sz="quarter" idx="12"/>
          </p:nvPr>
        </p:nvSpPr>
        <p:spPr/>
        <p:txBody>
          <a:bodyPr/>
          <a:lstStyle/>
          <a:p>
            <a:fld id="{14CBB7D9-91FA-4D08-A47A-B5354E47A770}" type="slidenum">
              <a:rPr lang="en-US" smtClean="0"/>
              <a:t>5</a:t>
            </a:fld>
            <a:endParaRPr lang="en-US" dirty="0"/>
          </a:p>
        </p:txBody>
      </p:sp>
    </p:spTree>
    <p:extLst>
      <p:ext uri="{BB962C8B-B14F-4D97-AF65-F5344CB8AC3E}">
        <p14:creationId xmlns:p14="http://schemas.microsoft.com/office/powerpoint/2010/main" val="54669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p:spPr>
        <p:txBody>
          <a:bodyPr/>
          <a:lstStyle/>
          <a:p>
            <a:r>
              <a:rPr lang="en-US" sz="4000" b="1" dirty="0">
                <a:effectLst>
                  <a:outerShdw blurRad="38100" dist="38100" dir="2700000" algn="tl">
                    <a:srgbClr val="000000">
                      <a:alpha val="43137"/>
                    </a:srgbClr>
                  </a:outerShdw>
                </a:effectLst>
              </a:rPr>
              <a:t>The Preeminence of Christ</a:t>
            </a:r>
          </a:p>
        </p:txBody>
      </p:sp>
      <p:sp>
        <p:nvSpPr>
          <p:cNvPr id="3" name="Content Placeholder 2"/>
          <p:cNvSpPr>
            <a:spLocks noGrp="1"/>
          </p:cNvSpPr>
          <p:nvPr>
            <p:ph idx="1"/>
          </p:nvPr>
        </p:nvSpPr>
        <p:spPr>
          <a:xfrm>
            <a:off x="1009442" y="1807361"/>
            <a:ext cx="7753557" cy="4051437"/>
          </a:xfrm>
        </p:spPr>
        <p:txBody>
          <a:bodyPr>
            <a:normAutofit/>
          </a:bodyPr>
          <a:lstStyle/>
          <a:p>
            <a:r>
              <a:rPr lang="en-US" sz="3200" dirty="0" smtClean="0"/>
              <a:t>Under The Christian Age, We See The Preeminence Of Christ</a:t>
            </a:r>
          </a:p>
          <a:p>
            <a:pPr lvl="1"/>
            <a:r>
              <a:rPr lang="en-US" sz="2000" dirty="0" smtClean="0"/>
              <a:t>On the Mount of Transfiguration, God emphasized the preeminence of Christ (Matthew 17: 2 – 5)</a:t>
            </a:r>
          </a:p>
          <a:p>
            <a:pPr lvl="2"/>
            <a:r>
              <a:rPr lang="en-US" sz="1800" dirty="0" smtClean="0"/>
              <a:t>Peter suggested the building of three tabernacles, one for Moses, one for Elijah, and one for Christ</a:t>
            </a:r>
          </a:p>
          <a:p>
            <a:pPr lvl="2"/>
            <a:r>
              <a:rPr lang="en-US" sz="1800" dirty="0" smtClean="0"/>
              <a:t>“God stated; This is my beloved son in whom I am well pleased, hear ye him.”</a:t>
            </a:r>
            <a:endParaRPr lang="en-US" sz="1800" dirty="0"/>
          </a:p>
        </p:txBody>
      </p:sp>
      <p:sp>
        <p:nvSpPr>
          <p:cNvPr id="4" name="Footer Placeholder 3"/>
          <p:cNvSpPr>
            <a:spLocks noGrp="1"/>
          </p:cNvSpPr>
          <p:nvPr>
            <p:ph type="ftr" sz="quarter" idx="11"/>
          </p:nvPr>
        </p:nvSpPr>
        <p:spPr/>
        <p:txBody>
          <a:bodyPr/>
          <a:lstStyle/>
          <a:p>
            <a:r>
              <a:rPr lang="en-US" smtClean="0"/>
              <a:t>The SHARE,  Episode 8 - A Careful Comparison of the Dispensations - The Christian Age</a:t>
            </a:r>
            <a:endParaRPr lang="en-US"/>
          </a:p>
        </p:txBody>
      </p:sp>
      <p:sp>
        <p:nvSpPr>
          <p:cNvPr id="5" name="Slide Number Placeholder 4"/>
          <p:cNvSpPr>
            <a:spLocks noGrp="1"/>
          </p:cNvSpPr>
          <p:nvPr>
            <p:ph type="sldNum" sz="quarter" idx="12"/>
          </p:nvPr>
        </p:nvSpPr>
        <p:spPr/>
        <p:txBody>
          <a:bodyPr/>
          <a:lstStyle/>
          <a:p>
            <a:fld id="{14CBB7D9-91FA-4D08-A47A-B5354E47A770}" type="slidenum">
              <a:rPr lang="en-US" smtClean="0"/>
              <a:t>6</a:t>
            </a:fld>
            <a:endParaRPr lang="en-US"/>
          </a:p>
        </p:txBody>
      </p:sp>
    </p:spTree>
    <p:extLst>
      <p:ext uri="{BB962C8B-B14F-4D97-AF65-F5344CB8AC3E}">
        <p14:creationId xmlns:p14="http://schemas.microsoft.com/office/powerpoint/2010/main" val="372101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75724"/>
            <a:ext cx="7467600" cy="924475"/>
          </a:xfrm>
        </p:spPr>
        <p:txBody>
          <a:bodyPr>
            <a:noAutofit/>
          </a:bodyPr>
          <a:lstStyle/>
          <a:p>
            <a:r>
              <a:rPr lang="en-US" sz="4000" b="1" dirty="0">
                <a:effectLst>
                  <a:outerShdw blurRad="38100" dist="38100" dir="2700000" algn="tl">
                    <a:srgbClr val="000000">
                      <a:alpha val="43137"/>
                    </a:srgbClr>
                  </a:outerShdw>
                </a:effectLst>
              </a:rPr>
              <a:t>Events Defining the Christian Age</a:t>
            </a:r>
          </a:p>
        </p:txBody>
      </p:sp>
      <p:sp>
        <p:nvSpPr>
          <p:cNvPr id="3" name="Content Placeholder 2"/>
          <p:cNvSpPr>
            <a:spLocks noGrp="1"/>
          </p:cNvSpPr>
          <p:nvPr>
            <p:ph idx="1"/>
          </p:nvPr>
        </p:nvSpPr>
        <p:spPr>
          <a:xfrm>
            <a:off x="685800" y="1905000"/>
            <a:ext cx="8229600" cy="4648200"/>
          </a:xfrm>
        </p:spPr>
        <p:txBody>
          <a:bodyPr>
            <a:normAutofit fontScale="32500" lnSpcReduction="20000"/>
          </a:bodyPr>
          <a:lstStyle/>
          <a:p>
            <a:pPr>
              <a:lnSpc>
                <a:spcPct val="120000"/>
              </a:lnSpc>
            </a:pPr>
            <a:r>
              <a:rPr lang="en-US" sz="7200" dirty="0" smtClean="0"/>
              <a:t>Jesus Christ Born Under The Law Of Moses (Galatians 4:4)</a:t>
            </a:r>
          </a:p>
          <a:p>
            <a:pPr>
              <a:lnSpc>
                <a:spcPct val="120000"/>
              </a:lnSpc>
            </a:pPr>
            <a:r>
              <a:rPr lang="en-US" sz="7200" dirty="0" smtClean="0"/>
              <a:t>Jesus Came To “Fulfill” The Law (Matthew 5:17-18)</a:t>
            </a:r>
          </a:p>
          <a:p>
            <a:pPr lvl="1">
              <a:lnSpc>
                <a:spcPct val="120000"/>
              </a:lnSpc>
            </a:pPr>
            <a:r>
              <a:rPr lang="en-US" sz="5600" b="1" baseline="30000" dirty="0"/>
              <a:t>17 </a:t>
            </a:r>
            <a:r>
              <a:rPr lang="en-US" sz="5600" dirty="0"/>
              <a:t>Think not that I am come to destroy the law, or the prophets: I am not come to destroy, but to fulfil.</a:t>
            </a:r>
          </a:p>
          <a:p>
            <a:pPr lvl="1">
              <a:lnSpc>
                <a:spcPct val="120000"/>
              </a:lnSpc>
            </a:pPr>
            <a:r>
              <a:rPr lang="en-US" sz="5600" b="1" baseline="30000" dirty="0"/>
              <a:t>18 </a:t>
            </a:r>
            <a:r>
              <a:rPr lang="en-US" sz="5600" dirty="0"/>
              <a:t>For verily I say unto you, Till heaven and earth pass, one jot or one tittle shall in no wise pass from the law, till all be fulfilled</a:t>
            </a:r>
            <a:r>
              <a:rPr lang="en-US" sz="5600" dirty="0" smtClean="0"/>
              <a:t>. (Example: fulfilled contract)</a:t>
            </a:r>
          </a:p>
          <a:p>
            <a:pPr>
              <a:lnSpc>
                <a:spcPct val="120000"/>
              </a:lnSpc>
            </a:pPr>
            <a:r>
              <a:rPr lang="en-US" sz="7200" dirty="0" smtClean="0"/>
              <a:t>Christ Fulfilled The Law By Living Up To It Perfectly. By Doing So He Became The Fulfillment Of The Law.  (Example: Fulfilled contract)</a:t>
            </a:r>
          </a:p>
        </p:txBody>
      </p:sp>
      <p:sp>
        <p:nvSpPr>
          <p:cNvPr id="4" name="Footer Placeholder 3"/>
          <p:cNvSpPr>
            <a:spLocks noGrp="1"/>
          </p:cNvSpPr>
          <p:nvPr>
            <p:ph type="ftr" sz="quarter" idx="11"/>
          </p:nvPr>
        </p:nvSpPr>
        <p:spPr>
          <a:xfrm>
            <a:off x="9906000" y="5105400"/>
            <a:ext cx="5256399" cy="365125"/>
          </a:xfrm>
        </p:spPr>
        <p:txBody>
          <a:bodyPr/>
          <a:lstStyle/>
          <a:p>
            <a:r>
              <a:rPr lang="en-US" smtClean="0"/>
              <a:t>The SHARE,  Episode 8 - A Careful Comparison of the Dispensations - The Christian Age</a:t>
            </a:r>
            <a:endParaRPr lang="en-US" dirty="0"/>
          </a:p>
        </p:txBody>
      </p:sp>
      <p:sp>
        <p:nvSpPr>
          <p:cNvPr id="5" name="Slide Number Placeholder 4"/>
          <p:cNvSpPr>
            <a:spLocks noGrp="1"/>
          </p:cNvSpPr>
          <p:nvPr>
            <p:ph type="sldNum" sz="quarter" idx="12"/>
          </p:nvPr>
        </p:nvSpPr>
        <p:spPr/>
        <p:txBody>
          <a:bodyPr/>
          <a:lstStyle/>
          <a:p>
            <a:fld id="{14CBB7D9-91FA-4D08-A47A-B5354E47A770}" type="slidenum">
              <a:rPr lang="en-US" smtClean="0"/>
              <a:t>7</a:t>
            </a:fld>
            <a:endParaRPr lang="en-US"/>
          </a:p>
        </p:txBody>
      </p:sp>
      <p:sp>
        <p:nvSpPr>
          <p:cNvPr id="6" name="Footer Placeholder 3"/>
          <p:cNvSpPr txBox="1">
            <a:spLocks/>
          </p:cNvSpPr>
          <p:nvPr/>
        </p:nvSpPr>
        <p:spPr>
          <a:xfrm>
            <a:off x="1180945" y="6111875"/>
            <a:ext cx="5256399" cy="365125"/>
          </a:xfrm>
          <a:prstGeom prst="rect">
            <a:avLst/>
          </a:prstGeom>
        </p:spPr>
        <p:txBody>
          <a:bodyPr vert="horz" lIns="91440" tIns="45720" rIns="91440" bIns="45720" rtlCol="0" anchor="b"/>
          <a:lstStyle>
            <a:defPPr>
              <a:defRPr lang="en-US"/>
            </a:defPPr>
            <a:lvl1pPr marL="0" algn="l" defTabSz="914400" rtl="0" eaLnBrk="1" latinLnBrk="0" hangingPunct="1">
              <a:defRPr sz="9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The SHARE,  Episode 8 - A Careful Comparison of the Dispensations - The Christian Age</a:t>
            </a:r>
            <a:endParaRPr lang="en-US" dirty="0"/>
          </a:p>
        </p:txBody>
      </p:sp>
    </p:spTree>
    <p:extLst>
      <p:ext uri="{BB962C8B-B14F-4D97-AF65-F5344CB8AC3E}">
        <p14:creationId xmlns:p14="http://schemas.microsoft.com/office/powerpoint/2010/main" val="2424943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75724"/>
            <a:ext cx="7467600" cy="924475"/>
          </a:xfrm>
        </p:spPr>
        <p:txBody>
          <a:bodyPr>
            <a:noAutofit/>
          </a:bodyPr>
          <a:lstStyle/>
          <a:p>
            <a:r>
              <a:rPr lang="en-US" sz="4000" b="1" dirty="0">
                <a:effectLst>
                  <a:outerShdw blurRad="38100" dist="38100" dir="2700000" algn="tl">
                    <a:srgbClr val="000000">
                      <a:alpha val="43137"/>
                    </a:srgbClr>
                  </a:outerShdw>
                </a:effectLst>
              </a:rPr>
              <a:t>Events Defining the Christian Age</a:t>
            </a:r>
          </a:p>
        </p:txBody>
      </p:sp>
      <p:sp>
        <p:nvSpPr>
          <p:cNvPr id="3" name="Content Placeholder 2"/>
          <p:cNvSpPr>
            <a:spLocks noGrp="1"/>
          </p:cNvSpPr>
          <p:nvPr>
            <p:ph idx="1"/>
          </p:nvPr>
        </p:nvSpPr>
        <p:spPr>
          <a:xfrm>
            <a:off x="685800" y="2120763"/>
            <a:ext cx="8001000" cy="4051437"/>
          </a:xfrm>
        </p:spPr>
        <p:txBody>
          <a:bodyPr>
            <a:noAutofit/>
          </a:bodyPr>
          <a:lstStyle/>
          <a:p>
            <a:pPr>
              <a:lnSpc>
                <a:spcPct val="120000"/>
              </a:lnSpc>
            </a:pPr>
            <a:r>
              <a:rPr lang="en-US" sz="2400" dirty="0" smtClean="0"/>
              <a:t>The New Law Could Not Come Into Force While Jesus Was Still Alive On The Earth. (Hebrews 9:15-17) </a:t>
            </a:r>
          </a:p>
          <a:p>
            <a:pPr lvl="1"/>
            <a:r>
              <a:rPr lang="en-US" sz="2000" b="1" baseline="30000" dirty="0"/>
              <a:t>15 </a:t>
            </a:r>
            <a:r>
              <a:rPr lang="en-US" sz="2000" dirty="0"/>
              <a:t>And for this cause he is the mediator of the new testament, that by means of death, for the redemption of the transgressions that were under the first testament, they which are called might receive the promise of eternal inheritance.</a:t>
            </a:r>
          </a:p>
          <a:p>
            <a:pPr lvl="1"/>
            <a:r>
              <a:rPr lang="en-US" sz="2000" b="1" baseline="30000" dirty="0"/>
              <a:t>16 </a:t>
            </a:r>
            <a:r>
              <a:rPr lang="en-US" sz="2000" dirty="0"/>
              <a:t>For where a testament is, there must also of necessity be the death of the testator.</a:t>
            </a:r>
          </a:p>
          <a:p>
            <a:pPr lvl="1"/>
            <a:r>
              <a:rPr lang="en-US" sz="2000" b="1" baseline="30000" dirty="0"/>
              <a:t>17 </a:t>
            </a:r>
            <a:r>
              <a:rPr lang="en-US" sz="2000" dirty="0"/>
              <a:t>For a testament is of force after men are dead: otherwise it is of no strength at all while the testator </a:t>
            </a:r>
            <a:r>
              <a:rPr lang="en-US" sz="2000" dirty="0" err="1"/>
              <a:t>liveth</a:t>
            </a:r>
            <a:r>
              <a:rPr lang="en-US" sz="2000" dirty="0" smtClean="0"/>
              <a:t>.</a:t>
            </a:r>
            <a:endParaRPr lang="en-US" sz="600" dirty="0" smtClean="0"/>
          </a:p>
        </p:txBody>
      </p:sp>
      <p:sp>
        <p:nvSpPr>
          <p:cNvPr id="4" name="Footer Placeholder 3"/>
          <p:cNvSpPr>
            <a:spLocks noGrp="1"/>
          </p:cNvSpPr>
          <p:nvPr>
            <p:ph type="ftr" sz="quarter" idx="11"/>
          </p:nvPr>
        </p:nvSpPr>
        <p:spPr>
          <a:xfrm>
            <a:off x="9906000" y="5105400"/>
            <a:ext cx="5256399" cy="365125"/>
          </a:xfrm>
        </p:spPr>
        <p:txBody>
          <a:bodyPr/>
          <a:lstStyle/>
          <a:p>
            <a:r>
              <a:rPr lang="en-US" smtClean="0"/>
              <a:t>The SHARE,  Episode 8 - A Careful Comparison of the Dispensations - The Christian Age</a:t>
            </a:r>
            <a:endParaRPr lang="en-US" dirty="0"/>
          </a:p>
        </p:txBody>
      </p:sp>
      <p:sp>
        <p:nvSpPr>
          <p:cNvPr id="5" name="Slide Number Placeholder 4"/>
          <p:cNvSpPr>
            <a:spLocks noGrp="1"/>
          </p:cNvSpPr>
          <p:nvPr>
            <p:ph type="sldNum" sz="quarter" idx="12"/>
          </p:nvPr>
        </p:nvSpPr>
        <p:spPr/>
        <p:txBody>
          <a:bodyPr/>
          <a:lstStyle/>
          <a:p>
            <a:fld id="{14CBB7D9-91FA-4D08-A47A-B5354E47A770}" type="slidenum">
              <a:rPr lang="en-US" smtClean="0"/>
              <a:t>8</a:t>
            </a:fld>
            <a:endParaRPr lang="en-US"/>
          </a:p>
        </p:txBody>
      </p:sp>
      <p:sp>
        <p:nvSpPr>
          <p:cNvPr id="6" name="Footer Placeholder 3"/>
          <p:cNvSpPr txBox="1">
            <a:spLocks/>
          </p:cNvSpPr>
          <p:nvPr/>
        </p:nvSpPr>
        <p:spPr>
          <a:xfrm>
            <a:off x="2439801" y="6188075"/>
            <a:ext cx="5256399" cy="365125"/>
          </a:xfrm>
          <a:prstGeom prst="rect">
            <a:avLst/>
          </a:prstGeom>
        </p:spPr>
        <p:txBody>
          <a:bodyPr vert="horz" lIns="91440" tIns="45720" rIns="91440" bIns="45720" rtlCol="0" anchor="b"/>
          <a:lstStyle>
            <a:defPPr>
              <a:defRPr lang="en-US"/>
            </a:defPPr>
            <a:lvl1pPr marL="0" algn="l" defTabSz="914400" rtl="0" eaLnBrk="1" latinLnBrk="0" hangingPunct="1">
              <a:defRPr sz="9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The SHARE,  Episode 8 - A Careful Comparison of the Dispensations - The Christian Age</a:t>
            </a:r>
            <a:endParaRPr lang="en-US" dirty="0"/>
          </a:p>
        </p:txBody>
      </p:sp>
    </p:spTree>
    <p:extLst>
      <p:ext uri="{BB962C8B-B14F-4D97-AF65-F5344CB8AC3E}">
        <p14:creationId xmlns:p14="http://schemas.microsoft.com/office/powerpoint/2010/main" val="3963057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75724"/>
            <a:ext cx="7125113" cy="924475"/>
          </a:xfrm>
        </p:spPr>
        <p:txBody>
          <a:bodyPr>
            <a:noAutofit/>
          </a:bodyPr>
          <a:lstStyle/>
          <a:p>
            <a:r>
              <a:rPr lang="en-US" sz="4000" b="1" dirty="0">
                <a:effectLst>
                  <a:outerShdw blurRad="38100" dist="38100" dir="2700000" algn="tl">
                    <a:srgbClr val="000000">
                      <a:alpha val="43137"/>
                    </a:srgbClr>
                  </a:outerShdw>
                </a:effectLst>
              </a:rPr>
              <a:t>Events Defining the Christian Age</a:t>
            </a:r>
          </a:p>
        </p:txBody>
      </p:sp>
      <p:sp>
        <p:nvSpPr>
          <p:cNvPr id="3" name="Content Placeholder 2"/>
          <p:cNvSpPr>
            <a:spLocks noGrp="1"/>
          </p:cNvSpPr>
          <p:nvPr>
            <p:ph idx="1"/>
          </p:nvPr>
        </p:nvSpPr>
        <p:spPr>
          <a:xfrm>
            <a:off x="685800" y="1981200"/>
            <a:ext cx="7924800" cy="4051437"/>
          </a:xfrm>
        </p:spPr>
        <p:txBody>
          <a:bodyPr>
            <a:noAutofit/>
          </a:bodyPr>
          <a:lstStyle/>
          <a:p>
            <a:r>
              <a:rPr lang="en-US" sz="2000" dirty="0" smtClean="0"/>
              <a:t>The second (new) law could not be established as long as the first (old) law remained (Hebrews 10:9 -10)</a:t>
            </a:r>
          </a:p>
          <a:p>
            <a:pPr marL="857250" lvl="2" indent="0">
              <a:buNone/>
            </a:pPr>
            <a:r>
              <a:rPr lang="en-US" sz="1600" b="1" baseline="30000" dirty="0"/>
              <a:t>9 </a:t>
            </a:r>
            <a:r>
              <a:rPr lang="en-US" sz="1600" dirty="0"/>
              <a:t>Then said he, Lo, I come to do thy will, O God. He taketh away the first, that he may establish the second.</a:t>
            </a:r>
          </a:p>
          <a:p>
            <a:pPr marL="857250" lvl="2" indent="0">
              <a:buNone/>
            </a:pPr>
            <a:r>
              <a:rPr lang="en-US" sz="1600" b="1" baseline="30000" dirty="0"/>
              <a:t>10 </a:t>
            </a:r>
            <a:r>
              <a:rPr lang="en-US" sz="1600" dirty="0"/>
              <a:t>By the which will we are sanctified through the offering of the body of Jesus Christ once for all.</a:t>
            </a:r>
          </a:p>
          <a:p>
            <a:r>
              <a:rPr lang="en-US" sz="2000" dirty="0" smtClean="0"/>
              <a:t>Jesus sends the Holy Spirit on the day of Pentecost ushering in the ability of the apostles to preach the message of the Gospel according to the new testament and the establishment of the church. (Acts 1:4 - 5)</a:t>
            </a:r>
          </a:p>
          <a:p>
            <a:pPr marL="857250" lvl="2" indent="0">
              <a:buNone/>
            </a:pPr>
            <a:r>
              <a:rPr lang="en-US" sz="1600" b="1" baseline="30000" dirty="0"/>
              <a:t>4 </a:t>
            </a:r>
            <a:r>
              <a:rPr lang="en-US" sz="1600" dirty="0"/>
              <a:t>And, being assembled together with them, commanded them that they should not depart from Jerusalem, but wait for the promise of the Father, which, </a:t>
            </a:r>
            <a:r>
              <a:rPr lang="en-US" sz="1600" dirty="0" err="1"/>
              <a:t>saith</a:t>
            </a:r>
            <a:r>
              <a:rPr lang="en-US" sz="1600" dirty="0"/>
              <a:t> he, ye have heard of me</a:t>
            </a:r>
            <a:r>
              <a:rPr lang="en-US" sz="1600" dirty="0" smtClean="0"/>
              <a:t>.</a:t>
            </a:r>
          </a:p>
        </p:txBody>
      </p:sp>
      <p:sp>
        <p:nvSpPr>
          <p:cNvPr id="4" name="Footer Placeholder 3"/>
          <p:cNvSpPr>
            <a:spLocks noGrp="1"/>
          </p:cNvSpPr>
          <p:nvPr>
            <p:ph type="ftr" sz="quarter" idx="11"/>
          </p:nvPr>
        </p:nvSpPr>
        <p:spPr>
          <a:xfrm>
            <a:off x="9829800" y="4495800"/>
            <a:ext cx="5256399" cy="365125"/>
          </a:xfrm>
        </p:spPr>
        <p:txBody>
          <a:bodyPr/>
          <a:lstStyle/>
          <a:p>
            <a:r>
              <a:rPr lang="en-US" smtClean="0"/>
              <a:t>The SHARE,  Episode 8 - A Careful Comparison of the Dispensations - The Christian Age</a:t>
            </a:r>
            <a:endParaRPr lang="en-US" dirty="0"/>
          </a:p>
        </p:txBody>
      </p:sp>
      <p:sp>
        <p:nvSpPr>
          <p:cNvPr id="5" name="Slide Number Placeholder 4"/>
          <p:cNvSpPr>
            <a:spLocks noGrp="1"/>
          </p:cNvSpPr>
          <p:nvPr>
            <p:ph type="sldNum" sz="quarter" idx="12"/>
          </p:nvPr>
        </p:nvSpPr>
        <p:spPr/>
        <p:txBody>
          <a:bodyPr/>
          <a:lstStyle/>
          <a:p>
            <a:fld id="{14CBB7D9-91FA-4D08-A47A-B5354E47A770}" type="slidenum">
              <a:rPr lang="en-US" smtClean="0"/>
              <a:t>9</a:t>
            </a:fld>
            <a:endParaRPr lang="en-US"/>
          </a:p>
        </p:txBody>
      </p:sp>
      <p:sp>
        <p:nvSpPr>
          <p:cNvPr id="6" name="Footer Placeholder 3"/>
          <p:cNvSpPr txBox="1">
            <a:spLocks/>
          </p:cNvSpPr>
          <p:nvPr/>
        </p:nvSpPr>
        <p:spPr>
          <a:xfrm>
            <a:off x="1180945" y="5951810"/>
            <a:ext cx="5256399" cy="365125"/>
          </a:xfrm>
          <a:prstGeom prst="rect">
            <a:avLst/>
          </a:prstGeom>
        </p:spPr>
        <p:txBody>
          <a:bodyPr vert="horz" lIns="91440" tIns="45720" rIns="91440" bIns="45720" rtlCol="0" anchor="b"/>
          <a:lstStyle>
            <a:defPPr>
              <a:defRPr lang="en-US"/>
            </a:defPPr>
            <a:lvl1pPr marL="0" algn="l" defTabSz="914400" rtl="0" eaLnBrk="1" latinLnBrk="0" hangingPunct="1">
              <a:defRPr sz="9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The SHARE,  Episode 8 - A Careful Comparison of the Dispensations - The Christian Age</a:t>
            </a:r>
            <a:endParaRPr lang="en-US" dirty="0"/>
          </a:p>
        </p:txBody>
      </p:sp>
    </p:spTree>
    <p:extLst>
      <p:ext uri="{BB962C8B-B14F-4D97-AF65-F5344CB8AC3E}">
        <p14:creationId xmlns:p14="http://schemas.microsoft.com/office/powerpoint/2010/main" val="142074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Autumn</Template>
  <TotalTime>978</TotalTime>
  <Words>1167</Words>
  <Application>Microsoft Office PowerPoint</Application>
  <PresentationFormat>On-screen Show (4:3)</PresentationFormat>
  <Paragraphs>134</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Autumn</vt:lpstr>
      <vt:lpstr>The SHARE – Episode 8 “A Careful Comparison  of the Dispensations”  The Christian Age</vt:lpstr>
      <vt:lpstr>The Christian Age</vt:lpstr>
      <vt:lpstr>The Christian Age</vt:lpstr>
      <vt:lpstr>The Coming of the New Age</vt:lpstr>
      <vt:lpstr>The Preeminence of Christ</vt:lpstr>
      <vt:lpstr>The Preeminence of Christ</vt:lpstr>
      <vt:lpstr>Events Defining the Christian Age</vt:lpstr>
      <vt:lpstr>Events Defining the Christian Age</vt:lpstr>
      <vt:lpstr>Events Defining the Christian Age</vt:lpstr>
      <vt:lpstr>Events Defining the Christian Age</vt:lpstr>
      <vt:lpstr>Events Defining the Christian Age</vt:lpstr>
      <vt:lpstr>Events Defining the Christian Age</vt:lpstr>
      <vt:lpstr>The Christian Dispensation  as the Last Age</vt:lpstr>
      <vt:lpstr>The Christian Dispensation  as the Last Age</vt:lpstr>
      <vt:lpstr>The Christian Dispensation  as the Last Age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Share – Episode 8 A Comparison of Dispensations The Christian Age</dc:title>
  <dc:creator>PW</dc:creator>
  <cp:keywords>The SHARE, Ep 8</cp:keywords>
  <cp:lastModifiedBy>Jones, Vanessa</cp:lastModifiedBy>
  <cp:revision>65</cp:revision>
  <cp:lastPrinted>2019-09-27T22:25:10Z</cp:lastPrinted>
  <dcterms:created xsi:type="dcterms:W3CDTF">2019-08-27T19:24:39Z</dcterms:created>
  <dcterms:modified xsi:type="dcterms:W3CDTF">2019-10-08T03:31:00Z</dcterms:modified>
</cp:coreProperties>
</file>