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handoutMasterIdLst>
    <p:handoutMasterId r:id="rId16"/>
  </p:handoutMasterIdLst>
  <p:sldIdLst>
    <p:sldId id="256" r:id="rId2"/>
    <p:sldId id="257" r:id="rId3"/>
    <p:sldId id="263" r:id="rId4"/>
    <p:sldId id="268" r:id="rId5"/>
    <p:sldId id="269" r:id="rId6"/>
    <p:sldId id="267" r:id="rId7"/>
    <p:sldId id="258" r:id="rId8"/>
    <p:sldId id="259" r:id="rId9"/>
    <p:sldId id="265" r:id="rId10"/>
    <p:sldId id="260" r:id="rId11"/>
    <p:sldId id="266" r:id="rId12"/>
    <p:sldId id="264" r:id="rId13"/>
    <p:sldId id="262"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3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8"/>
  </p:normalViewPr>
  <p:slideViewPr>
    <p:cSldViewPr snapToGrid="0" snapToObjects="1">
      <p:cViewPr>
        <p:scale>
          <a:sx n="74" d="100"/>
          <a:sy n="74" d="100"/>
        </p:scale>
        <p:origin x="134" y="379"/>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p:scale>
          <a:sx n="200" d="100"/>
          <a:sy n="200" d="100"/>
        </p:scale>
        <p:origin x="1002" y="86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The SHARE, Episode 8</a:t>
            </a:r>
            <a:br>
              <a:rPr lang="en-US" dirty="0" smtClean="0"/>
            </a:br>
            <a:r>
              <a:rPr lang="en-US" dirty="0" smtClean="0"/>
              <a:t>“A Careful Comparison of the Dispensations”</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smtClean="0"/>
              <a:t>Saturday, 09.28.2019</a:t>
            </a:r>
            <a:endParaRPr lang="en-US" dirty="0"/>
          </a:p>
        </p:txBody>
      </p:sp>
      <p:sp>
        <p:nvSpPr>
          <p:cNvPr id="4" name="Footer Placeholder 3"/>
          <p:cNvSpPr>
            <a:spLocks noGrp="1"/>
          </p:cNvSpPr>
          <p:nvPr>
            <p:ph type="ftr" sz="quarter" idx="2"/>
          </p:nvPr>
        </p:nvSpPr>
        <p:spPr>
          <a:xfrm>
            <a:off x="-1" y="8829967"/>
            <a:ext cx="3362325" cy="464820"/>
          </a:xfrm>
          <a:prstGeom prst="rect">
            <a:avLst/>
          </a:prstGeom>
        </p:spPr>
        <p:txBody>
          <a:bodyPr vert="horz" lIns="93177" tIns="46589" rIns="93177" bIns="46589" rtlCol="0" anchor="b"/>
          <a:lstStyle>
            <a:lvl1pPr algn="l">
              <a:defRPr sz="1200"/>
            </a:lvl1pPr>
          </a:lstStyle>
          <a:p>
            <a:r>
              <a:rPr lang="en-US" dirty="0" smtClean="0"/>
              <a:t>Presenter:  Ben Myers, </a:t>
            </a:r>
            <a:r>
              <a:rPr lang="en-US" dirty="0"/>
              <a:t>D. Min., </a:t>
            </a:r>
            <a:r>
              <a:rPr lang="en-US" dirty="0" err="1"/>
              <a:t>LPC</a:t>
            </a:r>
            <a:r>
              <a:rPr lang="en-US" dirty="0"/>
              <a:t>, M.A., B.S.</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r>
              <a:rPr lang="en-US" dirty="0" smtClean="0"/>
              <a:t>The Mosaic Dispensation </a:t>
            </a:r>
            <a:fld id="{C0F44E67-9572-4506-BF9F-3BE5087F0317}" type="slidenum">
              <a:rPr lang="en-US" smtClean="0"/>
              <a:t>‹#›</a:t>
            </a:fld>
            <a:endParaRPr lang="en-US" dirty="0"/>
          </a:p>
        </p:txBody>
      </p:sp>
    </p:spTree>
    <p:extLst>
      <p:ext uri="{BB962C8B-B14F-4D97-AF65-F5344CB8AC3E}">
        <p14:creationId xmlns:p14="http://schemas.microsoft.com/office/powerpoint/2010/main" val="928669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BEFC2FC-0FCD-4206-A343-669CA4FE73AE}" type="datetimeFigureOut">
              <a:rPr lang="en-US" smtClean="0"/>
              <a:t>10/7/2019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5476D57-6546-4A31-AF53-A74E89C3679B}" type="slidenum">
              <a:rPr lang="en-US" smtClean="0"/>
              <a:t>‹#›</a:t>
            </a:fld>
            <a:endParaRPr lang="en-US" dirty="0"/>
          </a:p>
        </p:txBody>
      </p:sp>
    </p:spTree>
    <p:extLst>
      <p:ext uri="{BB962C8B-B14F-4D97-AF65-F5344CB8AC3E}">
        <p14:creationId xmlns:p14="http://schemas.microsoft.com/office/powerpoint/2010/main" val="109401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76D57-6546-4A31-AF53-A74E89C3679B}" type="slidenum">
              <a:rPr lang="en-US" smtClean="0"/>
              <a:t>1</a:t>
            </a:fld>
            <a:endParaRPr lang="en-US" dirty="0"/>
          </a:p>
        </p:txBody>
      </p:sp>
    </p:spTree>
    <p:extLst>
      <p:ext uri="{BB962C8B-B14F-4D97-AF65-F5344CB8AC3E}">
        <p14:creationId xmlns:p14="http://schemas.microsoft.com/office/powerpoint/2010/main" val="2640987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reestockphotos.biz/stockphoto/15938" TargetMode="External"/><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hyperlink" Target="http://www.freestockphotos.biz/stockphoto/16542"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75147E-B8CE-8644-95C4-0BFBEECD3C83}"/>
              </a:ext>
            </a:extLst>
          </p:cNvPr>
          <p:cNvSpPr>
            <a:spLocks noGrp="1"/>
          </p:cNvSpPr>
          <p:nvPr>
            <p:ph type="ctrTitle"/>
          </p:nvPr>
        </p:nvSpPr>
        <p:spPr>
          <a:xfrm>
            <a:off x="1014556" y="1260176"/>
            <a:ext cx="10156371" cy="1224643"/>
          </a:xfrm>
        </p:spPr>
        <p:txBody>
          <a:bodyPr/>
          <a:lstStyle/>
          <a:p>
            <a:r>
              <a:rPr lang="en-US" sz="6600" dirty="0">
                <a:effectLst>
                  <a:outerShdw blurRad="38100" dist="38100" dir="2700000" algn="tl">
                    <a:srgbClr val="000000">
                      <a:alpha val="43137"/>
                    </a:srgbClr>
                  </a:outerShdw>
                </a:effectLst>
              </a:rPr>
              <a:t>Mosaic Dispensation</a:t>
            </a:r>
          </a:p>
        </p:txBody>
      </p:sp>
      <p:sp>
        <p:nvSpPr>
          <p:cNvPr id="3" name="Subtitle 2">
            <a:extLst>
              <a:ext uri="{FF2B5EF4-FFF2-40B4-BE49-F238E27FC236}">
                <a16:creationId xmlns="" xmlns:a16="http://schemas.microsoft.com/office/drawing/2014/main" id="{7AF30D60-023C-404A-94F6-FDFB91C22710}"/>
              </a:ext>
            </a:extLst>
          </p:cNvPr>
          <p:cNvSpPr>
            <a:spLocks noGrp="1"/>
          </p:cNvSpPr>
          <p:nvPr>
            <p:ph type="subTitle" idx="1"/>
          </p:nvPr>
        </p:nvSpPr>
        <p:spPr>
          <a:xfrm>
            <a:off x="1207968" y="2730321"/>
            <a:ext cx="9723666" cy="2949262"/>
          </a:xfrm>
        </p:spPr>
        <p:txBody>
          <a:bodyPr>
            <a:normAutofit/>
          </a:bodyPr>
          <a:lstStyle/>
          <a:p>
            <a:r>
              <a:rPr lang="en-US" sz="2800" b="1" dirty="0"/>
              <a:t>The </a:t>
            </a:r>
            <a:r>
              <a:rPr lang="en-US" sz="2800" b="1" dirty="0" smtClean="0"/>
              <a:t>SHARE, </a:t>
            </a:r>
            <a:r>
              <a:rPr lang="en-US" sz="2800" b="1" dirty="0"/>
              <a:t>Episode Eight: </a:t>
            </a:r>
          </a:p>
          <a:p>
            <a:r>
              <a:rPr lang="en-US" sz="3200" b="1" dirty="0">
                <a:effectLst>
                  <a:outerShdw blurRad="38100" dist="38100" dir="2700000" algn="tl">
                    <a:srgbClr val="000000">
                      <a:alpha val="43137"/>
                    </a:srgbClr>
                  </a:outerShdw>
                </a:effectLst>
              </a:rPr>
              <a:t>“A Careful Comparison of the </a:t>
            </a:r>
            <a:r>
              <a:rPr lang="en-US" sz="3200" b="1" dirty="0" smtClean="0">
                <a:effectLst>
                  <a:outerShdw blurRad="38100" dist="38100" dir="2700000" algn="tl">
                    <a:srgbClr val="000000">
                      <a:alpha val="43137"/>
                    </a:srgbClr>
                  </a:outerShdw>
                </a:effectLst>
              </a:rPr>
              <a:t>Dispensations</a:t>
            </a:r>
            <a:r>
              <a:rPr lang="en-US" sz="4000" b="1" dirty="0" smtClean="0"/>
              <a:t>”</a:t>
            </a:r>
            <a:endParaRPr lang="en-US" sz="2800" b="1" dirty="0"/>
          </a:p>
          <a:p>
            <a:pPr>
              <a:spcBef>
                <a:spcPts val="600"/>
              </a:spcBef>
            </a:pPr>
            <a:r>
              <a:rPr lang="en-US" sz="2800" b="1" dirty="0"/>
              <a:t>Greenville Avenue Church of Christ</a:t>
            </a:r>
          </a:p>
          <a:p>
            <a:pPr>
              <a:spcBef>
                <a:spcPts val="1200"/>
              </a:spcBef>
            </a:pPr>
            <a:r>
              <a:rPr lang="en-US" dirty="0"/>
              <a:t>Presenter: Ben </a:t>
            </a:r>
            <a:r>
              <a:rPr lang="en-US" dirty="0" smtClean="0"/>
              <a:t>Myers, </a:t>
            </a:r>
            <a:r>
              <a:rPr lang="en-US" dirty="0"/>
              <a:t>D. Min., </a:t>
            </a:r>
            <a:r>
              <a:rPr lang="en-US" dirty="0" err="1"/>
              <a:t>LPC</a:t>
            </a:r>
            <a:r>
              <a:rPr lang="en-US"/>
              <a:t>, M.A., B.S.</a:t>
            </a:r>
            <a:endParaRPr lang="en-US" dirty="0"/>
          </a:p>
          <a:p>
            <a:r>
              <a:rPr lang="en-US" dirty="0" smtClean="0"/>
              <a:t>Saturday, September </a:t>
            </a:r>
            <a:r>
              <a:rPr lang="en-US" dirty="0"/>
              <a:t>28, 2019</a:t>
            </a:r>
          </a:p>
        </p:txBody>
      </p:sp>
    </p:spTree>
    <p:extLst>
      <p:ext uri="{BB962C8B-B14F-4D97-AF65-F5344CB8AC3E}">
        <p14:creationId xmlns:p14="http://schemas.microsoft.com/office/powerpoint/2010/main" val="62498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519995-D801-D240-9BCD-2298711898E0}"/>
              </a:ext>
            </a:extLst>
          </p:cNvPr>
          <p:cNvSpPr>
            <a:spLocks noGrp="1"/>
          </p:cNvSpPr>
          <p:nvPr>
            <p:ph type="title"/>
          </p:nvPr>
        </p:nvSpPr>
        <p:spPr>
          <a:xfrm>
            <a:off x="1409700" y="114300"/>
            <a:ext cx="9601200" cy="928688"/>
          </a:xfrm>
        </p:spPr>
        <p:txBody>
          <a:bodyPr/>
          <a:lstStyle/>
          <a:p>
            <a:pPr algn="ctr"/>
            <a:r>
              <a:rPr lang="en-US" b="1" dirty="0">
                <a:effectLst>
                  <a:outerShdw blurRad="38100" dist="38100" dir="2700000" algn="tl">
                    <a:srgbClr val="000000">
                      <a:alpha val="43137"/>
                    </a:srgbClr>
                  </a:outerShdw>
                </a:effectLst>
              </a:rPr>
              <a:t>Mosaic Dispensation</a:t>
            </a:r>
          </a:p>
        </p:txBody>
      </p:sp>
      <p:sp>
        <p:nvSpPr>
          <p:cNvPr id="3" name="Content Placeholder 2">
            <a:extLst>
              <a:ext uri="{FF2B5EF4-FFF2-40B4-BE49-F238E27FC236}">
                <a16:creationId xmlns="" xmlns:a16="http://schemas.microsoft.com/office/drawing/2014/main" id="{C25C156F-B626-9C45-9B36-48D4B15D015B}"/>
              </a:ext>
            </a:extLst>
          </p:cNvPr>
          <p:cNvSpPr>
            <a:spLocks noGrp="1"/>
          </p:cNvSpPr>
          <p:nvPr>
            <p:ph idx="1"/>
          </p:nvPr>
        </p:nvSpPr>
        <p:spPr>
          <a:xfrm>
            <a:off x="1013988" y="1520982"/>
            <a:ext cx="11054281" cy="4626321"/>
          </a:xfrm>
        </p:spPr>
        <p:txBody>
          <a:bodyPr/>
          <a:lstStyle/>
          <a:p>
            <a:r>
              <a:rPr lang="en-US" sz="2800" b="1" u="sng" dirty="0"/>
              <a:t>Chronological Events of the Mosaic Dispensation</a:t>
            </a:r>
          </a:p>
          <a:p>
            <a:pPr lvl="1"/>
            <a:r>
              <a:rPr lang="en-US" sz="2800" b="1" dirty="0"/>
              <a:t>A. Forty Years </a:t>
            </a:r>
            <a:r>
              <a:rPr lang="en-US" sz="2800" b="1" dirty="0" smtClean="0"/>
              <a:t>in </a:t>
            </a:r>
            <a:r>
              <a:rPr lang="en-US" sz="2800" b="1" dirty="0"/>
              <a:t>Wilderness Because </a:t>
            </a:r>
            <a:r>
              <a:rPr lang="en-US" sz="2800" b="1" dirty="0" smtClean="0"/>
              <a:t>of </a:t>
            </a:r>
            <a:r>
              <a:rPr lang="en-US" sz="2800" b="1" dirty="0"/>
              <a:t>Unbelief  </a:t>
            </a:r>
            <a:r>
              <a:rPr lang="en-US" sz="2400" b="1" dirty="0"/>
              <a:t>(Num.13;14)</a:t>
            </a:r>
          </a:p>
          <a:p>
            <a:pPr lvl="1"/>
            <a:r>
              <a:rPr lang="en-US" sz="2800" b="1" dirty="0"/>
              <a:t>B. Conquest of Canaan</a:t>
            </a:r>
          </a:p>
          <a:p>
            <a:pPr lvl="1"/>
            <a:r>
              <a:rPr lang="en-US" sz="2800" b="1" dirty="0"/>
              <a:t>C. Period of the Judges </a:t>
            </a:r>
            <a:endParaRPr lang="en-US" sz="2800" dirty="0"/>
          </a:p>
          <a:p>
            <a:pPr lvl="1"/>
            <a:r>
              <a:rPr lang="en-US" sz="2800" b="1" dirty="0"/>
              <a:t>D. The United Kingdom</a:t>
            </a:r>
          </a:p>
          <a:p>
            <a:pPr lvl="1"/>
            <a:r>
              <a:rPr lang="en-US" sz="2800" b="1" dirty="0"/>
              <a:t>E. The Divided Kingdom </a:t>
            </a:r>
            <a:endParaRPr lang="en-US" sz="2800" dirty="0"/>
          </a:p>
          <a:p>
            <a:pPr lvl="1"/>
            <a:r>
              <a:rPr lang="en-US" sz="2800" b="1" dirty="0"/>
              <a:t>F. The Age of the Prophets (Fall of nation &amp; prophecies of Christ)</a:t>
            </a:r>
          </a:p>
          <a:p>
            <a:pPr lvl="1"/>
            <a:r>
              <a:rPr lang="en-US" sz="2800" b="1" dirty="0"/>
              <a:t>G. Return </a:t>
            </a:r>
            <a:r>
              <a:rPr lang="en-US" sz="2800" b="1" dirty="0" smtClean="0"/>
              <a:t>from </a:t>
            </a:r>
            <a:r>
              <a:rPr lang="en-US" sz="2800" b="1" dirty="0"/>
              <a:t>Captivity</a:t>
            </a:r>
          </a:p>
          <a:p>
            <a:pPr lvl="1"/>
            <a:endParaRPr lang="en-US" dirty="0"/>
          </a:p>
        </p:txBody>
      </p:sp>
    </p:spTree>
    <p:extLst>
      <p:ext uri="{BB962C8B-B14F-4D97-AF65-F5344CB8AC3E}">
        <p14:creationId xmlns:p14="http://schemas.microsoft.com/office/powerpoint/2010/main" val="2536660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3823"/>
            <a:ext cx="9601200" cy="840921"/>
          </a:xfrm>
        </p:spPr>
        <p:txBody>
          <a:bodyPr/>
          <a:lstStyle/>
          <a:p>
            <a:pPr algn="ctr"/>
            <a:r>
              <a:rPr lang="en-US" b="1" dirty="0">
                <a:effectLst>
                  <a:outerShdw blurRad="38100" dist="38100" dir="2700000" algn="tl">
                    <a:srgbClr val="000000">
                      <a:alpha val="43137"/>
                    </a:srgbClr>
                  </a:outerShdw>
                </a:effectLst>
              </a:rPr>
              <a:t>Mosaic Dispensation</a:t>
            </a:r>
            <a:endParaRPr lang="en-US" dirty="0">
              <a:effectLst>
                <a:outerShdw blurRad="38100" dist="38100" dir="2700000" algn="tl">
                  <a:srgbClr val="000000">
                    <a:alpha val="43137"/>
                  </a:srgbClr>
                </a:outerShdw>
              </a:effectLst>
            </a:endParaRPr>
          </a:p>
        </p:txBody>
      </p:sp>
      <p:pic>
        <p:nvPicPr>
          <p:cNvPr id="4" name="Content Placeholder 3" descr="im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6478" y="901522"/>
            <a:ext cx="9756321" cy="5660266"/>
          </a:xfrm>
          <a:prstGeom prst="rect">
            <a:avLst/>
          </a:prstGeom>
          <a:noFill/>
          <a:ln>
            <a:noFill/>
          </a:ln>
        </p:spPr>
      </p:pic>
    </p:spTree>
    <p:extLst>
      <p:ext uri="{BB962C8B-B14F-4D97-AF65-F5344CB8AC3E}">
        <p14:creationId xmlns:p14="http://schemas.microsoft.com/office/powerpoint/2010/main" val="28679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44928"/>
            <a:ext cx="9601200" cy="881743"/>
          </a:xfrm>
        </p:spPr>
        <p:txBody>
          <a:bodyPr/>
          <a:lstStyle/>
          <a:p>
            <a:pPr algn="ctr"/>
            <a:r>
              <a:rPr lang="en-US" b="1" dirty="0">
                <a:effectLst>
                  <a:outerShdw blurRad="38100" dist="38100" dir="2700000" algn="tl">
                    <a:srgbClr val="000000">
                      <a:alpha val="43137"/>
                    </a:srgbClr>
                  </a:outerShdw>
                </a:effectLst>
              </a:rPr>
              <a:t>Mosaic Dispensation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1330778"/>
            <a:ext cx="10515600" cy="4980215"/>
          </a:xfrm>
        </p:spPr>
        <p:txBody>
          <a:bodyPr>
            <a:normAutofit fontScale="77500" lnSpcReduction="20000"/>
          </a:bodyPr>
          <a:lstStyle/>
          <a:p>
            <a:pPr marL="0" indent="0">
              <a:buNone/>
            </a:pPr>
            <a:r>
              <a:rPr lang="en-US" sz="4100" b="1" u="sng" dirty="0"/>
              <a:t>Reason we study the Old Testament</a:t>
            </a:r>
            <a:r>
              <a:rPr lang="en-US" sz="4100" b="1" dirty="0"/>
              <a:t>:</a:t>
            </a:r>
            <a:r>
              <a:rPr lang="en-US" dirty="0"/>
              <a:t/>
            </a:r>
            <a:br>
              <a:rPr lang="en-US" dirty="0"/>
            </a:br>
            <a:endParaRPr lang="en-US" dirty="0"/>
          </a:p>
          <a:p>
            <a:r>
              <a:rPr lang="en-US" sz="3600" dirty="0"/>
              <a:t>To gain wisdom and equipment for every good work </a:t>
            </a:r>
            <a:r>
              <a:rPr lang="en-US" sz="3100" dirty="0"/>
              <a:t>(2 Tim.3:14-17)</a:t>
            </a:r>
          </a:p>
          <a:p>
            <a:r>
              <a:rPr lang="en-US" sz="3600" dirty="0"/>
              <a:t>To provide background for the New Testament </a:t>
            </a:r>
            <a:r>
              <a:rPr lang="en-US" sz="3100" dirty="0"/>
              <a:t>(Acts 3:20-24) </a:t>
            </a:r>
          </a:p>
          <a:p>
            <a:r>
              <a:rPr lang="en-US" sz="3600" dirty="0"/>
              <a:t>It is the only reliable history of that period of time </a:t>
            </a:r>
            <a:r>
              <a:rPr lang="en-US" sz="3100" dirty="0"/>
              <a:t>(only O.T. mention of Hittites)</a:t>
            </a:r>
          </a:p>
          <a:p>
            <a:r>
              <a:rPr lang="en-US" sz="3600" dirty="0"/>
              <a:t>To gain examples, both good and bad </a:t>
            </a:r>
            <a:r>
              <a:rPr lang="en-US" sz="3100" dirty="0"/>
              <a:t>(James 5, 1 Cor.10)</a:t>
            </a:r>
          </a:p>
          <a:p>
            <a:r>
              <a:rPr lang="en-US" sz="3600" dirty="0"/>
              <a:t>To learn patience, comfort, and hope </a:t>
            </a:r>
            <a:r>
              <a:rPr lang="en-US" sz="3100" dirty="0"/>
              <a:t>(Rom. 15:4)</a:t>
            </a:r>
          </a:p>
          <a:p>
            <a:r>
              <a:rPr lang="en-US" sz="3600" dirty="0"/>
              <a:t>To gain light for a dark day </a:t>
            </a:r>
            <a:r>
              <a:rPr lang="en-US" sz="3100" dirty="0"/>
              <a:t>(2 Pet. 1:19-21)</a:t>
            </a:r>
          </a:p>
          <a:p>
            <a:r>
              <a:rPr lang="en-US" sz="3600" dirty="0"/>
              <a:t>To understand the nature of God </a:t>
            </a:r>
            <a:r>
              <a:rPr lang="en-US" sz="3100" dirty="0"/>
              <a:t>(Husband, Shepherd, etc.,)</a:t>
            </a:r>
          </a:p>
          <a:p>
            <a:r>
              <a:rPr lang="en-US" sz="3600" dirty="0"/>
              <a:t>It points to Christ the Savior </a:t>
            </a:r>
            <a:r>
              <a:rPr lang="en-US" sz="3100" dirty="0"/>
              <a:t>(John 5:39, Acts 8:35)</a:t>
            </a:r>
          </a:p>
        </p:txBody>
      </p:sp>
    </p:spTree>
    <p:extLst>
      <p:ext uri="{BB962C8B-B14F-4D97-AF65-F5344CB8AC3E}">
        <p14:creationId xmlns:p14="http://schemas.microsoft.com/office/powerpoint/2010/main" val="856707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6CD9F3-3B6C-614A-8B43-27F18D4E5435}"/>
              </a:ext>
            </a:extLst>
          </p:cNvPr>
          <p:cNvSpPr>
            <a:spLocks noGrp="1"/>
          </p:cNvSpPr>
          <p:nvPr>
            <p:ph type="title"/>
          </p:nvPr>
        </p:nvSpPr>
        <p:spPr>
          <a:xfrm>
            <a:off x="1371600" y="244928"/>
            <a:ext cx="9601200" cy="751114"/>
          </a:xfrm>
        </p:spPr>
        <p:txBody>
          <a:bodyPr/>
          <a:lstStyle/>
          <a:p>
            <a:pPr algn="ctr"/>
            <a:r>
              <a:rPr lang="en-US" b="1" dirty="0"/>
              <a:t>Mosaic Dispensation</a:t>
            </a:r>
            <a:endParaRPr lang="en-US" dirty="0"/>
          </a:p>
        </p:txBody>
      </p:sp>
      <p:sp>
        <p:nvSpPr>
          <p:cNvPr id="3" name="Content Placeholder 2">
            <a:extLst>
              <a:ext uri="{FF2B5EF4-FFF2-40B4-BE49-F238E27FC236}">
                <a16:creationId xmlns="" xmlns:a16="http://schemas.microsoft.com/office/drawing/2014/main" id="{C4742913-99C3-854C-A2EC-5566AC69C50C}"/>
              </a:ext>
            </a:extLst>
          </p:cNvPr>
          <p:cNvSpPr>
            <a:spLocks noGrp="1"/>
          </p:cNvSpPr>
          <p:nvPr>
            <p:ph idx="1"/>
          </p:nvPr>
        </p:nvSpPr>
        <p:spPr>
          <a:xfrm>
            <a:off x="1739020" y="1680210"/>
            <a:ext cx="8713960" cy="5086350"/>
          </a:xfrm>
        </p:spPr>
        <p:txBody>
          <a:bodyPr>
            <a:normAutofit/>
          </a:bodyPr>
          <a:lstStyle/>
          <a:p>
            <a:r>
              <a:rPr lang="en-US" sz="2800" b="1" dirty="0"/>
              <a:t>Goal of Mosaic Dispensation is True Worship!</a:t>
            </a:r>
          </a:p>
          <a:p>
            <a:pPr lvl="1"/>
            <a:r>
              <a:rPr lang="en-US" sz="2800" dirty="0"/>
              <a:t>Must have a </a:t>
            </a:r>
            <a:r>
              <a:rPr lang="en-US" sz="2800" b="1" u="sng" dirty="0"/>
              <a:t>Mediator</a:t>
            </a:r>
            <a:r>
              <a:rPr lang="en-US" sz="2800" b="1" dirty="0"/>
              <a:t> </a:t>
            </a:r>
            <a:r>
              <a:rPr lang="en-US" sz="2800" dirty="0"/>
              <a:t>(Mediation)   </a:t>
            </a:r>
          </a:p>
          <a:p>
            <a:pPr lvl="2"/>
            <a:r>
              <a:rPr lang="en-US" sz="2800" dirty="0"/>
              <a:t>O.T. Moses / N.T. Jesus</a:t>
            </a:r>
          </a:p>
          <a:p>
            <a:pPr lvl="1"/>
            <a:r>
              <a:rPr lang="en-US" sz="2800" dirty="0"/>
              <a:t>Must have an </a:t>
            </a:r>
            <a:r>
              <a:rPr lang="en-US" sz="2800" b="1" u="sng" dirty="0"/>
              <a:t>Acceptable Sacrifice </a:t>
            </a:r>
            <a:r>
              <a:rPr lang="en-US" sz="2800" dirty="0"/>
              <a:t>(Sanctification)  </a:t>
            </a:r>
          </a:p>
          <a:p>
            <a:pPr lvl="2"/>
            <a:r>
              <a:rPr lang="en-US" sz="2800" dirty="0"/>
              <a:t>O.T. Aaron / N.T. Melchizedec </a:t>
            </a:r>
          </a:p>
          <a:p>
            <a:pPr lvl="1"/>
            <a:r>
              <a:rPr lang="en-US" sz="2800" dirty="0"/>
              <a:t>Must have a </a:t>
            </a:r>
            <a:r>
              <a:rPr lang="en-US" sz="2800" b="1" u="sng" dirty="0" smtClean="0"/>
              <a:t>Place </a:t>
            </a:r>
            <a:r>
              <a:rPr lang="en-US" sz="2800" dirty="0" smtClean="0"/>
              <a:t> </a:t>
            </a:r>
            <a:r>
              <a:rPr lang="en-US" sz="2800" dirty="0"/>
              <a:t>(Location)	 </a:t>
            </a:r>
          </a:p>
          <a:p>
            <a:pPr lvl="2"/>
            <a:r>
              <a:rPr lang="en-US" sz="2800" dirty="0"/>
              <a:t>O.T. Earthly Jerusalem / N.T. Heavenly Zion</a:t>
            </a:r>
          </a:p>
          <a:p>
            <a:pPr marL="987552" lvl="2" indent="0">
              <a:buNone/>
            </a:pPr>
            <a:endParaRPr lang="en-US" sz="2800" dirty="0"/>
          </a:p>
          <a:p>
            <a:pPr marL="987552" lvl="2" indent="0">
              <a:buNone/>
            </a:pPr>
            <a:r>
              <a:rPr lang="en-US" sz="2800" b="1" i="1" dirty="0"/>
              <a:t>*Must have the “Real” and not the “Shadow”!!!!!</a:t>
            </a:r>
          </a:p>
        </p:txBody>
      </p:sp>
    </p:spTree>
    <p:extLst>
      <p:ext uri="{BB962C8B-B14F-4D97-AF65-F5344CB8AC3E}">
        <p14:creationId xmlns:p14="http://schemas.microsoft.com/office/powerpoint/2010/main" val="4127573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A48B6C-EB0F-2240-838B-E5E1ABDCDA1C}"/>
              </a:ext>
            </a:extLst>
          </p:cNvPr>
          <p:cNvSpPr>
            <a:spLocks noGrp="1"/>
          </p:cNvSpPr>
          <p:nvPr>
            <p:ph type="title"/>
          </p:nvPr>
        </p:nvSpPr>
        <p:spPr>
          <a:xfrm>
            <a:off x="1371600" y="685800"/>
            <a:ext cx="9601200" cy="730876"/>
          </a:xfrm>
        </p:spPr>
        <p:txBody>
          <a:bodyPr/>
          <a:lstStyle/>
          <a:p>
            <a:pPr algn="ctr"/>
            <a:r>
              <a:rPr lang="en-US" dirty="0">
                <a:effectLst>
                  <a:outerShdw blurRad="38100" dist="38100" dir="2700000" algn="tl">
                    <a:srgbClr val="000000">
                      <a:alpha val="43137"/>
                    </a:srgbClr>
                  </a:outerShdw>
                </a:effectLst>
              </a:rPr>
              <a:t>Mosaic Dispensation</a:t>
            </a:r>
          </a:p>
        </p:txBody>
      </p:sp>
      <p:sp>
        <p:nvSpPr>
          <p:cNvPr id="3" name="Content Placeholder 2">
            <a:extLst>
              <a:ext uri="{FF2B5EF4-FFF2-40B4-BE49-F238E27FC236}">
                <a16:creationId xmlns="" xmlns:a16="http://schemas.microsoft.com/office/drawing/2014/main" id="{141F2E53-04F2-634E-AF8F-9607275AD2AB}"/>
              </a:ext>
            </a:extLst>
          </p:cNvPr>
          <p:cNvSpPr>
            <a:spLocks noGrp="1"/>
          </p:cNvSpPr>
          <p:nvPr>
            <p:ph idx="1"/>
          </p:nvPr>
        </p:nvSpPr>
        <p:spPr>
          <a:xfrm>
            <a:off x="1371600" y="1532587"/>
            <a:ext cx="9601200" cy="5068238"/>
          </a:xfrm>
        </p:spPr>
        <p:txBody>
          <a:bodyPr/>
          <a:lstStyle/>
          <a:p>
            <a:pPr marL="0" indent="0">
              <a:buNone/>
            </a:pPr>
            <a:endParaRPr lang="en-US" b="1" dirty="0"/>
          </a:p>
          <a:p>
            <a:r>
              <a:rPr lang="en-US" sz="3200" b="1" dirty="0"/>
              <a:t>The word </a:t>
            </a:r>
            <a:r>
              <a:rPr lang="en-US" sz="3200" b="1" dirty="0" smtClean="0"/>
              <a:t>“dispensation” means “a </a:t>
            </a:r>
            <a:r>
              <a:rPr lang="en-US" sz="3200" b="1" dirty="0"/>
              <a:t>system of order, government, or organization of a nation, community, etc., especially as existing at a particular </a:t>
            </a:r>
            <a:r>
              <a:rPr lang="en-US" sz="3200" b="1" dirty="0" smtClean="0"/>
              <a:t>time.” It </a:t>
            </a:r>
            <a:r>
              <a:rPr lang="en-US" sz="3200" b="1" dirty="0"/>
              <a:t>is a word used to understand the theological system of organizing and understanding God's work</a:t>
            </a:r>
            <a:r>
              <a:rPr lang="en-US" sz="3200" b="1" dirty="0" smtClean="0"/>
              <a:t>. </a:t>
            </a:r>
            <a:r>
              <a:rPr lang="en-US" sz="3200" b="1" dirty="0"/>
              <a:t>The “Mosaic Dispensation” is that which is relating to Moses or the writings, laws, and principles attributed to him. </a:t>
            </a:r>
          </a:p>
        </p:txBody>
      </p:sp>
    </p:spTree>
    <p:extLst>
      <p:ext uri="{BB962C8B-B14F-4D97-AF65-F5344CB8AC3E}">
        <p14:creationId xmlns:p14="http://schemas.microsoft.com/office/powerpoint/2010/main" val="167836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0164"/>
            <a:ext cx="9601200" cy="857250"/>
          </a:xfrm>
        </p:spPr>
        <p:txBody>
          <a:bodyPr/>
          <a:lstStyle/>
          <a:p>
            <a:pPr algn="ctr"/>
            <a:r>
              <a:rPr lang="en-US" b="1" dirty="0">
                <a:effectLst>
                  <a:outerShdw blurRad="38100" dist="38100" dir="2700000" algn="tl">
                    <a:srgbClr val="000000">
                      <a:alpha val="43137"/>
                    </a:srgbClr>
                  </a:outerShdw>
                </a:effectLst>
              </a:rPr>
              <a:t>Mosaic Dispensation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875898"/>
            <a:ext cx="10343584" cy="5930585"/>
          </a:xfrm>
        </p:spPr>
        <p:txBody>
          <a:bodyPr>
            <a:normAutofit/>
          </a:bodyPr>
          <a:lstStyle/>
          <a:p>
            <a:r>
              <a:rPr lang="en-US" sz="3200" b="1" u="sng" dirty="0"/>
              <a:t>God’s “Scheme of Redemption”</a:t>
            </a:r>
            <a:r>
              <a:rPr lang="en-US" sz="3200" b="1" dirty="0"/>
              <a:t>:</a:t>
            </a:r>
            <a:endParaRPr lang="en-US" sz="3200" b="1" u="sng" dirty="0"/>
          </a:p>
          <a:p>
            <a:pPr lvl="1"/>
            <a:r>
              <a:rPr lang="en-US" sz="2800" b="1" dirty="0"/>
              <a:t>Isaiah 28:10,13, Hebrews 1:1</a:t>
            </a:r>
          </a:p>
          <a:p>
            <a:pPr lvl="2"/>
            <a:r>
              <a:rPr lang="en-US" sz="2600" b="1" dirty="0"/>
              <a:t>“Here a </a:t>
            </a:r>
            <a:r>
              <a:rPr lang="en-US" sz="2600" b="1" dirty="0" smtClean="0"/>
              <a:t>little, </a:t>
            </a:r>
            <a:r>
              <a:rPr lang="en-US" sz="2600" b="1" dirty="0"/>
              <a:t>there a little”, “many times and in various ways”</a:t>
            </a:r>
          </a:p>
          <a:p>
            <a:pPr lvl="1"/>
            <a:r>
              <a:rPr lang="en-US" sz="2800" b="1" dirty="0"/>
              <a:t>Roman 4:3, 6</a:t>
            </a:r>
          </a:p>
          <a:p>
            <a:pPr lvl="2"/>
            <a:r>
              <a:rPr lang="en-US" sz="2600" b="1" dirty="0"/>
              <a:t>Faith saves Abraham in Patriarchal Dispensation</a:t>
            </a:r>
          </a:p>
          <a:p>
            <a:pPr lvl="2"/>
            <a:r>
              <a:rPr lang="en-US" sz="2600" b="1" dirty="0"/>
              <a:t>F</a:t>
            </a:r>
            <a:r>
              <a:rPr lang="en-US" sz="2800" b="1" dirty="0"/>
              <a:t>aith saves David during Mosaic Dispensation</a:t>
            </a:r>
          </a:p>
          <a:p>
            <a:pPr lvl="1"/>
            <a:r>
              <a:rPr lang="en-US" sz="2800" b="1" dirty="0"/>
              <a:t>I Peter 1:10</a:t>
            </a:r>
          </a:p>
          <a:p>
            <a:pPr lvl="2"/>
            <a:r>
              <a:rPr lang="en-US" sz="2600" b="1" dirty="0"/>
              <a:t>Prophets enquired and searched</a:t>
            </a:r>
          </a:p>
          <a:p>
            <a:pPr lvl="2"/>
            <a:r>
              <a:rPr lang="en-US" sz="2600" b="1" dirty="0"/>
              <a:t>Angels desired to look into it</a:t>
            </a:r>
          </a:p>
          <a:p>
            <a:pPr lvl="1"/>
            <a:r>
              <a:rPr lang="en-US" sz="2800" b="1" dirty="0"/>
              <a:t>Hebrews 11:6</a:t>
            </a:r>
          </a:p>
          <a:p>
            <a:pPr lvl="2"/>
            <a:r>
              <a:rPr lang="en-US" sz="2800" b="1" dirty="0"/>
              <a:t>“But without faith it is impossible to please him”!</a:t>
            </a:r>
          </a:p>
          <a:p>
            <a:pPr lvl="2"/>
            <a:r>
              <a:rPr lang="en-US" sz="2800" b="1" dirty="0"/>
              <a:t>Faith=Trust &amp; Obedience!</a:t>
            </a:r>
            <a:endParaRPr lang="en-US" sz="2800" dirty="0"/>
          </a:p>
        </p:txBody>
      </p:sp>
    </p:spTree>
    <p:extLst>
      <p:ext uri="{BB962C8B-B14F-4D97-AF65-F5344CB8AC3E}">
        <p14:creationId xmlns:p14="http://schemas.microsoft.com/office/powerpoint/2010/main" val="290476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8A36F3-0402-7F4A-83C6-F5E3CF420D3A}"/>
              </a:ext>
            </a:extLst>
          </p:cNvPr>
          <p:cNvSpPr>
            <a:spLocks noGrp="1"/>
          </p:cNvSpPr>
          <p:nvPr>
            <p:ph type="title"/>
          </p:nvPr>
        </p:nvSpPr>
        <p:spPr>
          <a:xfrm>
            <a:off x="1371600" y="190500"/>
            <a:ext cx="9601200" cy="800100"/>
          </a:xfrm>
        </p:spPr>
        <p:txBody>
          <a:bodyPr/>
          <a:lstStyle/>
          <a:p>
            <a:pPr algn="ctr"/>
            <a:r>
              <a:rPr lang="en-US" b="1" dirty="0">
                <a:effectLst>
                  <a:outerShdw blurRad="38100" dist="38100" dir="2700000" algn="tl">
                    <a:srgbClr val="000000">
                      <a:alpha val="43137"/>
                    </a:srgbClr>
                  </a:outerShdw>
                </a:effectLst>
              </a:rPr>
              <a:t>Mosaic Dispensation</a:t>
            </a: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102302D1-006E-A24F-9562-BC88F2299EA0}"/>
              </a:ext>
            </a:extLst>
          </p:cNvPr>
          <p:cNvSpPr>
            <a:spLocks noGrp="1"/>
          </p:cNvSpPr>
          <p:nvPr>
            <p:ph idx="1"/>
          </p:nvPr>
        </p:nvSpPr>
        <p:spPr>
          <a:xfrm>
            <a:off x="1371600" y="990600"/>
            <a:ext cx="10024110" cy="5676900"/>
          </a:xfrm>
        </p:spPr>
        <p:txBody>
          <a:bodyPr>
            <a:normAutofit fontScale="92500"/>
          </a:bodyPr>
          <a:lstStyle/>
          <a:p>
            <a:r>
              <a:rPr lang="en-US" sz="2800" dirty="0"/>
              <a:t>The Mosaic Dispensation grew out of the promise made to Abraham 430 years later!. God gave Israel a government, the Law of Moses, which guided them religiously and politically so the promise might be kept! (Genesis 12:2-3, Galatians. 3:16-17)</a:t>
            </a:r>
          </a:p>
          <a:p>
            <a:r>
              <a:rPr lang="en-US" sz="2800" dirty="0"/>
              <a:t>Under the Mosaic dispensation, the Jews had their own written law. Abraham’s descendants, in their exodus from Egypt, were led to the foot of Mt. Sinai, and God gave to them the ten commandments written upon two tables of stone. He also gave them other laws for their good which Moses wrote by inspiration. (Exodus 19,20)</a:t>
            </a:r>
          </a:p>
          <a:p>
            <a:r>
              <a:rPr lang="en-US" sz="2800" dirty="0"/>
              <a:t>One purpose of the Mosaic dispensation was to make and keep Abraham’s descendants a separate and distinct race until Christ, the promised seed, should come. The law of Moses served as a middle wall of partition for it separated the Jews from other nations. (Ephesians 2:14)</a:t>
            </a:r>
          </a:p>
          <a:p>
            <a:endParaRPr lang="en-US" dirty="0"/>
          </a:p>
        </p:txBody>
      </p:sp>
    </p:spTree>
    <p:extLst>
      <p:ext uri="{BB962C8B-B14F-4D97-AF65-F5344CB8AC3E}">
        <p14:creationId xmlns:p14="http://schemas.microsoft.com/office/powerpoint/2010/main" val="74407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8A36F3-0402-7F4A-83C6-F5E3CF420D3A}"/>
              </a:ext>
            </a:extLst>
          </p:cNvPr>
          <p:cNvSpPr>
            <a:spLocks noGrp="1"/>
          </p:cNvSpPr>
          <p:nvPr>
            <p:ph type="title"/>
          </p:nvPr>
        </p:nvSpPr>
        <p:spPr>
          <a:xfrm>
            <a:off x="1371600" y="91440"/>
            <a:ext cx="9601200" cy="868680"/>
          </a:xfrm>
        </p:spPr>
        <p:txBody>
          <a:bodyPr/>
          <a:lstStyle/>
          <a:p>
            <a:pPr algn="ctr"/>
            <a:r>
              <a:rPr lang="en-US" b="1" dirty="0">
                <a:effectLst>
                  <a:outerShdw blurRad="38100" dist="38100" dir="2700000" algn="tl">
                    <a:srgbClr val="000000">
                      <a:alpha val="43137"/>
                    </a:srgbClr>
                  </a:outerShdw>
                </a:effectLst>
              </a:rPr>
              <a:t>Mosaic Dispensation</a:t>
            </a: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102302D1-006E-A24F-9562-BC88F2299EA0}"/>
              </a:ext>
            </a:extLst>
          </p:cNvPr>
          <p:cNvSpPr>
            <a:spLocks noGrp="1"/>
          </p:cNvSpPr>
          <p:nvPr>
            <p:ph idx="1"/>
          </p:nvPr>
        </p:nvSpPr>
        <p:spPr>
          <a:xfrm>
            <a:off x="1371600" y="1074420"/>
            <a:ext cx="9601200" cy="5692140"/>
          </a:xfrm>
        </p:spPr>
        <p:txBody>
          <a:bodyPr>
            <a:normAutofit/>
          </a:bodyPr>
          <a:lstStyle/>
          <a:p>
            <a:pPr fontAlgn="base"/>
            <a:r>
              <a:rPr lang="en-US" sz="2800" dirty="0"/>
              <a:t>The weakness of the Law of Moses was that there was no forgiveness of sins. It was only a “shadow” of things to come! (Hebrews 10:1-4)</a:t>
            </a:r>
          </a:p>
          <a:p>
            <a:pPr fontAlgn="base"/>
            <a:r>
              <a:rPr lang="en-US" sz="2800" dirty="0"/>
              <a:t>God always intended for the Mosaic dispensation to be temporary. (Galatians 3:19) </a:t>
            </a:r>
          </a:p>
          <a:p>
            <a:pPr fontAlgn="base"/>
            <a:r>
              <a:rPr lang="en-US" sz="2800" dirty="0"/>
              <a:t>The Law, Mosaic Dispensation, Old Testament </a:t>
            </a:r>
            <a:r>
              <a:rPr lang="en-US" sz="2800" dirty="0" smtClean="0"/>
              <a:t> was </a:t>
            </a:r>
            <a:r>
              <a:rPr lang="en-US" sz="2800" dirty="0"/>
              <a:t>to be abolished/fulfilled at the coming of Christ. This dispensation was to last until the fulfillment of the Abrahamic promise in Christ! (Galatians 3:16)</a:t>
            </a:r>
          </a:p>
          <a:p>
            <a:pPr fontAlgn="base"/>
            <a:r>
              <a:rPr lang="en-US" sz="2800" dirty="0"/>
              <a:t>The Mosaic Dispensation is the bondmaid that is sent out once the freewoman comes! (Galatians 4:21-31)</a:t>
            </a:r>
            <a:endParaRPr lang="en-US" dirty="0"/>
          </a:p>
        </p:txBody>
      </p:sp>
    </p:spTree>
    <p:extLst>
      <p:ext uri="{BB962C8B-B14F-4D97-AF65-F5344CB8AC3E}">
        <p14:creationId xmlns:p14="http://schemas.microsoft.com/office/powerpoint/2010/main" val="188132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081" y="178806"/>
            <a:ext cx="9601200" cy="780861"/>
          </a:xfrm>
        </p:spPr>
        <p:txBody>
          <a:bodyPr/>
          <a:lstStyle/>
          <a:p>
            <a:pPr algn="ctr"/>
            <a:r>
              <a:rPr lang="en-US" b="1" dirty="0">
                <a:effectLst>
                  <a:outerShdw blurRad="38100" dist="38100" dir="2700000" algn="tl">
                    <a:srgbClr val="000000">
                      <a:alpha val="43137"/>
                    </a:srgbClr>
                  </a:outerShdw>
                </a:effectLst>
              </a:rPr>
              <a:t>Mosaic Dispensation</a:t>
            </a:r>
          </a:p>
        </p:txBody>
      </p:sp>
      <p:pic>
        <p:nvPicPr>
          <p:cNvPr id="1026" name="Picture 2" descr="C:\Users\Ben Myers\AppData\Local\Microsoft\Windows\INetCache\IE\XN97LD1U\1200px-Great_River_Road_map.svg[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3081" y="1199647"/>
            <a:ext cx="9193794" cy="43637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33734" y="5901701"/>
            <a:ext cx="7088864" cy="523220"/>
          </a:xfrm>
          <a:prstGeom prst="rect">
            <a:avLst/>
          </a:prstGeom>
          <a:noFill/>
        </p:spPr>
        <p:txBody>
          <a:bodyPr wrap="none" rtlCol="0">
            <a:spAutoFit/>
          </a:bodyPr>
          <a:lstStyle/>
          <a:p>
            <a:r>
              <a:rPr lang="en-US" sz="2800" b="1" dirty="0"/>
              <a:t>Illustration: Mississippi River Start and Finish</a:t>
            </a:r>
          </a:p>
        </p:txBody>
      </p:sp>
      <p:sp>
        <p:nvSpPr>
          <p:cNvPr id="5" name="Oval 4"/>
          <p:cNvSpPr/>
          <p:nvPr/>
        </p:nvSpPr>
        <p:spPr>
          <a:xfrm>
            <a:off x="3554566" y="1665837"/>
            <a:ext cx="2432116" cy="105925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spc="300" dirty="0"/>
              <a:t>Patriarchal</a:t>
            </a:r>
          </a:p>
        </p:txBody>
      </p:sp>
      <p:sp>
        <p:nvSpPr>
          <p:cNvPr id="7" name="Oval 6"/>
          <p:cNvSpPr/>
          <p:nvPr/>
        </p:nvSpPr>
        <p:spPr>
          <a:xfrm>
            <a:off x="4649272" y="2916361"/>
            <a:ext cx="2021440" cy="104869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300" dirty="0">
                <a:solidFill>
                  <a:schemeClr val="dk1"/>
                </a:solidFill>
              </a:rPr>
              <a:t>Mosaic</a:t>
            </a:r>
          </a:p>
        </p:txBody>
      </p:sp>
      <p:sp>
        <p:nvSpPr>
          <p:cNvPr id="8" name="Oval 7"/>
          <p:cNvSpPr/>
          <p:nvPr/>
        </p:nvSpPr>
        <p:spPr>
          <a:xfrm>
            <a:off x="4539966" y="4503690"/>
            <a:ext cx="2247194"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300" dirty="0">
                <a:solidFill>
                  <a:schemeClr val="dk1"/>
                </a:solidFill>
              </a:rPr>
              <a:t>Christian</a:t>
            </a:r>
          </a:p>
        </p:txBody>
      </p:sp>
    </p:spTree>
    <p:extLst>
      <p:ext uri="{BB962C8B-B14F-4D97-AF65-F5344CB8AC3E}">
        <p14:creationId xmlns:p14="http://schemas.microsoft.com/office/powerpoint/2010/main" val="150836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50FA65-EC3D-4744-AAD8-F460A128F310}"/>
              </a:ext>
            </a:extLst>
          </p:cNvPr>
          <p:cNvSpPr>
            <a:spLocks noGrp="1"/>
          </p:cNvSpPr>
          <p:nvPr>
            <p:ph type="title"/>
          </p:nvPr>
        </p:nvSpPr>
        <p:spPr>
          <a:xfrm>
            <a:off x="1371600" y="685800"/>
            <a:ext cx="9601200" cy="872544"/>
          </a:xfrm>
        </p:spPr>
        <p:txBody>
          <a:bodyPr/>
          <a:lstStyle/>
          <a:p>
            <a:pPr algn="ctr"/>
            <a:r>
              <a:rPr lang="en-US" b="1" dirty="0">
                <a:effectLst>
                  <a:outerShdw blurRad="38100" dist="38100" dir="2700000" algn="tl">
                    <a:srgbClr val="000000">
                      <a:alpha val="43137"/>
                    </a:srgbClr>
                  </a:outerShdw>
                </a:effectLst>
              </a:rPr>
              <a:t>Mosaic Dispensation</a:t>
            </a:r>
          </a:p>
        </p:txBody>
      </p:sp>
      <p:sp>
        <p:nvSpPr>
          <p:cNvPr id="3" name="Rectangle 2">
            <a:extLst>
              <a:ext uri="{FF2B5EF4-FFF2-40B4-BE49-F238E27FC236}">
                <a16:creationId xmlns="" xmlns:a16="http://schemas.microsoft.com/office/drawing/2014/main" id="{C67D57E7-A2C9-2D47-BF45-D1F285837A00}"/>
              </a:ext>
            </a:extLst>
          </p:cNvPr>
          <p:cNvSpPr>
            <a:spLocks noChangeArrowheads="1"/>
          </p:cNvSpPr>
          <p:nvPr/>
        </p:nvSpPr>
        <p:spPr bwMode="auto">
          <a:xfrm>
            <a:off x="-1290711" y="3740151"/>
            <a:ext cx="1990578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4" name="Oval 3">
            <a:extLst>
              <a:ext uri="{FF2B5EF4-FFF2-40B4-BE49-F238E27FC236}">
                <a16:creationId xmlns="" xmlns:a16="http://schemas.microsoft.com/office/drawing/2014/main" id="{1931B019-1D4C-434D-90C8-E0683BF64560}"/>
              </a:ext>
            </a:extLst>
          </p:cNvPr>
          <p:cNvSpPr/>
          <p:nvPr/>
        </p:nvSpPr>
        <p:spPr>
          <a:xfrm>
            <a:off x="1297744" y="1867757"/>
            <a:ext cx="2577025" cy="21488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Patriarchal </a:t>
            </a:r>
          </a:p>
          <a:p>
            <a:pPr algn="ctr"/>
            <a:r>
              <a:rPr lang="en-US" dirty="0"/>
              <a:t>Dispensation</a:t>
            </a:r>
          </a:p>
        </p:txBody>
      </p:sp>
      <p:sp>
        <p:nvSpPr>
          <p:cNvPr id="6" name="Oval 5">
            <a:extLst>
              <a:ext uri="{FF2B5EF4-FFF2-40B4-BE49-F238E27FC236}">
                <a16:creationId xmlns="" xmlns:a16="http://schemas.microsoft.com/office/drawing/2014/main" id="{E1116F02-5C61-AB46-A12D-36C16F242057}"/>
              </a:ext>
            </a:extLst>
          </p:cNvPr>
          <p:cNvSpPr/>
          <p:nvPr/>
        </p:nvSpPr>
        <p:spPr>
          <a:xfrm>
            <a:off x="5138738" y="1867756"/>
            <a:ext cx="2205990" cy="21488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Mosaic</a:t>
            </a:r>
          </a:p>
          <a:p>
            <a:pPr algn="ctr"/>
            <a:r>
              <a:rPr lang="en-US" dirty="0"/>
              <a:t>Dispensation</a:t>
            </a:r>
          </a:p>
        </p:txBody>
      </p:sp>
      <p:sp>
        <p:nvSpPr>
          <p:cNvPr id="7" name="Oval 6">
            <a:extLst>
              <a:ext uri="{FF2B5EF4-FFF2-40B4-BE49-F238E27FC236}">
                <a16:creationId xmlns="" xmlns:a16="http://schemas.microsoft.com/office/drawing/2014/main" id="{BD45B3E1-67C7-2642-B32C-D1DEF0A8EC5D}"/>
              </a:ext>
            </a:extLst>
          </p:cNvPr>
          <p:cNvSpPr/>
          <p:nvPr/>
        </p:nvSpPr>
        <p:spPr>
          <a:xfrm>
            <a:off x="9155430" y="1867758"/>
            <a:ext cx="2125980" cy="20389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Christian</a:t>
            </a:r>
          </a:p>
          <a:p>
            <a:pPr algn="ctr"/>
            <a:r>
              <a:rPr lang="en-US" dirty="0"/>
              <a:t>Dispensation</a:t>
            </a:r>
          </a:p>
        </p:txBody>
      </p:sp>
      <p:sp>
        <p:nvSpPr>
          <p:cNvPr id="5" name="TextBox 4">
            <a:extLst>
              <a:ext uri="{FF2B5EF4-FFF2-40B4-BE49-F238E27FC236}">
                <a16:creationId xmlns="" xmlns:a16="http://schemas.microsoft.com/office/drawing/2014/main" id="{DA4C525D-BC9A-0B4F-AA24-B5615DA751E1}"/>
              </a:ext>
            </a:extLst>
          </p:cNvPr>
          <p:cNvSpPr txBox="1"/>
          <p:nvPr/>
        </p:nvSpPr>
        <p:spPr>
          <a:xfrm>
            <a:off x="1822132" y="4638878"/>
            <a:ext cx="1600200" cy="1200329"/>
          </a:xfrm>
          <a:prstGeom prst="rect">
            <a:avLst/>
          </a:prstGeom>
          <a:noFill/>
        </p:spPr>
        <p:txBody>
          <a:bodyPr wrap="square" rtlCol="0">
            <a:spAutoFit/>
          </a:bodyPr>
          <a:lstStyle/>
          <a:p>
            <a:r>
              <a:rPr lang="en-US" b="1" dirty="0"/>
              <a:t>From Adam to Mount Sinai</a:t>
            </a:r>
          </a:p>
          <a:p>
            <a:endParaRPr lang="en-US" b="1" dirty="0"/>
          </a:p>
          <a:p>
            <a:r>
              <a:rPr lang="en-US" b="1" dirty="0"/>
              <a:t>2500 Years</a:t>
            </a:r>
          </a:p>
        </p:txBody>
      </p:sp>
      <p:sp>
        <p:nvSpPr>
          <p:cNvPr id="9" name="TextBox 8">
            <a:extLst>
              <a:ext uri="{FF2B5EF4-FFF2-40B4-BE49-F238E27FC236}">
                <a16:creationId xmlns="" xmlns:a16="http://schemas.microsoft.com/office/drawing/2014/main" id="{4BBD1C79-1C1F-724E-98B9-4AF92CEDD7EF}"/>
              </a:ext>
            </a:extLst>
          </p:cNvPr>
          <p:cNvSpPr txBox="1"/>
          <p:nvPr/>
        </p:nvSpPr>
        <p:spPr>
          <a:xfrm>
            <a:off x="9326880" y="4302163"/>
            <a:ext cx="1703070" cy="1200329"/>
          </a:xfrm>
          <a:prstGeom prst="rect">
            <a:avLst/>
          </a:prstGeom>
          <a:noFill/>
        </p:spPr>
        <p:txBody>
          <a:bodyPr wrap="square" rtlCol="0">
            <a:spAutoFit/>
          </a:bodyPr>
          <a:lstStyle/>
          <a:p>
            <a:r>
              <a:rPr lang="en-US" b="1" dirty="0"/>
              <a:t>From Pentecost to His Return</a:t>
            </a:r>
          </a:p>
          <a:p>
            <a:endParaRPr lang="en-US" b="1" dirty="0"/>
          </a:p>
          <a:p>
            <a:r>
              <a:rPr lang="en-US" b="1" dirty="0"/>
              <a:t>A.D. 33 - </a:t>
            </a:r>
          </a:p>
        </p:txBody>
      </p:sp>
      <p:sp>
        <p:nvSpPr>
          <p:cNvPr id="10" name="TextBox 9">
            <a:extLst>
              <a:ext uri="{FF2B5EF4-FFF2-40B4-BE49-F238E27FC236}">
                <a16:creationId xmlns="" xmlns:a16="http://schemas.microsoft.com/office/drawing/2014/main" id="{6F43F5AD-813B-1F47-878B-3935EDA8D2E9}"/>
              </a:ext>
            </a:extLst>
          </p:cNvPr>
          <p:cNvSpPr txBox="1"/>
          <p:nvPr/>
        </p:nvSpPr>
        <p:spPr>
          <a:xfrm>
            <a:off x="5744528" y="4530906"/>
            <a:ext cx="1600200" cy="1200329"/>
          </a:xfrm>
          <a:prstGeom prst="rect">
            <a:avLst/>
          </a:prstGeom>
          <a:noFill/>
        </p:spPr>
        <p:txBody>
          <a:bodyPr wrap="square" rtlCol="0">
            <a:spAutoFit/>
          </a:bodyPr>
          <a:lstStyle/>
          <a:p>
            <a:r>
              <a:rPr lang="en-US" b="1" dirty="0"/>
              <a:t>From Sinai to the Cross</a:t>
            </a:r>
          </a:p>
          <a:p>
            <a:endParaRPr lang="en-US" b="1" dirty="0"/>
          </a:p>
          <a:p>
            <a:r>
              <a:rPr lang="en-US" b="1" dirty="0"/>
              <a:t>1500 Years</a:t>
            </a:r>
          </a:p>
        </p:txBody>
      </p:sp>
      <p:pic>
        <p:nvPicPr>
          <p:cNvPr id="12" name="Picture 11">
            <a:extLst>
              <a:ext uri="{FF2B5EF4-FFF2-40B4-BE49-F238E27FC236}">
                <a16:creationId xmlns="" xmlns:a16="http://schemas.microsoft.com/office/drawing/2014/main" id="{76EAF6EF-74C1-364F-B569-35D3F4E845C9}"/>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3731895" y="3239106"/>
            <a:ext cx="1703070" cy="2583601"/>
          </a:xfrm>
          <a:prstGeom prst="rect">
            <a:avLst/>
          </a:prstGeom>
        </p:spPr>
      </p:pic>
      <p:pic>
        <p:nvPicPr>
          <p:cNvPr id="14" name="Picture 13" descr="A close up of a window&#10;&#10;Description automatically generated">
            <a:extLst>
              <a:ext uri="{FF2B5EF4-FFF2-40B4-BE49-F238E27FC236}">
                <a16:creationId xmlns="" xmlns:a16="http://schemas.microsoft.com/office/drawing/2014/main" id="{2D91D8FD-2C4B-324D-B902-33FDA2F1F978}"/>
              </a:ext>
            </a:extLst>
          </p:cNvPr>
          <p:cNvPicPr>
            <a:picLocks noChangeAspect="1"/>
          </p:cNvPicPr>
          <p:nvPr/>
        </p:nvPicPr>
        <p:blipFill>
          <a:blip r:embed="rId4">
            <a:extLst>
              <a:ext uri="{837473B0-CC2E-450A-ABE3-18F120FF3D39}">
                <a1611:picAttrSrcUrl xmlns="" xmlns:a1611="http://schemas.microsoft.com/office/drawing/2016/11/main" r:id="rId5"/>
              </a:ext>
            </a:extLst>
          </a:blip>
          <a:stretch>
            <a:fillRect/>
          </a:stretch>
        </p:blipFill>
        <p:spPr>
          <a:xfrm>
            <a:off x="7654291" y="3317787"/>
            <a:ext cx="1421130" cy="1968751"/>
          </a:xfrm>
          <a:prstGeom prst="rect">
            <a:avLst/>
          </a:prstGeom>
        </p:spPr>
      </p:pic>
    </p:spTree>
    <p:extLst>
      <p:ext uri="{BB962C8B-B14F-4D97-AF65-F5344CB8AC3E}">
        <p14:creationId xmlns:p14="http://schemas.microsoft.com/office/powerpoint/2010/main" val="3385461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CE433C-9402-C94C-A29A-357FACBAB164}"/>
              </a:ext>
            </a:extLst>
          </p:cNvPr>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Mosaic Dispensation</a:t>
            </a:r>
          </a:p>
        </p:txBody>
      </p:sp>
      <p:sp>
        <p:nvSpPr>
          <p:cNvPr id="3" name="Content Placeholder 2">
            <a:extLst>
              <a:ext uri="{FF2B5EF4-FFF2-40B4-BE49-F238E27FC236}">
                <a16:creationId xmlns="" xmlns:a16="http://schemas.microsoft.com/office/drawing/2014/main" id="{734C30AA-0C6E-BF48-8EF9-D0F2DE00984F}"/>
              </a:ext>
            </a:extLst>
          </p:cNvPr>
          <p:cNvSpPr>
            <a:spLocks noGrp="1"/>
          </p:cNvSpPr>
          <p:nvPr>
            <p:ph idx="1"/>
          </p:nvPr>
        </p:nvSpPr>
        <p:spPr/>
        <p:txBody>
          <a:bodyPr/>
          <a:lstStyle/>
          <a:p>
            <a:r>
              <a:rPr lang="en-US" sz="2800" b="1" dirty="0"/>
              <a:t>A. The Law Was Given </a:t>
            </a:r>
            <a:r>
              <a:rPr lang="en-US" sz="2800" b="1" dirty="0" smtClean="0"/>
              <a:t>to the Jews</a:t>
            </a:r>
            <a:r>
              <a:rPr lang="en-US" sz="2800" b="1" dirty="0" smtClean="0">
                <a:latin typeface="Georgia"/>
              </a:rPr>
              <a:t>—</a:t>
            </a:r>
            <a:r>
              <a:rPr lang="en-US" sz="2800" b="1" dirty="0" smtClean="0"/>
              <a:t>Not for </a:t>
            </a:r>
            <a:r>
              <a:rPr lang="en-US" sz="2800" b="1" dirty="0"/>
              <a:t>All Nations. </a:t>
            </a:r>
            <a:endParaRPr lang="en-US" sz="2800" dirty="0"/>
          </a:p>
          <a:p>
            <a:r>
              <a:rPr lang="en-US" sz="2800" b="1" dirty="0"/>
              <a:t>B. The Law Was </a:t>
            </a:r>
            <a:r>
              <a:rPr lang="en-US" sz="2800" b="1" dirty="0" smtClean="0"/>
              <a:t>to </a:t>
            </a:r>
            <a:r>
              <a:rPr lang="en-US" sz="2800" b="1" dirty="0"/>
              <a:t>Serve </a:t>
            </a:r>
            <a:r>
              <a:rPr lang="en-US" sz="2800" b="1" dirty="0" smtClean="0"/>
              <a:t>as a </a:t>
            </a:r>
            <a:r>
              <a:rPr lang="en-US" sz="2800" b="1" dirty="0"/>
              <a:t>Schoolmaster.</a:t>
            </a:r>
          </a:p>
          <a:p>
            <a:r>
              <a:rPr lang="en-US" sz="2800" b="1" dirty="0"/>
              <a:t>C. The Law Did </a:t>
            </a:r>
            <a:r>
              <a:rPr lang="en-US" sz="2800" b="1" dirty="0" smtClean="0"/>
              <a:t>not </a:t>
            </a:r>
            <a:r>
              <a:rPr lang="en-US" sz="2800" b="1" dirty="0"/>
              <a:t>Provide Remission of Sins. </a:t>
            </a:r>
          </a:p>
          <a:p>
            <a:r>
              <a:rPr lang="en-US" sz="2800" b="1" dirty="0"/>
              <a:t>D. The Law Came </a:t>
            </a:r>
            <a:r>
              <a:rPr lang="en-US" sz="2800" b="1" dirty="0" smtClean="0"/>
              <a:t>to an </a:t>
            </a:r>
            <a:r>
              <a:rPr lang="en-US" sz="2800" b="1" dirty="0"/>
              <a:t>End With </a:t>
            </a:r>
            <a:r>
              <a:rPr lang="en-US" sz="2800" b="1" dirty="0" smtClean="0"/>
              <a:t>the </a:t>
            </a:r>
            <a:r>
              <a:rPr lang="en-US" sz="2800" b="1" dirty="0"/>
              <a:t>Death </a:t>
            </a:r>
            <a:r>
              <a:rPr lang="en-US" sz="2800" b="1" dirty="0" smtClean="0"/>
              <a:t>of </a:t>
            </a:r>
            <a:r>
              <a:rPr lang="en-US" sz="2800" b="1" dirty="0"/>
              <a:t>Christ. </a:t>
            </a:r>
            <a:endParaRPr lang="en-US" sz="2800" dirty="0"/>
          </a:p>
          <a:p>
            <a:r>
              <a:rPr lang="en-US" sz="2800" b="1" dirty="0"/>
              <a:t>E. To Serve the Law Makes the Cross of None Effect. </a:t>
            </a:r>
            <a:endParaRPr lang="en-US" sz="2800" dirty="0"/>
          </a:p>
          <a:p>
            <a:endParaRPr lang="en-US" dirty="0"/>
          </a:p>
        </p:txBody>
      </p:sp>
    </p:spTree>
    <p:extLst>
      <p:ext uri="{BB962C8B-B14F-4D97-AF65-F5344CB8AC3E}">
        <p14:creationId xmlns:p14="http://schemas.microsoft.com/office/powerpoint/2010/main" val="420781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65339"/>
            <a:ext cx="9601200" cy="840921"/>
          </a:xfrm>
        </p:spPr>
        <p:txBody>
          <a:bodyPr/>
          <a:lstStyle/>
          <a:p>
            <a:pPr algn="ctr"/>
            <a:r>
              <a:rPr lang="en-US" b="1" dirty="0">
                <a:effectLst>
                  <a:outerShdw blurRad="38100" dist="38100" dir="2700000" algn="tl">
                    <a:srgbClr val="000000">
                      <a:alpha val="43137"/>
                    </a:srgbClr>
                  </a:outerShdw>
                </a:effectLst>
              </a:rPr>
              <a:t>Mosaic Dispensation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996044"/>
            <a:ext cx="9601200" cy="5755820"/>
          </a:xfrm>
        </p:spPr>
        <p:txBody>
          <a:bodyPr>
            <a:normAutofit fontScale="85000" lnSpcReduction="20000"/>
          </a:bodyPr>
          <a:lstStyle/>
          <a:p>
            <a:pPr marL="0" indent="0" algn="ctr">
              <a:buNone/>
            </a:pPr>
            <a:r>
              <a:rPr lang="en-US" sz="4500" b="1" u="sng" dirty="0"/>
              <a:t>Old Covenant/Mosaic Dispensation</a:t>
            </a:r>
            <a:r>
              <a:rPr lang="en-US" sz="4500" b="1" dirty="0"/>
              <a:t>:</a:t>
            </a:r>
          </a:p>
          <a:p>
            <a:r>
              <a:rPr lang="en-US" sz="3300" dirty="0"/>
              <a:t>Old </a:t>
            </a:r>
            <a:r>
              <a:rPr lang="en-US" sz="2800" dirty="0"/>
              <a:t>(Hebrews 8:13)</a:t>
            </a:r>
          </a:p>
          <a:p>
            <a:r>
              <a:rPr lang="en-US" sz="3300" dirty="0"/>
              <a:t>Decayeth </a:t>
            </a:r>
            <a:r>
              <a:rPr lang="en-US" sz="2800" dirty="0"/>
              <a:t>(Hebrews 8:13)</a:t>
            </a:r>
          </a:p>
          <a:p>
            <a:r>
              <a:rPr lang="en-US" sz="3300" dirty="0"/>
              <a:t>Vanishing Away </a:t>
            </a:r>
            <a:r>
              <a:rPr lang="en-US" sz="2800" dirty="0"/>
              <a:t>(Hebrews 8:13)</a:t>
            </a:r>
          </a:p>
          <a:p>
            <a:r>
              <a:rPr lang="en-US" sz="3300" dirty="0"/>
              <a:t>God changed the Law </a:t>
            </a:r>
            <a:r>
              <a:rPr lang="en-US" sz="2800" dirty="0"/>
              <a:t>(Hebrews 7:12)</a:t>
            </a:r>
          </a:p>
          <a:p>
            <a:r>
              <a:rPr lang="en-US" sz="3300" dirty="0"/>
              <a:t>Old, </a:t>
            </a:r>
            <a:r>
              <a:rPr lang="en-US" sz="3300" dirty="0" smtClean="0"/>
              <a:t>Disannulled </a:t>
            </a:r>
            <a:r>
              <a:rPr lang="en-US" sz="2800" dirty="0"/>
              <a:t>(Hebrews 7:18)</a:t>
            </a:r>
          </a:p>
          <a:p>
            <a:r>
              <a:rPr lang="en-US" sz="3300" dirty="0"/>
              <a:t>Weak </a:t>
            </a:r>
            <a:r>
              <a:rPr lang="en-US" sz="2800" dirty="0"/>
              <a:t>(Hebrews 7:18)</a:t>
            </a:r>
          </a:p>
          <a:p>
            <a:r>
              <a:rPr lang="en-US" sz="3300" dirty="0"/>
              <a:t>Unprofitable</a:t>
            </a:r>
            <a:r>
              <a:rPr lang="en-US" sz="2800" dirty="0"/>
              <a:t> (Hebrews 7:18)</a:t>
            </a:r>
          </a:p>
          <a:p>
            <a:r>
              <a:rPr lang="en-US" sz="3300" dirty="0"/>
              <a:t>Shadow of good things to come </a:t>
            </a:r>
            <a:r>
              <a:rPr lang="en-US" sz="2800" dirty="0"/>
              <a:t>(Hebrews 10:1)</a:t>
            </a:r>
          </a:p>
          <a:p>
            <a:r>
              <a:rPr lang="en-US" sz="3300" dirty="0"/>
              <a:t>Taken away </a:t>
            </a:r>
            <a:r>
              <a:rPr lang="en-US" sz="2800" dirty="0"/>
              <a:t>(Hebrews 10:9)</a:t>
            </a:r>
          </a:p>
          <a:p>
            <a:r>
              <a:rPr lang="en-US" sz="3300" dirty="0"/>
              <a:t>Blotted out </a:t>
            </a:r>
            <a:r>
              <a:rPr lang="en-US" sz="2800" dirty="0"/>
              <a:t>(Colossians 2:14)</a:t>
            </a:r>
          </a:p>
          <a:p>
            <a:r>
              <a:rPr lang="en-US" sz="3300" dirty="0"/>
              <a:t>Not under it </a:t>
            </a:r>
            <a:r>
              <a:rPr lang="en-US" sz="2800" dirty="0"/>
              <a:t>(Galatians 3:25)</a:t>
            </a:r>
          </a:p>
          <a:p>
            <a:endParaRPr lang="en-US" dirty="0"/>
          </a:p>
          <a:p>
            <a:endParaRPr lang="en-US" dirty="0"/>
          </a:p>
        </p:txBody>
      </p:sp>
    </p:spTree>
    <p:extLst>
      <p:ext uri="{BB962C8B-B14F-4D97-AF65-F5344CB8AC3E}">
        <p14:creationId xmlns:p14="http://schemas.microsoft.com/office/powerpoint/2010/main" val="89827703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433</TotalTime>
  <Words>768</Words>
  <Application>Microsoft Office PowerPoint</Application>
  <PresentationFormat>Custom</PresentationFormat>
  <Paragraphs>102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Crop</vt:lpstr>
      <vt:lpstr>Mosaic Dispensation</vt:lpstr>
      <vt:lpstr>Mosaic Dispensation</vt:lpstr>
      <vt:lpstr>Mosaic Dispensation</vt:lpstr>
      <vt:lpstr>Mosaic Dispensation</vt:lpstr>
      <vt:lpstr>Mosaic Dispensation</vt:lpstr>
      <vt:lpstr>Mosaic Dispensation</vt:lpstr>
      <vt:lpstr>Mosaic Dispensation</vt:lpstr>
      <vt:lpstr>Mosaic Dispensation</vt:lpstr>
      <vt:lpstr>Mosaic Dispensation</vt:lpstr>
      <vt:lpstr>Mosaic Dispensation</vt:lpstr>
      <vt:lpstr>Mosaic Dispensation</vt:lpstr>
      <vt:lpstr>Mosaic Dispensation</vt:lpstr>
      <vt:lpstr>Mosaic Dispensation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Mosaic Dispensation</dc:title>
  <dc:creator>Ben Myers</dc:creator>
  <cp:keywords>The SHARE, Ep 8</cp:keywords>
  <cp:lastModifiedBy>Jones, Vanessa</cp:lastModifiedBy>
  <cp:revision>36</cp:revision>
  <cp:lastPrinted>2019-09-27T21:27:10Z</cp:lastPrinted>
  <dcterms:created xsi:type="dcterms:W3CDTF">2019-09-23T21:00:59Z</dcterms:created>
  <dcterms:modified xsi:type="dcterms:W3CDTF">2019-10-08T03:29:00Z</dcterms:modified>
</cp:coreProperties>
</file>