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15"/>
  </p:notesMasterIdLst>
  <p:sldIdLst>
    <p:sldId id="256" r:id="rId2"/>
    <p:sldId id="257" r:id="rId3"/>
    <p:sldId id="258" r:id="rId4"/>
    <p:sldId id="259" r:id="rId5"/>
    <p:sldId id="260" r:id="rId6"/>
    <p:sldId id="261" r:id="rId7"/>
    <p:sldId id="266" r:id="rId8"/>
    <p:sldId id="262" r:id="rId9"/>
    <p:sldId id="267" r:id="rId10"/>
    <p:sldId id="263" r:id="rId11"/>
    <p:sldId id="268"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987" autoAdjust="0"/>
    <p:restoredTop sz="94609" autoAdjust="0"/>
  </p:normalViewPr>
  <p:slideViewPr>
    <p:cSldViewPr snapToGrid="0">
      <p:cViewPr>
        <p:scale>
          <a:sx n="55" d="100"/>
          <a:sy n="55" d="100"/>
        </p:scale>
        <p:origin x="-1104" y="-29"/>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2E10D-6C0D-4C6F-9F97-D0DFC3536CD0}" type="datetimeFigureOut">
              <a:rPr lang="en-US" smtClean="0"/>
              <a:t>7/15/2019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C1EFD9-607C-49CF-BF8C-DD76BCC1CD83}" type="slidenum">
              <a:rPr lang="en-US" smtClean="0"/>
              <a:t>‹#›</a:t>
            </a:fld>
            <a:endParaRPr lang="en-US" dirty="0"/>
          </a:p>
        </p:txBody>
      </p:sp>
    </p:spTree>
    <p:extLst>
      <p:ext uri="{BB962C8B-B14F-4D97-AF65-F5344CB8AC3E}">
        <p14:creationId xmlns:p14="http://schemas.microsoft.com/office/powerpoint/2010/main" val="345038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US" dirty="0" smtClean="0"/>
              <a:t>Good Afternoon, I am Brother Bernard Aikens and I have been an active member of GACC since June of 2003. </a:t>
            </a:r>
          </a:p>
          <a:p>
            <a:endParaRPr lang="en-US" dirty="0"/>
          </a:p>
          <a:p>
            <a:r>
              <a:rPr lang="en-US" dirty="0" smtClean="0"/>
              <a:t>My topic for the Share is, “How Do I know I have been Transformed by the renewing of my mind?” </a:t>
            </a:r>
          </a:p>
          <a:p>
            <a:endParaRPr lang="en-US" dirty="0"/>
          </a:p>
          <a:p>
            <a:r>
              <a:rPr lang="en-US" dirty="0" smtClean="0"/>
              <a:t>Let’s first look at the scene above my topic. We have Saul on the road to Damascus, this is man’s plan. Then we have an intervention occurring that disrupts man’s plan and changes his course for life. Saul, the persecutor of the Church was on his way to continue his attack on God’s people. Our Lord intervened in a Prolific way that caused Saul to fall to the ground and ask what do you of me Lord? The Bible says every knee shall bow and all shall be brought low before our Lord. Saul at this point new he was not in charge and he submitted to God’s plan. </a:t>
            </a:r>
          </a:p>
          <a:p>
            <a:r>
              <a:rPr lang="en-US" dirty="0" smtClean="0"/>
              <a:t>Look at the next scene and we see two terms, the Old Man and the New man. Col 3:1-4 says set your affection on things above, and not on things on this earth. So we see Solomon when he became king asked God to give him a wise and discerning heart, 1 Kgs 3:9. Solomon started on fire with passion for leading, living and caring for God’s people iaw the word, (Up arrow) but in latter years of his life changed as his appetite for the flesh, foreign women, (down arrow)  caused him to sin greatly.  Unlike David who turned from sin, Solomon had 700 wives and 300 concubines that turned him away from the Lord.  It was the allure of the world that led to his downfall. </a:t>
            </a:r>
          </a:p>
          <a:p>
            <a:endParaRPr lang="en-US" dirty="0"/>
          </a:p>
          <a:p>
            <a:r>
              <a:rPr lang="en-US" dirty="0" smtClean="0"/>
              <a:t>Solomon’s Guide post was the Lord, but he decided that his only master would be his worldly desires.   Three key Points: 1) We can never underestimate our desires of the flesh 2) God’s commands are always for his glory… and our best 3) God never permits polygamy.   </a:t>
            </a:r>
            <a:endParaRPr lang="en-US" dirty="0"/>
          </a:p>
        </p:txBody>
      </p:sp>
      <p:sp>
        <p:nvSpPr>
          <p:cNvPr id="4" name="Slide Number Placeholder 3"/>
          <p:cNvSpPr>
            <a:spLocks noGrp="1"/>
          </p:cNvSpPr>
          <p:nvPr>
            <p:ph type="sldNum" sz="quarter" idx="10"/>
          </p:nvPr>
        </p:nvSpPr>
        <p:spPr/>
        <p:txBody>
          <a:bodyPr/>
          <a:lstStyle/>
          <a:p>
            <a:fld id="{32C1EFD9-607C-49CF-BF8C-DD76BCC1CD83}" type="slidenum">
              <a:rPr lang="en-US" smtClean="0"/>
              <a:t>1</a:t>
            </a:fld>
            <a:endParaRPr lang="en-US" dirty="0"/>
          </a:p>
        </p:txBody>
      </p:sp>
    </p:spTree>
    <p:extLst>
      <p:ext uri="{BB962C8B-B14F-4D97-AF65-F5344CB8AC3E}">
        <p14:creationId xmlns:p14="http://schemas.microsoft.com/office/powerpoint/2010/main" val="475578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key questions that will be answered during my presentation.</a:t>
            </a:r>
            <a:endParaRPr lang="en-US" dirty="0"/>
          </a:p>
        </p:txBody>
      </p:sp>
      <p:sp>
        <p:nvSpPr>
          <p:cNvPr id="4" name="Slide Number Placeholder 3"/>
          <p:cNvSpPr>
            <a:spLocks noGrp="1"/>
          </p:cNvSpPr>
          <p:nvPr>
            <p:ph type="sldNum" sz="quarter" idx="10"/>
          </p:nvPr>
        </p:nvSpPr>
        <p:spPr/>
        <p:txBody>
          <a:bodyPr/>
          <a:lstStyle/>
          <a:p>
            <a:fld id="{32C1EFD9-607C-49CF-BF8C-DD76BCC1CD83}" type="slidenum">
              <a:rPr lang="en-US" smtClean="0"/>
              <a:t>2</a:t>
            </a:fld>
            <a:endParaRPr lang="en-US" dirty="0"/>
          </a:p>
        </p:txBody>
      </p:sp>
    </p:spTree>
    <p:extLst>
      <p:ext uri="{BB962C8B-B14F-4D97-AF65-F5344CB8AC3E}">
        <p14:creationId xmlns:p14="http://schemas.microsoft.com/office/powerpoint/2010/main" val="504346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scripture is saying that  we must show love toward all mankind as our Lord  so loved the world that he gave his only son for remission of our sins.  </a:t>
            </a:r>
          </a:p>
          <a:p>
            <a:endParaRPr lang="en-US" dirty="0"/>
          </a:p>
          <a:p>
            <a:r>
              <a:rPr lang="en-US" dirty="0" smtClean="0"/>
              <a:t>Agape love in this since is pleasing to God.</a:t>
            </a:r>
            <a:endParaRPr lang="en-US" dirty="0"/>
          </a:p>
        </p:txBody>
      </p:sp>
      <p:sp>
        <p:nvSpPr>
          <p:cNvPr id="4" name="Slide Number Placeholder 3"/>
          <p:cNvSpPr>
            <a:spLocks noGrp="1"/>
          </p:cNvSpPr>
          <p:nvPr>
            <p:ph type="sldNum" sz="quarter" idx="10"/>
          </p:nvPr>
        </p:nvSpPr>
        <p:spPr/>
        <p:txBody>
          <a:bodyPr/>
          <a:lstStyle/>
          <a:p>
            <a:fld id="{32C1EFD9-607C-49CF-BF8C-DD76BCC1CD83}" type="slidenum">
              <a:rPr lang="en-US" smtClean="0"/>
              <a:t>3</a:t>
            </a:fld>
            <a:endParaRPr lang="en-US" dirty="0"/>
          </a:p>
        </p:txBody>
      </p:sp>
    </p:spTree>
    <p:extLst>
      <p:ext uri="{BB962C8B-B14F-4D97-AF65-F5344CB8AC3E}">
        <p14:creationId xmlns:p14="http://schemas.microsoft.com/office/powerpoint/2010/main" val="1507415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C1EFD9-607C-49CF-BF8C-DD76BCC1CD83}" type="slidenum">
              <a:rPr lang="en-US" smtClean="0"/>
              <a:t>4</a:t>
            </a:fld>
            <a:endParaRPr lang="en-US" dirty="0"/>
          </a:p>
        </p:txBody>
      </p:sp>
    </p:spTree>
    <p:extLst>
      <p:ext uri="{BB962C8B-B14F-4D97-AF65-F5344CB8AC3E}">
        <p14:creationId xmlns:p14="http://schemas.microsoft.com/office/powerpoint/2010/main" val="1829061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14662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1894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7C6F52A-A82B-47A2-A83A-8C4C91F2D59F}" type="datetimeFigureOut">
              <a:rPr lang="en-US" smtClean="0"/>
              <a:t>7/15/2019</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3763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3530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160EA64-D806-43AC-9DF2-F8C432F32B4C}" type="datetimeFigureOut">
              <a:rPr lang="en-US" smtClean="0"/>
              <a:t>7/15/2019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486939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00901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7/15/2019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7319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7/15/2019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866422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7/15/2019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6495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125932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53426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160EA64-D806-43AC-9DF2-F8C432F32B4C}" type="datetimeFigureOut">
              <a:rPr lang="en-US" smtClean="0"/>
              <a:t>7/15/2019</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9226162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59" y="2099865"/>
            <a:ext cx="11471565" cy="1739347"/>
          </a:xfrm>
        </p:spPr>
        <p:txBody>
          <a:bodyPr>
            <a:noAutofit/>
          </a:bodyPr>
          <a:lstStyle/>
          <a:p>
            <a:r>
              <a:rPr lang="en-US" sz="3600" dirty="0" smtClean="0"/>
              <a:t>How do I know</a:t>
            </a:r>
            <a:br>
              <a:rPr lang="en-US" sz="3600" dirty="0" smtClean="0"/>
            </a:br>
            <a:r>
              <a:rPr lang="en-US" sz="3600" dirty="0" smtClean="0"/>
              <a:t>I have been transformed by the renewing of my </a:t>
            </a:r>
            <a:br>
              <a:rPr lang="en-US" sz="3600" dirty="0" smtClean="0"/>
            </a:br>
            <a:r>
              <a:rPr lang="en-US" sz="3600" dirty="0" smtClean="0"/>
              <a:t>mind? </a:t>
            </a:r>
            <a:endParaRPr lang="en-US" sz="3600" dirty="0"/>
          </a:p>
        </p:txBody>
      </p:sp>
      <p:sp>
        <p:nvSpPr>
          <p:cNvPr id="3" name="Subtitle 2"/>
          <p:cNvSpPr>
            <a:spLocks noGrp="1"/>
          </p:cNvSpPr>
          <p:nvPr>
            <p:ph type="subTitle" idx="1"/>
          </p:nvPr>
        </p:nvSpPr>
        <p:spPr>
          <a:xfrm>
            <a:off x="1524000" y="3996250"/>
            <a:ext cx="9144000" cy="2747450"/>
          </a:xfrm>
        </p:spPr>
        <p:txBody>
          <a:bodyPr>
            <a:normAutofit lnSpcReduction="10000"/>
          </a:bodyPr>
          <a:lstStyle/>
          <a:p>
            <a:endParaRPr lang="en-US" dirty="0" smtClean="0"/>
          </a:p>
          <a:p>
            <a:r>
              <a:rPr lang="en-US" dirty="0" smtClean="0"/>
              <a:t>THE OLD MAN                                                                                                                THE NEW MAN</a:t>
            </a:r>
          </a:p>
          <a:p>
            <a:endParaRPr lang="en-US" dirty="0"/>
          </a:p>
          <a:p>
            <a:endParaRPr lang="en-US" dirty="0" smtClean="0"/>
          </a:p>
          <a:p>
            <a:r>
              <a:rPr lang="en-US" dirty="0" smtClean="0"/>
              <a:t>GUIDE-POST OR EXAMPLE?</a:t>
            </a:r>
          </a:p>
          <a:p>
            <a:pPr algn="l"/>
            <a:r>
              <a:rPr lang="en-US" dirty="0" smtClean="0"/>
              <a:t>SOLOMON   			</a:t>
            </a:r>
            <a:r>
              <a:rPr lang="en-US" dirty="0" smtClean="0">
                <a:solidFill>
                  <a:srgbClr val="FF0000"/>
                </a:solidFill>
              </a:rPr>
              <a:t>2 PETER 1:3 (OBS LESSON 1)</a:t>
            </a:r>
            <a:r>
              <a:rPr lang="en-US" dirty="0" smtClean="0"/>
              <a:t>				PAUL </a:t>
            </a:r>
            <a:endParaRPr lang="en-US" dirty="0"/>
          </a:p>
        </p:txBody>
      </p:sp>
      <p:pic>
        <p:nvPicPr>
          <p:cNvPr id="1026" name="Picture 2" descr="C:\Users\Owner\AppData\Local\Microsoft\Windows\INetCache\IE\EFE76JGM\1200px-Rembrandt_Harmensz._van_Rijn_04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444" y="74817"/>
            <a:ext cx="1724667" cy="20250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AppData\Local\Microsoft\Windows\INetCache\IE\AFKHC3M9\Pauls_Last_Words_-_2_Timothy_4-1_-_18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3174" y="74816"/>
            <a:ext cx="2414016" cy="192023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wner\AppData\Local\Microsoft\Windows\INetCache\IE\36DII0UB\country-road-809921_960_72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5111" y="74816"/>
            <a:ext cx="5018063" cy="19202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76109" y="415636"/>
            <a:ext cx="810491" cy="230832"/>
          </a:xfrm>
          <a:prstGeom prst="rect">
            <a:avLst/>
          </a:prstGeom>
          <a:noFill/>
        </p:spPr>
        <p:txBody>
          <a:bodyPr wrap="square" rtlCol="0">
            <a:spAutoFit/>
          </a:bodyPr>
          <a:lstStyle/>
          <a:p>
            <a:r>
              <a:rPr lang="en-US" sz="900" dirty="0" smtClean="0">
                <a:solidFill>
                  <a:srgbClr val="FF0000"/>
                </a:solidFill>
              </a:rPr>
              <a:t>DAMASCUS</a:t>
            </a:r>
            <a:endParaRPr lang="en-US" sz="900" dirty="0">
              <a:solidFill>
                <a:srgbClr val="FF0000"/>
              </a:solidFill>
            </a:endParaRPr>
          </a:p>
        </p:txBody>
      </p:sp>
      <p:pic>
        <p:nvPicPr>
          <p:cNvPr id="1036" name="Picture 12" descr="C:\Users\Owner\AppData\Local\Microsoft\Windows\INetCache\IE\36DII0UB\521878692_1280x96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3373" y="1034936"/>
            <a:ext cx="883227" cy="85621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Owner\AppData\Local\Microsoft\Windows\INetCache\IE\36DII0UB\rUFxc[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4473" y="4104409"/>
            <a:ext cx="4842163" cy="15066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86599" y="1508157"/>
            <a:ext cx="1099457" cy="338554"/>
          </a:xfrm>
          <a:prstGeom prst="rect">
            <a:avLst/>
          </a:prstGeom>
          <a:noFill/>
        </p:spPr>
        <p:txBody>
          <a:bodyPr wrap="square" rtlCol="0">
            <a:spAutoFit/>
          </a:bodyPr>
          <a:lstStyle/>
          <a:p>
            <a:r>
              <a:rPr lang="en-US" sz="1600" dirty="0" smtClean="0">
                <a:solidFill>
                  <a:srgbClr val="FF0000"/>
                </a:solidFill>
              </a:rPr>
              <a:t>PAUL</a:t>
            </a:r>
            <a:endParaRPr lang="en-US" sz="1600" dirty="0">
              <a:solidFill>
                <a:srgbClr val="FF0000"/>
              </a:solidFill>
            </a:endParaRPr>
          </a:p>
        </p:txBody>
      </p:sp>
      <p:sp>
        <p:nvSpPr>
          <p:cNvPr id="10" name="Down Arrow 9"/>
          <p:cNvSpPr/>
          <p:nvPr/>
        </p:nvSpPr>
        <p:spPr>
          <a:xfrm>
            <a:off x="3470566" y="581890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rot="10800000">
            <a:off x="2982191" y="5756562"/>
            <a:ext cx="484632" cy="1030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023754" y="6001575"/>
            <a:ext cx="255504" cy="646331"/>
          </a:xfrm>
          <a:prstGeom prst="rect">
            <a:avLst/>
          </a:prstGeom>
          <a:noFill/>
        </p:spPr>
        <p:txBody>
          <a:bodyPr wrap="square" rtlCol="0">
            <a:spAutoFit/>
          </a:bodyPr>
          <a:lstStyle/>
          <a:p>
            <a:r>
              <a:rPr lang="en-US" sz="3600" dirty="0" smtClean="0">
                <a:solidFill>
                  <a:srgbClr val="FF0000"/>
                </a:solidFill>
              </a:rPr>
              <a:t>s</a:t>
            </a:r>
            <a:endParaRPr lang="en-US" sz="3600" dirty="0">
              <a:solidFill>
                <a:srgbClr val="FF0000"/>
              </a:solidFill>
            </a:endParaRPr>
          </a:p>
        </p:txBody>
      </p:sp>
      <p:sp>
        <p:nvSpPr>
          <p:cNvPr id="13" name="TextBox 12"/>
          <p:cNvSpPr txBox="1"/>
          <p:nvPr/>
        </p:nvSpPr>
        <p:spPr>
          <a:xfrm>
            <a:off x="3532909" y="6078681"/>
            <a:ext cx="270163" cy="523220"/>
          </a:xfrm>
          <a:prstGeom prst="rect">
            <a:avLst/>
          </a:prstGeom>
          <a:noFill/>
        </p:spPr>
        <p:txBody>
          <a:bodyPr wrap="square" rtlCol="0">
            <a:spAutoFit/>
          </a:bodyPr>
          <a:lstStyle/>
          <a:p>
            <a:r>
              <a:rPr lang="en-US" sz="2800" dirty="0">
                <a:solidFill>
                  <a:srgbClr val="FF0000"/>
                </a:solidFill>
              </a:rPr>
              <a:t>E</a:t>
            </a:r>
          </a:p>
        </p:txBody>
      </p:sp>
      <p:sp>
        <p:nvSpPr>
          <p:cNvPr id="14" name="Down Arrow 13"/>
          <p:cNvSpPr/>
          <p:nvPr/>
        </p:nvSpPr>
        <p:spPr>
          <a:xfrm>
            <a:off x="9767455" y="582929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829799" y="6026726"/>
            <a:ext cx="207818" cy="461665"/>
          </a:xfrm>
          <a:prstGeom prst="rect">
            <a:avLst/>
          </a:prstGeom>
          <a:noFill/>
        </p:spPr>
        <p:txBody>
          <a:bodyPr wrap="square" rtlCol="0">
            <a:spAutoFit/>
          </a:bodyPr>
          <a:lstStyle/>
          <a:p>
            <a:r>
              <a:rPr lang="en-US" sz="2400" dirty="0" smtClean="0">
                <a:solidFill>
                  <a:srgbClr val="7030A0"/>
                </a:solidFill>
              </a:rPr>
              <a:t>S</a:t>
            </a:r>
            <a:endParaRPr lang="en-US" sz="2400" dirty="0">
              <a:solidFill>
                <a:srgbClr val="7030A0"/>
              </a:solidFill>
            </a:endParaRPr>
          </a:p>
        </p:txBody>
      </p:sp>
      <p:sp>
        <p:nvSpPr>
          <p:cNvPr id="16" name="Down Arrow 15"/>
          <p:cNvSpPr/>
          <p:nvPr/>
        </p:nvSpPr>
        <p:spPr>
          <a:xfrm rot="10800000">
            <a:off x="10297386" y="574616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0387445" y="5972399"/>
            <a:ext cx="190500" cy="461665"/>
          </a:xfrm>
          <a:prstGeom prst="rect">
            <a:avLst/>
          </a:prstGeom>
          <a:noFill/>
        </p:spPr>
        <p:txBody>
          <a:bodyPr wrap="square" rtlCol="0">
            <a:spAutoFit/>
          </a:bodyPr>
          <a:lstStyle/>
          <a:p>
            <a:r>
              <a:rPr lang="en-US" sz="2400" dirty="0">
                <a:solidFill>
                  <a:srgbClr val="7030A0"/>
                </a:solidFill>
              </a:rPr>
              <a:t>E</a:t>
            </a:r>
          </a:p>
        </p:txBody>
      </p:sp>
      <p:sp>
        <p:nvSpPr>
          <p:cNvPr id="6" name="TextBox 5"/>
          <p:cNvSpPr txBox="1"/>
          <p:nvPr/>
        </p:nvSpPr>
        <p:spPr>
          <a:xfrm>
            <a:off x="11059886" y="6078681"/>
            <a:ext cx="1132114" cy="369332"/>
          </a:xfrm>
          <a:prstGeom prst="rect">
            <a:avLst/>
          </a:prstGeom>
          <a:noFill/>
        </p:spPr>
        <p:txBody>
          <a:bodyPr wrap="square" rtlCol="0">
            <a:spAutoFit/>
          </a:bodyPr>
          <a:lstStyle/>
          <a:p>
            <a:r>
              <a:rPr lang="en-US" dirty="0" smtClean="0"/>
              <a:t>PAUL</a:t>
            </a:r>
            <a:endParaRPr lang="en-US" dirty="0"/>
          </a:p>
        </p:txBody>
      </p:sp>
    </p:spTree>
    <p:extLst>
      <p:ext uri="{BB962C8B-B14F-4D97-AF65-F5344CB8AC3E}">
        <p14:creationId xmlns:p14="http://schemas.microsoft.com/office/powerpoint/2010/main" val="3954358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96591"/>
            <a:ext cx="12192000" cy="2961409"/>
          </a:xfrm>
        </p:spPr>
        <p:txBody>
          <a:bodyPr>
            <a:normAutofit fontScale="85000" lnSpcReduction="20000"/>
          </a:bodyPr>
          <a:lstStyle/>
          <a:p>
            <a:pPr marL="342900" indent="-342900" algn="l">
              <a:buFont typeface="Arial" panose="020B0604020202020204" pitchFamily="34" charset="0"/>
              <a:buChar char="•"/>
            </a:pPr>
            <a:r>
              <a:rPr lang="en-US" dirty="0" smtClean="0">
                <a:solidFill>
                  <a:srgbClr val="FF0000"/>
                </a:solidFill>
              </a:rPr>
              <a:t>Rom 12:2 </a:t>
            </a:r>
            <a:r>
              <a:rPr lang="en-US" dirty="0" smtClean="0"/>
              <a:t>This is accomplished by the renewing of our minds, an inward spiritual transformation that will </a:t>
            </a:r>
            <a:r>
              <a:rPr lang="en-US" dirty="0" smtClean="0">
                <a:solidFill>
                  <a:srgbClr val="FF0000"/>
                </a:solidFill>
              </a:rPr>
              <a:t>manifest itself in outward actions. (Worldly centered to Godly centered)</a:t>
            </a:r>
          </a:p>
          <a:p>
            <a:pPr marL="342900" indent="-342900" algn="l">
              <a:buFont typeface="Arial" panose="020B0604020202020204" pitchFamily="34" charset="0"/>
              <a:buChar char="•"/>
            </a:pPr>
            <a:r>
              <a:rPr lang="en-US" dirty="0" smtClean="0">
                <a:solidFill>
                  <a:srgbClr val="FF0000"/>
                </a:solidFill>
              </a:rPr>
              <a:t>Col 10:10 </a:t>
            </a:r>
            <a:r>
              <a:rPr lang="en-US" dirty="0" smtClean="0"/>
              <a:t>In the transformed life in Christ, this is demonstrated through our “</a:t>
            </a:r>
            <a:r>
              <a:rPr lang="en-US" dirty="0" smtClean="0">
                <a:solidFill>
                  <a:srgbClr val="FF0000"/>
                </a:solidFill>
              </a:rPr>
              <a:t>bearing fruit in every work and growing in the knowledge of God”</a:t>
            </a:r>
          </a:p>
          <a:p>
            <a:pPr marL="342900" indent="-342900" algn="l">
              <a:buFont typeface="Arial" panose="020B0604020202020204" pitchFamily="34" charset="0"/>
              <a:buChar char="•"/>
            </a:pPr>
            <a:r>
              <a:rPr lang="en-US" dirty="0" smtClean="0"/>
              <a:t>Transformation involves those who were once far from God being  “</a:t>
            </a:r>
            <a:r>
              <a:rPr lang="en-US" dirty="0" smtClean="0">
                <a:solidFill>
                  <a:srgbClr val="FF0000"/>
                </a:solidFill>
              </a:rPr>
              <a:t>drawn near</a:t>
            </a:r>
            <a:r>
              <a:rPr lang="en-US" dirty="0" smtClean="0"/>
              <a:t>” to Him through the blood of Christ. (</a:t>
            </a:r>
            <a:r>
              <a:rPr lang="en-US" dirty="0" smtClean="0">
                <a:solidFill>
                  <a:srgbClr val="FF0000"/>
                </a:solidFill>
              </a:rPr>
              <a:t>Eph 2:13</a:t>
            </a:r>
            <a:r>
              <a:rPr lang="en-US" dirty="0" smtClean="0"/>
              <a:t>)</a:t>
            </a:r>
          </a:p>
          <a:p>
            <a:pPr marL="342900" indent="-342900" algn="l">
              <a:buFont typeface="Arial" panose="020B0604020202020204" pitchFamily="34" charset="0"/>
              <a:buChar char="•"/>
            </a:pPr>
            <a:r>
              <a:rPr lang="en-US" dirty="0" smtClean="0"/>
              <a:t>Transformation within us is seen in the way we increasingly </a:t>
            </a:r>
            <a:r>
              <a:rPr lang="en-US" dirty="0" smtClean="0">
                <a:solidFill>
                  <a:srgbClr val="FF0000"/>
                </a:solidFill>
              </a:rPr>
              <a:t>reflect the likeness and glory of Christ </a:t>
            </a:r>
            <a:r>
              <a:rPr lang="en-US" dirty="0" smtClean="0"/>
              <a:t>. (</a:t>
            </a:r>
            <a:r>
              <a:rPr lang="en-US" dirty="0" smtClean="0">
                <a:solidFill>
                  <a:srgbClr val="FF0000"/>
                </a:solidFill>
              </a:rPr>
              <a:t>2 Cor 3:18</a:t>
            </a:r>
            <a:r>
              <a:rPr lang="en-US" dirty="0" smtClean="0"/>
              <a:t>)</a:t>
            </a:r>
          </a:p>
          <a:p>
            <a:pPr marL="342900" indent="-342900" algn="l">
              <a:buFont typeface="Arial" panose="020B0604020202020204" pitchFamily="34" charset="0"/>
              <a:buChar char="•"/>
            </a:pPr>
            <a:r>
              <a:rPr lang="en-US" dirty="0" smtClean="0">
                <a:solidFill>
                  <a:srgbClr val="FF0000"/>
                </a:solidFill>
              </a:rPr>
              <a:t>Rom 8:9</a:t>
            </a:r>
            <a:r>
              <a:rPr lang="en-US" dirty="0" smtClean="0"/>
              <a:t> The Apostle Paul said, “</a:t>
            </a:r>
            <a:r>
              <a:rPr lang="en-US" dirty="0" smtClean="0">
                <a:solidFill>
                  <a:srgbClr val="FF0000"/>
                </a:solidFill>
              </a:rPr>
              <a:t>You</a:t>
            </a:r>
            <a:r>
              <a:rPr lang="en-US" dirty="0" smtClean="0"/>
              <a:t>, however, are </a:t>
            </a:r>
            <a:r>
              <a:rPr lang="en-US" dirty="0" smtClean="0">
                <a:solidFill>
                  <a:srgbClr val="FF0000"/>
                </a:solidFill>
              </a:rPr>
              <a:t>controlled</a:t>
            </a:r>
            <a:r>
              <a:rPr lang="en-US" dirty="0" smtClean="0"/>
              <a:t> not by the sinful nature but </a:t>
            </a:r>
            <a:r>
              <a:rPr lang="en-US" dirty="0" smtClean="0">
                <a:solidFill>
                  <a:srgbClr val="FF0000"/>
                </a:solidFill>
              </a:rPr>
              <a:t>by the Spirit</a:t>
            </a:r>
            <a:r>
              <a:rPr lang="en-US" dirty="0" smtClean="0"/>
              <a:t>, if the Spirit of God lives in you</a:t>
            </a:r>
          </a:p>
          <a:p>
            <a:pPr marL="342900" indent="-342900" algn="l">
              <a:buFont typeface="Arial" panose="020B0604020202020204" pitchFamily="34" charset="0"/>
              <a:buChar char="•"/>
            </a:pPr>
            <a:r>
              <a:rPr lang="en-US" dirty="0" smtClean="0">
                <a:solidFill>
                  <a:srgbClr val="FF0000"/>
                </a:solidFill>
              </a:rPr>
              <a:t>You got a new Attitude</a:t>
            </a:r>
            <a:r>
              <a:rPr lang="en-US" dirty="0" smtClean="0"/>
              <a:t>: Paul said, “ I have been crucified with Christ and I no longer live, but </a:t>
            </a:r>
            <a:r>
              <a:rPr lang="en-US" dirty="0" smtClean="0">
                <a:solidFill>
                  <a:srgbClr val="FF0000"/>
                </a:solidFill>
              </a:rPr>
              <a:t>Christ lives in me </a:t>
            </a:r>
            <a:r>
              <a:rPr lang="en-US" dirty="0" smtClean="0"/>
              <a:t>. The life </a:t>
            </a:r>
            <a:r>
              <a:rPr lang="en-US" dirty="0" smtClean="0">
                <a:solidFill>
                  <a:srgbClr val="FF0000"/>
                </a:solidFill>
              </a:rPr>
              <a:t>I live </a:t>
            </a:r>
            <a:r>
              <a:rPr lang="en-US" dirty="0" smtClean="0"/>
              <a:t>in the </a:t>
            </a:r>
            <a:r>
              <a:rPr lang="en-US" dirty="0" smtClean="0">
                <a:solidFill>
                  <a:srgbClr val="FF0000"/>
                </a:solidFill>
              </a:rPr>
              <a:t>body</a:t>
            </a:r>
            <a:r>
              <a:rPr lang="en-US" dirty="0" smtClean="0"/>
              <a:t>, I live by </a:t>
            </a:r>
            <a:r>
              <a:rPr lang="en-US" dirty="0" smtClean="0">
                <a:solidFill>
                  <a:srgbClr val="FF0000"/>
                </a:solidFill>
              </a:rPr>
              <a:t>faith </a:t>
            </a:r>
            <a:r>
              <a:rPr lang="en-US" dirty="0" smtClean="0"/>
              <a:t>in the </a:t>
            </a:r>
            <a:r>
              <a:rPr lang="en-US" dirty="0" smtClean="0">
                <a:solidFill>
                  <a:srgbClr val="FF0000"/>
                </a:solidFill>
              </a:rPr>
              <a:t>son of God</a:t>
            </a:r>
            <a:r>
              <a:rPr lang="en-US" dirty="0" smtClean="0"/>
              <a:t>, who loved me and gave himself for me.” (</a:t>
            </a:r>
            <a:r>
              <a:rPr lang="en-US" dirty="0" smtClean="0">
                <a:solidFill>
                  <a:srgbClr val="FF0000"/>
                </a:solidFill>
              </a:rPr>
              <a:t>Gal 2:20</a:t>
            </a:r>
            <a:r>
              <a:rPr lang="en-US" dirty="0" smtClean="0"/>
              <a:t>)    </a:t>
            </a:r>
            <a:endParaRPr lang="en-US" dirty="0"/>
          </a:p>
        </p:txBody>
      </p:sp>
      <p:pic>
        <p:nvPicPr>
          <p:cNvPr id="4" name="Picture 3" descr="Tarot M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444" y="74818"/>
            <a:ext cx="6700058" cy="2025047"/>
          </a:xfrm>
          <a:prstGeom prst="rect">
            <a:avLst/>
          </a:prstGeom>
        </p:spPr>
      </p:pic>
      <p:sp>
        <p:nvSpPr>
          <p:cNvPr id="5" name="Title 4"/>
          <p:cNvSpPr>
            <a:spLocks noGrp="1"/>
          </p:cNvSpPr>
          <p:nvPr>
            <p:ph type="ctrTitle"/>
          </p:nvPr>
        </p:nvSpPr>
        <p:spPr>
          <a:xfrm>
            <a:off x="1" y="2166364"/>
            <a:ext cx="12192000" cy="1739347"/>
          </a:xfrm>
        </p:spPr>
        <p:txBody>
          <a:bodyPr>
            <a:normAutofit/>
          </a:bodyPr>
          <a:lstStyle/>
          <a:p>
            <a:r>
              <a:rPr lang="en-US" sz="2400" dirty="0" smtClean="0"/>
              <a:t>vi. What does a transformed mind of A Believer look like?</a:t>
            </a:r>
            <a:endParaRPr lang="en-US" sz="2400" dirty="0"/>
          </a:p>
        </p:txBody>
      </p:sp>
      <p:pic>
        <p:nvPicPr>
          <p:cNvPr id="3074" name="Picture 2" descr="C:\Users\Owner\AppData\Local\Microsoft\Windows\INetCache\IE\36DII0UB\006-paul-cypru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209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44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rot M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444" y="74818"/>
            <a:ext cx="6700058" cy="2025047"/>
          </a:xfrm>
          <a:prstGeom prst="rect">
            <a:avLst/>
          </a:prstGeom>
        </p:spPr>
      </p:pic>
      <p:sp>
        <p:nvSpPr>
          <p:cNvPr id="5" name="Title 4"/>
          <p:cNvSpPr>
            <a:spLocks noGrp="1"/>
          </p:cNvSpPr>
          <p:nvPr>
            <p:ph type="ctrTitle"/>
          </p:nvPr>
        </p:nvSpPr>
        <p:spPr>
          <a:xfrm>
            <a:off x="1" y="2166364"/>
            <a:ext cx="12192000" cy="1566051"/>
          </a:xfrm>
        </p:spPr>
        <p:txBody>
          <a:bodyPr>
            <a:normAutofit/>
          </a:bodyPr>
          <a:lstStyle/>
          <a:p>
            <a:r>
              <a:rPr lang="en-US" sz="2400" dirty="0" smtClean="0"/>
              <a:t>vi. What does a transformed mind of A Believer look like?</a:t>
            </a:r>
            <a:endParaRPr lang="en-US" sz="2400" dirty="0"/>
          </a:p>
        </p:txBody>
      </p:sp>
      <p:sp>
        <p:nvSpPr>
          <p:cNvPr id="2" name="Subtitle 1"/>
          <p:cNvSpPr>
            <a:spLocks noGrp="1"/>
          </p:cNvSpPr>
          <p:nvPr>
            <p:ph type="subTitle" idx="1"/>
          </p:nvPr>
        </p:nvSpPr>
        <p:spPr>
          <a:xfrm>
            <a:off x="1" y="3798914"/>
            <a:ext cx="12191999" cy="3117275"/>
          </a:xfrm>
        </p:spPr>
        <p:txBody>
          <a:bodyPr/>
          <a:lstStyle/>
          <a:p>
            <a:pPr marL="457200" indent="-457200" algn="l">
              <a:buAutoNum type="arabicPeriod"/>
            </a:pPr>
            <a:r>
              <a:rPr lang="en-US" dirty="0" smtClean="0">
                <a:solidFill>
                  <a:srgbClr val="FF0000"/>
                </a:solidFill>
              </a:rPr>
              <a:t>You live in hope </a:t>
            </a:r>
            <a:r>
              <a:rPr lang="en-US" dirty="0" smtClean="0"/>
              <a:t>….. knowing no matter the problem, </a:t>
            </a:r>
            <a:r>
              <a:rPr lang="en-US" u="sng" dirty="0" smtClean="0"/>
              <a:t>all </a:t>
            </a:r>
            <a:r>
              <a:rPr lang="en-US" dirty="0" smtClean="0"/>
              <a:t>will work out . </a:t>
            </a:r>
          </a:p>
          <a:p>
            <a:pPr marL="457200" indent="-457200" algn="l">
              <a:buAutoNum type="arabicPeriod"/>
            </a:pPr>
            <a:r>
              <a:rPr lang="en-US" dirty="0" smtClean="0"/>
              <a:t>The </a:t>
            </a:r>
            <a:r>
              <a:rPr lang="en-US" dirty="0" smtClean="0">
                <a:solidFill>
                  <a:srgbClr val="FF0000"/>
                </a:solidFill>
              </a:rPr>
              <a:t>improbable appear reasonable</a:t>
            </a:r>
            <a:r>
              <a:rPr lang="en-US" dirty="0" smtClean="0"/>
              <a:t>. If God said it, I believe it, and have confidence it will happen. </a:t>
            </a:r>
          </a:p>
          <a:p>
            <a:pPr marL="457200" indent="-457200" algn="l">
              <a:buAutoNum type="arabicPeriod"/>
            </a:pPr>
            <a:r>
              <a:rPr lang="en-US" dirty="0" smtClean="0">
                <a:solidFill>
                  <a:srgbClr val="FF0000"/>
                </a:solidFill>
              </a:rPr>
              <a:t>You live in peace </a:t>
            </a:r>
            <a:r>
              <a:rPr lang="en-US" dirty="0" smtClean="0"/>
              <a:t>with yourself and others and you don’t worry; your speculations are positive (</a:t>
            </a:r>
            <a:r>
              <a:rPr lang="en-US" dirty="0" smtClean="0">
                <a:solidFill>
                  <a:srgbClr val="FF0000"/>
                </a:solidFill>
              </a:rPr>
              <a:t>2 Cor 10:5</a:t>
            </a:r>
            <a:r>
              <a:rPr lang="en-US" dirty="0" smtClean="0"/>
              <a:t>) </a:t>
            </a:r>
          </a:p>
          <a:p>
            <a:pPr marL="457200" indent="-457200" algn="l">
              <a:buAutoNum type="arabicPeriod"/>
            </a:pPr>
            <a:r>
              <a:rPr lang="en-US" dirty="0" smtClean="0"/>
              <a:t>I’m Okay! I </a:t>
            </a:r>
            <a:r>
              <a:rPr lang="en-US" dirty="0" smtClean="0">
                <a:solidFill>
                  <a:srgbClr val="FF0000"/>
                </a:solidFill>
              </a:rPr>
              <a:t>accept my weaknesses </a:t>
            </a:r>
            <a:r>
              <a:rPr lang="en-US" dirty="0" smtClean="0"/>
              <a:t>knowing that when and where I am weak </a:t>
            </a:r>
            <a:r>
              <a:rPr lang="en-US" dirty="0" smtClean="0">
                <a:solidFill>
                  <a:srgbClr val="FF0000"/>
                </a:solidFill>
              </a:rPr>
              <a:t>Christ is strong </a:t>
            </a:r>
            <a:r>
              <a:rPr lang="en-US" dirty="0" smtClean="0"/>
              <a:t>(</a:t>
            </a:r>
            <a:r>
              <a:rPr lang="en-US" dirty="0" smtClean="0">
                <a:solidFill>
                  <a:srgbClr val="FF0000"/>
                </a:solidFill>
              </a:rPr>
              <a:t>2 Cor 12:9-10</a:t>
            </a:r>
            <a:r>
              <a:rPr lang="en-US" dirty="0" smtClean="0"/>
              <a:t>)</a:t>
            </a:r>
          </a:p>
          <a:p>
            <a:pPr marL="457200" indent="-457200" algn="l">
              <a:buAutoNum type="arabicPeriod"/>
            </a:pPr>
            <a:r>
              <a:rPr lang="en-US" dirty="0" smtClean="0"/>
              <a:t> You are </a:t>
            </a:r>
            <a:r>
              <a:rPr lang="en-US" dirty="0" smtClean="0">
                <a:solidFill>
                  <a:srgbClr val="FF0000"/>
                </a:solidFill>
              </a:rPr>
              <a:t>quick to forgive </a:t>
            </a:r>
            <a:r>
              <a:rPr lang="en-US" dirty="0" smtClean="0"/>
              <a:t>and freely </a:t>
            </a:r>
            <a:r>
              <a:rPr lang="en-US" dirty="0" smtClean="0">
                <a:solidFill>
                  <a:srgbClr val="FF0000"/>
                </a:solidFill>
              </a:rPr>
              <a:t>give</a:t>
            </a:r>
            <a:r>
              <a:rPr lang="en-US" dirty="0" smtClean="0"/>
              <a:t> others </a:t>
            </a:r>
            <a:r>
              <a:rPr lang="en-US" dirty="0" smtClean="0">
                <a:solidFill>
                  <a:srgbClr val="FF0000"/>
                </a:solidFill>
              </a:rPr>
              <a:t>grace</a:t>
            </a:r>
            <a:r>
              <a:rPr lang="en-US" dirty="0" smtClean="0"/>
              <a:t> and </a:t>
            </a:r>
            <a:r>
              <a:rPr lang="en-US" dirty="0" smtClean="0">
                <a:solidFill>
                  <a:srgbClr val="FF0000"/>
                </a:solidFill>
              </a:rPr>
              <a:t>mercy</a:t>
            </a:r>
            <a:r>
              <a:rPr lang="en-US" dirty="0" smtClean="0"/>
              <a:t>. (Quiet on offenses and confront in love) </a:t>
            </a:r>
          </a:p>
          <a:p>
            <a:pPr marL="457200" indent="-457200" algn="l">
              <a:buAutoNum type="arabicPeriod"/>
            </a:pPr>
            <a:r>
              <a:rPr lang="en-US" dirty="0" smtClean="0"/>
              <a:t>You are </a:t>
            </a:r>
            <a:r>
              <a:rPr lang="en-US" dirty="0" smtClean="0">
                <a:solidFill>
                  <a:srgbClr val="FF0000"/>
                </a:solidFill>
              </a:rPr>
              <a:t>confident and thankful</a:t>
            </a:r>
            <a:r>
              <a:rPr lang="en-US" dirty="0" smtClean="0"/>
              <a:t>. (</a:t>
            </a:r>
            <a:r>
              <a:rPr lang="en-US" dirty="0" smtClean="0">
                <a:solidFill>
                  <a:srgbClr val="FF0000"/>
                </a:solidFill>
              </a:rPr>
              <a:t>Phil 4:13</a:t>
            </a:r>
            <a:r>
              <a:rPr lang="en-US" dirty="0" smtClean="0"/>
              <a:t>) </a:t>
            </a:r>
          </a:p>
          <a:p>
            <a:pPr marL="457200" indent="-457200" algn="l">
              <a:buAutoNum type="arabicPeriod"/>
            </a:pPr>
            <a:r>
              <a:rPr lang="en-US" dirty="0" smtClean="0"/>
              <a:t>You believe in others and give them the benefit of the doubt. (</a:t>
            </a:r>
            <a:r>
              <a:rPr lang="en-US" dirty="0" smtClean="0">
                <a:solidFill>
                  <a:srgbClr val="FF0000"/>
                </a:solidFill>
              </a:rPr>
              <a:t>I am my brothers keeper</a:t>
            </a:r>
            <a:r>
              <a:rPr lang="en-US" dirty="0" smtClean="0"/>
              <a:t>) </a:t>
            </a:r>
            <a:r>
              <a:rPr lang="en-US" dirty="0" smtClean="0">
                <a:solidFill>
                  <a:srgbClr val="FF0000"/>
                </a:solidFill>
              </a:rPr>
              <a:t>Gen 4:9 &amp; Gal 6:2</a:t>
            </a:r>
            <a:r>
              <a:rPr lang="en-US" dirty="0" smtClean="0"/>
              <a:t>                   </a:t>
            </a:r>
          </a:p>
          <a:p>
            <a:pPr marL="457200" indent="-457200" algn="l">
              <a:buAutoNum type="arabicPeriod"/>
            </a:pPr>
            <a:endParaRPr lang="en-US" dirty="0" smtClean="0"/>
          </a:p>
          <a:p>
            <a:pPr marL="457200" indent="-457200" algn="l">
              <a:buAutoNum type="arabicPeriod"/>
            </a:pPr>
            <a:endParaRPr lang="en-US" dirty="0" smtClean="0"/>
          </a:p>
          <a:p>
            <a:pPr marL="457200" indent="-457200" algn="l">
              <a:buAutoNum type="arabicPeriod"/>
            </a:pPr>
            <a:endParaRPr lang="en-US" dirty="0"/>
          </a:p>
        </p:txBody>
      </p:sp>
      <p:pic>
        <p:nvPicPr>
          <p:cNvPr id="1026" name="Picture 2" descr="C:\Users\Owner\AppData\Local\Microsoft\Windows\INetCache\IE\36DII0UB\blooddon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444" y="74818"/>
            <a:ext cx="6700058" cy="2025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653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59" y="2099865"/>
            <a:ext cx="11471565" cy="1739347"/>
          </a:xfrm>
        </p:spPr>
        <p:txBody>
          <a:bodyPr>
            <a:noAutofit/>
          </a:bodyPr>
          <a:lstStyle/>
          <a:p>
            <a:r>
              <a:rPr lang="en-US" sz="3600" dirty="0" smtClean="0"/>
              <a:t>What does a transformed mind look like? </a:t>
            </a:r>
            <a:endParaRPr lang="en-US" sz="3600" dirty="0"/>
          </a:p>
        </p:txBody>
      </p:sp>
      <p:sp>
        <p:nvSpPr>
          <p:cNvPr id="3" name="Subtitle 2"/>
          <p:cNvSpPr>
            <a:spLocks noGrp="1"/>
          </p:cNvSpPr>
          <p:nvPr>
            <p:ph type="subTitle" idx="1"/>
          </p:nvPr>
        </p:nvSpPr>
        <p:spPr>
          <a:xfrm>
            <a:off x="0" y="3996250"/>
            <a:ext cx="12192000" cy="2861750"/>
          </a:xfrm>
        </p:spPr>
        <p:txBody>
          <a:bodyPr>
            <a:normAutofit/>
          </a:bodyPr>
          <a:lstStyle/>
          <a:p>
            <a:pPr algn="l"/>
            <a:r>
              <a:rPr lang="en-US" dirty="0" smtClean="0"/>
              <a:t>8. </a:t>
            </a:r>
            <a:r>
              <a:rPr lang="en-US" dirty="0" smtClean="0">
                <a:solidFill>
                  <a:srgbClr val="FF0000"/>
                </a:solidFill>
              </a:rPr>
              <a:t>2 Tim 3:16-17 </a:t>
            </a:r>
            <a:r>
              <a:rPr lang="en-US" dirty="0" smtClean="0"/>
              <a:t>The man of God is prepared for every </a:t>
            </a:r>
            <a:r>
              <a:rPr lang="en-US" dirty="0" smtClean="0">
                <a:solidFill>
                  <a:srgbClr val="FF0000"/>
                </a:solidFill>
              </a:rPr>
              <a:t>good work</a:t>
            </a:r>
            <a:r>
              <a:rPr lang="en-US" dirty="0" smtClean="0"/>
              <a:t>.  (OBS lesson 1) </a:t>
            </a:r>
          </a:p>
          <a:p>
            <a:pPr algn="l"/>
            <a:r>
              <a:rPr lang="en-US" dirty="0" smtClean="0"/>
              <a:t>9. </a:t>
            </a:r>
            <a:r>
              <a:rPr lang="en-US" dirty="0" smtClean="0">
                <a:solidFill>
                  <a:srgbClr val="FF0000"/>
                </a:solidFill>
              </a:rPr>
              <a:t>John 10:10  </a:t>
            </a:r>
            <a:r>
              <a:rPr lang="en-US" dirty="0" smtClean="0"/>
              <a:t>“The thief comes to steal and kill and destroy</a:t>
            </a:r>
            <a:r>
              <a:rPr lang="en-US" dirty="0" smtClean="0">
                <a:solidFill>
                  <a:srgbClr val="FF0000"/>
                </a:solidFill>
              </a:rPr>
              <a:t>; I have come that you may have life, and have it to the fullest”</a:t>
            </a:r>
            <a:r>
              <a:rPr lang="en-US" dirty="0" smtClean="0"/>
              <a:t> (OBS lesson 1)  </a:t>
            </a:r>
          </a:p>
          <a:p>
            <a:pPr algn="l"/>
            <a:r>
              <a:rPr lang="en-US" dirty="0" smtClean="0"/>
              <a:t>10. </a:t>
            </a:r>
            <a:r>
              <a:rPr lang="en-US" dirty="0" smtClean="0">
                <a:solidFill>
                  <a:srgbClr val="FF0000"/>
                </a:solidFill>
              </a:rPr>
              <a:t>Math 7:13-14</a:t>
            </a:r>
            <a:r>
              <a:rPr lang="en-US" dirty="0" smtClean="0"/>
              <a:t>  I may have to go through the gate alone.  The bible says, </a:t>
            </a:r>
            <a:r>
              <a:rPr lang="en-US" dirty="0" smtClean="0">
                <a:solidFill>
                  <a:srgbClr val="FF0000"/>
                </a:solidFill>
              </a:rPr>
              <a:t>small is the gate and narrow the road that leads to life and only a few find it</a:t>
            </a:r>
            <a:r>
              <a:rPr lang="en-US" dirty="0" smtClean="0"/>
              <a:t>” (OBS lesson 1)</a:t>
            </a:r>
          </a:p>
          <a:p>
            <a:pPr algn="l"/>
            <a:r>
              <a:rPr lang="en-US" dirty="0" smtClean="0"/>
              <a:t>11. </a:t>
            </a:r>
            <a:r>
              <a:rPr lang="en-US" dirty="0" smtClean="0">
                <a:solidFill>
                  <a:srgbClr val="FF0000"/>
                </a:solidFill>
              </a:rPr>
              <a:t>Math 22:37-38 </a:t>
            </a:r>
            <a:r>
              <a:rPr lang="en-US" dirty="0" smtClean="0"/>
              <a:t>“</a:t>
            </a:r>
            <a:r>
              <a:rPr lang="en-US" dirty="0" smtClean="0">
                <a:solidFill>
                  <a:srgbClr val="FF0000"/>
                </a:solidFill>
              </a:rPr>
              <a:t>Love thy God </a:t>
            </a:r>
            <a:r>
              <a:rPr lang="en-US" dirty="0" smtClean="0"/>
              <a:t>with all thy </a:t>
            </a:r>
            <a:r>
              <a:rPr lang="en-US" dirty="0" smtClean="0">
                <a:solidFill>
                  <a:srgbClr val="FF0000"/>
                </a:solidFill>
              </a:rPr>
              <a:t>heart, soul,</a:t>
            </a:r>
            <a:r>
              <a:rPr lang="en-US" dirty="0" smtClean="0"/>
              <a:t> and with all thy </a:t>
            </a:r>
            <a:r>
              <a:rPr lang="en-US" dirty="0" smtClean="0">
                <a:solidFill>
                  <a:srgbClr val="FF0000"/>
                </a:solidFill>
              </a:rPr>
              <a:t>mind</a:t>
            </a:r>
            <a:r>
              <a:rPr lang="en-US" dirty="0" smtClean="0"/>
              <a:t>, for this is the </a:t>
            </a:r>
            <a:r>
              <a:rPr lang="en-US" dirty="0" smtClean="0">
                <a:solidFill>
                  <a:srgbClr val="FF0000"/>
                </a:solidFill>
              </a:rPr>
              <a:t>first </a:t>
            </a:r>
            <a:r>
              <a:rPr lang="en-US" dirty="0" smtClean="0"/>
              <a:t>and </a:t>
            </a:r>
            <a:r>
              <a:rPr lang="en-US" dirty="0" smtClean="0">
                <a:solidFill>
                  <a:srgbClr val="FF0000"/>
                </a:solidFill>
              </a:rPr>
              <a:t>great commandment” </a:t>
            </a:r>
            <a:endParaRPr lang="en-US" dirty="0">
              <a:solidFill>
                <a:srgbClr val="FF0000"/>
              </a:solidFill>
            </a:endParaRPr>
          </a:p>
        </p:txBody>
      </p:sp>
      <p:pic>
        <p:nvPicPr>
          <p:cNvPr id="4" name="Picture 3" descr="Tarot M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444" y="74818"/>
            <a:ext cx="6700058" cy="2025047"/>
          </a:xfrm>
          <a:prstGeom prst="rect">
            <a:avLst/>
          </a:prstGeom>
        </p:spPr>
      </p:pic>
      <p:pic>
        <p:nvPicPr>
          <p:cNvPr id="2050" name="Picture 2" descr="C:\Users\Owner\AppData\Local\Microsoft\Windows\INetCache\IE\AFKHC3M9\church-of-chr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7620000" cy="209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078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59" y="2099865"/>
            <a:ext cx="11471565" cy="1739347"/>
          </a:xfrm>
        </p:spPr>
        <p:txBody>
          <a:bodyPr>
            <a:noAutofit/>
          </a:bodyPr>
          <a:lstStyle/>
          <a:p>
            <a:r>
              <a:rPr lang="en-US" sz="3600" dirty="0" smtClean="0"/>
              <a:t>BIBLICAL EXAMPLES OF Those transformed</a:t>
            </a:r>
            <a:br>
              <a:rPr lang="en-US" sz="3600" dirty="0" smtClean="0"/>
            </a:br>
            <a:r>
              <a:rPr lang="en-US" sz="3600" dirty="0" smtClean="0"/>
              <a:t>by the renewing of THEIR  </a:t>
            </a:r>
            <a:br>
              <a:rPr lang="en-US" sz="3600" dirty="0" smtClean="0"/>
            </a:br>
            <a:r>
              <a:rPr lang="en-US" sz="3600" dirty="0" smtClean="0"/>
              <a:t>mind? </a:t>
            </a:r>
            <a:endParaRPr lang="en-US" sz="3600" dirty="0"/>
          </a:p>
        </p:txBody>
      </p:sp>
      <p:sp>
        <p:nvSpPr>
          <p:cNvPr id="3" name="Subtitle 2"/>
          <p:cNvSpPr>
            <a:spLocks noGrp="1"/>
          </p:cNvSpPr>
          <p:nvPr>
            <p:ph type="subTitle" idx="1"/>
          </p:nvPr>
        </p:nvSpPr>
        <p:spPr>
          <a:xfrm>
            <a:off x="0" y="3897086"/>
            <a:ext cx="12192000" cy="2873828"/>
          </a:xfrm>
        </p:spPr>
        <p:txBody>
          <a:bodyPr>
            <a:normAutofit lnSpcReduction="10000"/>
          </a:bodyPr>
          <a:lstStyle/>
          <a:p>
            <a:pPr algn="l"/>
            <a:r>
              <a:rPr lang="en-US" dirty="0" smtClean="0"/>
              <a:t>1. All twelve Apostles: All went from ordinary men from a variety of backgrounds to team of the  leaders used by God to guide the beginning of the church in the power of the  Holy Spirit. Each to the Gospel to faraway places.</a:t>
            </a:r>
          </a:p>
          <a:p>
            <a:pPr algn="l"/>
            <a:r>
              <a:rPr lang="en-US" dirty="0" smtClean="0"/>
              <a:t>2. The Woman at the Well in Samaria --- John 4:1-42</a:t>
            </a:r>
          </a:p>
          <a:p>
            <a:pPr algn="l"/>
            <a:r>
              <a:rPr lang="en-US" dirty="0" smtClean="0"/>
              <a:t>3. The Woman caught in Adultery ---- John 8: 1-11</a:t>
            </a:r>
          </a:p>
          <a:p>
            <a:pPr algn="l"/>
            <a:r>
              <a:rPr lang="en-US" dirty="0" smtClean="0"/>
              <a:t>4. The man possessed by demons living in the graveyard of Gerasene--- Mark 5:1-20</a:t>
            </a:r>
          </a:p>
          <a:p>
            <a:pPr algn="l"/>
            <a:r>
              <a:rPr lang="en-US" dirty="0" smtClean="0"/>
              <a:t>5. Nicodemus------- John 3:1-21; 7:50; 19:38-39</a:t>
            </a:r>
          </a:p>
          <a:p>
            <a:pPr algn="l"/>
            <a:r>
              <a:rPr lang="en-US" dirty="0" smtClean="0"/>
              <a:t>6. Saul of Tarsus------ Acts 9:1-31   </a:t>
            </a:r>
            <a:endParaRPr lang="en-US" dirty="0"/>
          </a:p>
        </p:txBody>
      </p:sp>
      <p:pic>
        <p:nvPicPr>
          <p:cNvPr id="4" name="Picture 3" descr="Tarot M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444" y="74818"/>
            <a:ext cx="6700058" cy="2025047"/>
          </a:xfrm>
          <a:prstGeom prst="rect">
            <a:avLst/>
          </a:prstGeom>
        </p:spPr>
      </p:pic>
      <p:pic>
        <p:nvPicPr>
          <p:cNvPr id="3075" name="Picture 3" descr="C:\Users\Owner\AppData\Local\Microsoft\Windows\INetCache\IE\EFE76JGM\unnam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445" y="74818"/>
            <a:ext cx="6829498" cy="20250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4171" y="859971"/>
            <a:ext cx="2133600" cy="369332"/>
          </a:xfrm>
          <a:prstGeom prst="rect">
            <a:avLst/>
          </a:prstGeom>
          <a:noFill/>
        </p:spPr>
        <p:txBody>
          <a:bodyPr wrap="square" rtlCol="0">
            <a:spAutoFit/>
          </a:bodyPr>
          <a:lstStyle/>
          <a:p>
            <a:r>
              <a:rPr lang="en-US" dirty="0" smtClean="0"/>
              <a:t>John 8: 31-32</a:t>
            </a:r>
            <a:endParaRPr lang="en-US" dirty="0"/>
          </a:p>
        </p:txBody>
      </p:sp>
      <p:sp>
        <p:nvSpPr>
          <p:cNvPr id="7" name="TextBox 6"/>
          <p:cNvSpPr txBox="1"/>
          <p:nvPr/>
        </p:nvSpPr>
        <p:spPr>
          <a:xfrm>
            <a:off x="9590314" y="859971"/>
            <a:ext cx="2427515" cy="369332"/>
          </a:xfrm>
          <a:prstGeom prst="rect">
            <a:avLst/>
          </a:prstGeom>
          <a:noFill/>
        </p:spPr>
        <p:txBody>
          <a:bodyPr wrap="square" rtlCol="0">
            <a:spAutoFit/>
          </a:bodyPr>
          <a:lstStyle/>
          <a:p>
            <a:r>
              <a:rPr lang="en-US" dirty="0" smtClean="0"/>
              <a:t>2 Tim 2:15</a:t>
            </a:r>
            <a:endParaRPr lang="en-US" dirty="0"/>
          </a:p>
        </p:txBody>
      </p:sp>
      <p:sp>
        <p:nvSpPr>
          <p:cNvPr id="8" name="TextBox 7"/>
          <p:cNvSpPr txBox="1"/>
          <p:nvPr/>
        </p:nvSpPr>
        <p:spPr>
          <a:xfrm>
            <a:off x="272143" y="1404257"/>
            <a:ext cx="1175657" cy="369332"/>
          </a:xfrm>
          <a:prstGeom prst="rect">
            <a:avLst/>
          </a:prstGeom>
          <a:noFill/>
        </p:spPr>
        <p:txBody>
          <a:bodyPr wrap="square" rtlCol="0">
            <a:spAutoFit/>
          </a:bodyPr>
          <a:lstStyle/>
          <a:p>
            <a:r>
              <a:rPr lang="en-US" dirty="0" smtClean="0"/>
              <a:t>TRUTH</a:t>
            </a:r>
            <a:endParaRPr lang="en-US" dirty="0"/>
          </a:p>
        </p:txBody>
      </p:sp>
      <p:sp>
        <p:nvSpPr>
          <p:cNvPr id="9" name="TextBox 8"/>
          <p:cNvSpPr txBox="1"/>
          <p:nvPr/>
        </p:nvSpPr>
        <p:spPr>
          <a:xfrm>
            <a:off x="9720943" y="1371206"/>
            <a:ext cx="1643743" cy="369332"/>
          </a:xfrm>
          <a:prstGeom prst="rect">
            <a:avLst/>
          </a:prstGeom>
          <a:noFill/>
        </p:spPr>
        <p:txBody>
          <a:bodyPr wrap="square" rtlCol="0">
            <a:spAutoFit/>
          </a:bodyPr>
          <a:lstStyle/>
          <a:p>
            <a:r>
              <a:rPr lang="en-US" dirty="0" smtClean="0"/>
              <a:t>STUDY</a:t>
            </a:r>
            <a:endParaRPr lang="en-US" dirty="0"/>
          </a:p>
        </p:txBody>
      </p:sp>
    </p:spTree>
    <p:extLst>
      <p:ext uri="{BB962C8B-B14F-4D97-AF65-F5344CB8AC3E}">
        <p14:creationId xmlns:p14="http://schemas.microsoft.com/office/powerpoint/2010/main" val="807289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099865"/>
            <a:ext cx="12192000" cy="1739347"/>
          </a:xfrm>
        </p:spPr>
        <p:txBody>
          <a:bodyPr>
            <a:noAutofit/>
          </a:bodyPr>
          <a:lstStyle/>
          <a:p>
            <a:r>
              <a:rPr lang="en-US" sz="3600" dirty="0" smtClean="0"/>
              <a:t>How do I know</a:t>
            </a:r>
            <a:br>
              <a:rPr lang="en-US" sz="3600" dirty="0" smtClean="0"/>
            </a:br>
            <a:r>
              <a:rPr lang="en-US" sz="3600" dirty="0" smtClean="0"/>
              <a:t>I have been transformed</a:t>
            </a:r>
            <a:br>
              <a:rPr lang="en-US" sz="3600" dirty="0" smtClean="0"/>
            </a:br>
            <a:r>
              <a:rPr lang="en-US" sz="3600" dirty="0" smtClean="0"/>
              <a:t> by the renewing of my </a:t>
            </a:r>
            <a:br>
              <a:rPr lang="en-US" sz="3600" dirty="0" smtClean="0"/>
            </a:br>
            <a:r>
              <a:rPr lang="en-US" sz="3600" dirty="0" smtClean="0"/>
              <a:t>mind? </a:t>
            </a:r>
            <a:endParaRPr lang="en-US" sz="3600" dirty="0"/>
          </a:p>
        </p:txBody>
      </p:sp>
      <p:sp>
        <p:nvSpPr>
          <p:cNvPr id="3" name="Subtitle 2"/>
          <p:cNvSpPr>
            <a:spLocks noGrp="1"/>
          </p:cNvSpPr>
          <p:nvPr>
            <p:ph type="subTitle" idx="1"/>
          </p:nvPr>
        </p:nvSpPr>
        <p:spPr>
          <a:xfrm>
            <a:off x="1524000" y="3996250"/>
            <a:ext cx="9144000" cy="2861750"/>
          </a:xfrm>
        </p:spPr>
        <p:txBody>
          <a:bodyPr>
            <a:normAutofit/>
          </a:bodyPr>
          <a:lstStyle/>
          <a:p>
            <a:pPr marL="457200" indent="-457200" algn="l">
              <a:buAutoNum type="arabicPeriod"/>
            </a:pPr>
            <a:r>
              <a:rPr lang="en-US" dirty="0" smtClean="0"/>
              <a:t>What does it mean to be transformed by the renewing of my mind?</a:t>
            </a:r>
          </a:p>
          <a:p>
            <a:pPr marL="457200" indent="-457200" algn="l">
              <a:buAutoNum type="arabicPeriod"/>
            </a:pPr>
            <a:r>
              <a:rPr lang="en-US" dirty="0" smtClean="0"/>
              <a:t>Mind Renewal Versus Growth of Knowledge. </a:t>
            </a:r>
          </a:p>
          <a:p>
            <a:pPr marL="457200" indent="-457200" algn="l">
              <a:buAutoNum type="arabicPeriod"/>
            </a:pPr>
            <a:r>
              <a:rPr lang="en-US" dirty="0" smtClean="0"/>
              <a:t>Does knowledge Alone Provide the path to Transformation? </a:t>
            </a:r>
          </a:p>
          <a:p>
            <a:pPr marL="457200" indent="-457200" algn="l">
              <a:buAutoNum type="arabicPeriod"/>
            </a:pPr>
            <a:r>
              <a:rPr lang="en-US" dirty="0" smtClean="0"/>
              <a:t>Some will become Double-minded. </a:t>
            </a:r>
          </a:p>
          <a:p>
            <a:pPr marL="457200" indent="-457200" algn="l">
              <a:buAutoNum type="arabicPeriod"/>
            </a:pPr>
            <a:r>
              <a:rPr lang="en-US" dirty="0" smtClean="0"/>
              <a:t>Renewed through the Spirit of my  Mind </a:t>
            </a:r>
          </a:p>
          <a:p>
            <a:pPr marL="457200" indent="-457200" algn="l">
              <a:buAutoNum type="arabicPeriod"/>
            </a:pPr>
            <a:r>
              <a:rPr lang="en-US" dirty="0" smtClean="0"/>
              <a:t>What does a  Transformed Mind Look Like ? </a:t>
            </a:r>
            <a:endParaRPr lang="en-US" dirty="0"/>
          </a:p>
        </p:txBody>
      </p:sp>
      <p:pic>
        <p:nvPicPr>
          <p:cNvPr id="4" name="Picture 3" descr="Tarot M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444" y="74818"/>
            <a:ext cx="6700058" cy="2025047"/>
          </a:xfrm>
          <a:prstGeom prst="rect">
            <a:avLst/>
          </a:prstGeom>
        </p:spPr>
      </p:pic>
      <p:pic>
        <p:nvPicPr>
          <p:cNvPr id="5" name="Picture 4" descr="We are blessed with a faith, which calls into action th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875" y="74818"/>
            <a:ext cx="8096250" cy="2025047"/>
          </a:xfrm>
          <a:prstGeom prst="rect">
            <a:avLst/>
          </a:prstGeom>
        </p:spPr>
      </p:pic>
    </p:spTree>
    <p:extLst>
      <p:ext uri="{BB962C8B-B14F-4D97-AF65-F5344CB8AC3E}">
        <p14:creationId xmlns:p14="http://schemas.microsoft.com/office/powerpoint/2010/main" val="4141265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996250"/>
            <a:ext cx="12192000" cy="2716277"/>
          </a:xfrm>
        </p:spPr>
        <p:txBody>
          <a:bodyPr>
            <a:normAutofit fontScale="77500" lnSpcReduction="20000"/>
          </a:bodyPr>
          <a:lstStyle/>
          <a:p>
            <a:pPr algn="l"/>
            <a:r>
              <a:rPr lang="en-US" dirty="0" smtClean="0">
                <a:solidFill>
                  <a:srgbClr val="FF0000"/>
                </a:solidFill>
              </a:rPr>
              <a:t>ROM 12:2  “AND BE NOT CONFORMED TO THIS WORLD: BUT BE  YE TRANSFORMED BY THE RENEWING OF YOUR MIND, THAT YE MAY PROVE  WHAT IS THAT GOOD, AND ACCEPTABLE, AND PERFECT WILL OF GOD.”</a:t>
            </a:r>
          </a:p>
          <a:p>
            <a:pPr marL="342900" indent="-342900" algn="l">
              <a:buFont typeface="Arial" panose="020B0604020202020204" pitchFamily="34" charset="0"/>
              <a:buChar char="•"/>
            </a:pPr>
            <a:r>
              <a:rPr lang="en-US" dirty="0" smtClean="0">
                <a:solidFill>
                  <a:srgbClr val="FF0000"/>
                </a:solidFill>
              </a:rPr>
              <a:t>Paul begins to exhort us to godly living  in Chapters 12-16   (Serve one another/submit to authority/Support the weak/Salute the Saints)</a:t>
            </a:r>
          </a:p>
          <a:p>
            <a:pPr marL="342900" indent="-342900" algn="l">
              <a:buFont typeface="Arial" panose="020B0604020202020204" pitchFamily="34" charset="0"/>
              <a:buChar char="•"/>
            </a:pPr>
            <a:r>
              <a:rPr lang="en-US" dirty="0" smtClean="0">
                <a:solidFill>
                  <a:srgbClr val="FF0000"/>
                </a:solidFill>
              </a:rPr>
              <a:t>The practical section of Romans begins with a great “Therefore.” seeing all that God did on our behalf, therefore </a:t>
            </a:r>
          </a:p>
          <a:p>
            <a:pPr algn="l"/>
            <a:r>
              <a:rPr lang="en-US" dirty="0" smtClean="0">
                <a:solidFill>
                  <a:srgbClr val="FF0000"/>
                </a:solidFill>
              </a:rPr>
              <a:t>Live like this. </a:t>
            </a:r>
          </a:p>
          <a:p>
            <a:pPr marL="342900" indent="-342900" algn="l">
              <a:buFont typeface="Arial" panose="020B0604020202020204" pitchFamily="34" charset="0"/>
              <a:buChar char="•"/>
            </a:pPr>
            <a:r>
              <a:rPr lang="en-US" dirty="0" smtClean="0">
                <a:solidFill>
                  <a:srgbClr val="FF0000"/>
                </a:solidFill>
              </a:rPr>
              <a:t>The first of Paul’s great exhortations is to be </a:t>
            </a:r>
            <a:r>
              <a:rPr lang="en-US" u="sng" dirty="0" smtClean="0">
                <a:solidFill>
                  <a:srgbClr val="FF0000"/>
                </a:solidFill>
              </a:rPr>
              <a:t>renewed in our minds</a:t>
            </a:r>
            <a:r>
              <a:rPr lang="en-US" dirty="0" smtClean="0">
                <a:solidFill>
                  <a:srgbClr val="FF0000"/>
                </a:solidFill>
              </a:rPr>
              <a:t>:</a:t>
            </a:r>
          </a:p>
          <a:p>
            <a:pPr marL="342900" indent="-342900" algn="l">
              <a:buFont typeface="Arial" panose="020B0604020202020204" pitchFamily="34" charset="0"/>
              <a:buChar char="•"/>
            </a:pPr>
            <a:r>
              <a:rPr lang="en-US" dirty="0" smtClean="0">
                <a:solidFill>
                  <a:srgbClr val="FF0000"/>
                </a:solidFill>
              </a:rPr>
              <a:t>“I appeal to you therefore, brothers, by the mercies of God, to present your bodies as a </a:t>
            </a:r>
            <a:r>
              <a:rPr lang="en-US" u="sng" dirty="0" smtClean="0">
                <a:solidFill>
                  <a:srgbClr val="FF0000"/>
                </a:solidFill>
              </a:rPr>
              <a:t>living sacrifice</a:t>
            </a:r>
            <a:r>
              <a:rPr lang="en-US" dirty="0" smtClean="0">
                <a:solidFill>
                  <a:srgbClr val="FF0000"/>
                </a:solidFill>
              </a:rPr>
              <a:t>, </a:t>
            </a:r>
            <a:r>
              <a:rPr lang="en-US" u="sng" dirty="0" smtClean="0">
                <a:solidFill>
                  <a:srgbClr val="FF0000"/>
                </a:solidFill>
              </a:rPr>
              <a:t>holy</a:t>
            </a:r>
            <a:r>
              <a:rPr lang="en-US" dirty="0" smtClean="0">
                <a:solidFill>
                  <a:srgbClr val="FF0000"/>
                </a:solidFill>
              </a:rPr>
              <a:t> and </a:t>
            </a:r>
          </a:p>
          <a:p>
            <a:pPr marL="342900" indent="-342900" algn="l">
              <a:buFont typeface="Arial" panose="020B0604020202020204" pitchFamily="34" charset="0"/>
              <a:buChar char="•"/>
            </a:pPr>
            <a:r>
              <a:rPr lang="en-US" u="sng" dirty="0" smtClean="0">
                <a:solidFill>
                  <a:srgbClr val="FF0000"/>
                </a:solidFill>
              </a:rPr>
              <a:t>Acceptable</a:t>
            </a:r>
            <a:r>
              <a:rPr lang="en-US" dirty="0" smtClean="0">
                <a:solidFill>
                  <a:srgbClr val="FF0000"/>
                </a:solidFill>
              </a:rPr>
              <a:t> to God, which is your </a:t>
            </a:r>
            <a:r>
              <a:rPr lang="en-US" u="sng" dirty="0" smtClean="0">
                <a:solidFill>
                  <a:srgbClr val="FF0000"/>
                </a:solidFill>
              </a:rPr>
              <a:t>spiritual worship. </a:t>
            </a:r>
          </a:p>
          <a:p>
            <a:pPr algn="l"/>
            <a:endParaRPr lang="en-US" dirty="0">
              <a:solidFill>
                <a:srgbClr val="FF0000"/>
              </a:solidFill>
            </a:endParaRPr>
          </a:p>
        </p:txBody>
      </p:sp>
      <p:pic>
        <p:nvPicPr>
          <p:cNvPr id="4" name="Picture 3" descr="Tarot M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444" y="74818"/>
            <a:ext cx="6700058" cy="2025047"/>
          </a:xfrm>
          <a:prstGeom prst="rect">
            <a:avLst/>
          </a:prstGeom>
        </p:spPr>
      </p:pic>
      <p:sp>
        <p:nvSpPr>
          <p:cNvPr id="5" name="Title 4"/>
          <p:cNvSpPr>
            <a:spLocks noGrp="1"/>
          </p:cNvSpPr>
          <p:nvPr>
            <p:ph type="ctrTitle"/>
          </p:nvPr>
        </p:nvSpPr>
        <p:spPr>
          <a:xfrm>
            <a:off x="365759" y="2166365"/>
            <a:ext cx="11471565" cy="1054818"/>
          </a:xfrm>
        </p:spPr>
        <p:txBody>
          <a:bodyPr>
            <a:normAutofit/>
          </a:bodyPr>
          <a:lstStyle/>
          <a:p>
            <a:r>
              <a:rPr lang="en-US" sz="2000" dirty="0" smtClean="0"/>
              <a:t>I. What DOES IT MEAN TO BE TRANSFORMED BY THE</a:t>
            </a:r>
            <a:br>
              <a:rPr lang="en-US" sz="2000" dirty="0" smtClean="0"/>
            </a:br>
            <a:r>
              <a:rPr lang="en-US" sz="2000" dirty="0" smtClean="0"/>
              <a:t>RENEWING OF MY MIND?  </a:t>
            </a:r>
            <a:endParaRPr lang="en-US" sz="2000" dirty="0"/>
          </a:p>
        </p:txBody>
      </p:sp>
      <p:pic>
        <p:nvPicPr>
          <p:cNvPr id="2" name="Picture 1" descr="&lt;strong&gt;Daniel&lt;/strong&gt;: The Courage to Defy the Law - Plain Bible Teach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629" y="-37452"/>
            <a:ext cx="6774873" cy="2137317"/>
          </a:xfrm>
          <a:prstGeom prst="rect">
            <a:avLst/>
          </a:prstGeom>
        </p:spPr>
      </p:pic>
    </p:spTree>
    <p:extLst>
      <p:ext uri="{BB962C8B-B14F-4D97-AF65-F5344CB8AC3E}">
        <p14:creationId xmlns:p14="http://schemas.microsoft.com/office/powerpoint/2010/main" val="474333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75808"/>
            <a:ext cx="12192000" cy="2982191"/>
          </a:xfrm>
        </p:spPr>
        <p:txBody>
          <a:bodyPr>
            <a:normAutofit fontScale="92500" lnSpcReduction="10000"/>
          </a:bodyPr>
          <a:lstStyle/>
          <a:p>
            <a:pPr marL="342900" indent="-342900" algn="l">
              <a:buFont typeface="Arial" panose="020B0604020202020204" pitchFamily="34" charset="0"/>
              <a:buChar char="•"/>
            </a:pPr>
            <a:r>
              <a:rPr lang="en-US" dirty="0" smtClean="0">
                <a:solidFill>
                  <a:srgbClr val="FF0000"/>
                </a:solidFill>
              </a:rPr>
              <a:t>Some assume </a:t>
            </a:r>
            <a:r>
              <a:rPr lang="en-US" dirty="0" smtClean="0"/>
              <a:t>renewing of mind means </a:t>
            </a:r>
            <a:r>
              <a:rPr lang="en-US" dirty="0" smtClean="0">
                <a:solidFill>
                  <a:srgbClr val="FF0000"/>
                </a:solidFill>
              </a:rPr>
              <a:t>growing in knowledge of scriptures </a:t>
            </a:r>
            <a:r>
              <a:rPr lang="en-US" dirty="0" smtClean="0"/>
              <a:t>through </a:t>
            </a:r>
            <a:r>
              <a:rPr lang="en-US" dirty="0" smtClean="0">
                <a:solidFill>
                  <a:srgbClr val="FF0000"/>
                </a:solidFill>
              </a:rPr>
              <a:t>study and memorization</a:t>
            </a:r>
          </a:p>
          <a:p>
            <a:pPr marL="342900" indent="-342900" algn="l">
              <a:buFont typeface="Arial" panose="020B0604020202020204" pitchFamily="34" charset="0"/>
              <a:buChar char="•"/>
            </a:pPr>
            <a:r>
              <a:rPr lang="en-US" dirty="0" smtClean="0"/>
              <a:t>If this were true, then  </a:t>
            </a:r>
            <a:r>
              <a:rPr lang="en-US" dirty="0" smtClean="0">
                <a:solidFill>
                  <a:srgbClr val="FF0000"/>
                </a:solidFill>
              </a:rPr>
              <a:t>any unbeliever </a:t>
            </a:r>
            <a:r>
              <a:rPr lang="en-US" dirty="0" smtClean="0"/>
              <a:t>could expect the same if they </a:t>
            </a:r>
            <a:r>
              <a:rPr lang="en-US" dirty="0" smtClean="0">
                <a:solidFill>
                  <a:srgbClr val="FF0000"/>
                </a:solidFill>
              </a:rPr>
              <a:t>applied themselves to intellectually </a:t>
            </a:r>
            <a:r>
              <a:rPr lang="en-US" dirty="0" smtClean="0"/>
              <a:t>know the </a:t>
            </a:r>
            <a:r>
              <a:rPr lang="en-US" dirty="0" smtClean="0">
                <a:solidFill>
                  <a:srgbClr val="FF0000"/>
                </a:solidFill>
              </a:rPr>
              <a:t>truth</a:t>
            </a:r>
          </a:p>
          <a:p>
            <a:pPr marL="342900" indent="-342900" algn="l">
              <a:buFont typeface="Arial" panose="020B0604020202020204" pitchFamily="34" charset="0"/>
              <a:buChar char="•"/>
            </a:pPr>
            <a:r>
              <a:rPr lang="en-US" dirty="0" smtClean="0"/>
              <a:t>However, </a:t>
            </a:r>
            <a:r>
              <a:rPr lang="en-US" dirty="0" smtClean="0">
                <a:solidFill>
                  <a:srgbClr val="FF0000"/>
                </a:solidFill>
              </a:rPr>
              <a:t>transformation</a:t>
            </a:r>
            <a:r>
              <a:rPr lang="en-US" dirty="0" smtClean="0"/>
              <a:t> is the key term we must understand, it is the </a:t>
            </a:r>
            <a:r>
              <a:rPr lang="en-US" dirty="0" smtClean="0">
                <a:solidFill>
                  <a:srgbClr val="FF0000"/>
                </a:solidFill>
              </a:rPr>
              <a:t>sole evidence </a:t>
            </a:r>
            <a:r>
              <a:rPr lang="en-US" dirty="0" smtClean="0"/>
              <a:t>that </a:t>
            </a:r>
            <a:r>
              <a:rPr lang="en-US" dirty="0" smtClean="0">
                <a:solidFill>
                  <a:srgbClr val="FF0000"/>
                </a:solidFill>
              </a:rPr>
              <a:t>mind renewal </a:t>
            </a:r>
            <a:r>
              <a:rPr lang="en-US" dirty="0" smtClean="0"/>
              <a:t>has occurred.</a:t>
            </a:r>
          </a:p>
          <a:p>
            <a:pPr marL="342900" indent="-342900" algn="l">
              <a:buFont typeface="Arial" panose="020B0604020202020204" pitchFamily="34" charset="0"/>
              <a:buChar char="•"/>
            </a:pPr>
            <a:r>
              <a:rPr lang="en-US" dirty="0" smtClean="0">
                <a:solidFill>
                  <a:srgbClr val="FF0000"/>
                </a:solidFill>
              </a:rPr>
              <a:t>Mind renewal </a:t>
            </a:r>
            <a:r>
              <a:rPr lang="en-US" dirty="0" smtClean="0"/>
              <a:t>is more than gaining bible knowledge, it is </a:t>
            </a:r>
            <a:r>
              <a:rPr lang="en-US" dirty="0" smtClean="0">
                <a:solidFill>
                  <a:srgbClr val="FF0000"/>
                </a:solidFill>
              </a:rPr>
              <a:t>the engine that brings about transformation </a:t>
            </a:r>
          </a:p>
          <a:p>
            <a:pPr marL="342900" indent="-342900" algn="l">
              <a:buFont typeface="Arial" panose="020B0604020202020204" pitchFamily="34" charset="0"/>
              <a:buChar char="•"/>
            </a:pPr>
            <a:r>
              <a:rPr lang="en-US" dirty="0" smtClean="0"/>
              <a:t>The </a:t>
            </a:r>
            <a:r>
              <a:rPr lang="en-US" dirty="0" smtClean="0">
                <a:solidFill>
                  <a:srgbClr val="FF0000"/>
                </a:solidFill>
              </a:rPr>
              <a:t>Epicurean Materialist</a:t>
            </a:r>
            <a:r>
              <a:rPr lang="en-US" dirty="0" smtClean="0"/>
              <a:t>: Man’s duty is to seek carnal enjoyment and the pleasures of life Eccl 2: 24-26)</a:t>
            </a:r>
          </a:p>
          <a:p>
            <a:pPr marL="342900" indent="-342900" algn="l">
              <a:buFont typeface="Arial" panose="020B0604020202020204" pitchFamily="34" charset="0"/>
              <a:buChar char="•"/>
            </a:pPr>
            <a:r>
              <a:rPr lang="en-US" dirty="0" smtClean="0"/>
              <a:t>The Heb. Koheleth (</a:t>
            </a:r>
            <a:r>
              <a:rPr lang="en-US" dirty="0" smtClean="0">
                <a:solidFill>
                  <a:srgbClr val="FF0000"/>
                </a:solidFill>
              </a:rPr>
              <a:t>Preacher</a:t>
            </a:r>
            <a:r>
              <a:rPr lang="en-US" dirty="0" smtClean="0"/>
              <a:t>) said in Eccl 12:13, “</a:t>
            </a:r>
            <a:r>
              <a:rPr lang="en-US" dirty="0" smtClean="0">
                <a:solidFill>
                  <a:srgbClr val="FF0000"/>
                </a:solidFill>
              </a:rPr>
              <a:t>Fear God </a:t>
            </a:r>
            <a:r>
              <a:rPr lang="en-US" dirty="0" smtClean="0"/>
              <a:t>and </a:t>
            </a:r>
            <a:r>
              <a:rPr lang="en-US" dirty="0" smtClean="0">
                <a:solidFill>
                  <a:srgbClr val="FF0000"/>
                </a:solidFill>
              </a:rPr>
              <a:t>Keep his commandments</a:t>
            </a:r>
            <a:r>
              <a:rPr lang="en-US" dirty="0" smtClean="0"/>
              <a:t>; for this is the whole duty of man.”</a:t>
            </a:r>
          </a:p>
          <a:p>
            <a:pPr marL="342900" indent="-342900" algn="l">
              <a:buFont typeface="Arial" panose="020B0604020202020204" pitchFamily="34" charset="0"/>
              <a:buChar char="•"/>
            </a:pPr>
            <a:endParaRPr lang="en-US" dirty="0"/>
          </a:p>
        </p:txBody>
      </p:sp>
      <p:pic>
        <p:nvPicPr>
          <p:cNvPr id="4" name="Picture 3" descr="Tarot M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444" y="74818"/>
            <a:ext cx="6700058" cy="2025047"/>
          </a:xfrm>
          <a:prstGeom prst="rect">
            <a:avLst/>
          </a:prstGeom>
        </p:spPr>
      </p:pic>
      <p:sp>
        <p:nvSpPr>
          <p:cNvPr id="5" name="Title 4"/>
          <p:cNvSpPr>
            <a:spLocks noGrp="1"/>
          </p:cNvSpPr>
          <p:nvPr>
            <p:ph type="ctrTitle"/>
          </p:nvPr>
        </p:nvSpPr>
        <p:spPr/>
        <p:txBody>
          <a:bodyPr>
            <a:normAutofit/>
          </a:bodyPr>
          <a:lstStyle/>
          <a:p>
            <a:r>
              <a:rPr lang="en-US" sz="2400" dirty="0" smtClean="0"/>
              <a:t>II. God’s Plan is based on mind renewal, but man pursues accumulation of knowledge</a:t>
            </a:r>
            <a:r>
              <a:rPr lang="en-US" sz="2400" dirty="0"/>
              <a:t> </a:t>
            </a:r>
            <a:r>
              <a:rPr lang="en-US" sz="2400" dirty="0" smtClean="0"/>
              <a:t>-  Ed and Joshua Smith </a:t>
            </a:r>
            <a:endParaRPr lang="en-US" sz="2400" dirty="0"/>
          </a:p>
        </p:txBody>
      </p:sp>
      <p:pic>
        <p:nvPicPr>
          <p:cNvPr id="6" name="Picture 5" descr="technology | Ed Tech Idea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8183" y="88177"/>
            <a:ext cx="7414952" cy="2011688"/>
          </a:xfrm>
          <a:prstGeom prst="rect">
            <a:avLst/>
          </a:prstGeom>
        </p:spPr>
      </p:pic>
    </p:spTree>
    <p:extLst>
      <p:ext uri="{BB962C8B-B14F-4D97-AF65-F5344CB8AC3E}">
        <p14:creationId xmlns:p14="http://schemas.microsoft.com/office/powerpoint/2010/main" val="1707096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05519"/>
            <a:ext cx="12192000" cy="3052482"/>
          </a:xfrm>
        </p:spPr>
        <p:txBody>
          <a:bodyPr>
            <a:noAutofit/>
          </a:bodyPr>
          <a:lstStyle/>
          <a:p>
            <a:pPr algn="l"/>
            <a:r>
              <a:rPr lang="en-US" sz="1800" dirty="0" smtClean="0">
                <a:solidFill>
                  <a:srgbClr val="FF0000"/>
                </a:solidFill>
              </a:rPr>
              <a:t>Jer 17:9 </a:t>
            </a:r>
            <a:r>
              <a:rPr lang="en-US" sz="1800" dirty="0" smtClean="0"/>
              <a:t>Depravity of the human heart, who can know it?</a:t>
            </a:r>
          </a:p>
          <a:p>
            <a:pPr algn="l"/>
            <a:r>
              <a:rPr lang="en-US" sz="1800" dirty="0" smtClean="0">
                <a:solidFill>
                  <a:srgbClr val="FF0000"/>
                </a:solidFill>
              </a:rPr>
              <a:t>Jer 29:12-13   </a:t>
            </a:r>
            <a:r>
              <a:rPr lang="en-US" sz="1800" dirty="0" smtClean="0"/>
              <a:t>Prayer heard. Seek God. Apply all your heart. Answers promised.</a:t>
            </a:r>
          </a:p>
          <a:p>
            <a:pPr algn="l"/>
            <a:r>
              <a:rPr lang="en-US" sz="1800" dirty="0" smtClean="0">
                <a:solidFill>
                  <a:srgbClr val="FF0000"/>
                </a:solidFill>
              </a:rPr>
              <a:t>Dan 1: 3-17  </a:t>
            </a:r>
            <a:r>
              <a:rPr lang="en-US" sz="1800" dirty="0" smtClean="0"/>
              <a:t>King Nebuchadnezzar directs Ashpenaz, Master of the Eunuchs to bring certain children of the kings seed and Princes with no blemish, but well favored and skilled in wisdom, knowledge, sciences and ability to stand before the  King. Among these were the children of Judah: </a:t>
            </a:r>
            <a:r>
              <a:rPr lang="en-US" sz="1800" dirty="0" smtClean="0">
                <a:solidFill>
                  <a:srgbClr val="FF0000"/>
                </a:solidFill>
              </a:rPr>
              <a:t>Daniel</a:t>
            </a:r>
            <a:r>
              <a:rPr lang="en-US" sz="1800" dirty="0" smtClean="0"/>
              <a:t> (Belshazza</a:t>
            </a:r>
            <a:r>
              <a:rPr lang="en-US" sz="1800" dirty="0" smtClean="0">
                <a:solidFill>
                  <a:srgbClr val="FF0000"/>
                </a:solidFill>
              </a:rPr>
              <a:t>r</a:t>
            </a:r>
            <a:r>
              <a:rPr lang="en-US" sz="1800" dirty="0" smtClean="0"/>
              <a:t>), </a:t>
            </a:r>
            <a:r>
              <a:rPr lang="en-US" sz="1800" dirty="0" smtClean="0">
                <a:solidFill>
                  <a:srgbClr val="FF0000"/>
                </a:solidFill>
              </a:rPr>
              <a:t>Hananiah</a:t>
            </a:r>
            <a:r>
              <a:rPr lang="en-US" sz="1800" dirty="0" smtClean="0"/>
              <a:t> (Shadrach), </a:t>
            </a:r>
            <a:r>
              <a:rPr lang="en-US" sz="1800" dirty="0" smtClean="0">
                <a:solidFill>
                  <a:srgbClr val="FF0000"/>
                </a:solidFill>
              </a:rPr>
              <a:t>Mishael</a:t>
            </a:r>
            <a:r>
              <a:rPr lang="en-US" sz="1800" dirty="0" smtClean="0"/>
              <a:t> (Meshach), and</a:t>
            </a:r>
            <a:r>
              <a:rPr lang="en-US" sz="1800" dirty="0" smtClean="0">
                <a:solidFill>
                  <a:srgbClr val="FF0000"/>
                </a:solidFill>
              </a:rPr>
              <a:t> Azariah </a:t>
            </a:r>
            <a:r>
              <a:rPr lang="en-US" sz="1800" dirty="0" smtClean="0"/>
              <a:t>(Abednego). V8: </a:t>
            </a:r>
            <a:r>
              <a:rPr lang="en-US" sz="1800" dirty="0" smtClean="0">
                <a:solidFill>
                  <a:srgbClr val="FF0000"/>
                </a:solidFill>
              </a:rPr>
              <a:t>But Daniel purposed in his heart to not defile himself with the portion of the King’s meat nor his wine</a:t>
            </a:r>
            <a:r>
              <a:rPr lang="en-US" sz="1800" dirty="0" smtClean="0"/>
              <a:t>. </a:t>
            </a:r>
            <a:r>
              <a:rPr lang="en-US" sz="1800" dirty="0" smtClean="0">
                <a:solidFill>
                  <a:srgbClr val="FF0000"/>
                </a:solidFill>
              </a:rPr>
              <a:t>God</a:t>
            </a:r>
            <a:r>
              <a:rPr lang="en-US" sz="1800" dirty="0" smtClean="0"/>
              <a:t> </a:t>
            </a:r>
            <a:r>
              <a:rPr lang="en-US" sz="1800" dirty="0" smtClean="0">
                <a:solidFill>
                  <a:srgbClr val="FF0000"/>
                </a:solidFill>
              </a:rPr>
              <a:t>brought Daniel into favor </a:t>
            </a:r>
            <a:r>
              <a:rPr lang="en-US" sz="1800" dirty="0" smtClean="0"/>
              <a:t>with the prince of the eunuchs, so Daniel asked for </a:t>
            </a:r>
            <a:r>
              <a:rPr lang="en-US" sz="1800" dirty="0" smtClean="0">
                <a:solidFill>
                  <a:srgbClr val="FF0000"/>
                </a:solidFill>
              </a:rPr>
              <a:t>10 days eating pulse and drinking water</a:t>
            </a:r>
            <a:r>
              <a:rPr lang="en-US" sz="1800" dirty="0" smtClean="0"/>
              <a:t>. After 10 days, their </a:t>
            </a:r>
            <a:r>
              <a:rPr lang="en-US" sz="1800" dirty="0" smtClean="0">
                <a:solidFill>
                  <a:srgbClr val="FF0000"/>
                </a:solidFill>
              </a:rPr>
              <a:t>countenances</a:t>
            </a:r>
            <a:r>
              <a:rPr lang="en-US" sz="1800" dirty="0" smtClean="0"/>
              <a:t> appeared </a:t>
            </a:r>
            <a:r>
              <a:rPr lang="en-US" sz="1800" dirty="0" smtClean="0">
                <a:solidFill>
                  <a:srgbClr val="FF0000"/>
                </a:solidFill>
              </a:rPr>
              <a:t>fairer and fatter in flesh </a:t>
            </a:r>
            <a:r>
              <a:rPr lang="en-US" sz="1800" dirty="0" smtClean="0"/>
              <a:t>than all the children that did eat of the portion of the king’s meat. Thus </a:t>
            </a:r>
            <a:r>
              <a:rPr lang="en-US" sz="1800" dirty="0" smtClean="0">
                <a:solidFill>
                  <a:srgbClr val="FF0000"/>
                </a:solidFill>
              </a:rPr>
              <a:t>Melzar</a:t>
            </a:r>
            <a:r>
              <a:rPr lang="en-US" sz="1800" dirty="0" smtClean="0"/>
              <a:t> took away the portion of meat and wine and </a:t>
            </a:r>
            <a:r>
              <a:rPr lang="en-US" sz="1800" dirty="0" smtClean="0">
                <a:solidFill>
                  <a:srgbClr val="FF0000"/>
                </a:solidFill>
              </a:rPr>
              <a:t>feed them pulse and water</a:t>
            </a:r>
            <a:r>
              <a:rPr lang="en-US" sz="1800" dirty="0" smtClean="0"/>
              <a:t>.</a:t>
            </a:r>
          </a:p>
          <a:p>
            <a:pPr algn="l"/>
            <a:r>
              <a:rPr lang="en-US" sz="1800" dirty="0" smtClean="0"/>
              <a:t>As for the  4 children, </a:t>
            </a:r>
            <a:r>
              <a:rPr lang="en-US" sz="1800" dirty="0" smtClean="0">
                <a:solidFill>
                  <a:srgbClr val="FF0000"/>
                </a:solidFill>
              </a:rPr>
              <a:t>God</a:t>
            </a:r>
            <a:r>
              <a:rPr lang="en-US" sz="1800" dirty="0" smtClean="0"/>
              <a:t> gave them </a:t>
            </a:r>
            <a:r>
              <a:rPr lang="en-US" sz="1800" dirty="0" smtClean="0">
                <a:solidFill>
                  <a:srgbClr val="FF0000"/>
                </a:solidFill>
              </a:rPr>
              <a:t>knowledge</a:t>
            </a:r>
            <a:r>
              <a:rPr lang="en-US" sz="1800" dirty="0" smtClean="0"/>
              <a:t> and </a:t>
            </a:r>
            <a:r>
              <a:rPr lang="en-US" sz="1800" dirty="0" smtClean="0">
                <a:solidFill>
                  <a:srgbClr val="FF0000"/>
                </a:solidFill>
              </a:rPr>
              <a:t>skill</a:t>
            </a:r>
            <a:r>
              <a:rPr lang="en-US" sz="1800" dirty="0" smtClean="0"/>
              <a:t> in all </a:t>
            </a:r>
            <a:r>
              <a:rPr lang="en-US" sz="1800" dirty="0" smtClean="0">
                <a:solidFill>
                  <a:srgbClr val="FF0000"/>
                </a:solidFill>
              </a:rPr>
              <a:t>learning and wisdom</a:t>
            </a:r>
            <a:r>
              <a:rPr lang="en-US" sz="1800" dirty="0" smtClean="0"/>
              <a:t>: </a:t>
            </a:r>
            <a:r>
              <a:rPr lang="en-US" sz="1800" dirty="0" smtClean="0">
                <a:solidFill>
                  <a:srgbClr val="FF0000"/>
                </a:solidFill>
              </a:rPr>
              <a:t>Daniel</a:t>
            </a:r>
            <a:r>
              <a:rPr lang="en-US" sz="1800" dirty="0" smtClean="0"/>
              <a:t> understand all </a:t>
            </a:r>
            <a:r>
              <a:rPr lang="en-US" sz="1800" dirty="0" smtClean="0">
                <a:solidFill>
                  <a:srgbClr val="FF0000"/>
                </a:solidFill>
              </a:rPr>
              <a:t>visions and dreams</a:t>
            </a:r>
            <a:r>
              <a:rPr lang="en-US" sz="1800" dirty="0" smtClean="0"/>
              <a:t>.     </a:t>
            </a:r>
          </a:p>
          <a:p>
            <a:pPr algn="l"/>
            <a:r>
              <a:rPr lang="en-US" sz="1800" dirty="0" smtClean="0"/>
              <a:t>  </a:t>
            </a:r>
            <a:endParaRPr lang="en-US" sz="1800" dirty="0"/>
          </a:p>
        </p:txBody>
      </p:sp>
      <p:pic>
        <p:nvPicPr>
          <p:cNvPr id="4" name="Picture 3" descr="Tarot M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444" y="74818"/>
            <a:ext cx="6700058" cy="2025047"/>
          </a:xfrm>
          <a:prstGeom prst="rect">
            <a:avLst/>
          </a:prstGeom>
        </p:spPr>
      </p:pic>
      <p:sp>
        <p:nvSpPr>
          <p:cNvPr id="5" name="Title 4"/>
          <p:cNvSpPr>
            <a:spLocks noGrp="1"/>
          </p:cNvSpPr>
          <p:nvPr>
            <p:ph type="ctrTitle"/>
          </p:nvPr>
        </p:nvSpPr>
        <p:spPr/>
        <p:txBody>
          <a:bodyPr>
            <a:normAutofit/>
          </a:bodyPr>
          <a:lstStyle/>
          <a:p>
            <a:r>
              <a:rPr lang="en-US" sz="2400" dirty="0" smtClean="0"/>
              <a:t>iii. Does knowledge alone provide the path to transformation? </a:t>
            </a:r>
            <a:endParaRPr lang="en-US" sz="2400" dirty="0"/>
          </a:p>
        </p:txBody>
      </p:sp>
      <p:pic>
        <p:nvPicPr>
          <p:cNvPr id="1027" name="Picture 3" descr="C:\Users\Owner\AppData\Local\Microsoft\Windows\INetCache\IE\36DII0UB\daniel-lion-d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444" y="74818"/>
            <a:ext cx="6700058" cy="2699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356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996250"/>
            <a:ext cx="12192000" cy="2861750"/>
          </a:xfrm>
        </p:spPr>
        <p:txBody>
          <a:bodyPr>
            <a:normAutofit lnSpcReduction="10000"/>
          </a:bodyPr>
          <a:lstStyle/>
          <a:p>
            <a:pPr marL="342900" indent="-342900" algn="l">
              <a:buFont typeface="Arial" panose="020B0604020202020204" pitchFamily="34" charset="0"/>
              <a:buChar char="•"/>
            </a:pPr>
            <a:r>
              <a:rPr lang="en-US" dirty="0" smtClean="0"/>
              <a:t>To </a:t>
            </a:r>
            <a:r>
              <a:rPr lang="en-US" dirty="0" smtClean="0">
                <a:solidFill>
                  <a:srgbClr val="FF0000"/>
                </a:solidFill>
              </a:rPr>
              <a:t>never mature </a:t>
            </a:r>
            <a:r>
              <a:rPr lang="en-US" dirty="0" smtClean="0"/>
              <a:t>to become goal-oriented. </a:t>
            </a:r>
            <a:r>
              <a:rPr lang="en-US" dirty="0" smtClean="0">
                <a:solidFill>
                  <a:srgbClr val="FF0000"/>
                </a:solidFill>
              </a:rPr>
              <a:t>Goals</a:t>
            </a:r>
            <a:r>
              <a:rPr lang="en-US" dirty="0" smtClean="0"/>
              <a:t> motivate us to work hard, to </a:t>
            </a:r>
            <a:r>
              <a:rPr lang="en-US" dirty="0" smtClean="0">
                <a:solidFill>
                  <a:srgbClr val="FF0000"/>
                </a:solidFill>
              </a:rPr>
              <a:t>persevere</a:t>
            </a:r>
            <a:r>
              <a:rPr lang="en-US" dirty="0" smtClean="0"/>
              <a:t> in the face of difficulty, to </a:t>
            </a:r>
            <a:r>
              <a:rPr lang="en-US" dirty="0" smtClean="0">
                <a:solidFill>
                  <a:srgbClr val="FF0000"/>
                </a:solidFill>
              </a:rPr>
              <a:t>persist</a:t>
            </a:r>
            <a:r>
              <a:rPr lang="en-US" dirty="0" smtClean="0"/>
              <a:t> when others might quit.</a:t>
            </a:r>
          </a:p>
          <a:p>
            <a:pPr marL="342900" indent="-342900" algn="l">
              <a:buFont typeface="Arial" panose="020B0604020202020204" pitchFamily="34" charset="0"/>
              <a:buChar char="•"/>
            </a:pPr>
            <a:r>
              <a:rPr lang="en-US" dirty="0" smtClean="0">
                <a:solidFill>
                  <a:srgbClr val="FF0000"/>
                </a:solidFill>
              </a:rPr>
              <a:t>Tendency</a:t>
            </a:r>
            <a:r>
              <a:rPr lang="en-US" dirty="0" smtClean="0"/>
              <a:t> to set </a:t>
            </a:r>
            <a:r>
              <a:rPr lang="en-US" dirty="0" smtClean="0">
                <a:solidFill>
                  <a:srgbClr val="FF0000"/>
                </a:solidFill>
              </a:rPr>
              <a:t>short-term goals</a:t>
            </a:r>
            <a:r>
              <a:rPr lang="en-US" dirty="0" smtClean="0"/>
              <a:t> focused on </a:t>
            </a:r>
            <a:r>
              <a:rPr lang="en-US" dirty="0" smtClean="0">
                <a:solidFill>
                  <a:srgbClr val="FF0000"/>
                </a:solidFill>
              </a:rPr>
              <a:t>now</a:t>
            </a:r>
            <a:r>
              <a:rPr lang="en-US" dirty="0" smtClean="0"/>
              <a:t> and </a:t>
            </a:r>
            <a:r>
              <a:rPr lang="en-US" dirty="0" smtClean="0">
                <a:solidFill>
                  <a:srgbClr val="FF0000"/>
                </a:solidFill>
              </a:rPr>
              <a:t>not long-term goal </a:t>
            </a:r>
            <a:r>
              <a:rPr lang="en-US" dirty="0" smtClean="0"/>
              <a:t>of seeking </a:t>
            </a:r>
            <a:r>
              <a:rPr lang="en-US" dirty="0" smtClean="0">
                <a:solidFill>
                  <a:srgbClr val="FF0000"/>
                </a:solidFill>
              </a:rPr>
              <a:t>eternal salvation </a:t>
            </a:r>
            <a:r>
              <a:rPr lang="en-US" dirty="0" smtClean="0"/>
              <a:t>with our Lord.</a:t>
            </a:r>
          </a:p>
          <a:p>
            <a:pPr marL="342900" indent="-342900" algn="l">
              <a:buFont typeface="Arial" panose="020B0604020202020204" pitchFamily="34" charset="0"/>
              <a:buChar char="•"/>
            </a:pPr>
            <a:r>
              <a:rPr lang="en-US" dirty="0" smtClean="0">
                <a:solidFill>
                  <a:srgbClr val="FF0000"/>
                </a:solidFill>
              </a:rPr>
              <a:t>Accepting</a:t>
            </a:r>
            <a:r>
              <a:rPr lang="en-US" dirty="0" smtClean="0"/>
              <a:t> of the </a:t>
            </a:r>
            <a:r>
              <a:rPr lang="en-US" dirty="0" smtClean="0">
                <a:solidFill>
                  <a:srgbClr val="FF0000"/>
                </a:solidFill>
              </a:rPr>
              <a:t>easy</a:t>
            </a:r>
            <a:r>
              <a:rPr lang="en-US" dirty="0" smtClean="0"/>
              <a:t> wrong over the </a:t>
            </a:r>
            <a:r>
              <a:rPr lang="en-US" dirty="0" smtClean="0">
                <a:solidFill>
                  <a:srgbClr val="FF0000"/>
                </a:solidFill>
              </a:rPr>
              <a:t>hard</a:t>
            </a:r>
            <a:r>
              <a:rPr lang="en-US" dirty="0" smtClean="0"/>
              <a:t> right</a:t>
            </a:r>
          </a:p>
          <a:p>
            <a:pPr marL="342900" indent="-342900" algn="l">
              <a:buFont typeface="Arial" panose="020B0604020202020204" pitchFamily="34" charset="0"/>
              <a:buChar char="•"/>
            </a:pPr>
            <a:r>
              <a:rPr lang="en-US" dirty="0" smtClean="0"/>
              <a:t>To  </a:t>
            </a:r>
            <a:r>
              <a:rPr lang="en-US" dirty="0" smtClean="0">
                <a:solidFill>
                  <a:srgbClr val="FF0000"/>
                </a:solidFill>
              </a:rPr>
              <a:t>constantly</a:t>
            </a:r>
            <a:r>
              <a:rPr lang="en-US" dirty="0" smtClean="0"/>
              <a:t> live in a state of </a:t>
            </a:r>
            <a:r>
              <a:rPr lang="en-US" dirty="0" smtClean="0">
                <a:solidFill>
                  <a:srgbClr val="FF0000"/>
                </a:solidFill>
              </a:rPr>
              <a:t>compromise</a:t>
            </a:r>
            <a:r>
              <a:rPr lang="en-US" dirty="0" smtClean="0"/>
              <a:t>, </a:t>
            </a:r>
            <a:r>
              <a:rPr lang="en-US" dirty="0" smtClean="0">
                <a:solidFill>
                  <a:srgbClr val="FF0000"/>
                </a:solidFill>
              </a:rPr>
              <a:t>half</a:t>
            </a:r>
            <a:r>
              <a:rPr lang="en-US" dirty="0" smtClean="0"/>
              <a:t> for Christ and </a:t>
            </a:r>
            <a:r>
              <a:rPr lang="en-US" dirty="0" smtClean="0">
                <a:solidFill>
                  <a:srgbClr val="FF0000"/>
                </a:solidFill>
              </a:rPr>
              <a:t>half</a:t>
            </a:r>
            <a:r>
              <a:rPr lang="en-US" dirty="0" smtClean="0"/>
              <a:t> for bad habits – Hence, you are “</a:t>
            </a:r>
            <a:r>
              <a:rPr lang="en-US" dirty="0" smtClean="0">
                <a:solidFill>
                  <a:srgbClr val="FF0000"/>
                </a:solidFill>
              </a:rPr>
              <a:t>double-minded”</a:t>
            </a:r>
          </a:p>
          <a:p>
            <a:pPr marL="342900" indent="-342900" algn="l">
              <a:buFont typeface="Arial" panose="020B0604020202020204" pitchFamily="34" charset="0"/>
              <a:buChar char="•"/>
            </a:pPr>
            <a:r>
              <a:rPr lang="en-US" dirty="0" smtClean="0"/>
              <a:t> </a:t>
            </a:r>
            <a:endParaRPr lang="en-US" dirty="0"/>
          </a:p>
        </p:txBody>
      </p:sp>
      <p:pic>
        <p:nvPicPr>
          <p:cNvPr id="4" name="Picture 3" descr="Tarot M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444" y="74818"/>
            <a:ext cx="6700058" cy="2025047"/>
          </a:xfrm>
          <a:prstGeom prst="rect">
            <a:avLst/>
          </a:prstGeom>
        </p:spPr>
      </p:pic>
      <p:sp>
        <p:nvSpPr>
          <p:cNvPr id="5" name="Title 4"/>
          <p:cNvSpPr>
            <a:spLocks noGrp="1"/>
          </p:cNvSpPr>
          <p:nvPr>
            <p:ph type="ctrTitle"/>
          </p:nvPr>
        </p:nvSpPr>
        <p:spPr/>
        <p:txBody>
          <a:bodyPr>
            <a:normAutofit/>
          </a:bodyPr>
          <a:lstStyle/>
          <a:p>
            <a:r>
              <a:rPr lang="en-US" sz="2400" dirty="0" smtClean="0"/>
              <a:t>iv. How does one become double-minded BELIEVER? Dan Delzell, Christian post contributor </a:t>
            </a:r>
            <a:endParaRPr lang="en-US" sz="2400" dirty="0"/>
          </a:p>
        </p:txBody>
      </p:sp>
      <p:pic>
        <p:nvPicPr>
          <p:cNvPr id="2" name="Picture 1" descr="I don't follow the food trends. by Eric Ripert @ Like Succ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444" y="74818"/>
            <a:ext cx="6700058" cy="2025047"/>
          </a:xfrm>
          <a:prstGeom prst="rect">
            <a:avLst/>
          </a:prstGeom>
        </p:spPr>
      </p:pic>
      <p:pic>
        <p:nvPicPr>
          <p:cNvPr id="1026" name="Picture 2" descr="C:\Users\Owner\AppData\Local\Microsoft\Windows\INetCache\IE\36DII0UB\006-ananias-sapphir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0444" y="74818"/>
            <a:ext cx="6700058" cy="20250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74124" y="1797032"/>
            <a:ext cx="3868614" cy="369332"/>
          </a:xfrm>
          <a:prstGeom prst="rect">
            <a:avLst/>
          </a:prstGeom>
          <a:noFill/>
        </p:spPr>
        <p:txBody>
          <a:bodyPr wrap="square" rtlCol="0">
            <a:spAutoFit/>
          </a:bodyPr>
          <a:lstStyle/>
          <a:p>
            <a:r>
              <a:rPr lang="en-US" dirty="0" smtClean="0">
                <a:solidFill>
                  <a:srgbClr val="FF0000"/>
                </a:solidFill>
              </a:rPr>
              <a:t>ANANAIS &amp; SAPPHIRA - ACTS 5: 1-11</a:t>
            </a:r>
            <a:endParaRPr lang="en-US" dirty="0">
              <a:solidFill>
                <a:srgbClr val="FF0000"/>
              </a:solidFill>
            </a:endParaRPr>
          </a:p>
        </p:txBody>
      </p:sp>
    </p:spTree>
    <p:extLst>
      <p:ext uri="{BB962C8B-B14F-4D97-AF65-F5344CB8AC3E}">
        <p14:creationId xmlns:p14="http://schemas.microsoft.com/office/powerpoint/2010/main" val="3315670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rot M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444" y="74818"/>
            <a:ext cx="6700058" cy="2025047"/>
          </a:xfrm>
          <a:prstGeom prst="rect">
            <a:avLst/>
          </a:prstGeom>
        </p:spPr>
      </p:pic>
      <p:sp>
        <p:nvSpPr>
          <p:cNvPr id="5" name="Title 4"/>
          <p:cNvSpPr>
            <a:spLocks noGrp="1"/>
          </p:cNvSpPr>
          <p:nvPr>
            <p:ph type="ctrTitle"/>
          </p:nvPr>
        </p:nvSpPr>
        <p:spPr/>
        <p:txBody>
          <a:bodyPr>
            <a:normAutofit/>
          </a:bodyPr>
          <a:lstStyle/>
          <a:p>
            <a:r>
              <a:rPr lang="en-US" sz="2400" dirty="0" smtClean="0"/>
              <a:t>iv. How does one become double-minded BELIEVER? Dan Delzell, Christian post contributor (cont.)</a:t>
            </a:r>
            <a:endParaRPr lang="en-US" sz="2400" dirty="0"/>
          </a:p>
        </p:txBody>
      </p:sp>
      <p:pic>
        <p:nvPicPr>
          <p:cNvPr id="2" name="Picture 1" descr="I don't follow the food trends. by Eric Ripert @ Like Succ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444" y="74818"/>
            <a:ext cx="6700058" cy="2025047"/>
          </a:xfrm>
          <a:prstGeom prst="rect">
            <a:avLst/>
          </a:prstGeom>
        </p:spPr>
      </p:pic>
      <p:sp>
        <p:nvSpPr>
          <p:cNvPr id="6" name="Subtitle 5"/>
          <p:cNvSpPr>
            <a:spLocks noGrp="1"/>
          </p:cNvSpPr>
          <p:nvPr>
            <p:ph type="subTitle" idx="1"/>
          </p:nvPr>
        </p:nvSpPr>
        <p:spPr>
          <a:xfrm>
            <a:off x="0" y="3905711"/>
            <a:ext cx="12192000" cy="3148232"/>
          </a:xfrm>
        </p:spPr>
        <p:txBody>
          <a:bodyPr>
            <a:normAutofit fontScale="85000" lnSpcReduction="20000"/>
          </a:bodyPr>
          <a:lstStyle/>
          <a:p>
            <a:r>
              <a:rPr lang="en-US" dirty="0" smtClean="0">
                <a:solidFill>
                  <a:srgbClr val="FF0000"/>
                </a:solidFill>
              </a:rPr>
              <a:t>CHARACTERISTICS OF A DOUBLE-MINDED BELIEVER</a:t>
            </a:r>
          </a:p>
          <a:p>
            <a:pPr marL="342900" indent="-342900" algn="l">
              <a:buFont typeface="Arial" panose="020B0604020202020204" pitchFamily="34" charset="0"/>
              <a:buChar char="•"/>
            </a:pPr>
            <a:r>
              <a:rPr lang="en-US" dirty="0" smtClean="0"/>
              <a:t>Two major influences that fuel your thought life (</a:t>
            </a:r>
            <a:r>
              <a:rPr lang="en-US" dirty="0" smtClean="0">
                <a:solidFill>
                  <a:srgbClr val="FF0000"/>
                </a:solidFill>
              </a:rPr>
              <a:t>always torn in two directions</a:t>
            </a:r>
            <a:r>
              <a:rPr lang="en-US" dirty="0" smtClean="0"/>
              <a:t>)</a:t>
            </a:r>
          </a:p>
          <a:p>
            <a:pPr marL="342900" indent="-342900" algn="l">
              <a:buFont typeface="Arial" panose="020B0604020202020204" pitchFamily="34" charset="0"/>
              <a:buChar char="•"/>
            </a:pPr>
            <a:r>
              <a:rPr lang="en-US" dirty="0" smtClean="0">
                <a:solidFill>
                  <a:srgbClr val="FF0000"/>
                </a:solidFill>
              </a:rPr>
              <a:t>You have history with both major influences</a:t>
            </a:r>
            <a:r>
              <a:rPr lang="en-US" dirty="0" smtClean="0"/>
              <a:t> (those who fail to understand their past stand the chance of repeating same errors/sins..)</a:t>
            </a:r>
          </a:p>
          <a:p>
            <a:pPr marL="342900" indent="-342900" algn="l">
              <a:buFont typeface="Arial" panose="020B0604020202020204" pitchFamily="34" charset="0"/>
              <a:buChar char="•"/>
            </a:pPr>
            <a:r>
              <a:rPr lang="en-US" dirty="0" smtClean="0">
                <a:solidFill>
                  <a:srgbClr val="FF0000"/>
                </a:solidFill>
              </a:rPr>
              <a:t>You compromise your thought life in one primary area  </a:t>
            </a:r>
            <a:r>
              <a:rPr lang="en-US" dirty="0" smtClean="0"/>
              <a:t>(focus on me, myself, and I) . I want it NOW!</a:t>
            </a:r>
          </a:p>
          <a:p>
            <a:pPr marL="342900" indent="-342900" algn="l">
              <a:buFont typeface="Arial" panose="020B0604020202020204" pitchFamily="34" charset="0"/>
              <a:buChar char="•"/>
            </a:pPr>
            <a:r>
              <a:rPr lang="en-US" dirty="0" smtClean="0">
                <a:solidFill>
                  <a:srgbClr val="FF0000"/>
                </a:solidFill>
              </a:rPr>
              <a:t>Led by the Holy Spirit</a:t>
            </a:r>
            <a:r>
              <a:rPr lang="en-US" dirty="0" smtClean="0"/>
              <a:t>, </a:t>
            </a:r>
            <a:r>
              <a:rPr lang="en-US" dirty="0" smtClean="0">
                <a:solidFill>
                  <a:srgbClr val="FF0000"/>
                </a:solidFill>
              </a:rPr>
              <a:t>except</a:t>
            </a:r>
            <a:r>
              <a:rPr lang="en-US" dirty="0" smtClean="0"/>
              <a:t> when the other issue is driving your thinking – </a:t>
            </a:r>
            <a:r>
              <a:rPr lang="en-US" dirty="0" smtClean="0">
                <a:solidFill>
                  <a:srgbClr val="FF0000"/>
                </a:solidFill>
              </a:rPr>
              <a:t>desires of the flesh</a:t>
            </a:r>
          </a:p>
          <a:p>
            <a:pPr marL="342900" indent="-342900" algn="l">
              <a:buFont typeface="Arial" panose="020B0604020202020204" pitchFamily="34" charset="0"/>
              <a:buChar char="•"/>
            </a:pPr>
            <a:r>
              <a:rPr lang="en-US" dirty="0" smtClean="0"/>
              <a:t>Experience </a:t>
            </a:r>
            <a:r>
              <a:rPr lang="en-US" dirty="0" smtClean="0">
                <a:solidFill>
                  <a:srgbClr val="FF0000"/>
                </a:solidFill>
              </a:rPr>
              <a:t>real peace </a:t>
            </a:r>
            <a:r>
              <a:rPr lang="en-US" dirty="0" smtClean="0"/>
              <a:t>only when </a:t>
            </a:r>
            <a:r>
              <a:rPr lang="en-US" dirty="0" smtClean="0">
                <a:solidFill>
                  <a:srgbClr val="FF0000"/>
                </a:solidFill>
              </a:rPr>
              <a:t>your mind is under God’s control</a:t>
            </a:r>
          </a:p>
          <a:p>
            <a:pPr marL="342900" indent="-342900" algn="l">
              <a:buFont typeface="Arial" panose="020B0604020202020204" pitchFamily="34" charset="0"/>
              <a:buChar char="•"/>
            </a:pPr>
            <a:r>
              <a:rPr lang="en-US" dirty="0" smtClean="0">
                <a:solidFill>
                  <a:srgbClr val="FF0000"/>
                </a:solidFill>
              </a:rPr>
              <a:t>Act on old habits </a:t>
            </a:r>
            <a:r>
              <a:rPr lang="en-US" dirty="0" smtClean="0"/>
              <a:t>easily (familiar, comfortable, desired)</a:t>
            </a:r>
          </a:p>
          <a:p>
            <a:pPr marL="342900" indent="-342900" algn="l">
              <a:buFont typeface="Arial" panose="020B0604020202020204" pitchFamily="34" charset="0"/>
              <a:buChar char="•"/>
            </a:pPr>
            <a:r>
              <a:rPr lang="en-US" dirty="0" smtClean="0">
                <a:solidFill>
                  <a:srgbClr val="FF0000"/>
                </a:solidFill>
              </a:rPr>
              <a:t>Desire to be only drawn to the things of God   </a:t>
            </a:r>
            <a:r>
              <a:rPr lang="en-US" dirty="0" smtClean="0"/>
              <a:t>---  Constant inner battle between man’s spiritual and fleshly desires (</a:t>
            </a:r>
            <a:r>
              <a:rPr lang="en-US" dirty="0" smtClean="0">
                <a:solidFill>
                  <a:srgbClr val="FF0000"/>
                </a:solidFill>
              </a:rPr>
              <a:t>Ro 7:14-25</a:t>
            </a:r>
            <a:r>
              <a:rPr lang="en-US" dirty="0" smtClean="0"/>
              <a:t>)</a:t>
            </a:r>
          </a:p>
          <a:p>
            <a:pPr marL="342900" indent="-342900" algn="l">
              <a:buFont typeface="Arial" panose="020B0604020202020204" pitchFamily="34" charset="0"/>
              <a:buChar char="•"/>
            </a:pPr>
            <a:endParaRPr lang="en-US" dirty="0" smtClean="0"/>
          </a:p>
          <a:p>
            <a:pPr algn="l"/>
            <a:endParaRPr lang="en-US" dirty="0"/>
          </a:p>
        </p:txBody>
      </p:sp>
      <p:pic>
        <p:nvPicPr>
          <p:cNvPr id="2050" name="Picture 2" descr="C:\Users\Owner\AppData\Local\Microsoft\Windows\INetCache\IE\36DII0UB\Book_of_Judges_Chapter_15-9_(Bible_Illustrations_by_Sweet_Medi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0444" y="74818"/>
            <a:ext cx="6700057" cy="2025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6537" y="26383"/>
            <a:ext cx="3015763" cy="369332"/>
          </a:xfrm>
          <a:prstGeom prst="rect">
            <a:avLst/>
          </a:prstGeom>
          <a:noFill/>
        </p:spPr>
        <p:txBody>
          <a:bodyPr wrap="square" rtlCol="0">
            <a:spAutoFit/>
          </a:bodyPr>
          <a:lstStyle/>
          <a:p>
            <a:r>
              <a:rPr lang="en-US" dirty="0" smtClean="0">
                <a:solidFill>
                  <a:schemeClr val="bg1"/>
                </a:solidFill>
              </a:rPr>
              <a:t>SAMSON – JUDGES 13-16 </a:t>
            </a:r>
            <a:endParaRPr lang="en-US" dirty="0">
              <a:solidFill>
                <a:schemeClr val="bg1"/>
              </a:solidFill>
            </a:endParaRPr>
          </a:p>
        </p:txBody>
      </p:sp>
    </p:spTree>
    <p:extLst>
      <p:ext uri="{BB962C8B-B14F-4D97-AF65-F5344CB8AC3E}">
        <p14:creationId xmlns:p14="http://schemas.microsoft.com/office/powerpoint/2010/main" val="4251836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996250"/>
            <a:ext cx="12192000" cy="2861750"/>
          </a:xfrm>
        </p:spPr>
        <p:txBody>
          <a:bodyPr/>
          <a:lstStyle/>
          <a:p>
            <a:pPr marL="342900" indent="-342900" algn="l">
              <a:buFont typeface="Arial" panose="020B0604020202020204" pitchFamily="34" charset="0"/>
              <a:buChar char="•"/>
            </a:pPr>
            <a:r>
              <a:rPr lang="en-US" dirty="0" smtClean="0">
                <a:solidFill>
                  <a:srgbClr val="FF0000"/>
                </a:solidFill>
              </a:rPr>
              <a:t>Brother W.F. Washington </a:t>
            </a:r>
            <a:r>
              <a:rPr lang="en-US" dirty="0" smtClean="0"/>
              <a:t>stated, "Satan's desire is to be master of the minds of men and then he can control the world”</a:t>
            </a:r>
          </a:p>
          <a:p>
            <a:pPr marL="342900" indent="-342900" algn="l">
              <a:buFont typeface="Arial" panose="020B0604020202020204" pitchFamily="34" charset="0"/>
              <a:buChar char="•"/>
            </a:pPr>
            <a:r>
              <a:rPr lang="en-US" dirty="0" smtClean="0"/>
              <a:t>We live in a country where 30-38% of Black males between the ages of 18 – 35 are or have been incarcerated</a:t>
            </a:r>
          </a:p>
          <a:p>
            <a:pPr marL="342900" indent="-342900" algn="l">
              <a:buFont typeface="Arial" panose="020B0604020202020204" pitchFamily="34" charset="0"/>
              <a:buChar char="•"/>
            </a:pPr>
            <a:r>
              <a:rPr lang="en-US" dirty="0" smtClean="0"/>
              <a:t>Given these statistics, we can all agree, a transformation is needed that infuses our young men with a spiritual renewal of the mind/heart. (</a:t>
            </a:r>
            <a:r>
              <a:rPr lang="en-US" dirty="0" smtClean="0">
                <a:solidFill>
                  <a:srgbClr val="FF0000"/>
                </a:solidFill>
              </a:rPr>
              <a:t>Eph 4:23</a:t>
            </a:r>
            <a:r>
              <a:rPr lang="en-US" dirty="0" smtClean="0"/>
              <a:t>). </a:t>
            </a:r>
          </a:p>
          <a:p>
            <a:pPr marL="342900" indent="-342900" algn="l">
              <a:buFont typeface="Arial" panose="020B0604020202020204" pitchFamily="34" charset="0"/>
              <a:buChar char="•"/>
            </a:pPr>
            <a:r>
              <a:rPr lang="en-US" dirty="0" smtClean="0">
                <a:solidFill>
                  <a:srgbClr val="FF0000"/>
                </a:solidFill>
              </a:rPr>
              <a:t>Psalm 51:10 </a:t>
            </a:r>
            <a:r>
              <a:rPr lang="en-US" dirty="0" smtClean="0"/>
              <a:t>David said, “Create in me a clean heart, O God, and renew a steadfast spirit within me.” (</a:t>
            </a:r>
            <a:r>
              <a:rPr lang="en-US" dirty="0" smtClean="0">
                <a:solidFill>
                  <a:srgbClr val="FF0000"/>
                </a:solidFill>
              </a:rPr>
              <a:t>Desire</a:t>
            </a:r>
            <a:r>
              <a:rPr lang="en-US" dirty="0">
                <a:solidFill>
                  <a:srgbClr val="FF0000"/>
                </a:solidFill>
              </a:rPr>
              <a:t> </a:t>
            </a:r>
            <a:r>
              <a:rPr lang="en-US" dirty="0" smtClean="0">
                <a:solidFill>
                  <a:srgbClr val="FF0000"/>
                </a:solidFill>
              </a:rPr>
              <a:t>-  Attitude – Action – Results in Due Time)</a:t>
            </a:r>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smtClean="0"/>
          </a:p>
          <a:p>
            <a:pPr algn="l"/>
            <a:endParaRPr lang="en-US" dirty="0"/>
          </a:p>
        </p:txBody>
      </p:sp>
      <p:pic>
        <p:nvPicPr>
          <p:cNvPr id="4" name="Picture 3" descr="Tarot M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444" y="74818"/>
            <a:ext cx="6700058" cy="2025047"/>
          </a:xfrm>
          <a:prstGeom prst="rect">
            <a:avLst/>
          </a:prstGeom>
        </p:spPr>
      </p:pic>
      <p:sp>
        <p:nvSpPr>
          <p:cNvPr id="5" name="Title 4"/>
          <p:cNvSpPr>
            <a:spLocks noGrp="1"/>
          </p:cNvSpPr>
          <p:nvPr>
            <p:ph type="ctrTitle"/>
          </p:nvPr>
        </p:nvSpPr>
        <p:spPr/>
        <p:txBody>
          <a:bodyPr>
            <a:normAutofit/>
          </a:bodyPr>
          <a:lstStyle/>
          <a:p>
            <a:r>
              <a:rPr lang="en-US" sz="2400" dirty="0" smtClean="0"/>
              <a:t>v. Renewal through the spirit of my mind.  </a:t>
            </a:r>
            <a:endParaRPr lang="en-US" sz="2400" dirty="0"/>
          </a:p>
        </p:txBody>
      </p:sp>
    </p:spTree>
    <p:extLst>
      <p:ext uri="{BB962C8B-B14F-4D97-AF65-F5344CB8AC3E}">
        <p14:creationId xmlns:p14="http://schemas.microsoft.com/office/powerpoint/2010/main" val="2224016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96591"/>
            <a:ext cx="12192000" cy="2961409"/>
          </a:xfrm>
        </p:spPr>
        <p:txBody>
          <a:bodyPr>
            <a:normAutofit lnSpcReduction="10000"/>
          </a:bodyPr>
          <a:lstStyle/>
          <a:p>
            <a:pPr marL="342900" indent="-342900" algn="l">
              <a:buFont typeface="Arial" panose="020B0604020202020204" pitchFamily="34" charset="0"/>
              <a:buChar char="•"/>
            </a:pPr>
            <a:r>
              <a:rPr lang="en-US" dirty="0" smtClean="0"/>
              <a:t>Brother W.F. Washington stated, "Satan's desire is to be master of the minds of men (Unlimited Desires) and then he can control the world”</a:t>
            </a:r>
          </a:p>
          <a:p>
            <a:pPr marL="342900" indent="-342900" algn="l">
              <a:buFont typeface="Arial" panose="020B0604020202020204" pitchFamily="34" charset="0"/>
              <a:buChar char="•"/>
            </a:pPr>
            <a:r>
              <a:rPr lang="en-US" dirty="0" smtClean="0">
                <a:solidFill>
                  <a:srgbClr val="FF0000"/>
                </a:solidFill>
              </a:rPr>
              <a:t>Isa 40:31 </a:t>
            </a:r>
            <a:r>
              <a:rPr lang="en-US" dirty="0" smtClean="0"/>
              <a:t>“Yet those who </a:t>
            </a:r>
            <a:r>
              <a:rPr lang="en-US" dirty="0" smtClean="0">
                <a:solidFill>
                  <a:srgbClr val="FF0000"/>
                </a:solidFill>
              </a:rPr>
              <a:t>wait for the LORD </a:t>
            </a:r>
            <a:r>
              <a:rPr lang="en-US" dirty="0" smtClean="0"/>
              <a:t>will gain new strength; They will mount up with wings like eagles, They will run and not get tired, They will walk and not become weary.”</a:t>
            </a:r>
          </a:p>
          <a:p>
            <a:pPr marL="342900" indent="-342900" algn="l">
              <a:buFont typeface="Arial" panose="020B0604020202020204" pitchFamily="34" charset="0"/>
              <a:buChar char="•"/>
            </a:pPr>
            <a:r>
              <a:rPr lang="en-US" dirty="0" smtClean="0">
                <a:solidFill>
                  <a:srgbClr val="FF0000"/>
                </a:solidFill>
              </a:rPr>
              <a:t>2 Cor 4:16 </a:t>
            </a:r>
            <a:r>
              <a:rPr lang="en-US" dirty="0" smtClean="0"/>
              <a:t>“Therefore we do not lose heart , but though our outer man is decaying, yet our inner man is being renewed day by day.”    The one who renews us is familiar with the trials and tribulations of this life, and so we have </a:t>
            </a:r>
            <a:r>
              <a:rPr lang="en-US" dirty="0" smtClean="0">
                <a:solidFill>
                  <a:srgbClr val="FF0000"/>
                </a:solidFill>
              </a:rPr>
              <a:t>Christ, the sacrificial lamb, who possesses all power in heaven and on earth as our Mediator (win-win</a:t>
            </a:r>
            <a:r>
              <a:rPr lang="en-US" dirty="0" smtClean="0"/>
              <a:t>).</a:t>
            </a:r>
          </a:p>
          <a:p>
            <a:pPr marL="342900" indent="-342900" algn="l">
              <a:buFont typeface="Arial" panose="020B0604020202020204" pitchFamily="34" charset="0"/>
              <a:buChar char="•"/>
            </a:pPr>
            <a:r>
              <a:rPr lang="en-US" dirty="0" smtClean="0">
                <a:solidFill>
                  <a:srgbClr val="FF0000"/>
                </a:solidFill>
              </a:rPr>
              <a:t>Titus 3:5 </a:t>
            </a:r>
            <a:r>
              <a:rPr lang="en-US" dirty="0" smtClean="0"/>
              <a:t>“</a:t>
            </a:r>
            <a:r>
              <a:rPr lang="en-US" dirty="0" smtClean="0">
                <a:solidFill>
                  <a:srgbClr val="FF0000"/>
                </a:solidFill>
              </a:rPr>
              <a:t>He saved us</a:t>
            </a:r>
            <a:r>
              <a:rPr lang="en-US" dirty="0" smtClean="0"/>
              <a:t>, not on the basis of deeds which we have done in righteousness, but </a:t>
            </a:r>
            <a:r>
              <a:rPr lang="en-US" dirty="0" smtClean="0">
                <a:solidFill>
                  <a:srgbClr val="FF0000"/>
                </a:solidFill>
              </a:rPr>
              <a:t>according to His mercy</a:t>
            </a:r>
            <a:r>
              <a:rPr lang="en-US" dirty="0" smtClean="0"/>
              <a:t> , by the washing of regeneration and </a:t>
            </a:r>
            <a:r>
              <a:rPr lang="en-US" dirty="0" smtClean="0">
                <a:solidFill>
                  <a:srgbClr val="FF0000"/>
                </a:solidFill>
              </a:rPr>
              <a:t>renewing by the Holy Spirit</a:t>
            </a:r>
            <a:r>
              <a:rPr lang="en-US" dirty="0" smtClean="0"/>
              <a:t>.” </a:t>
            </a:r>
          </a:p>
          <a:p>
            <a:pPr marL="342900" indent="-342900" algn="l">
              <a:buFont typeface="Arial" panose="020B0604020202020204" pitchFamily="34" charset="0"/>
              <a:buChar char="•"/>
            </a:pPr>
            <a:endParaRPr lang="en-US" dirty="0" smtClean="0"/>
          </a:p>
          <a:p>
            <a:pPr algn="l"/>
            <a:endParaRPr lang="en-US" dirty="0"/>
          </a:p>
        </p:txBody>
      </p:sp>
      <p:pic>
        <p:nvPicPr>
          <p:cNvPr id="4" name="Picture 3" descr="Tarot M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444" y="74818"/>
            <a:ext cx="6700058" cy="2025047"/>
          </a:xfrm>
          <a:prstGeom prst="rect">
            <a:avLst/>
          </a:prstGeom>
        </p:spPr>
      </p:pic>
      <p:sp>
        <p:nvSpPr>
          <p:cNvPr id="5" name="Title 4"/>
          <p:cNvSpPr>
            <a:spLocks noGrp="1"/>
          </p:cNvSpPr>
          <p:nvPr>
            <p:ph type="ctrTitle"/>
          </p:nvPr>
        </p:nvSpPr>
        <p:spPr/>
        <p:txBody>
          <a:bodyPr>
            <a:normAutofit/>
          </a:bodyPr>
          <a:lstStyle/>
          <a:p>
            <a:r>
              <a:rPr lang="en-US" sz="2400" dirty="0" smtClean="0"/>
              <a:t>v. Renewal through the spirit of my mind. (Cont.) </a:t>
            </a:r>
            <a:endParaRPr lang="en-US" sz="2400" dirty="0"/>
          </a:p>
        </p:txBody>
      </p:sp>
    </p:spTree>
    <p:extLst>
      <p:ext uri="{BB962C8B-B14F-4D97-AF65-F5344CB8AC3E}">
        <p14:creationId xmlns:p14="http://schemas.microsoft.com/office/powerpoint/2010/main" val="10677261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2452</TotalTime>
  <Words>2223</Words>
  <Application>Microsoft Office PowerPoint</Application>
  <PresentationFormat>Custom</PresentationFormat>
  <Paragraphs>119</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Banded</vt:lpstr>
      <vt:lpstr>How do I know I have been transformed by the renewing of my  mind? </vt:lpstr>
      <vt:lpstr>How do I know I have been transformed  by the renewing of my  mind? </vt:lpstr>
      <vt:lpstr>I. What DOES IT MEAN TO BE TRANSFORMED BY THE RENEWING OF MY MIND?  </vt:lpstr>
      <vt:lpstr>II. God’s Plan is based on mind renewal, but man pursues accumulation of knowledge -  Ed and Joshua Smith </vt:lpstr>
      <vt:lpstr>iii. Does knowledge alone provide the path to transformation? </vt:lpstr>
      <vt:lpstr>iv. How does one become double-minded BELIEVER? Dan Delzell, Christian post contributor </vt:lpstr>
      <vt:lpstr>iv. How does one become double-minded BELIEVER? Dan Delzell, Christian post contributor (cont.)</vt:lpstr>
      <vt:lpstr>v. Renewal through the spirit of my mind.  </vt:lpstr>
      <vt:lpstr>v. Renewal through the spirit of my mind. (Cont.) </vt:lpstr>
      <vt:lpstr>vi. What does a transformed mind of A Believer look like?</vt:lpstr>
      <vt:lpstr>vi. What does a transformed mind of A Believer look like?</vt:lpstr>
      <vt:lpstr>What does a transformed mind look like? </vt:lpstr>
      <vt:lpstr>BIBLICAL EXAMPLES OF Those transformed by the renewing of THEIR   mind? </vt:lpstr>
    </vt:vector>
  </TitlesOfParts>
  <Company>Plano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I know? I have been transformed by</dc:title>
  <dc:creator>Bernard Aikens</dc:creator>
  <cp:lastModifiedBy>Jones, Vanessa</cp:lastModifiedBy>
  <cp:revision>96</cp:revision>
  <dcterms:created xsi:type="dcterms:W3CDTF">2019-04-17T21:51:10Z</dcterms:created>
  <dcterms:modified xsi:type="dcterms:W3CDTF">2019-07-16T01:56:49Z</dcterms:modified>
</cp:coreProperties>
</file>