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5" r:id="rId1"/>
  </p:sldMasterIdLst>
  <p:notesMasterIdLst>
    <p:notesMasterId r:id="rId29"/>
  </p:notesMasterIdLst>
  <p:handoutMasterIdLst>
    <p:handoutMasterId r:id="rId30"/>
  </p:handoutMasterIdLst>
  <p:sldIdLst>
    <p:sldId id="257" r:id="rId2"/>
    <p:sldId id="260" r:id="rId3"/>
    <p:sldId id="265" r:id="rId4"/>
    <p:sldId id="268" r:id="rId5"/>
    <p:sldId id="271" r:id="rId6"/>
    <p:sldId id="273" r:id="rId7"/>
    <p:sldId id="280" r:id="rId8"/>
    <p:sldId id="282" r:id="rId9"/>
    <p:sldId id="281" r:id="rId10"/>
    <p:sldId id="274" r:id="rId11"/>
    <p:sldId id="283" r:id="rId12"/>
    <p:sldId id="284" r:id="rId13"/>
    <p:sldId id="288" r:id="rId14"/>
    <p:sldId id="272" r:id="rId15"/>
    <p:sldId id="270" r:id="rId16"/>
    <p:sldId id="293" r:id="rId17"/>
    <p:sldId id="277" r:id="rId18"/>
    <p:sldId id="298" r:id="rId19"/>
    <p:sldId id="276" r:id="rId20"/>
    <p:sldId id="296" r:id="rId21"/>
    <p:sldId id="294" r:id="rId22"/>
    <p:sldId id="291" r:id="rId23"/>
    <p:sldId id="295" r:id="rId24"/>
    <p:sldId id="292" r:id="rId25"/>
    <p:sldId id="297" r:id="rId26"/>
    <p:sldId id="299" r:id="rId27"/>
    <p:sldId id="258"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309" autoAdjust="0"/>
    <p:restoredTop sz="94660"/>
  </p:normalViewPr>
  <p:slideViewPr>
    <p:cSldViewPr snapToGrid="0">
      <p:cViewPr>
        <p:scale>
          <a:sx n="57" d="100"/>
          <a:sy n="57" d="100"/>
        </p:scale>
        <p:origin x="-115"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2D71121-9FC4-4C11-BCAA-ABFC23A5AC1F}" type="datetimeFigureOut">
              <a:rPr lang="en-US" smtClean="0"/>
              <a:t>7/12/2019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DE5B9A8-5AB2-40EB-9B60-BBF3FE1A58B8}" type="slidenum">
              <a:rPr lang="en-US" smtClean="0"/>
              <a:t>‹#›</a:t>
            </a:fld>
            <a:endParaRPr lang="en-US"/>
          </a:p>
        </p:txBody>
      </p:sp>
    </p:spTree>
    <p:extLst>
      <p:ext uri="{BB962C8B-B14F-4D97-AF65-F5344CB8AC3E}">
        <p14:creationId xmlns:p14="http://schemas.microsoft.com/office/powerpoint/2010/main" val="180775280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98692-DB7D-4371-B543-B22C67E45B25}" type="datetimeFigureOut">
              <a:rPr lang="en-US" smtClean="0"/>
              <a:t>7/12/2019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4A33F6-6DAC-4909-87B7-C4286E4DAC64}" type="slidenum">
              <a:rPr lang="en-US" smtClean="0"/>
              <a:t>‹#›</a:t>
            </a:fld>
            <a:endParaRPr lang="en-US"/>
          </a:p>
        </p:txBody>
      </p:sp>
    </p:spTree>
    <p:extLst>
      <p:ext uri="{BB962C8B-B14F-4D97-AF65-F5344CB8AC3E}">
        <p14:creationId xmlns:p14="http://schemas.microsoft.com/office/powerpoint/2010/main" val="37203766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4A33F6-6DAC-4909-87B7-C4286E4DAC64}" type="slidenum">
              <a:rPr lang="en-US" smtClean="0"/>
              <a:t>1</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4096167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4A33F6-6DAC-4909-87B7-C4286E4DAC64}" type="slidenum">
              <a:rPr lang="en-US" smtClean="0"/>
              <a:t>10</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701616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4A33F6-6DAC-4909-87B7-C4286E4DAC64}" type="slidenum">
              <a:rPr lang="en-US" smtClean="0"/>
              <a:t>11</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27314543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4A33F6-6DAC-4909-87B7-C4286E4DAC64}" type="slidenum">
              <a:rPr lang="en-US" smtClean="0"/>
              <a:t>12</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1212576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4A33F6-6DAC-4909-87B7-C4286E4DAC64}" type="slidenum">
              <a:rPr lang="en-US" smtClean="0"/>
              <a:t>15</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2360132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4A33F6-6DAC-4909-87B7-C4286E4DAC64}" type="slidenum">
              <a:rPr lang="en-US" smtClean="0"/>
              <a:t>2</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2259713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4A33F6-6DAC-4909-87B7-C4286E4DAC64}" type="slidenum">
              <a:rPr lang="en-US" smtClean="0"/>
              <a:t>3</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3972658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4A33F6-6DAC-4909-87B7-C4286E4DAC64}" type="slidenum">
              <a:rPr lang="en-US" smtClean="0"/>
              <a:t>4</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3793943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4A33F6-6DAC-4909-87B7-C4286E4DAC64}" type="slidenum">
              <a:rPr lang="en-US" smtClean="0"/>
              <a:t>5</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4088729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4A33F6-6DAC-4909-87B7-C4286E4DAC64}" type="slidenum">
              <a:rPr lang="en-US" smtClean="0"/>
              <a:t>6</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1330292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4A33F6-6DAC-4909-87B7-C4286E4DAC64}" type="slidenum">
              <a:rPr lang="en-US" smtClean="0"/>
              <a:t>7</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516128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4A33F6-6DAC-4909-87B7-C4286E4DAC64}" type="slidenum">
              <a:rPr lang="en-US" smtClean="0"/>
              <a:t>8</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3496416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4A33F6-6DAC-4909-87B7-C4286E4DAC64}" type="slidenum">
              <a:rPr lang="en-US" smtClean="0"/>
              <a:t>9</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2916088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6/22/2019</a:t>
            </a:r>
            <a:endParaRPr lang="en-US" dirty="0"/>
          </a:p>
        </p:txBody>
      </p:sp>
      <p:sp>
        <p:nvSpPr>
          <p:cNvPr id="5" name="Footer Placeholder 4"/>
          <p:cNvSpPr>
            <a:spLocks noGrp="1"/>
          </p:cNvSpPr>
          <p:nvPr>
            <p:ph type="ftr" sz="quarter" idx="11"/>
          </p:nvPr>
        </p:nvSpPr>
        <p:spPr/>
        <p:txBody>
          <a:bodyPr/>
          <a:lstStyle/>
          <a:p>
            <a:r>
              <a:rPr lang="en-US" smtClean="0"/>
              <a:t>Bro Larry Washington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010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6/22/2019</a:t>
            </a:r>
            <a:endParaRPr lang="en-US" dirty="0"/>
          </a:p>
        </p:txBody>
      </p:sp>
      <p:sp>
        <p:nvSpPr>
          <p:cNvPr id="5" name="Footer Placeholder 4"/>
          <p:cNvSpPr>
            <a:spLocks noGrp="1"/>
          </p:cNvSpPr>
          <p:nvPr>
            <p:ph type="ftr" sz="quarter" idx="11"/>
          </p:nvPr>
        </p:nvSpPr>
        <p:spPr/>
        <p:txBody>
          <a:bodyPr/>
          <a:lstStyle/>
          <a:p>
            <a:r>
              <a:rPr lang="en-US" smtClean="0"/>
              <a:t>Bro Larry Washington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0542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6/22/2019</a:t>
            </a:r>
            <a:endParaRPr lang="en-US" dirty="0"/>
          </a:p>
        </p:txBody>
      </p:sp>
      <p:sp>
        <p:nvSpPr>
          <p:cNvPr id="5" name="Footer Placeholder 4"/>
          <p:cNvSpPr>
            <a:spLocks noGrp="1"/>
          </p:cNvSpPr>
          <p:nvPr>
            <p:ph type="ftr" sz="quarter" idx="11"/>
          </p:nvPr>
        </p:nvSpPr>
        <p:spPr/>
        <p:txBody>
          <a:bodyPr/>
          <a:lstStyle/>
          <a:p>
            <a:r>
              <a:rPr lang="en-US" smtClean="0"/>
              <a:t>Bro Larry Washington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001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6/22/2019</a:t>
            </a:r>
            <a:endParaRPr lang="en-US" dirty="0"/>
          </a:p>
        </p:txBody>
      </p:sp>
      <p:sp>
        <p:nvSpPr>
          <p:cNvPr id="5" name="Footer Placeholder 4"/>
          <p:cNvSpPr>
            <a:spLocks noGrp="1"/>
          </p:cNvSpPr>
          <p:nvPr>
            <p:ph type="ftr" sz="quarter" idx="11"/>
          </p:nvPr>
        </p:nvSpPr>
        <p:spPr/>
        <p:txBody>
          <a:bodyPr/>
          <a:lstStyle/>
          <a:p>
            <a:r>
              <a:rPr lang="en-US" smtClean="0"/>
              <a:t>Bro Larry Washington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22888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6/22/2019</a:t>
            </a:r>
            <a:endParaRPr lang="en-US" dirty="0"/>
          </a:p>
        </p:txBody>
      </p:sp>
      <p:sp>
        <p:nvSpPr>
          <p:cNvPr id="5" name="Footer Placeholder 4"/>
          <p:cNvSpPr>
            <a:spLocks noGrp="1"/>
          </p:cNvSpPr>
          <p:nvPr>
            <p:ph type="ftr" sz="quarter" idx="11"/>
          </p:nvPr>
        </p:nvSpPr>
        <p:spPr/>
        <p:txBody>
          <a:bodyPr/>
          <a:lstStyle/>
          <a:p>
            <a:r>
              <a:rPr lang="en-US" smtClean="0"/>
              <a:t>Bro Larry Washington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5986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6/22/2019</a:t>
            </a:r>
            <a:endParaRPr lang="en-US" dirty="0"/>
          </a:p>
        </p:txBody>
      </p:sp>
      <p:sp>
        <p:nvSpPr>
          <p:cNvPr id="6" name="Footer Placeholder 5"/>
          <p:cNvSpPr>
            <a:spLocks noGrp="1"/>
          </p:cNvSpPr>
          <p:nvPr>
            <p:ph type="ftr" sz="quarter" idx="11"/>
          </p:nvPr>
        </p:nvSpPr>
        <p:spPr/>
        <p:txBody>
          <a:bodyPr/>
          <a:lstStyle/>
          <a:p>
            <a:r>
              <a:rPr lang="en-US" smtClean="0"/>
              <a:t>Bro Larry Washington</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4153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6/22/2019</a:t>
            </a:r>
            <a:endParaRPr lang="en-US" dirty="0"/>
          </a:p>
        </p:txBody>
      </p:sp>
      <p:sp>
        <p:nvSpPr>
          <p:cNvPr id="8" name="Footer Placeholder 7"/>
          <p:cNvSpPr>
            <a:spLocks noGrp="1"/>
          </p:cNvSpPr>
          <p:nvPr>
            <p:ph type="ftr" sz="quarter" idx="11"/>
          </p:nvPr>
        </p:nvSpPr>
        <p:spPr/>
        <p:txBody>
          <a:bodyPr/>
          <a:lstStyle/>
          <a:p>
            <a:r>
              <a:rPr lang="en-US" smtClean="0"/>
              <a:t>Bro Larry Washington</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2681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6/22/2019</a:t>
            </a:r>
            <a:endParaRPr lang="en-US" dirty="0"/>
          </a:p>
        </p:txBody>
      </p:sp>
      <p:sp>
        <p:nvSpPr>
          <p:cNvPr id="4" name="Footer Placeholder 3"/>
          <p:cNvSpPr>
            <a:spLocks noGrp="1"/>
          </p:cNvSpPr>
          <p:nvPr>
            <p:ph type="ftr" sz="quarter" idx="11"/>
          </p:nvPr>
        </p:nvSpPr>
        <p:spPr/>
        <p:txBody>
          <a:bodyPr/>
          <a:lstStyle/>
          <a:p>
            <a:r>
              <a:rPr lang="en-US" smtClean="0"/>
              <a:t>Bro Larry Washington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929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6/22/2019</a:t>
            </a:r>
            <a:endParaRPr lang="en-US" dirty="0"/>
          </a:p>
        </p:txBody>
      </p:sp>
      <p:sp>
        <p:nvSpPr>
          <p:cNvPr id="3" name="Footer Placeholder 2"/>
          <p:cNvSpPr>
            <a:spLocks noGrp="1"/>
          </p:cNvSpPr>
          <p:nvPr>
            <p:ph type="ftr" sz="quarter" idx="11"/>
          </p:nvPr>
        </p:nvSpPr>
        <p:spPr/>
        <p:txBody>
          <a:bodyPr/>
          <a:lstStyle/>
          <a:p>
            <a:r>
              <a:rPr lang="en-US" smtClean="0"/>
              <a:t>Bro Larry Washington</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4762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6/22/2019</a:t>
            </a:r>
            <a:endParaRPr lang="en-US" dirty="0"/>
          </a:p>
        </p:txBody>
      </p:sp>
      <p:sp>
        <p:nvSpPr>
          <p:cNvPr id="6" name="Footer Placeholder 5"/>
          <p:cNvSpPr>
            <a:spLocks noGrp="1"/>
          </p:cNvSpPr>
          <p:nvPr>
            <p:ph type="ftr" sz="quarter" idx="11"/>
          </p:nvPr>
        </p:nvSpPr>
        <p:spPr/>
        <p:txBody>
          <a:bodyPr/>
          <a:lstStyle/>
          <a:p>
            <a:r>
              <a:rPr lang="en-US" smtClean="0"/>
              <a:t>Bro Larry Washington</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747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6/22/2019</a:t>
            </a:r>
            <a:endParaRPr lang="en-US" dirty="0"/>
          </a:p>
        </p:txBody>
      </p:sp>
      <p:sp>
        <p:nvSpPr>
          <p:cNvPr id="6" name="Footer Placeholder 5"/>
          <p:cNvSpPr>
            <a:spLocks noGrp="1"/>
          </p:cNvSpPr>
          <p:nvPr>
            <p:ph type="ftr" sz="quarter" idx="11"/>
          </p:nvPr>
        </p:nvSpPr>
        <p:spPr/>
        <p:txBody>
          <a:bodyPr/>
          <a:lstStyle/>
          <a:p>
            <a:r>
              <a:rPr lang="en-US" smtClean="0"/>
              <a:t>Bro Larry Washington</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1415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6/22/2019</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Bro Larry Washington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5313869"/>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catholicbridge.com/catholic/timeline-of-catholic-church.php"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openxmlformats.org/officeDocument/2006/relationships/hyperlink" Target="https://www.pronto.com/shopping?q=Southern+Baptist+Beliefs&amp;qo=relatedSearchNarrow&amp;o=758474&amp;l=dir" TargetMode="External"/><Relationship Id="rId13" Type="http://schemas.openxmlformats.org/officeDocument/2006/relationships/hyperlink" Target="https://www.pronto.com/shopping?q=Beliefs+of+Baptist+Religion&amp;qo=relatedSearchNarrow&amp;o=758474&amp;l=dir" TargetMode="External"/><Relationship Id="rId3" Type="http://schemas.openxmlformats.org/officeDocument/2006/relationships/image" Target="../media/image15.jpeg"/><Relationship Id="rId7" Type="http://schemas.openxmlformats.org/officeDocument/2006/relationships/hyperlink" Target="https://www.pronto.com/shopping?q=Hardshell+Baptist+Beliefs&amp;qo=relatedSearchNarrow&amp;o=758474&amp;l=dir" TargetMode="External"/><Relationship Id="rId12" Type="http://schemas.openxmlformats.org/officeDocument/2006/relationships/hyperlink" Target="https://www.pronto.com/shopping?q=Baptist+Vs+Roman+Catholic+Beliefs&amp;qo=relatedSearchNarrow&amp;o=758474&amp;l=dir"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pronto.com/shopping?q=Baptist+Churches+Beliefs&amp;qo=relatedSearchNarrow&amp;o=758474&amp;l=dir" TargetMode="External"/><Relationship Id="rId11" Type="http://schemas.openxmlformats.org/officeDocument/2006/relationships/hyperlink" Target="https://www.pronto.com/shopping?q=American+Baptist+Beliefs&amp;qo=relatedSearchNarrow&amp;o=758474&amp;l=dir" TargetMode="External"/><Relationship Id="rId5" Type="http://schemas.openxmlformats.org/officeDocument/2006/relationships/hyperlink" Target="https://www.pronto.com/shopping?q=Independent+Baptist+Beliefs&amp;qo=relatedSearchNarrow&amp;o=758474&amp;l=dir" TargetMode="External"/><Relationship Id="rId10" Type="http://schemas.openxmlformats.org/officeDocument/2006/relationships/hyperlink" Target="https://www.pronto.com/shopping?q=Central+Beliefs+of+the+Baptist+Religion&amp;qo=relatedSearchNarrow&amp;o=758474&amp;l=dir" TargetMode="External"/><Relationship Id="rId4" Type="http://schemas.openxmlformats.org/officeDocument/2006/relationships/hyperlink" Target="https://www.pronto.com/shopping?q=Missionary+Baptist+Beliefs&amp;qo=relatedSearchNarrow&amp;o=758474&amp;l=dir" TargetMode="External"/><Relationship Id="rId9" Type="http://schemas.openxmlformats.org/officeDocument/2006/relationships/hyperlink" Target="https://www.pronto.com/shopping?q=Freewill+Baptist+Belief&amp;qo=relatedSearchNarrow&amp;o=758474&amp;l=dir"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en.wikipedia.org/wiki/Protestantism" TargetMode="External"/><Relationship Id="rId13" Type="http://schemas.openxmlformats.org/officeDocument/2006/relationships/hyperlink" Target="http://en.wikipedia.org/wiki/National_Baptist_Convention,_USA,_Inc." TargetMode="External"/><Relationship Id="rId18" Type="http://schemas.openxmlformats.org/officeDocument/2006/relationships/hyperlink" Target="http://gospelclarity.com/2010/08/25/the-largest-christian-denominations-in-the-world/" TargetMode="External"/><Relationship Id="rId3" Type="http://schemas.openxmlformats.org/officeDocument/2006/relationships/hyperlink" Target="http://en.wikipedia.org/wiki/Catholic_Church" TargetMode="External"/><Relationship Id="rId7" Type="http://schemas.openxmlformats.org/officeDocument/2006/relationships/hyperlink" Target="http://en.wikipedia.org/wiki/Eastern_Rite" TargetMode="External"/><Relationship Id="rId12" Type="http://schemas.openxmlformats.org/officeDocument/2006/relationships/hyperlink" Target="http://en.wikipedia.org/wiki/List_of_Christian_denominations_by_number_of_members#cite_note-4" TargetMode="External"/><Relationship Id="rId17" Type="http://schemas.openxmlformats.org/officeDocument/2006/relationships/hyperlink" Target="http://en.wikipedia.org/wiki/Russian_Orthodox_Church" TargetMode="External"/><Relationship Id="rId2" Type="http://schemas.openxmlformats.org/officeDocument/2006/relationships/hyperlink" Target="http://en.wikipedia.org/wiki/Roman_Catholic_Church" TargetMode="External"/><Relationship Id="rId16" Type="http://schemas.openxmlformats.org/officeDocument/2006/relationships/hyperlink" Target="http://en.wikipedia.org/wiki/Eastern_Orthodoxy" TargetMode="External"/><Relationship Id="rId20" Type="http://schemas.openxmlformats.org/officeDocument/2006/relationships/image" Target="../media/image16.gif"/><Relationship Id="rId1" Type="http://schemas.openxmlformats.org/officeDocument/2006/relationships/slideLayout" Target="../slideLayouts/slideLayout1.xml"/><Relationship Id="rId6" Type="http://schemas.openxmlformats.org/officeDocument/2006/relationships/hyperlink" Target="http://en.wikipedia.org/wiki/Eastern_Catholic_Churches" TargetMode="External"/><Relationship Id="rId11" Type="http://schemas.openxmlformats.org/officeDocument/2006/relationships/hyperlink" Target="http://en.wikipedia.org/wiki/Southern_Baptist_Convention" TargetMode="External"/><Relationship Id="rId5" Type="http://schemas.openxmlformats.org/officeDocument/2006/relationships/hyperlink" Target="http://en.wikipedia.org/wiki/Latin_Rite" TargetMode="External"/><Relationship Id="rId15" Type="http://schemas.openxmlformats.org/officeDocument/2006/relationships/hyperlink" Target="http://en.wikipedia.org/wiki/Churches_of_Christ" TargetMode="External"/><Relationship Id="rId10" Type="http://schemas.openxmlformats.org/officeDocument/2006/relationships/hyperlink" Target="http://en.wikipedia.org/wiki/List_of_Christian_denominations_by_number_of_members#cite_note-3" TargetMode="External"/><Relationship Id="rId19" Type="http://schemas.openxmlformats.org/officeDocument/2006/relationships/image" Target="../media/image1.png"/><Relationship Id="rId4" Type="http://schemas.openxmlformats.org/officeDocument/2006/relationships/hyperlink" Target="http://en.wikipedia.org/wiki/List_of_Christian_denominations_by_number_of_members#cite_note-cathstats-0" TargetMode="External"/><Relationship Id="rId9" Type="http://schemas.openxmlformats.org/officeDocument/2006/relationships/hyperlink" Target="http://en.wikipedia.org/wiki/Baptists" TargetMode="External"/><Relationship Id="rId14" Type="http://schemas.openxmlformats.org/officeDocument/2006/relationships/hyperlink" Target="http://en.wikipedia.org/wiki/List_of_Christian_denominations_by_number_of_members#cite_note-5"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s://www.engadget.com/2017/10/19/scientific-units-kilogram-mole-ampere-kelvin/" TargetMode="External"/><Relationship Id="rId7"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engadget.com/tags/services/" TargetMode="External"/><Relationship Id="rId5" Type="http://schemas.openxmlformats.org/officeDocument/2006/relationships/hyperlink" Target="https://twitter.com/terrortola" TargetMode="External"/><Relationship Id="rId4" Type="http://schemas.openxmlformats.org/officeDocument/2006/relationships/hyperlink" Target="https://www.engadget.com/about/editors/andrew-tarantola/"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5058" y="870857"/>
            <a:ext cx="9898742" cy="2434677"/>
          </a:xfrm>
          <a:ln w="28575">
            <a:solidFill>
              <a:schemeClr val="tx1"/>
            </a:solidFill>
          </a:ln>
        </p:spPr>
        <p:txBody>
          <a:bodyPr anchor="ctr">
            <a:normAutofit fontScale="90000"/>
          </a:bodyPr>
          <a:lstStyle/>
          <a:p>
            <a:r>
              <a:rPr lang="en-US" sz="3100" b="1" dirty="0" smtClean="0">
                <a:latin typeface="Calibri" panose="020F0502020204030204" pitchFamily="34" charset="0"/>
              </a:rPr>
              <a:t/>
            </a:r>
            <a:br>
              <a:rPr lang="en-US" sz="3100" b="1" dirty="0" smtClean="0">
                <a:latin typeface="Calibri" panose="020F0502020204030204" pitchFamily="34" charset="0"/>
              </a:rPr>
            </a:br>
            <a:r>
              <a:rPr lang="en-US" sz="3100" b="1" dirty="0" smtClean="0">
                <a:latin typeface="Calibri" panose="020F0502020204030204" pitchFamily="34" charset="0"/>
              </a:rPr>
              <a:t>The </a:t>
            </a:r>
            <a:r>
              <a:rPr lang="en-US" sz="3100" b="1" dirty="0">
                <a:latin typeface="Calibri" panose="020F0502020204030204" pitchFamily="34" charset="0"/>
              </a:rPr>
              <a:t>Share – Episode </a:t>
            </a:r>
            <a:r>
              <a:rPr lang="en-US" sz="3100" b="1" dirty="0" smtClean="0">
                <a:latin typeface="Calibri" panose="020F0502020204030204" pitchFamily="34" charset="0"/>
              </a:rPr>
              <a:t>7 – June 22, 2019</a:t>
            </a:r>
            <a:br>
              <a:rPr lang="en-US" sz="3100" b="1" dirty="0" smtClean="0">
                <a:latin typeface="Calibri" panose="020F0502020204030204" pitchFamily="34" charset="0"/>
              </a:rPr>
            </a:br>
            <a:r>
              <a:rPr lang="en-US" sz="3100" b="1" dirty="0">
                <a:latin typeface="Calibri" panose="020F0502020204030204" pitchFamily="34" charset="0"/>
              </a:rPr>
              <a:t/>
            </a:r>
            <a:br>
              <a:rPr lang="en-US" sz="3100" b="1" dirty="0">
                <a:latin typeface="Calibri" panose="020F0502020204030204" pitchFamily="34" charset="0"/>
              </a:rPr>
            </a:br>
            <a:r>
              <a:rPr lang="en-US" sz="3100" b="1" dirty="0" smtClean="0">
                <a:latin typeface="Calibri" panose="020F0502020204030204" pitchFamily="34" charset="0"/>
              </a:rPr>
              <a:t>Theme – “Beware of False Doctrine and Teachers”</a:t>
            </a:r>
            <a:br>
              <a:rPr lang="en-US" sz="3100" b="1" dirty="0" smtClean="0">
                <a:latin typeface="Calibri" panose="020F0502020204030204" pitchFamily="34" charset="0"/>
              </a:rPr>
            </a:br>
            <a:r>
              <a:rPr lang="en-US" sz="3100" b="1" dirty="0" smtClean="0">
                <a:latin typeface="Calibri" panose="020F0502020204030204" pitchFamily="34" charset="0"/>
              </a:rPr>
              <a:t/>
            </a:r>
            <a:br>
              <a:rPr lang="en-US" sz="3100" b="1" dirty="0" smtClean="0">
                <a:latin typeface="Calibri" panose="020F0502020204030204" pitchFamily="34" charset="0"/>
              </a:rPr>
            </a:br>
            <a:endParaRPr lang="en-US" sz="3600" b="1" dirty="0">
              <a:latin typeface="Calibri" panose="020F0502020204030204" pitchFamily="34" charset="0"/>
            </a:endParaRPr>
          </a:p>
        </p:txBody>
      </p:sp>
      <p:sp>
        <p:nvSpPr>
          <p:cNvPr id="3" name="Subtitle 2"/>
          <p:cNvSpPr>
            <a:spLocks noGrp="1"/>
          </p:cNvSpPr>
          <p:nvPr>
            <p:ph type="subTitle" idx="1"/>
          </p:nvPr>
        </p:nvSpPr>
        <p:spPr>
          <a:xfrm>
            <a:off x="1455058" y="3806030"/>
            <a:ext cx="9898742" cy="2224749"/>
          </a:xfrm>
          <a:ln w="28575">
            <a:solidFill>
              <a:schemeClr val="tx1"/>
            </a:solidFill>
          </a:ln>
        </p:spPr>
        <p:txBody>
          <a:bodyPr>
            <a:normAutofit/>
          </a:bodyPr>
          <a:lstStyle/>
          <a:p>
            <a:pPr lvl="0"/>
            <a:r>
              <a:rPr lang="en-US" sz="2800" b="1" dirty="0" smtClean="0">
                <a:latin typeface="Calibri" panose="020F0502020204030204" pitchFamily="34" charset="0"/>
              </a:rPr>
              <a:t>Sub-topic 1</a:t>
            </a:r>
          </a:p>
          <a:p>
            <a:pPr lvl="0" algn="l"/>
            <a:r>
              <a:rPr lang="en-US" sz="2800" b="1" dirty="0" smtClean="0">
                <a:latin typeface="Calibri" panose="020F0502020204030204" pitchFamily="34" charset="0"/>
              </a:rPr>
              <a:t>Part A - Who </a:t>
            </a:r>
            <a:r>
              <a:rPr lang="en-US" sz="2800" b="1" dirty="0">
                <a:latin typeface="Calibri" panose="020F0502020204030204" pitchFamily="34" charset="0"/>
              </a:rPr>
              <a:t>and what is a false teacher?</a:t>
            </a:r>
            <a:endParaRPr lang="en-US" sz="2800" dirty="0">
              <a:latin typeface="Calibri" panose="020F0502020204030204" pitchFamily="34" charset="0"/>
            </a:endParaRPr>
          </a:p>
          <a:p>
            <a:pPr lvl="0" algn="l"/>
            <a:endParaRPr lang="en-US" sz="2800" b="1" dirty="0" smtClean="0">
              <a:latin typeface="Calibri" panose="020F0502020204030204" pitchFamily="34" charset="0"/>
            </a:endParaRPr>
          </a:p>
          <a:p>
            <a:pPr lvl="0" algn="l"/>
            <a:r>
              <a:rPr lang="en-US" sz="2800" b="1" dirty="0" smtClean="0">
                <a:latin typeface="Calibri" panose="020F0502020204030204" pitchFamily="34" charset="0"/>
              </a:rPr>
              <a:t>Part B- What </a:t>
            </a:r>
            <a:r>
              <a:rPr lang="en-US" sz="2800" b="1" dirty="0">
                <a:latin typeface="Calibri" panose="020F0502020204030204" pitchFamily="34" charset="0"/>
              </a:rPr>
              <a:t>is false doctrine?</a:t>
            </a:r>
            <a:endParaRPr lang="en-US" sz="2800" dirty="0">
              <a:latin typeface="Calibri" panose="020F0502020204030204" pitchFamily="34" charset="0"/>
            </a:endParaRPr>
          </a:p>
          <a:p>
            <a:pPr marL="457200" indent="-457200" algn="l">
              <a:buFont typeface="Arial" panose="020B0604020202020204" pitchFamily="34" charset="0"/>
              <a:buChar char="•"/>
            </a:pPr>
            <a:endParaRPr lang="en-US" sz="3200" dirty="0">
              <a:latin typeface="Calibri" panose="020F0502020204030204" pitchFamily="34" charset="0"/>
            </a:endParaRPr>
          </a:p>
        </p:txBody>
      </p:sp>
      <p:sp>
        <p:nvSpPr>
          <p:cNvPr id="5" name="Footer Placeholder 4"/>
          <p:cNvSpPr>
            <a:spLocks noGrp="1"/>
          </p:cNvSpPr>
          <p:nvPr>
            <p:ph type="ftr" sz="quarter" idx="11"/>
          </p:nvPr>
        </p:nvSpPr>
        <p:spPr/>
        <p:txBody>
          <a:bodyPr/>
          <a:lstStyle/>
          <a:p>
            <a:r>
              <a:rPr lang="en-US" smtClean="0"/>
              <a:t>Bro Larry Washington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a:t>
            </a:fld>
            <a:endParaRPr lang="en-US" dirty="0"/>
          </a:p>
        </p:txBody>
      </p:sp>
      <p:pic>
        <p:nvPicPr>
          <p:cNvPr id="1026" name="Picture 2" descr="Greenville Avenue Church of Chri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sp>
        <p:nvSpPr>
          <p:cNvPr id="7" name="Date Placeholder 6"/>
          <p:cNvSpPr>
            <a:spLocks noGrp="1"/>
          </p:cNvSpPr>
          <p:nvPr>
            <p:ph type="dt" sz="half" idx="10"/>
          </p:nvPr>
        </p:nvSpPr>
        <p:spPr/>
        <p:txBody>
          <a:bodyPr/>
          <a:lstStyle/>
          <a:p>
            <a:r>
              <a:rPr lang="en-US" smtClean="0"/>
              <a:t>6/22/2019</a:t>
            </a:r>
            <a:endParaRPr lang="en-US" dirty="0"/>
          </a:p>
        </p:txBody>
      </p:sp>
    </p:spTree>
    <p:extLst>
      <p:ext uri="{BB962C8B-B14F-4D97-AF65-F5344CB8AC3E}">
        <p14:creationId xmlns:p14="http://schemas.microsoft.com/office/powerpoint/2010/main" val="405336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667" y="589158"/>
            <a:ext cx="11925837" cy="422913"/>
          </a:xfrm>
          <a:ln w="28575">
            <a:solidFill>
              <a:schemeClr val="tx1"/>
            </a:solidFill>
          </a:ln>
        </p:spPr>
        <p:txBody>
          <a:bodyPr anchor="b">
            <a:normAutofit fontScale="90000"/>
          </a:bodyPr>
          <a:lstStyle/>
          <a:p>
            <a:r>
              <a:rPr lang="en-US" sz="3600" b="1" dirty="0" smtClean="0">
                <a:latin typeface="Calibri" panose="020F0502020204030204" pitchFamily="34" charset="0"/>
              </a:rPr>
              <a:t/>
            </a:r>
            <a:br>
              <a:rPr lang="en-US" sz="3600" b="1" dirty="0" smtClean="0">
                <a:latin typeface="Calibri" panose="020F0502020204030204" pitchFamily="34" charset="0"/>
              </a:rPr>
            </a:br>
            <a:r>
              <a:rPr lang="en-US" sz="3600" b="1" dirty="0" smtClean="0">
                <a:latin typeface="Calibri" panose="020F0502020204030204" pitchFamily="34" charset="0"/>
              </a:rPr>
              <a:t/>
            </a:r>
            <a:br>
              <a:rPr lang="en-US" sz="3600" b="1" dirty="0" smtClean="0">
                <a:latin typeface="Calibri" panose="020F0502020204030204" pitchFamily="34" charset="0"/>
              </a:rPr>
            </a:br>
            <a:r>
              <a:rPr lang="en-US" sz="3600" b="1" dirty="0" smtClean="0">
                <a:latin typeface="Calibri" panose="020F0502020204030204" pitchFamily="34" charset="0"/>
              </a:rPr>
              <a:t>B4 – Jesus’s Doctrine and Biblical Truth Defined</a:t>
            </a:r>
            <a:endParaRPr lang="en-US" sz="3600" b="1" dirty="0">
              <a:latin typeface="Calibri" panose="020F0502020204030204" pitchFamily="34" charset="0"/>
            </a:endParaRPr>
          </a:p>
        </p:txBody>
      </p:sp>
      <p:sp>
        <p:nvSpPr>
          <p:cNvPr id="3" name="Subtitle 2"/>
          <p:cNvSpPr>
            <a:spLocks noGrp="1"/>
          </p:cNvSpPr>
          <p:nvPr>
            <p:ph type="subTitle" idx="1"/>
          </p:nvPr>
        </p:nvSpPr>
        <p:spPr>
          <a:xfrm>
            <a:off x="141668" y="1113538"/>
            <a:ext cx="11925837" cy="5370389"/>
          </a:xfrm>
          <a:noFill/>
          <a:ln w="28575">
            <a:solidFill>
              <a:schemeClr val="tx1"/>
            </a:solidFill>
          </a:ln>
        </p:spPr>
        <p:txBody>
          <a:bodyPr>
            <a:normAutofit fontScale="85000" lnSpcReduction="20000"/>
          </a:bodyPr>
          <a:lstStyle/>
          <a:p>
            <a:pPr lvl="0"/>
            <a:endParaRPr lang="en-US" sz="2000" b="1" dirty="0" smtClean="0">
              <a:latin typeface="Calibri" panose="020F0502020204030204" pitchFamily="34" charset="0"/>
            </a:endParaRPr>
          </a:p>
          <a:p>
            <a:pPr lvl="0" algn="l"/>
            <a:endParaRPr lang="en-US" sz="2000" b="1" dirty="0" smtClean="0">
              <a:latin typeface="Calibri" panose="020F0502020204030204" pitchFamily="34" charset="0"/>
            </a:endParaRPr>
          </a:p>
          <a:p>
            <a:pPr marL="457200" lvl="0" indent="-457200" algn="l">
              <a:buFont typeface="+mj-lt"/>
              <a:buAutoNum type="arabicPeriod"/>
            </a:pPr>
            <a:r>
              <a:rPr lang="en-US" sz="2000" b="1" dirty="0" smtClean="0">
                <a:solidFill>
                  <a:srgbClr val="00B050"/>
                </a:solidFill>
                <a:latin typeface="Calibri" panose="020F0502020204030204" pitchFamily="34" charset="0"/>
              </a:rPr>
              <a:t>Matt 28:20 </a:t>
            </a:r>
            <a:r>
              <a:rPr lang="en-US" sz="2000" b="1" dirty="0" smtClean="0">
                <a:latin typeface="Calibri" panose="020F0502020204030204" pitchFamily="34" charset="0"/>
              </a:rPr>
              <a:t>– “and </a:t>
            </a:r>
            <a:r>
              <a:rPr lang="en-US" sz="2000" b="1" u="sng" dirty="0" smtClean="0">
                <a:solidFill>
                  <a:srgbClr val="0070C0"/>
                </a:solidFill>
                <a:latin typeface="Calibri" panose="020F0502020204030204" pitchFamily="34" charset="0"/>
              </a:rPr>
              <a:t>teaching</a:t>
            </a:r>
            <a:r>
              <a:rPr lang="en-US" sz="2000" b="1" dirty="0" smtClean="0">
                <a:latin typeface="Calibri" panose="020F0502020204030204" pitchFamily="34" charset="0"/>
              </a:rPr>
              <a:t> them to </a:t>
            </a:r>
            <a:r>
              <a:rPr lang="en-US" sz="2000" b="1" u="sng" dirty="0" smtClean="0">
                <a:solidFill>
                  <a:srgbClr val="0070C0"/>
                </a:solidFill>
                <a:latin typeface="Calibri" panose="020F0502020204030204" pitchFamily="34" charset="0"/>
              </a:rPr>
              <a:t>obey everything  </a:t>
            </a:r>
            <a:r>
              <a:rPr lang="en-US" sz="2000" b="1" dirty="0" smtClean="0">
                <a:latin typeface="Calibri" panose="020F0502020204030204" pitchFamily="34" charset="0"/>
              </a:rPr>
              <a:t>I have </a:t>
            </a:r>
            <a:r>
              <a:rPr lang="en-US" sz="2000" b="1" u="sng" dirty="0" smtClean="0">
                <a:solidFill>
                  <a:srgbClr val="0070C0"/>
                </a:solidFill>
                <a:latin typeface="Calibri" panose="020F0502020204030204" pitchFamily="34" charset="0"/>
              </a:rPr>
              <a:t>commanded you</a:t>
            </a:r>
            <a:r>
              <a:rPr lang="en-US" sz="2000" b="1" dirty="0" smtClean="0">
                <a:solidFill>
                  <a:srgbClr val="0070C0"/>
                </a:solidFill>
                <a:latin typeface="Calibri" panose="020F0502020204030204" pitchFamily="34" charset="0"/>
              </a:rPr>
              <a:t>. </a:t>
            </a:r>
            <a:r>
              <a:rPr lang="en-US" sz="2000" b="1" dirty="0" smtClean="0">
                <a:latin typeface="Calibri" panose="020F0502020204030204" pitchFamily="34" charset="0"/>
              </a:rPr>
              <a:t>And surely I am with you</a:t>
            </a:r>
            <a:r>
              <a:rPr lang="en-US" sz="2000" b="1" dirty="0" smtClean="0">
                <a:solidFill>
                  <a:srgbClr val="0070C0"/>
                </a:solidFill>
                <a:latin typeface="Calibri" panose="020F0502020204030204" pitchFamily="34" charset="0"/>
              </a:rPr>
              <a:t> </a:t>
            </a:r>
            <a:r>
              <a:rPr lang="en-US" sz="2000" b="1" u="sng" dirty="0" smtClean="0">
                <a:solidFill>
                  <a:srgbClr val="0070C0"/>
                </a:solidFill>
                <a:latin typeface="Calibri" panose="020F0502020204030204" pitchFamily="34" charset="0"/>
              </a:rPr>
              <a:t>always to the very end of the age</a:t>
            </a:r>
            <a:r>
              <a:rPr lang="en-US" sz="2000" b="1" dirty="0" smtClean="0">
                <a:solidFill>
                  <a:srgbClr val="0070C0"/>
                </a:solidFill>
                <a:latin typeface="Calibri" panose="020F0502020204030204" pitchFamily="34" charset="0"/>
              </a:rPr>
              <a:t>.</a:t>
            </a:r>
          </a:p>
          <a:p>
            <a:pPr marL="457200" lvl="0" indent="-457200" algn="l">
              <a:buFont typeface="+mj-lt"/>
              <a:buAutoNum type="arabicPeriod"/>
            </a:pPr>
            <a:r>
              <a:rPr lang="en-US" sz="2000" b="1" dirty="0" smtClean="0">
                <a:latin typeface="Calibri" panose="020F0502020204030204" pitchFamily="34" charset="0"/>
              </a:rPr>
              <a:t>Luke 20:21 – So the spies questioned him “</a:t>
            </a:r>
            <a:r>
              <a:rPr lang="en-US" sz="2000" b="1" u="sng" dirty="0" smtClean="0">
                <a:solidFill>
                  <a:srgbClr val="0070C0"/>
                </a:solidFill>
                <a:latin typeface="Calibri" panose="020F0502020204030204" pitchFamily="34" charset="0"/>
              </a:rPr>
              <a:t>Teacher,</a:t>
            </a:r>
            <a:r>
              <a:rPr lang="en-US" sz="2000" b="1" dirty="0" smtClean="0">
                <a:latin typeface="Calibri" panose="020F0502020204030204" pitchFamily="34" charset="0"/>
              </a:rPr>
              <a:t> we know that you </a:t>
            </a:r>
            <a:r>
              <a:rPr lang="en-US" sz="2000" b="1" dirty="0" smtClean="0">
                <a:solidFill>
                  <a:srgbClr val="0070C0"/>
                </a:solidFill>
                <a:latin typeface="Calibri" panose="020F0502020204030204" pitchFamily="34" charset="0"/>
              </a:rPr>
              <a:t>speak and teach what is right</a:t>
            </a:r>
            <a:r>
              <a:rPr lang="en-US" sz="2000" b="1" dirty="0" smtClean="0">
                <a:latin typeface="Calibri" panose="020F0502020204030204" pitchFamily="34" charset="0"/>
              </a:rPr>
              <a:t>, and that you do not show partiality, but </a:t>
            </a:r>
            <a:r>
              <a:rPr lang="en-US" sz="2000" b="1" u="sng" dirty="0" smtClean="0">
                <a:solidFill>
                  <a:srgbClr val="0070C0"/>
                </a:solidFill>
                <a:latin typeface="Calibri" panose="020F0502020204030204" pitchFamily="34" charset="0"/>
              </a:rPr>
              <a:t>teach </a:t>
            </a:r>
            <a:r>
              <a:rPr lang="en-US" sz="2000" b="1" dirty="0" smtClean="0">
                <a:latin typeface="Calibri" panose="020F0502020204030204" pitchFamily="34" charset="0"/>
              </a:rPr>
              <a:t>the way of God  in </a:t>
            </a:r>
            <a:r>
              <a:rPr lang="en-US" sz="2000" b="1" u="sng" dirty="0" smtClean="0">
                <a:solidFill>
                  <a:srgbClr val="0070C0"/>
                </a:solidFill>
                <a:latin typeface="Calibri" panose="020F0502020204030204" pitchFamily="34" charset="0"/>
              </a:rPr>
              <a:t>accordance</a:t>
            </a:r>
            <a:r>
              <a:rPr lang="en-US" sz="2000" b="1" dirty="0" smtClean="0">
                <a:latin typeface="Calibri" panose="020F0502020204030204" pitchFamily="34" charset="0"/>
              </a:rPr>
              <a:t> with the </a:t>
            </a:r>
            <a:r>
              <a:rPr lang="en-US" sz="2000" b="1" u="sng" dirty="0" smtClean="0">
                <a:solidFill>
                  <a:srgbClr val="0070C0"/>
                </a:solidFill>
                <a:latin typeface="Calibri" panose="020F0502020204030204" pitchFamily="34" charset="0"/>
              </a:rPr>
              <a:t>truth</a:t>
            </a:r>
            <a:r>
              <a:rPr lang="en-US" sz="2000" b="1" dirty="0" smtClean="0">
                <a:solidFill>
                  <a:srgbClr val="0070C0"/>
                </a:solidFill>
                <a:latin typeface="Calibri" panose="020F0502020204030204" pitchFamily="34" charset="0"/>
              </a:rPr>
              <a:t>”</a:t>
            </a:r>
          </a:p>
          <a:p>
            <a:pPr marL="457200" lvl="0" indent="-457200" algn="l">
              <a:buFont typeface="+mj-lt"/>
              <a:buAutoNum type="arabicPeriod"/>
            </a:pPr>
            <a:r>
              <a:rPr lang="en-US" sz="2000" b="1" dirty="0" smtClean="0">
                <a:latin typeface="Calibri" panose="020F0502020204030204" pitchFamily="34" charset="0"/>
              </a:rPr>
              <a:t>John 1:14 – The </a:t>
            </a:r>
            <a:r>
              <a:rPr lang="en-US" sz="2000" b="1" dirty="0" smtClean="0">
                <a:solidFill>
                  <a:srgbClr val="0070C0"/>
                </a:solidFill>
                <a:latin typeface="Calibri" panose="020F0502020204030204" pitchFamily="34" charset="0"/>
              </a:rPr>
              <a:t>Word</a:t>
            </a:r>
            <a:r>
              <a:rPr lang="en-US" sz="2000" b="1" dirty="0" smtClean="0">
                <a:latin typeface="Calibri" panose="020F0502020204030204" pitchFamily="34" charset="0"/>
              </a:rPr>
              <a:t> became flesh and made his dwelling among us. We have seen his glory, the glory of the one and only Son, who came from the Father, </a:t>
            </a:r>
            <a:r>
              <a:rPr lang="en-US" sz="2000" b="1" dirty="0" smtClean="0">
                <a:solidFill>
                  <a:srgbClr val="0070C0"/>
                </a:solidFill>
                <a:latin typeface="Calibri" panose="020F0502020204030204" pitchFamily="34" charset="0"/>
              </a:rPr>
              <a:t>full of grace and </a:t>
            </a:r>
            <a:r>
              <a:rPr lang="en-US" sz="2000" b="1" u="sng" dirty="0" smtClean="0">
                <a:solidFill>
                  <a:srgbClr val="0070C0"/>
                </a:solidFill>
                <a:latin typeface="Calibri" panose="020F0502020204030204" pitchFamily="34" charset="0"/>
              </a:rPr>
              <a:t>truth</a:t>
            </a:r>
          </a:p>
          <a:p>
            <a:pPr marL="457200" lvl="0" indent="-457200" algn="l">
              <a:buFont typeface="+mj-lt"/>
              <a:buAutoNum type="arabicPeriod"/>
            </a:pPr>
            <a:r>
              <a:rPr lang="en-US" sz="2000" b="1" dirty="0" smtClean="0">
                <a:latin typeface="Calibri" panose="020F0502020204030204" pitchFamily="34" charset="0"/>
              </a:rPr>
              <a:t>John 1:17 – For the law was given through Moses, grace and </a:t>
            </a:r>
            <a:r>
              <a:rPr lang="en-US" sz="2000" b="1" u="sng" dirty="0" smtClean="0">
                <a:solidFill>
                  <a:srgbClr val="0070C0"/>
                </a:solidFill>
                <a:latin typeface="Calibri" panose="020F0502020204030204" pitchFamily="34" charset="0"/>
              </a:rPr>
              <a:t>truth</a:t>
            </a:r>
            <a:r>
              <a:rPr lang="en-US" sz="2000" b="1" dirty="0" smtClean="0">
                <a:latin typeface="Calibri" panose="020F0502020204030204" pitchFamily="34" charset="0"/>
              </a:rPr>
              <a:t> came through </a:t>
            </a:r>
            <a:r>
              <a:rPr lang="en-US" sz="2000" b="1" u="sng" dirty="0" smtClean="0">
                <a:solidFill>
                  <a:srgbClr val="0070C0"/>
                </a:solidFill>
                <a:latin typeface="Calibri" panose="020F0502020204030204" pitchFamily="34" charset="0"/>
              </a:rPr>
              <a:t>Jesus Christ</a:t>
            </a:r>
          </a:p>
          <a:p>
            <a:pPr marL="457200" lvl="0" indent="-457200" algn="l">
              <a:buFont typeface="+mj-lt"/>
              <a:buAutoNum type="arabicPeriod"/>
            </a:pPr>
            <a:r>
              <a:rPr lang="en-US" sz="2000" b="1" dirty="0" smtClean="0">
                <a:solidFill>
                  <a:srgbClr val="00B050"/>
                </a:solidFill>
                <a:latin typeface="Calibri" panose="020F0502020204030204" pitchFamily="34" charset="0"/>
              </a:rPr>
              <a:t>John 4:23 </a:t>
            </a:r>
            <a:r>
              <a:rPr lang="en-US" sz="2000" b="1" dirty="0" smtClean="0">
                <a:latin typeface="Calibri" panose="020F0502020204030204" pitchFamily="34" charset="0"/>
              </a:rPr>
              <a:t>– Yet, a time is coming and has now come when the true worshipers will worship the Father in Spirit and in </a:t>
            </a:r>
            <a:r>
              <a:rPr lang="en-US" sz="2000" b="1" u="sng" dirty="0" smtClean="0">
                <a:solidFill>
                  <a:srgbClr val="0070C0"/>
                </a:solidFill>
                <a:latin typeface="Calibri" panose="020F0502020204030204" pitchFamily="34" charset="0"/>
              </a:rPr>
              <a:t>truth</a:t>
            </a:r>
            <a:r>
              <a:rPr lang="en-US" sz="2000" b="1" dirty="0" smtClean="0">
                <a:solidFill>
                  <a:srgbClr val="0070C0"/>
                </a:solidFill>
                <a:latin typeface="Calibri" panose="020F0502020204030204" pitchFamily="34" charset="0"/>
              </a:rPr>
              <a:t>, </a:t>
            </a:r>
            <a:r>
              <a:rPr lang="en-US" sz="2000" b="1" dirty="0" smtClean="0">
                <a:latin typeface="Calibri" panose="020F0502020204030204" pitchFamily="34" charset="0"/>
              </a:rPr>
              <a:t>for they are the kind of </a:t>
            </a:r>
            <a:r>
              <a:rPr lang="en-US" sz="2000" b="1" u="sng" dirty="0" smtClean="0">
                <a:solidFill>
                  <a:srgbClr val="0070C0"/>
                </a:solidFill>
                <a:latin typeface="Calibri" panose="020F0502020204030204" pitchFamily="34" charset="0"/>
              </a:rPr>
              <a:t>worshipers</a:t>
            </a:r>
            <a:r>
              <a:rPr lang="en-US" sz="2000" b="1" dirty="0" smtClean="0">
                <a:latin typeface="Calibri" panose="020F0502020204030204" pitchFamily="34" charset="0"/>
              </a:rPr>
              <a:t> the Father seeks.</a:t>
            </a:r>
          </a:p>
          <a:p>
            <a:pPr marL="457200" lvl="0" indent="-457200" algn="l">
              <a:buFont typeface="+mj-lt"/>
              <a:buAutoNum type="arabicPeriod"/>
            </a:pPr>
            <a:r>
              <a:rPr lang="en-US" sz="2000" b="1" dirty="0" smtClean="0">
                <a:latin typeface="Calibri" panose="020F0502020204030204" pitchFamily="34" charset="0"/>
              </a:rPr>
              <a:t>John 14:6 – Jesus answered, I am the way and the </a:t>
            </a:r>
            <a:r>
              <a:rPr lang="en-US" sz="2000" b="1" u="sng" dirty="0" smtClean="0">
                <a:solidFill>
                  <a:srgbClr val="0070C0"/>
                </a:solidFill>
                <a:latin typeface="Calibri" panose="020F0502020204030204" pitchFamily="34" charset="0"/>
              </a:rPr>
              <a:t>truth</a:t>
            </a:r>
            <a:r>
              <a:rPr lang="en-US" sz="2000" b="1" dirty="0" smtClean="0">
                <a:latin typeface="Calibri" panose="020F0502020204030204" pitchFamily="34" charset="0"/>
              </a:rPr>
              <a:t> and the life. No one come to the Father, except through me.</a:t>
            </a:r>
          </a:p>
          <a:p>
            <a:pPr marL="457200" lvl="0" indent="-457200" algn="l">
              <a:buFont typeface="+mj-lt"/>
              <a:buAutoNum type="arabicPeriod"/>
            </a:pPr>
            <a:r>
              <a:rPr lang="en-US" sz="2000" b="1" dirty="0" smtClean="0">
                <a:latin typeface="Calibri" panose="020F0502020204030204" pitchFamily="34" charset="0"/>
              </a:rPr>
              <a:t>John 15:26 – “When the Advocate comes, whom I will send to you from the Father – the Spirit of </a:t>
            </a:r>
            <a:r>
              <a:rPr lang="en-US" sz="2000" b="1" u="sng" dirty="0" smtClean="0">
                <a:solidFill>
                  <a:srgbClr val="0070C0"/>
                </a:solidFill>
                <a:latin typeface="Calibri" panose="020F0502020204030204" pitchFamily="34" charset="0"/>
              </a:rPr>
              <a:t>truth</a:t>
            </a:r>
            <a:r>
              <a:rPr lang="en-US" sz="2000" b="1" dirty="0" smtClean="0">
                <a:latin typeface="Calibri" panose="020F0502020204030204" pitchFamily="34" charset="0"/>
              </a:rPr>
              <a:t> who goes out from the Father – he will testify about me”.</a:t>
            </a:r>
          </a:p>
          <a:p>
            <a:pPr marL="457200" lvl="0" indent="-457200" algn="l">
              <a:buFont typeface="+mj-lt"/>
              <a:buAutoNum type="arabicPeriod"/>
            </a:pPr>
            <a:r>
              <a:rPr lang="en-US" sz="2000" b="1" dirty="0" smtClean="0">
                <a:solidFill>
                  <a:srgbClr val="00B050"/>
                </a:solidFill>
                <a:latin typeface="Calibri" panose="020F0502020204030204" pitchFamily="34" charset="0"/>
              </a:rPr>
              <a:t>John 17:17 </a:t>
            </a:r>
            <a:r>
              <a:rPr lang="en-US" sz="2000" b="1" dirty="0" smtClean="0">
                <a:latin typeface="Calibri" panose="020F0502020204030204" pitchFamily="34" charset="0"/>
              </a:rPr>
              <a:t>- Sanctify them by the </a:t>
            </a:r>
            <a:r>
              <a:rPr lang="en-US" sz="2000" b="1" u="sng" dirty="0" smtClean="0">
                <a:solidFill>
                  <a:srgbClr val="0070C0"/>
                </a:solidFill>
                <a:latin typeface="Calibri" panose="020F0502020204030204" pitchFamily="34" charset="0"/>
              </a:rPr>
              <a:t>truth</a:t>
            </a:r>
            <a:r>
              <a:rPr lang="en-US" sz="2000" b="1" dirty="0" smtClean="0">
                <a:latin typeface="Calibri" panose="020F0502020204030204" pitchFamily="34" charset="0"/>
              </a:rPr>
              <a:t>, your word is </a:t>
            </a:r>
            <a:r>
              <a:rPr lang="en-US" sz="2000" b="1" u="sng" dirty="0" smtClean="0">
                <a:solidFill>
                  <a:srgbClr val="0070C0"/>
                </a:solidFill>
                <a:latin typeface="Calibri" panose="020F0502020204030204" pitchFamily="34" charset="0"/>
              </a:rPr>
              <a:t>truth </a:t>
            </a:r>
          </a:p>
          <a:p>
            <a:pPr marL="457200" lvl="0" indent="-457200" algn="l">
              <a:buFont typeface="+mj-lt"/>
              <a:buAutoNum type="arabicPeriod"/>
            </a:pPr>
            <a:r>
              <a:rPr lang="en-US" sz="2000" b="1" dirty="0" smtClean="0">
                <a:solidFill>
                  <a:srgbClr val="00B050"/>
                </a:solidFill>
                <a:latin typeface="Calibri" panose="020F0502020204030204" pitchFamily="34" charset="0"/>
              </a:rPr>
              <a:t>John 18:38 </a:t>
            </a:r>
            <a:r>
              <a:rPr lang="en-US" sz="2000" b="1" dirty="0" smtClean="0">
                <a:latin typeface="Calibri" panose="020F0502020204030204" pitchFamily="34" charset="0"/>
              </a:rPr>
              <a:t>– “What is </a:t>
            </a:r>
            <a:r>
              <a:rPr lang="en-US" sz="2000" b="1" dirty="0" smtClean="0">
                <a:solidFill>
                  <a:srgbClr val="0070C0"/>
                </a:solidFill>
                <a:latin typeface="Calibri" panose="020F0502020204030204" pitchFamily="34" charset="0"/>
              </a:rPr>
              <a:t>truth</a:t>
            </a:r>
            <a:r>
              <a:rPr lang="en-US" sz="2000" b="1" dirty="0" smtClean="0">
                <a:latin typeface="Calibri" panose="020F0502020204030204" pitchFamily="34" charset="0"/>
              </a:rPr>
              <a:t>?” retorted Pilate. With this he went out again to the Jews gathered there and said, “I find no basis for a charge against him</a:t>
            </a:r>
          </a:p>
          <a:p>
            <a:pPr marL="457200" lvl="0" indent="-457200" algn="l">
              <a:buFont typeface="+mj-lt"/>
              <a:buAutoNum type="arabicPeriod"/>
            </a:pPr>
            <a:r>
              <a:rPr lang="en-US" sz="2000" b="1" dirty="0" smtClean="0">
                <a:latin typeface="Calibri" panose="020F0502020204030204" pitchFamily="34" charset="0"/>
              </a:rPr>
              <a:t>Acts 2:42 – They [1</a:t>
            </a:r>
            <a:r>
              <a:rPr lang="en-US" sz="2000" b="1" baseline="30000" dirty="0" smtClean="0">
                <a:latin typeface="Calibri" panose="020F0502020204030204" pitchFamily="34" charset="0"/>
              </a:rPr>
              <a:t>st</a:t>
            </a:r>
            <a:r>
              <a:rPr lang="en-US" sz="2000" b="1" dirty="0" smtClean="0">
                <a:latin typeface="Calibri" panose="020F0502020204030204" pitchFamily="34" charset="0"/>
              </a:rPr>
              <a:t> century – A.D. 33- 100] devoted themselves to the </a:t>
            </a:r>
            <a:r>
              <a:rPr lang="en-US" sz="2000" b="1" u="sng" dirty="0" smtClean="0">
                <a:solidFill>
                  <a:srgbClr val="0070C0"/>
                </a:solidFill>
                <a:latin typeface="Calibri" panose="020F0502020204030204" pitchFamily="34" charset="0"/>
              </a:rPr>
              <a:t>apostles teachings </a:t>
            </a:r>
            <a:r>
              <a:rPr lang="en-US" sz="2000" b="1" dirty="0" smtClean="0">
                <a:latin typeface="Calibri" panose="020F0502020204030204" pitchFamily="34" charset="0"/>
              </a:rPr>
              <a:t>and to the fellowship, to the breaking of bread and to prayer.</a:t>
            </a:r>
          </a:p>
          <a:p>
            <a:pPr marL="342900" lvl="0" indent="-342900" algn="l">
              <a:buFont typeface="Wingdings" panose="05000000000000000000" pitchFamily="2" charset="2"/>
              <a:buChar char="v"/>
            </a:pPr>
            <a:endParaRPr lang="en-US" sz="2000" b="1" dirty="0" smtClean="0">
              <a:latin typeface="Calibri" panose="020F0502020204030204" pitchFamily="34" charset="0"/>
            </a:endParaRPr>
          </a:p>
          <a:p>
            <a:pPr marL="342900" lvl="0" indent="-342900" algn="l">
              <a:buFont typeface="Wingdings" panose="05000000000000000000" pitchFamily="2" charset="2"/>
              <a:buChar char="v"/>
            </a:pPr>
            <a:endParaRPr lang="en-US" sz="2000" b="1" u="sng" dirty="0" smtClean="0">
              <a:solidFill>
                <a:srgbClr val="0070C0"/>
              </a:solidFill>
              <a:latin typeface="Calibri" panose="020F0502020204030204" pitchFamily="34" charset="0"/>
            </a:endParaRPr>
          </a:p>
          <a:p>
            <a:pPr marL="342900" lvl="0" indent="-342900" algn="l">
              <a:buFont typeface="Wingdings" panose="05000000000000000000" pitchFamily="2" charset="2"/>
              <a:buChar char="v"/>
            </a:pPr>
            <a:endParaRPr lang="en-US" sz="2000" b="1" dirty="0">
              <a:latin typeface="Calibri" panose="020F0502020204030204" pitchFamily="34" charset="0"/>
            </a:endParaRPr>
          </a:p>
          <a:p>
            <a:pPr marL="342900" lvl="0" indent="-342900" algn="l">
              <a:buFont typeface="Wingdings" panose="05000000000000000000" pitchFamily="2" charset="2"/>
              <a:buChar char="v"/>
            </a:pPr>
            <a:endParaRPr lang="en-US" sz="2000" b="1" dirty="0" smtClean="0">
              <a:latin typeface="Calibri" panose="020F0502020204030204" pitchFamily="34" charset="0"/>
            </a:endParaRPr>
          </a:p>
        </p:txBody>
      </p:sp>
      <p:sp>
        <p:nvSpPr>
          <p:cNvPr id="5" name="Footer Placeholder 4"/>
          <p:cNvSpPr>
            <a:spLocks noGrp="1"/>
          </p:cNvSpPr>
          <p:nvPr>
            <p:ph type="ftr" sz="quarter" idx="11"/>
          </p:nvPr>
        </p:nvSpPr>
        <p:spPr/>
        <p:txBody>
          <a:bodyPr/>
          <a:lstStyle/>
          <a:p>
            <a:r>
              <a:rPr lang="en-US" smtClean="0"/>
              <a:t>Bro Larry Washington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10</a:t>
            </a:fld>
            <a:endParaRPr lang="en-US" dirty="0"/>
          </a:p>
        </p:txBody>
      </p:sp>
      <p:sp>
        <p:nvSpPr>
          <p:cNvPr id="7" name="Date Placeholder 6"/>
          <p:cNvSpPr>
            <a:spLocks noGrp="1"/>
          </p:cNvSpPr>
          <p:nvPr>
            <p:ph type="dt" sz="half" idx="10"/>
          </p:nvPr>
        </p:nvSpPr>
        <p:spPr/>
        <p:txBody>
          <a:bodyPr/>
          <a:lstStyle/>
          <a:p>
            <a:r>
              <a:rPr lang="en-US" smtClean="0"/>
              <a:t>6/22/2019</a:t>
            </a:r>
            <a:endParaRPr lang="en-US" dirty="0"/>
          </a:p>
        </p:txBody>
      </p:sp>
      <p:pic>
        <p:nvPicPr>
          <p:cNvPr id="8" name="Picture 2" descr="Greenville Avenue Church of Chri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13509" y="1261128"/>
            <a:ext cx="11508377" cy="369332"/>
          </a:xfrm>
          <a:prstGeom prst="rect">
            <a:avLst/>
          </a:prstGeom>
          <a:noFill/>
          <a:ln w="57150">
            <a:solidFill>
              <a:srgbClr val="FFC000"/>
            </a:solidFill>
          </a:ln>
        </p:spPr>
        <p:txBody>
          <a:bodyPr wrap="square" rtlCol="0">
            <a:spAutoFit/>
          </a:bodyPr>
          <a:lstStyle/>
          <a:p>
            <a:r>
              <a:rPr lang="en-US" b="1" dirty="0" smtClean="0">
                <a:solidFill>
                  <a:srgbClr val="00B050"/>
                </a:solidFill>
              </a:rPr>
              <a:t>Sports and man-made rules will change…. </a:t>
            </a:r>
            <a:r>
              <a:rPr lang="en-US" b="1" dirty="0" err="1" smtClean="0">
                <a:solidFill>
                  <a:srgbClr val="00B050"/>
                </a:solidFill>
              </a:rPr>
              <a:t>Heb</a:t>
            </a:r>
            <a:r>
              <a:rPr lang="en-US" b="1" dirty="0" smtClean="0">
                <a:solidFill>
                  <a:srgbClr val="00B050"/>
                </a:solidFill>
              </a:rPr>
              <a:t> 12:27- 28 - God kingdom [Church], [rules] can NEVER be shaken…change</a:t>
            </a:r>
            <a:endParaRPr lang="en-US" b="1" dirty="0">
              <a:solidFill>
                <a:srgbClr val="00B050"/>
              </a:solidFill>
            </a:endParaRPr>
          </a:p>
        </p:txBody>
      </p:sp>
    </p:spTree>
    <p:extLst>
      <p:ext uri="{BB962C8B-B14F-4D97-AF65-F5344CB8AC3E}">
        <p14:creationId xmlns:p14="http://schemas.microsoft.com/office/powerpoint/2010/main" val="400412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9094" y="550141"/>
            <a:ext cx="11603864" cy="552161"/>
          </a:xfrm>
          <a:ln w="28575">
            <a:solidFill>
              <a:schemeClr val="tx1"/>
            </a:solidFill>
          </a:ln>
        </p:spPr>
        <p:txBody>
          <a:bodyPr anchor="b">
            <a:normAutofit fontScale="90000"/>
          </a:bodyPr>
          <a:lstStyle/>
          <a:p>
            <a:r>
              <a:rPr lang="en-US" sz="3600" b="1" dirty="0" smtClean="0">
                <a:latin typeface="Calibri" panose="020F0502020204030204" pitchFamily="34" charset="0"/>
              </a:rPr>
              <a:t/>
            </a:r>
            <a:br>
              <a:rPr lang="en-US" sz="3600" b="1" dirty="0" smtClean="0">
                <a:latin typeface="Calibri" panose="020F0502020204030204" pitchFamily="34" charset="0"/>
              </a:rPr>
            </a:br>
            <a:r>
              <a:rPr lang="en-US" sz="3600" b="1" dirty="0" smtClean="0">
                <a:latin typeface="Calibri" panose="020F0502020204030204" pitchFamily="34" charset="0"/>
              </a:rPr>
              <a:t/>
            </a:r>
            <a:br>
              <a:rPr lang="en-US" sz="3600" b="1" dirty="0" smtClean="0">
                <a:latin typeface="Calibri" panose="020F0502020204030204" pitchFamily="34" charset="0"/>
              </a:rPr>
            </a:br>
            <a:r>
              <a:rPr lang="en-US" sz="3600" b="1" dirty="0" smtClean="0">
                <a:latin typeface="Calibri" panose="020F0502020204030204" pitchFamily="34" charset="0"/>
              </a:rPr>
              <a:t>Part B5 – Jesus’s Doctrine and Biblical Truth Defined</a:t>
            </a:r>
            <a:endParaRPr lang="en-US" sz="3600" b="1" dirty="0">
              <a:latin typeface="Calibri" panose="020F0502020204030204" pitchFamily="34" charset="0"/>
            </a:endParaRPr>
          </a:p>
        </p:txBody>
      </p:sp>
      <p:sp>
        <p:nvSpPr>
          <p:cNvPr id="3" name="Subtitle 2"/>
          <p:cNvSpPr>
            <a:spLocks noGrp="1"/>
          </p:cNvSpPr>
          <p:nvPr>
            <p:ph type="subTitle" idx="1"/>
          </p:nvPr>
        </p:nvSpPr>
        <p:spPr>
          <a:xfrm>
            <a:off x="309094" y="1175616"/>
            <a:ext cx="11603864" cy="5308311"/>
          </a:xfrm>
          <a:noFill/>
          <a:ln w="28575">
            <a:solidFill>
              <a:schemeClr val="tx1"/>
            </a:solidFill>
          </a:ln>
        </p:spPr>
        <p:txBody>
          <a:bodyPr>
            <a:normAutofit fontScale="92500" lnSpcReduction="10000"/>
          </a:bodyPr>
          <a:lstStyle/>
          <a:p>
            <a:pPr marL="457200" lvl="0" indent="-457200" algn="l">
              <a:buAutoNum type="arabicPeriod" startAt="11"/>
            </a:pPr>
            <a:r>
              <a:rPr lang="en-US" sz="1900" b="1" dirty="0" smtClean="0">
                <a:latin typeface="Calibri" panose="020F0502020204030204" pitchFamily="34" charset="0"/>
              </a:rPr>
              <a:t>Matt 16:13 – 19 - … 15 – “who do you say I am? 16 – Simon Peter answered, “You are the Messiah, the Son of the living God.” 17 – Jesus replied, “Blessed are you, Simon son of Jonah, for this was not revealed to you by flesh and blood, but by my Father in heaven, 18 – And I tell you that you are Peter, and on </a:t>
            </a:r>
            <a:r>
              <a:rPr lang="en-US" sz="1900" b="1" dirty="0" smtClean="0">
                <a:solidFill>
                  <a:srgbClr val="0070C0"/>
                </a:solidFill>
                <a:latin typeface="Calibri" panose="020F0502020204030204" pitchFamily="34" charset="0"/>
              </a:rPr>
              <a:t>this rock I will build my church</a:t>
            </a:r>
            <a:r>
              <a:rPr lang="en-US" sz="1900" b="1" dirty="0" smtClean="0">
                <a:latin typeface="Calibri" panose="020F0502020204030204" pitchFamily="34" charset="0"/>
              </a:rPr>
              <a:t>, and the gates of Hades will not overcome it. 19 – I will give you the keys of the kingdom of heaven, whatever you bind on earth will be bound in heaven, and whatever you loose on earth will be loosed in heaven”  </a:t>
            </a:r>
          </a:p>
          <a:p>
            <a:pPr marL="457200" lvl="0" indent="-457200" algn="l">
              <a:buAutoNum type="arabicPeriod" startAt="11"/>
            </a:pPr>
            <a:r>
              <a:rPr lang="en-US" sz="1900" b="1" dirty="0" smtClean="0">
                <a:latin typeface="Calibri" panose="020F0502020204030204" pitchFamily="34" charset="0"/>
              </a:rPr>
              <a:t>Mark 12:13-14 – the Pharisees said, “Teacher.. we know that you are a man of integrity and that you </a:t>
            </a:r>
            <a:r>
              <a:rPr lang="en-US" sz="1900" b="1" dirty="0" smtClean="0">
                <a:solidFill>
                  <a:srgbClr val="0070C0"/>
                </a:solidFill>
                <a:latin typeface="Calibri" panose="020F0502020204030204" pitchFamily="34" charset="0"/>
              </a:rPr>
              <a:t>teach</a:t>
            </a:r>
            <a:r>
              <a:rPr lang="en-US" sz="1900" b="1" dirty="0" smtClean="0">
                <a:latin typeface="Calibri" panose="020F0502020204030204" pitchFamily="34" charset="0"/>
              </a:rPr>
              <a:t> the way of God in accordance with the </a:t>
            </a:r>
            <a:r>
              <a:rPr lang="en-US" sz="1900" b="1" u="sng" dirty="0" smtClean="0">
                <a:solidFill>
                  <a:srgbClr val="0070C0"/>
                </a:solidFill>
                <a:latin typeface="Calibri" panose="020F0502020204030204" pitchFamily="34" charset="0"/>
              </a:rPr>
              <a:t>truth</a:t>
            </a:r>
            <a:r>
              <a:rPr lang="en-US" sz="1900" b="1" dirty="0" smtClean="0">
                <a:latin typeface="Calibri" panose="020F0502020204030204" pitchFamily="34" charset="0"/>
              </a:rPr>
              <a:t>…</a:t>
            </a:r>
            <a:endParaRPr lang="en-US" sz="1900" b="1" dirty="0" smtClean="0">
              <a:solidFill>
                <a:srgbClr val="0070C0"/>
              </a:solidFill>
              <a:latin typeface="Calibri" panose="020F0502020204030204" pitchFamily="34" charset="0"/>
            </a:endParaRPr>
          </a:p>
          <a:p>
            <a:pPr marL="457200" lvl="0" indent="-457200" algn="l">
              <a:buAutoNum type="arabicPeriod" startAt="11"/>
            </a:pPr>
            <a:r>
              <a:rPr lang="en-US" sz="1900" b="1" dirty="0" smtClean="0">
                <a:latin typeface="Calibri" panose="020F0502020204030204" pitchFamily="34" charset="0"/>
              </a:rPr>
              <a:t>Acts 2:37 - 38 – On the day of Pentecost, during Peter 1</a:t>
            </a:r>
            <a:r>
              <a:rPr lang="en-US" sz="1900" b="1" baseline="30000" dirty="0" smtClean="0">
                <a:latin typeface="Calibri" panose="020F0502020204030204" pitchFamily="34" charset="0"/>
              </a:rPr>
              <a:t>st</a:t>
            </a:r>
            <a:r>
              <a:rPr lang="en-US" sz="1900" b="1" dirty="0" smtClean="0">
                <a:latin typeface="Calibri" panose="020F0502020204030204" pitchFamily="34" charset="0"/>
              </a:rPr>
              <a:t> preached sermon, the people asked Peter &amp; the apostles, “Brothers, what shall we do? </a:t>
            </a:r>
            <a:r>
              <a:rPr lang="en-US" sz="1900" b="1" dirty="0" smtClean="0">
                <a:solidFill>
                  <a:srgbClr val="0070C0"/>
                </a:solidFill>
                <a:latin typeface="Calibri" panose="020F0502020204030204" pitchFamily="34" charset="0"/>
              </a:rPr>
              <a:t>38 – Peter replied, “repent and be baptized every one of you, in the name of Jesus Christ for the forgiveness of your sins, And you will receive the gift of the Holy Spirit”.  </a:t>
            </a:r>
          </a:p>
          <a:p>
            <a:pPr marL="457200" lvl="0" indent="-457200" algn="l">
              <a:buAutoNum type="arabicPeriod" startAt="11"/>
            </a:pPr>
            <a:r>
              <a:rPr lang="en-US" sz="1900" b="1" dirty="0" smtClean="0">
                <a:latin typeface="Calibri" panose="020F0502020204030204" pitchFamily="34" charset="0"/>
              </a:rPr>
              <a:t>Rom 16:16 </a:t>
            </a:r>
            <a:r>
              <a:rPr lang="en-US" sz="1900" b="1" dirty="0" smtClean="0">
                <a:solidFill>
                  <a:srgbClr val="0070C0"/>
                </a:solidFill>
                <a:latin typeface="Calibri" panose="020F0502020204030204" pitchFamily="34" charset="0"/>
              </a:rPr>
              <a:t>- … </a:t>
            </a:r>
            <a:r>
              <a:rPr lang="en-US" sz="1900" b="1" dirty="0" smtClean="0">
                <a:latin typeface="Calibri" panose="020F0502020204030204" pitchFamily="34" charset="0"/>
              </a:rPr>
              <a:t>all the </a:t>
            </a:r>
            <a:r>
              <a:rPr lang="en-US" sz="1900" b="1" dirty="0" smtClean="0">
                <a:solidFill>
                  <a:srgbClr val="0070C0"/>
                </a:solidFill>
                <a:latin typeface="Calibri" panose="020F0502020204030204" pitchFamily="34" charset="0"/>
              </a:rPr>
              <a:t>churches of Christ </a:t>
            </a:r>
            <a:r>
              <a:rPr lang="en-US" sz="1900" b="1" dirty="0" smtClean="0">
                <a:latin typeface="Calibri" panose="020F0502020204030204" pitchFamily="34" charset="0"/>
              </a:rPr>
              <a:t>send greetings</a:t>
            </a:r>
            <a:r>
              <a:rPr lang="en-US" sz="1900" b="1" dirty="0" smtClean="0">
                <a:solidFill>
                  <a:srgbClr val="0070C0"/>
                </a:solidFill>
                <a:latin typeface="Calibri" panose="020F0502020204030204" pitchFamily="34" charset="0"/>
              </a:rPr>
              <a:t>.</a:t>
            </a:r>
          </a:p>
          <a:p>
            <a:pPr marL="457200" lvl="0" indent="-457200" algn="l">
              <a:buAutoNum type="arabicPeriod" startAt="11"/>
            </a:pPr>
            <a:r>
              <a:rPr lang="en-US" sz="1900" b="1" dirty="0" smtClean="0">
                <a:solidFill>
                  <a:srgbClr val="00B050"/>
                </a:solidFill>
                <a:latin typeface="Calibri" panose="020F0502020204030204" pitchFamily="34" charset="0"/>
              </a:rPr>
              <a:t>1Cor 15:1-4 </a:t>
            </a:r>
            <a:r>
              <a:rPr lang="en-US" sz="1900" b="1" dirty="0" smtClean="0">
                <a:latin typeface="Calibri" panose="020F0502020204030204" pitchFamily="34" charset="0"/>
              </a:rPr>
              <a:t>– Now, brothers and sisters, I want to remind you of </a:t>
            </a:r>
            <a:r>
              <a:rPr lang="en-US" sz="1900" b="1" u="sng" dirty="0" smtClean="0">
                <a:solidFill>
                  <a:srgbClr val="0070C0"/>
                </a:solidFill>
                <a:latin typeface="Calibri" panose="020F0502020204030204" pitchFamily="34" charset="0"/>
              </a:rPr>
              <a:t>the gospel I preached to you</a:t>
            </a:r>
            <a:r>
              <a:rPr lang="en-US" sz="1900" b="1" dirty="0" smtClean="0">
                <a:latin typeface="Calibri" panose="020F0502020204030204" pitchFamily="34" charset="0"/>
              </a:rPr>
              <a:t>, which you received and on which you have taken your stand, 2- </a:t>
            </a:r>
            <a:r>
              <a:rPr lang="en-US" sz="1900" b="1" dirty="0" smtClean="0">
                <a:solidFill>
                  <a:srgbClr val="0070C0"/>
                </a:solidFill>
                <a:latin typeface="Calibri" panose="020F0502020204030204" pitchFamily="34" charset="0"/>
              </a:rPr>
              <a:t>By this gospel you are saved, </a:t>
            </a:r>
            <a:r>
              <a:rPr lang="en-US" sz="1900" b="1" u="sng" dirty="0" smtClean="0">
                <a:solidFill>
                  <a:srgbClr val="0070C0"/>
                </a:solidFill>
                <a:latin typeface="Calibri" panose="020F0502020204030204" pitchFamily="34" charset="0"/>
              </a:rPr>
              <a:t>if you hold firmly to the word I preached to you</a:t>
            </a:r>
            <a:r>
              <a:rPr lang="en-US" sz="1900" b="1" dirty="0" smtClean="0">
                <a:solidFill>
                  <a:srgbClr val="0070C0"/>
                </a:solidFill>
                <a:latin typeface="Calibri" panose="020F0502020204030204" pitchFamily="34" charset="0"/>
              </a:rPr>
              <a:t>. Otherwise, you have believed in vain. </a:t>
            </a:r>
            <a:r>
              <a:rPr lang="en-US" sz="1900" b="1" dirty="0" smtClean="0">
                <a:latin typeface="Calibri" panose="020F0502020204030204" pitchFamily="34" charset="0"/>
              </a:rPr>
              <a:t>3</a:t>
            </a:r>
            <a:r>
              <a:rPr lang="en-US" sz="1900" b="1" dirty="0" smtClean="0">
                <a:solidFill>
                  <a:srgbClr val="0070C0"/>
                </a:solidFill>
                <a:latin typeface="Calibri" panose="020F0502020204030204" pitchFamily="34" charset="0"/>
              </a:rPr>
              <a:t>- </a:t>
            </a:r>
            <a:r>
              <a:rPr lang="en-US" sz="1900" b="1" dirty="0" smtClean="0">
                <a:latin typeface="Calibri" panose="020F0502020204030204" pitchFamily="34" charset="0"/>
              </a:rPr>
              <a:t>For what I received, I passed on to you as of first importance, </a:t>
            </a:r>
            <a:r>
              <a:rPr lang="en-US" sz="1900" b="1" dirty="0" smtClean="0">
                <a:solidFill>
                  <a:srgbClr val="0070C0"/>
                </a:solidFill>
                <a:latin typeface="Calibri" panose="020F0502020204030204" pitchFamily="34" charset="0"/>
              </a:rPr>
              <a:t>that Christ died for our sins according to the Scriptures</a:t>
            </a:r>
            <a:r>
              <a:rPr lang="en-US" sz="1900" b="1" dirty="0" smtClean="0">
                <a:latin typeface="Calibri" panose="020F0502020204030204" pitchFamily="34" charset="0"/>
              </a:rPr>
              <a:t>, 4 – that he was buried, that he was raised on the third day </a:t>
            </a:r>
            <a:r>
              <a:rPr lang="en-US" sz="1900" b="1" dirty="0" smtClean="0">
                <a:solidFill>
                  <a:srgbClr val="0070C0"/>
                </a:solidFill>
                <a:latin typeface="Calibri" panose="020F0502020204030204" pitchFamily="34" charset="0"/>
              </a:rPr>
              <a:t>according to the Scriptures  </a:t>
            </a:r>
          </a:p>
          <a:p>
            <a:pPr marL="457200" indent="-457200" algn="l">
              <a:buFont typeface="Arial" panose="020B0604020202020204" pitchFamily="34" charset="0"/>
              <a:buAutoNum type="arabicPeriod" startAt="11"/>
            </a:pPr>
            <a:r>
              <a:rPr lang="en-US" sz="1900" b="1" dirty="0" smtClean="0">
                <a:latin typeface="Calibri" panose="020F0502020204030204" pitchFamily="34" charset="0"/>
              </a:rPr>
              <a:t>Rom 2:8 – But for those who are </a:t>
            </a:r>
            <a:r>
              <a:rPr lang="en-US" sz="1900" b="1" dirty="0" smtClean="0">
                <a:solidFill>
                  <a:srgbClr val="0070C0"/>
                </a:solidFill>
                <a:latin typeface="Calibri" panose="020F0502020204030204" pitchFamily="34" charset="0"/>
              </a:rPr>
              <a:t>self-seeking</a:t>
            </a:r>
            <a:r>
              <a:rPr lang="en-US" sz="1900" b="1" dirty="0" smtClean="0">
                <a:latin typeface="Calibri" panose="020F0502020204030204" pitchFamily="34" charset="0"/>
              </a:rPr>
              <a:t> and who reject the </a:t>
            </a:r>
            <a:r>
              <a:rPr lang="en-US" sz="1900" b="1" u="sng" dirty="0" smtClean="0">
                <a:solidFill>
                  <a:srgbClr val="0070C0"/>
                </a:solidFill>
                <a:latin typeface="Calibri" panose="020F0502020204030204" pitchFamily="34" charset="0"/>
              </a:rPr>
              <a:t>truth</a:t>
            </a:r>
            <a:r>
              <a:rPr lang="en-US" sz="1900" b="1" dirty="0" smtClean="0">
                <a:latin typeface="Calibri" panose="020F0502020204030204" pitchFamily="34" charset="0"/>
              </a:rPr>
              <a:t> and follow evil, there will be wrath and anger</a:t>
            </a:r>
          </a:p>
          <a:p>
            <a:pPr marL="457200" indent="-457200" algn="l">
              <a:buFont typeface="Arial" panose="020B0604020202020204" pitchFamily="34" charset="0"/>
              <a:buAutoNum type="arabicPeriod" startAt="11"/>
            </a:pPr>
            <a:r>
              <a:rPr lang="en-US" sz="1900" b="1" dirty="0" smtClean="0">
                <a:solidFill>
                  <a:srgbClr val="00B050"/>
                </a:solidFill>
                <a:latin typeface="Calibri" panose="020F0502020204030204" pitchFamily="34" charset="0"/>
              </a:rPr>
              <a:t>2Tim 2:15 </a:t>
            </a:r>
            <a:r>
              <a:rPr lang="en-US" sz="1900" b="1" dirty="0" smtClean="0">
                <a:latin typeface="Calibri" panose="020F0502020204030204" pitchFamily="34" charset="0"/>
              </a:rPr>
              <a:t>– Do your best to present yourself to God as one approved, a worker who does not need to be ashamed and who </a:t>
            </a:r>
            <a:r>
              <a:rPr lang="en-US" sz="1900" b="1" u="sng" dirty="0" smtClean="0">
                <a:solidFill>
                  <a:srgbClr val="0070C0"/>
                </a:solidFill>
                <a:latin typeface="Calibri" panose="020F0502020204030204" pitchFamily="34" charset="0"/>
              </a:rPr>
              <a:t>correctly</a:t>
            </a:r>
            <a:r>
              <a:rPr lang="en-US" sz="1900" b="1" dirty="0" smtClean="0">
                <a:latin typeface="Calibri" panose="020F0502020204030204" pitchFamily="34" charset="0"/>
              </a:rPr>
              <a:t> handles the word of </a:t>
            </a:r>
            <a:r>
              <a:rPr lang="en-US" sz="1900" b="1" u="sng" dirty="0" smtClean="0">
                <a:solidFill>
                  <a:srgbClr val="0070C0"/>
                </a:solidFill>
                <a:latin typeface="Calibri" panose="020F0502020204030204" pitchFamily="34" charset="0"/>
              </a:rPr>
              <a:t>truth</a:t>
            </a:r>
            <a:r>
              <a:rPr lang="en-US" sz="1900" b="1" dirty="0" smtClean="0">
                <a:latin typeface="Calibri" panose="020F0502020204030204" pitchFamily="34" charset="0"/>
              </a:rPr>
              <a:t>.</a:t>
            </a:r>
          </a:p>
          <a:p>
            <a:pPr algn="l"/>
            <a:endParaRPr lang="en-US" sz="1900" b="1" dirty="0" smtClean="0">
              <a:latin typeface="Calibri" panose="020F0502020204030204" pitchFamily="34" charset="0"/>
            </a:endParaRPr>
          </a:p>
          <a:p>
            <a:pPr algn="l"/>
            <a:endParaRPr lang="en-US" sz="2000" b="1" dirty="0">
              <a:latin typeface="Calibri" panose="020F0502020204030204" pitchFamily="34" charset="0"/>
            </a:endParaRPr>
          </a:p>
          <a:p>
            <a:pPr lvl="0" algn="l"/>
            <a:endParaRPr lang="en-US" sz="2000" b="1" strike="sngStrike" dirty="0" smtClean="0">
              <a:latin typeface="Calibri" panose="020F0502020204030204" pitchFamily="34" charset="0"/>
            </a:endParaRPr>
          </a:p>
          <a:p>
            <a:pPr lvl="0" algn="l"/>
            <a:endParaRPr lang="en-US" sz="2000" b="1" strike="sngStrike" dirty="0" smtClean="0">
              <a:latin typeface="Calibri" panose="020F0502020204030204" pitchFamily="34" charset="0"/>
            </a:endParaRPr>
          </a:p>
          <a:p>
            <a:pPr marL="342900" lvl="0" indent="-342900" algn="l">
              <a:buFont typeface="Wingdings" panose="05000000000000000000" pitchFamily="2" charset="2"/>
              <a:buChar char="v"/>
            </a:pPr>
            <a:endParaRPr lang="en-US" sz="2000" b="1" u="sng" dirty="0" smtClean="0">
              <a:solidFill>
                <a:srgbClr val="0070C0"/>
              </a:solidFill>
              <a:latin typeface="Calibri" panose="020F0502020204030204" pitchFamily="34" charset="0"/>
            </a:endParaRPr>
          </a:p>
          <a:p>
            <a:pPr marL="342900" lvl="0" indent="-342900" algn="l">
              <a:buFont typeface="Wingdings" panose="05000000000000000000" pitchFamily="2" charset="2"/>
              <a:buChar char="v"/>
            </a:pPr>
            <a:endParaRPr lang="en-US" sz="2000" b="1" dirty="0">
              <a:latin typeface="Calibri" panose="020F0502020204030204" pitchFamily="34" charset="0"/>
            </a:endParaRPr>
          </a:p>
          <a:p>
            <a:pPr marL="342900" lvl="0" indent="-342900" algn="l">
              <a:buFont typeface="Wingdings" panose="05000000000000000000" pitchFamily="2" charset="2"/>
              <a:buChar char="v"/>
            </a:pPr>
            <a:endParaRPr lang="en-US" sz="2000" b="1" dirty="0" smtClean="0">
              <a:latin typeface="Calibri" panose="020F0502020204030204" pitchFamily="34" charset="0"/>
            </a:endParaRPr>
          </a:p>
        </p:txBody>
      </p:sp>
      <p:sp>
        <p:nvSpPr>
          <p:cNvPr id="5" name="Footer Placeholder 4"/>
          <p:cNvSpPr>
            <a:spLocks noGrp="1"/>
          </p:cNvSpPr>
          <p:nvPr>
            <p:ph type="ftr" sz="quarter" idx="11"/>
          </p:nvPr>
        </p:nvSpPr>
        <p:spPr/>
        <p:txBody>
          <a:bodyPr/>
          <a:lstStyle/>
          <a:p>
            <a:r>
              <a:rPr lang="en-US" dirty="0" smtClean="0"/>
              <a:t>Bro Larry Washington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11</a:t>
            </a:fld>
            <a:endParaRPr lang="en-US" dirty="0"/>
          </a:p>
        </p:txBody>
      </p:sp>
      <p:sp>
        <p:nvSpPr>
          <p:cNvPr id="7" name="Date Placeholder 6"/>
          <p:cNvSpPr>
            <a:spLocks noGrp="1"/>
          </p:cNvSpPr>
          <p:nvPr>
            <p:ph type="dt" sz="half" idx="10"/>
          </p:nvPr>
        </p:nvSpPr>
        <p:spPr/>
        <p:txBody>
          <a:bodyPr/>
          <a:lstStyle/>
          <a:p>
            <a:r>
              <a:rPr lang="en-US" smtClean="0"/>
              <a:t>6/22/2019</a:t>
            </a:r>
            <a:endParaRPr lang="en-US" dirty="0"/>
          </a:p>
        </p:txBody>
      </p:sp>
      <p:pic>
        <p:nvPicPr>
          <p:cNvPr id="8" name="Picture 2" descr="Greenville Avenue Church of Chri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21493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2630" y="550141"/>
            <a:ext cx="11805246" cy="552161"/>
          </a:xfrm>
          <a:ln w="28575">
            <a:solidFill>
              <a:schemeClr val="tx1"/>
            </a:solidFill>
          </a:ln>
        </p:spPr>
        <p:txBody>
          <a:bodyPr anchor="b">
            <a:normAutofit fontScale="90000"/>
          </a:bodyPr>
          <a:lstStyle/>
          <a:p>
            <a:r>
              <a:rPr lang="en-US" sz="3600" b="1" dirty="0" smtClean="0">
                <a:latin typeface="Calibri" panose="020F0502020204030204" pitchFamily="34" charset="0"/>
              </a:rPr>
              <a:t/>
            </a:r>
            <a:br>
              <a:rPr lang="en-US" sz="3600" b="1" dirty="0" smtClean="0">
                <a:latin typeface="Calibri" panose="020F0502020204030204" pitchFamily="34" charset="0"/>
              </a:rPr>
            </a:br>
            <a:r>
              <a:rPr lang="en-US" sz="3600" b="1" dirty="0" smtClean="0">
                <a:latin typeface="Calibri" panose="020F0502020204030204" pitchFamily="34" charset="0"/>
              </a:rPr>
              <a:t/>
            </a:r>
            <a:br>
              <a:rPr lang="en-US" sz="3600" b="1" dirty="0" smtClean="0">
                <a:latin typeface="Calibri" panose="020F0502020204030204" pitchFamily="34" charset="0"/>
              </a:rPr>
            </a:br>
            <a:r>
              <a:rPr lang="en-US" sz="3600" b="1" dirty="0" smtClean="0">
                <a:latin typeface="Calibri" panose="020F0502020204030204" pitchFamily="34" charset="0"/>
              </a:rPr>
              <a:t>B6 – Jesus’s Doctrine and Biblical Truth Defined</a:t>
            </a:r>
            <a:endParaRPr lang="en-US" sz="3600" b="1" dirty="0">
              <a:latin typeface="Calibri" panose="020F0502020204030204" pitchFamily="34" charset="0"/>
            </a:endParaRPr>
          </a:p>
        </p:txBody>
      </p:sp>
      <p:sp>
        <p:nvSpPr>
          <p:cNvPr id="3" name="Subtitle 2"/>
          <p:cNvSpPr>
            <a:spLocks noGrp="1"/>
          </p:cNvSpPr>
          <p:nvPr>
            <p:ph type="subTitle" idx="1"/>
          </p:nvPr>
        </p:nvSpPr>
        <p:spPr>
          <a:xfrm>
            <a:off x="222629" y="1181100"/>
            <a:ext cx="11805247" cy="5308311"/>
          </a:xfrm>
          <a:noFill/>
          <a:ln w="28575">
            <a:solidFill>
              <a:schemeClr val="tx1"/>
            </a:solidFill>
          </a:ln>
        </p:spPr>
        <p:txBody>
          <a:bodyPr>
            <a:normAutofit/>
          </a:bodyPr>
          <a:lstStyle/>
          <a:p>
            <a:pPr algn="l"/>
            <a:r>
              <a:rPr lang="en-US" sz="2000" b="1" dirty="0" smtClean="0">
                <a:latin typeface="Calibri" panose="020F0502020204030204" pitchFamily="34" charset="0"/>
              </a:rPr>
              <a:t>17. </a:t>
            </a:r>
            <a:r>
              <a:rPr lang="en-US" sz="2000" b="1" dirty="0">
                <a:latin typeface="Calibri" panose="020F0502020204030204" pitchFamily="34" charset="0"/>
              </a:rPr>
              <a:t>OBS </a:t>
            </a:r>
            <a:r>
              <a:rPr lang="en-US" sz="2000" b="1" dirty="0">
                <a:solidFill>
                  <a:srgbClr val="0070C0"/>
                </a:solidFill>
                <a:latin typeface="Calibri" panose="020F0502020204030204" pitchFamily="34" charset="0"/>
              </a:rPr>
              <a:t>lesson 1, Q3 </a:t>
            </a:r>
            <a:r>
              <a:rPr lang="en-US" sz="2000" b="1" dirty="0">
                <a:latin typeface="Calibri" panose="020F0502020204030204" pitchFamily="34" charset="0"/>
              </a:rPr>
              <a:t>- </a:t>
            </a:r>
            <a:r>
              <a:rPr lang="en-US" sz="2000" b="1" dirty="0" err="1">
                <a:solidFill>
                  <a:srgbClr val="00B050"/>
                </a:solidFill>
                <a:latin typeface="Calibri" panose="020F0502020204030204" pitchFamily="34" charset="0"/>
              </a:rPr>
              <a:t>Heb</a:t>
            </a:r>
            <a:r>
              <a:rPr lang="en-US" sz="2000" b="1" dirty="0">
                <a:solidFill>
                  <a:srgbClr val="00B050"/>
                </a:solidFill>
                <a:latin typeface="Calibri" panose="020F0502020204030204" pitchFamily="34" charset="0"/>
              </a:rPr>
              <a:t> 8:6-7 </a:t>
            </a:r>
            <a:r>
              <a:rPr lang="en-US" sz="2000" b="1" dirty="0">
                <a:latin typeface="Calibri" panose="020F0502020204030204" pitchFamily="34" charset="0"/>
              </a:rPr>
              <a:t>– Does God contrast the two covenants, law of Moses and New Testament of Christ? </a:t>
            </a:r>
            <a:r>
              <a:rPr lang="en-US" sz="2000" b="1" dirty="0" smtClean="0">
                <a:solidFill>
                  <a:srgbClr val="00B050"/>
                </a:solidFill>
                <a:latin typeface="Calibri" panose="020F0502020204030204" pitchFamily="34" charset="0"/>
              </a:rPr>
              <a:t>Y</a:t>
            </a:r>
            <a:r>
              <a:rPr lang="en-US" sz="2000" b="1" dirty="0" smtClean="0">
                <a:latin typeface="Calibri" panose="020F0502020204030204" pitchFamily="34" charset="0"/>
              </a:rPr>
              <a:t>.  </a:t>
            </a:r>
            <a:r>
              <a:rPr lang="en-US" sz="1800" b="1" dirty="0" smtClean="0">
                <a:latin typeface="Calibri" panose="020F0502020204030204" pitchFamily="34" charset="0"/>
              </a:rPr>
              <a:t>If </a:t>
            </a:r>
            <a:r>
              <a:rPr lang="en-US" sz="1800" b="1" dirty="0">
                <a:latin typeface="Calibri" panose="020F0502020204030204" pitchFamily="34" charset="0"/>
              </a:rPr>
              <a:t>nothing had been wrong with the law of Moses, would God have replaced it with the law of Christ</a:t>
            </a:r>
            <a:r>
              <a:rPr lang="en-US" sz="1800" b="1" dirty="0" smtClean="0">
                <a:latin typeface="Calibri" panose="020F0502020204030204" pitchFamily="34" charset="0"/>
              </a:rPr>
              <a:t>? </a:t>
            </a:r>
            <a:r>
              <a:rPr lang="en-US" sz="1800" b="1" dirty="0" smtClean="0">
                <a:solidFill>
                  <a:srgbClr val="00B050"/>
                </a:solidFill>
                <a:latin typeface="Calibri" panose="020F0502020204030204" pitchFamily="34" charset="0"/>
              </a:rPr>
              <a:t>N</a:t>
            </a:r>
          </a:p>
          <a:p>
            <a:pPr algn="l"/>
            <a:r>
              <a:rPr lang="en-US" sz="2000" b="1" dirty="0" smtClean="0">
                <a:latin typeface="Calibri" panose="020F0502020204030204" pitchFamily="34" charset="0"/>
              </a:rPr>
              <a:t>18. OBS </a:t>
            </a:r>
            <a:r>
              <a:rPr lang="en-US" sz="2000" b="1" dirty="0" smtClean="0">
                <a:solidFill>
                  <a:srgbClr val="0070C0"/>
                </a:solidFill>
                <a:latin typeface="Calibri" panose="020F0502020204030204" pitchFamily="34" charset="0"/>
              </a:rPr>
              <a:t>lesson 1, Q4 </a:t>
            </a:r>
            <a:r>
              <a:rPr lang="en-US" sz="2000" b="1" dirty="0" smtClean="0">
                <a:latin typeface="Calibri" panose="020F0502020204030204" pitchFamily="34" charset="0"/>
              </a:rPr>
              <a:t>– </a:t>
            </a:r>
            <a:r>
              <a:rPr lang="en-US" sz="2000" b="1" dirty="0" smtClean="0">
                <a:solidFill>
                  <a:srgbClr val="00B050"/>
                </a:solidFill>
                <a:latin typeface="Calibri" panose="020F0502020204030204" pitchFamily="34" charset="0"/>
              </a:rPr>
              <a:t>Rom 7:6-7 </a:t>
            </a:r>
            <a:r>
              <a:rPr lang="en-US" sz="2000" b="1" dirty="0" smtClean="0">
                <a:latin typeface="Calibri" panose="020F0502020204030204" pitchFamily="34" charset="0"/>
              </a:rPr>
              <a:t>– Are you delivered [discharged/released] from the law?   - </a:t>
            </a:r>
            <a:r>
              <a:rPr lang="en-US" sz="2000" b="1" dirty="0" smtClean="0">
                <a:solidFill>
                  <a:srgbClr val="00B050"/>
                </a:solidFill>
                <a:latin typeface="Calibri" panose="020F0502020204030204" pitchFamily="34" charset="0"/>
              </a:rPr>
              <a:t>Yes</a:t>
            </a:r>
          </a:p>
          <a:p>
            <a:pPr algn="l"/>
            <a:r>
              <a:rPr lang="en-US" sz="2000" b="1" dirty="0" smtClean="0">
                <a:latin typeface="Calibri" panose="020F0502020204030204" pitchFamily="34" charset="0"/>
              </a:rPr>
              <a:t>19. OBS </a:t>
            </a:r>
            <a:r>
              <a:rPr lang="en-US" sz="2000" b="1" dirty="0" smtClean="0">
                <a:solidFill>
                  <a:srgbClr val="0070C0"/>
                </a:solidFill>
                <a:latin typeface="Calibri" panose="020F0502020204030204" pitchFamily="34" charset="0"/>
              </a:rPr>
              <a:t>lesson 3, Q11 </a:t>
            </a:r>
            <a:r>
              <a:rPr lang="en-US" sz="2000" b="1" dirty="0" smtClean="0">
                <a:latin typeface="Calibri" panose="020F0502020204030204" pitchFamily="34" charset="0"/>
              </a:rPr>
              <a:t>– </a:t>
            </a:r>
            <a:r>
              <a:rPr lang="en-US" sz="2000" b="1" dirty="0" smtClean="0">
                <a:solidFill>
                  <a:srgbClr val="00B050"/>
                </a:solidFill>
                <a:latin typeface="Calibri" panose="020F0502020204030204" pitchFamily="34" charset="0"/>
              </a:rPr>
              <a:t>Gal 1:8 </a:t>
            </a:r>
            <a:r>
              <a:rPr lang="en-US" sz="2000" b="1" dirty="0" smtClean="0">
                <a:latin typeface="Calibri" panose="020F0502020204030204" pitchFamily="34" charset="0"/>
              </a:rPr>
              <a:t>– If anyone preaches a gospel that cannot be read in the NT, will he be eternally condemned?  - Yes</a:t>
            </a:r>
          </a:p>
          <a:p>
            <a:pPr algn="l"/>
            <a:endParaRPr lang="en-US" sz="2000" b="1" dirty="0" smtClean="0">
              <a:latin typeface="Calibri" panose="020F0502020204030204" pitchFamily="34" charset="0"/>
            </a:endParaRPr>
          </a:p>
          <a:p>
            <a:pPr algn="l"/>
            <a:endParaRPr lang="en-US" sz="2000" b="1" dirty="0" smtClean="0">
              <a:latin typeface="Calibri" panose="020F0502020204030204" pitchFamily="34" charset="0"/>
            </a:endParaRPr>
          </a:p>
          <a:p>
            <a:pPr marL="342900" lvl="0" indent="-342900" algn="l">
              <a:buFont typeface="Wingdings" panose="05000000000000000000" pitchFamily="2" charset="2"/>
              <a:buChar char="v"/>
            </a:pPr>
            <a:endParaRPr lang="en-US" sz="2000" b="1" u="sng" dirty="0" smtClean="0">
              <a:solidFill>
                <a:srgbClr val="0070C0"/>
              </a:solidFill>
              <a:latin typeface="Calibri" panose="020F0502020204030204" pitchFamily="34" charset="0"/>
            </a:endParaRPr>
          </a:p>
          <a:p>
            <a:pPr marL="342900" lvl="0" indent="-342900" algn="l">
              <a:buFont typeface="Wingdings" panose="05000000000000000000" pitchFamily="2" charset="2"/>
              <a:buChar char="v"/>
            </a:pPr>
            <a:endParaRPr lang="en-US" sz="2000" b="1" dirty="0">
              <a:latin typeface="Calibri" panose="020F0502020204030204" pitchFamily="34" charset="0"/>
            </a:endParaRPr>
          </a:p>
          <a:p>
            <a:pPr marL="342900" lvl="0" indent="-342900" algn="l">
              <a:buFont typeface="Wingdings" panose="05000000000000000000" pitchFamily="2" charset="2"/>
              <a:buChar char="v"/>
            </a:pPr>
            <a:endParaRPr lang="en-US" sz="2000" b="1" dirty="0" smtClean="0">
              <a:latin typeface="Calibri" panose="020F0502020204030204" pitchFamily="34" charset="0"/>
            </a:endParaRPr>
          </a:p>
        </p:txBody>
      </p:sp>
      <p:sp>
        <p:nvSpPr>
          <p:cNvPr id="5" name="Footer Placeholder 4"/>
          <p:cNvSpPr>
            <a:spLocks noGrp="1"/>
          </p:cNvSpPr>
          <p:nvPr>
            <p:ph type="ftr" sz="quarter" idx="11"/>
          </p:nvPr>
        </p:nvSpPr>
        <p:spPr/>
        <p:txBody>
          <a:bodyPr/>
          <a:lstStyle/>
          <a:p>
            <a:r>
              <a:rPr lang="en-US" smtClean="0"/>
              <a:t>Bro Larry Washington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12</a:t>
            </a:fld>
            <a:endParaRPr lang="en-US" dirty="0"/>
          </a:p>
        </p:txBody>
      </p:sp>
      <p:sp>
        <p:nvSpPr>
          <p:cNvPr id="7" name="Date Placeholder 6"/>
          <p:cNvSpPr>
            <a:spLocks noGrp="1"/>
          </p:cNvSpPr>
          <p:nvPr>
            <p:ph type="dt" sz="half" idx="10"/>
          </p:nvPr>
        </p:nvSpPr>
        <p:spPr/>
        <p:txBody>
          <a:bodyPr/>
          <a:lstStyle/>
          <a:p>
            <a:r>
              <a:rPr lang="en-US" smtClean="0"/>
              <a:t>6/22/2019</a:t>
            </a:r>
            <a:endParaRPr lang="en-US" dirty="0"/>
          </a:p>
        </p:txBody>
      </p:sp>
      <p:pic>
        <p:nvPicPr>
          <p:cNvPr id="8" name="Picture 2" descr="Greenville Avenue Church of Chri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1" name="Table 80"/>
          <p:cNvGraphicFramePr>
            <a:graphicFrameLocks noGrp="1"/>
          </p:cNvGraphicFramePr>
          <p:nvPr>
            <p:extLst>
              <p:ext uri="{D42A27DB-BD31-4B8C-83A1-F6EECF244321}">
                <p14:modId xmlns:p14="http://schemas.microsoft.com/office/powerpoint/2010/main" val="655048231"/>
              </p:ext>
            </p:extLst>
          </p:nvPr>
        </p:nvGraphicFramePr>
        <p:xfrm>
          <a:off x="731520" y="2835347"/>
          <a:ext cx="10424159" cy="3635948"/>
        </p:xfrm>
        <a:graphic>
          <a:graphicData uri="http://schemas.openxmlformats.org/drawingml/2006/table">
            <a:tbl>
              <a:tblPr>
                <a:effectLst>
                  <a:innerShdw blurRad="114300">
                    <a:prstClr val="black"/>
                  </a:innerShdw>
                </a:effectLst>
                <a:tableStyleId>{5C22544A-7EE6-4342-B048-85BDC9FD1C3A}</a:tableStyleId>
              </a:tblPr>
              <a:tblGrid>
                <a:gridCol w="789892"/>
                <a:gridCol w="1849060"/>
                <a:gridCol w="2249990"/>
                <a:gridCol w="2854377"/>
                <a:gridCol w="2680840"/>
              </a:tblGrid>
              <a:tr h="287908">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tc gridSpan="3">
                  <a:txBody>
                    <a:bodyPr/>
                    <a:lstStyle/>
                    <a:p>
                      <a:pPr algn="ctr" fontAlgn="b"/>
                      <a:r>
                        <a:rPr lang="en-US" sz="1800" b="1" u="none" strike="noStrike" dirty="0">
                          <a:solidFill>
                            <a:srgbClr val="00B050"/>
                          </a:solidFill>
                          <a:effectLst/>
                        </a:rPr>
                        <a:t>Governing Laws that Changed - Why?</a:t>
                      </a:r>
                      <a:endParaRPr lang="en-US" sz="1800" b="1" i="0" u="none" strike="noStrike" dirty="0">
                        <a:solidFill>
                          <a:srgbClr val="00B05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tc>
              </a:tr>
              <a:tr h="217685">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r>
              <a:tr h="272105">
                <a:tc>
                  <a:txBody>
                    <a:bodyPr/>
                    <a:lstStyle/>
                    <a:p>
                      <a:pPr algn="ctr" fontAlgn="b"/>
                      <a:r>
                        <a:rPr lang="en-US" sz="1400" u="none" strike="noStrike" dirty="0">
                          <a:effectLst/>
                        </a:rPr>
                        <a:t>No.</a:t>
                      </a:r>
                      <a:endParaRPr lang="en-US" sz="1400" b="0"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ctr" fontAlgn="b"/>
                      <a:r>
                        <a:rPr lang="en-US" sz="1400" u="none" strike="noStrike" dirty="0">
                          <a:effectLst/>
                        </a:rPr>
                        <a:t>Country</a:t>
                      </a:r>
                      <a:endParaRPr lang="en-US" sz="1400" b="0"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ctr" fontAlgn="b"/>
                      <a:r>
                        <a:rPr lang="en-US" sz="1400" u="none" strike="noStrike" dirty="0">
                          <a:effectLst/>
                        </a:rPr>
                        <a:t>Earlier Rule</a:t>
                      </a:r>
                      <a:endParaRPr lang="en-US" sz="1400" b="0"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ctr" fontAlgn="b"/>
                      <a:r>
                        <a:rPr lang="en-US" sz="1400" u="none" strike="noStrike" dirty="0">
                          <a:effectLst/>
                        </a:rPr>
                        <a:t>Earlier Rule</a:t>
                      </a:r>
                      <a:endParaRPr lang="en-US" sz="1400" b="0"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ctr" fontAlgn="b"/>
                      <a:r>
                        <a:rPr lang="en-US" sz="1400" u="none" strike="noStrike" dirty="0">
                          <a:effectLst/>
                        </a:rPr>
                        <a:t>Present Law</a:t>
                      </a:r>
                      <a:endParaRPr lang="en-US" sz="1400" b="0" i="0" u="none" strike="noStrike" dirty="0">
                        <a:solidFill>
                          <a:srgbClr val="000000"/>
                        </a:solidFill>
                        <a:effectLst/>
                        <a:latin typeface="Calibri" panose="020F0502020204030204" pitchFamily="34" charset="0"/>
                      </a:endParaRPr>
                    </a:p>
                  </a:txBody>
                  <a:tcPr marL="0" marR="0" marT="0" marB="0" anchor="b">
                    <a:solidFill>
                      <a:srgbClr val="FFFF00"/>
                    </a:solidFill>
                  </a:tcPr>
                </a:tc>
              </a:tr>
              <a:tr h="228569">
                <a:tc>
                  <a:txBody>
                    <a:bodyPr/>
                    <a:lstStyle/>
                    <a:p>
                      <a:pPr algn="ct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Argentina</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Indians</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Spain</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Republic of Argentina</a:t>
                      </a:r>
                      <a:endParaRPr lang="en-US" sz="1200" b="0" i="0" u="none" strike="noStrike">
                        <a:solidFill>
                          <a:srgbClr val="000000"/>
                        </a:solidFill>
                        <a:effectLst/>
                        <a:latin typeface="Calibri" panose="020F0502020204030204" pitchFamily="34" charset="0"/>
                      </a:endParaRPr>
                    </a:p>
                  </a:txBody>
                  <a:tcPr marL="0" marR="0" marT="0" marB="0" anchor="b"/>
                </a:tc>
              </a:tr>
              <a:tr h="228569">
                <a:tc>
                  <a:txBody>
                    <a:bodyPr/>
                    <a:lstStyle/>
                    <a:p>
                      <a:pPr algn="ctr" fontAlgn="b"/>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Australia</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Aborigines</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England</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Constitution</a:t>
                      </a:r>
                      <a:endParaRPr lang="en-US" sz="1200" b="0" i="0" u="none" strike="noStrike">
                        <a:solidFill>
                          <a:srgbClr val="000000"/>
                        </a:solidFill>
                        <a:effectLst/>
                        <a:latin typeface="Calibri" panose="020F0502020204030204" pitchFamily="34" charset="0"/>
                      </a:endParaRPr>
                    </a:p>
                  </a:txBody>
                  <a:tcPr marL="0" marR="0" marT="0" marB="0" anchor="b"/>
                </a:tc>
              </a:tr>
              <a:tr h="228569">
                <a:tc>
                  <a:txBody>
                    <a:bodyPr/>
                    <a:lstStyle/>
                    <a:p>
                      <a:pPr algn="ctr" fontAlgn="b"/>
                      <a:r>
                        <a:rPr lang="en-US" sz="1200" u="none" strike="noStrike" dirty="0">
                          <a:effectLst/>
                        </a:rPr>
                        <a:t>3</a:t>
                      </a:r>
                      <a:endParaRPr lang="en-US" sz="1200" b="0"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ctr" fontAlgn="b"/>
                      <a:r>
                        <a:rPr lang="en-US" sz="1200" u="none" strike="noStrike" dirty="0">
                          <a:effectLst/>
                        </a:rPr>
                        <a:t>Canada</a:t>
                      </a:r>
                      <a:endParaRPr lang="en-US" sz="1200" b="0"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ctr" fontAlgn="b"/>
                      <a:r>
                        <a:rPr lang="en-US" sz="1200" u="none" strike="noStrike" dirty="0">
                          <a:effectLst/>
                        </a:rPr>
                        <a:t>Indians</a:t>
                      </a:r>
                      <a:endParaRPr lang="en-US" sz="1200" b="0"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ctr" fontAlgn="b"/>
                      <a:r>
                        <a:rPr lang="en-US" sz="1200" u="none" strike="noStrike" dirty="0">
                          <a:effectLst/>
                        </a:rPr>
                        <a:t>England</a:t>
                      </a:r>
                      <a:endParaRPr lang="en-US" sz="1200" b="0"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ctr" fontAlgn="b"/>
                      <a:r>
                        <a:rPr lang="en-US" sz="1200" u="none" strike="noStrike" dirty="0">
                          <a:effectLst/>
                        </a:rPr>
                        <a:t>Constitution</a:t>
                      </a:r>
                      <a:endParaRPr lang="en-US" sz="1200" b="0" i="0" u="none" strike="noStrike" dirty="0">
                        <a:solidFill>
                          <a:srgbClr val="000000"/>
                        </a:solidFill>
                        <a:effectLst/>
                        <a:latin typeface="Calibri" panose="020F0502020204030204" pitchFamily="34" charset="0"/>
                      </a:endParaRPr>
                    </a:p>
                  </a:txBody>
                  <a:tcPr marL="0" marR="0" marT="0" marB="0" anchor="b">
                    <a:solidFill>
                      <a:srgbClr val="FFFF00"/>
                    </a:solidFill>
                  </a:tcPr>
                </a:tc>
              </a:tr>
              <a:tr h="228569">
                <a:tc>
                  <a:txBody>
                    <a:bodyPr/>
                    <a:lstStyle/>
                    <a:p>
                      <a:pPr algn="ctr" fontAlgn="ctr"/>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Germany</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a:effectLst/>
                        </a:rPr>
                        <a:t>German Crown</a:t>
                      </a: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dirty="0">
                          <a:effectLst/>
                        </a:rPr>
                        <a:t>Third Reich [Hitler]</a:t>
                      </a:r>
                      <a:endParaRPr lang="en-US"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200" u="none" strike="noStrike" dirty="0">
                          <a:effectLst/>
                        </a:rPr>
                        <a:t>Republic of Germany</a:t>
                      </a:r>
                      <a:endParaRPr lang="en-US" sz="1200" b="0" i="0" u="none" strike="noStrike" dirty="0">
                        <a:solidFill>
                          <a:srgbClr val="000000"/>
                        </a:solidFill>
                        <a:effectLst/>
                        <a:latin typeface="Calibri" panose="020F0502020204030204" pitchFamily="34" charset="0"/>
                      </a:endParaRPr>
                    </a:p>
                  </a:txBody>
                  <a:tcPr marL="0" marR="0" marT="0" marB="0" anchor="ctr"/>
                </a:tc>
              </a:tr>
              <a:tr h="228569">
                <a:tc>
                  <a:txBody>
                    <a:bodyPr/>
                    <a:lstStyle/>
                    <a:p>
                      <a:pPr algn="ctr" fontAlgn="b"/>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India</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France</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England</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Republic of India</a:t>
                      </a:r>
                      <a:endParaRPr lang="en-US" sz="1200" b="0" i="0" u="none" strike="noStrike">
                        <a:solidFill>
                          <a:srgbClr val="000000"/>
                        </a:solidFill>
                        <a:effectLst/>
                        <a:latin typeface="Calibri" panose="020F0502020204030204" pitchFamily="34" charset="0"/>
                      </a:endParaRPr>
                    </a:p>
                  </a:txBody>
                  <a:tcPr marL="0" marR="0" marT="0" marB="0" anchor="b"/>
                </a:tc>
              </a:tr>
              <a:tr h="228569">
                <a:tc>
                  <a:txBody>
                    <a:bodyPr/>
                    <a:lstStyle/>
                    <a:p>
                      <a:pPr algn="ctr" fontAlgn="b"/>
                      <a:r>
                        <a:rPr lang="en-US" sz="1200" u="none" strike="noStrike">
                          <a:effectLst/>
                        </a:rPr>
                        <a:t>6</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Japan</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Shogunates</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Japanese Crown</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Constitution Monarch</a:t>
                      </a:r>
                      <a:endParaRPr lang="en-US" sz="1200" b="0" i="0" u="none" strike="noStrike">
                        <a:solidFill>
                          <a:srgbClr val="000000"/>
                        </a:solidFill>
                        <a:effectLst/>
                        <a:latin typeface="Calibri" panose="020F0502020204030204" pitchFamily="34" charset="0"/>
                      </a:endParaRPr>
                    </a:p>
                  </a:txBody>
                  <a:tcPr marL="0" marR="0" marT="0" marB="0" anchor="b"/>
                </a:tc>
              </a:tr>
              <a:tr h="228569">
                <a:tc>
                  <a:txBody>
                    <a:bodyPr/>
                    <a:lstStyle/>
                    <a:p>
                      <a:pPr algn="ctr" fontAlgn="b"/>
                      <a:r>
                        <a:rPr lang="en-US" sz="1200" u="none" strike="noStrike">
                          <a:effectLst/>
                        </a:rPr>
                        <a:t>7</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Scotland</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Clans</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Scottish Crown</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British</a:t>
                      </a:r>
                      <a:endParaRPr lang="en-US" sz="1200" b="0" i="0" u="none" strike="noStrike">
                        <a:solidFill>
                          <a:srgbClr val="000000"/>
                        </a:solidFill>
                        <a:effectLst/>
                        <a:latin typeface="Calibri" panose="020F0502020204030204" pitchFamily="34" charset="0"/>
                      </a:endParaRPr>
                    </a:p>
                  </a:txBody>
                  <a:tcPr marL="0" marR="0" marT="0" marB="0" anchor="b"/>
                </a:tc>
              </a:tr>
              <a:tr h="228569">
                <a:tc>
                  <a:txBody>
                    <a:bodyPr/>
                    <a:lstStyle/>
                    <a:p>
                      <a:pPr algn="ctr" fontAlgn="b"/>
                      <a:r>
                        <a:rPr lang="en-US" sz="1200" u="none" strike="noStrike" dirty="0">
                          <a:effectLst/>
                        </a:rPr>
                        <a:t>8</a:t>
                      </a:r>
                      <a:endParaRPr lang="en-US" sz="12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Spain</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Spanish Crowns</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Republic</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none" strike="noStrike">
                          <a:effectLst/>
                        </a:rPr>
                        <a:t>Fascist Dicator</a:t>
                      </a:r>
                      <a:endParaRPr lang="en-US" sz="1200" b="0" i="0" u="none" strike="noStrike">
                        <a:solidFill>
                          <a:srgbClr val="000000"/>
                        </a:solidFill>
                        <a:effectLst/>
                        <a:latin typeface="Calibri" panose="020F0502020204030204" pitchFamily="34" charset="0"/>
                      </a:endParaRPr>
                    </a:p>
                  </a:txBody>
                  <a:tcPr marL="0" marR="0" marT="0" marB="0" anchor="b"/>
                </a:tc>
              </a:tr>
              <a:tr h="228569">
                <a:tc>
                  <a:txBody>
                    <a:bodyPr/>
                    <a:lstStyle/>
                    <a:p>
                      <a:pPr algn="ctr" fontAlgn="b"/>
                      <a:r>
                        <a:rPr lang="en-US" sz="1200" u="none" strike="noStrike" dirty="0">
                          <a:effectLst/>
                        </a:rPr>
                        <a:t>9</a:t>
                      </a:r>
                      <a:endParaRPr lang="en-US" sz="1200" b="0" i="0"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ctr" fontAlgn="b"/>
                      <a:r>
                        <a:rPr lang="en-US" sz="1200" u="none" strike="noStrike" dirty="0">
                          <a:effectLst/>
                        </a:rPr>
                        <a:t>United States</a:t>
                      </a:r>
                      <a:endParaRPr lang="en-US" sz="1200" b="1" i="1"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ctr" fontAlgn="b"/>
                      <a:r>
                        <a:rPr lang="en-US" sz="1200" u="none" strike="noStrike" dirty="0">
                          <a:effectLst/>
                        </a:rPr>
                        <a:t>Indians</a:t>
                      </a:r>
                      <a:endParaRPr lang="en-US" sz="1200" b="1" i="1"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ctr" fontAlgn="b"/>
                      <a:r>
                        <a:rPr lang="en-US" sz="1200" u="none" strike="noStrike" dirty="0">
                          <a:effectLst/>
                        </a:rPr>
                        <a:t>England</a:t>
                      </a:r>
                      <a:endParaRPr lang="en-US" sz="1200" b="1" i="1" u="none" strike="noStrike" dirty="0">
                        <a:solidFill>
                          <a:srgbClr val="000000"/>
                        </a:solidFill>
                        <a:effectLst/>
                        <a:latin typeface="Calibri" panose="020F0502020204030204" pitchFamily="34" charset="0"/>
                      </a:endParaRPr>
                    </a:p>
                  </a:txBody>
                  <a:tcPr marL="0" marR="0" marT="0" marB="0" anchor="b">
                    <a:solidFill>
                      <a:srgbClr val="FFFF00"/>
                    </a:solidFill>
                  </a:tcPr>
                </a:tc>
                <a:tc>
                  <a:txBody>
                    <a:bodyPr/>
                    <a:lstStyle/>
                    <a:p>
                      <a:pPr algn="ctr" fontAlgn="b"/>
                      <a:r>
                        <a:rPr lang="en-US" sz="1200" u="none" strike="noStrike" dirty="0">
                          <a:effectLst/>
                        </a:rPr>
                        <a:t>Constitution</a:t>
                      </a:r>
                      <a:endParaRPr lang="en-US" sz="1200" b="1" i="1" u="none" strike="noStrike" dirty="0">
                        <a:solidFill>
                          <a:srgbClr val="000000"/>
                        </a:solidFill>
                        <a:effectLst/>
                        <a:latin typeface="Calibri" panose="020F0502020204030204" pitchFamily="34" charset="0"/>
                      </a:endParaRPr>
                    </a:p>
                  </a:txBody>
                  <a:tcPr marL="0" marR="0" marT="0" marB="0" anchor="b">
                    <a:solidFill>
                      <a:srgbClr val="FFFF00"/>
                    </a:solidFill>
                  </a:tcPr>
                </a:tc>
              </a:tr>
              <a:tr h="238265">
                <a:tc>
                  <a:txBody>
                    <a:bodyPr/>
                    <a:lstStyle/>
                    <a:p>
                      <a:pPr algn="ctr" fontAlgn="b"/>
                      <a:r>
                        <a:rPr lang="en-US" sz="1200" u="none" strike="noStrike" dirty="0">
                          <a:effectLst/>
                        </a:rPr>
                        <a:t>10</a:t>
                      </a:r>
                      <a:endParaRPr lang="en-US" sz="1200" b="0" i="0" u="none" strike="noStrike" dirty="0">
                        <a:solidFill>
                          <a:srgbClr val="000000"/>
                        </a:solidFill>
                        <a:effectLst/>
                        <a:latin typeface="Calibri" panose="020F0502020204030204" pitchFamily="34" charset="0"/>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u="none" strike="noStrike" dirty="0" smtClean="0">
                          <a:effectLst/>
                        </a:rPr>
                        <a:t>SPIRITUAL</a:t>
                      </a:r>
                      <a:endParaRPr lang="en-US" sz="1200" b="1" i="0" u="none" strike="noStrike" dirty="0" smtClean="0">
                        <a:solidFill>
                          <a:srgbClr val="000000"/>
                        </a:solidFill>
                        <a:effectLst/>
                        <a:latin typeface="Calibri" panose="020F0502020204030204" pitchFamily="34" charset="0"/>
                      </a:endParaRPr>
                    </a:p>
                    <a:p>
                      <a:pPr algn="ctr" fontAlgn="b"/>
                      <a:endParaRPr lang="en-US" sz="12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200" b="0" i="0" u="none" strike="noStrike">
                        <a:solidFill>
                          <a:srgbClr val="000000"/>
                        </a:solidFill>
                        <a:effectLst/>
                        <a:latin typeface="Calibri" panose="020F0502020204030204" pitchFamily="34" charset="0"/>
                      </a:endParaRPr>
                    </a:p>
                  </a:txBody>
                  <a:tcPr marL="0" marR="0" marT="0" marB="0" anchor="b"/>
                </a:tc>
              </a:tr>
              <a:tr h="435369">
                <a:tc>
                  <a:txBody>
                    <a:bodyPr/>
                    <a:lstStyle/>
                    <a:p>
                      <a:pPr algn="ctr" fontAlgn="ctr"/>
                      <a:r>
                        <a:rPr lang="en-US" sz="1200" u="none" strike="noStrike" dirty="0">
                          <a:effectLst/>
                        </a:rPr>
                        <a:t>11</a:t>
                      </a:r>
                      <a:endParaRPr lang="en-US" sz="1200" b="0" i="0" u="none" strike="noStrike" dirty="0">
                        <a:solidFill>
                          <a:srgbClr val="000000"/>
                        </a:solidFill>
                        <a:effectLst/>
                        <a:latin typeface="Calibri" panose="020F0502020204030204" pitchFamily="34" charset="0"/>
                      </a:endParaRPr>
                    </a:p>
                  </a:txBody>
                  <a:tcPr marL="0" marR="0" marT="0" marB="0" anchor="ctr">
                    <a:solidFill>
                      <a:srgbClr val="FFFF00"/>
                    </a:solidFill>
                  </a:tcPr>
                </a:tc>
                <a:tc>
                  <a:txBody>
                    <a:bodyPr/>
                    <a:lstStyle/>
                    <a:p>
                      <a:pPr algn="ctr" fontAlgn="ctr"/>
                      <a:r>
                        <a:rPr lang="en-US" sz="1200" b="1" u="none" strike="noStrike" dirty="0">
                          <a:effectLst/>
                        </a:rPr>
                        <a:t>Bible</a:t>
                      </a:r>
                      <a:endParaRPr lang="en-US" sz="1200" b="1" i="0" u="none" strike="noStrike" dirty="0">
                        <a:solidFill>
                          <a:srgbClr val="000000"/>
                        </a:solidFill>
                        <a:effectLst/>
                        <a:latin typeface="Calibri" panose="020F0502020204030204" pitchFamily="34" charset="0"/>
                      </a:endParaRPr>
                    </a:p>
                  </a:txBody>
                  <a:tcPr marL="0" marR="0" marT="0" marB="0" anchor="ctr">
                    <a:solidFill>
                      <a:srgbClr val="FFFF00"/>
                    </a:solidFill>
                  </a:tcPr>
                </a:tc>
                <a:tc>
                  <a:txBody>
                    <a:bodyPr/>
                    <a:lstStyle/>
                    <a:p>
                      <a:pPr algn="ctr" fontAlgn="ctr"/>
                      <a:r>
                        <a:rPr lang="en-US" sz="1200" b="1" u="none" strike="noStrike" dirty="0">
                          <a:effectLst/>
                        </a:rPr>
                        <a:t>Patriarchal [Family] - OT</a:t>
                      </a:r>
                      <a:endParaRPr lang="en-US" sz="1200" b="1" i="0" u="none" strike="noStrike" dirty="0">
                        <a:solidFill>
                          <a:srgbClr val="000000"/>
                        </a:solidFill>
                        <a:effectLst/>
                        <a:latin typeface="Calibri" panose="020F0502020204030204" pitchFamily="34" charset="0"/>
                      </a:endParaRPr>
                    </a:p>
                  </a:txBody>
                  <a:tcPr marL="0" marR="0" marT="0" marB="0" anchor="ctr">
                    <a:solidFill>
                      <a:srgbClr val="FFFF00"/>
                    </a:solidFill>
                  </a:tcPr>
                </a:tc>
                <a:tc>
                  <a:txBody>
                    <a:bodyPr/>
                    <a:lstStyle/>
                    <a:p>
                      <a:pPr algn="ctr" fontAlgn="ctr"/>
                      <a:r>
                        <a:rPr lang="en-US" sz="1200" b="1" u="none" strike="noStrike" dirty="0">
                          <a:effectLst/>
                        </a:rPr>
                        <a:t>Law of Moses -  [Ten Commandments] - OT</a:t>
                      </a:r>
                      <a:endParaRPr lang="en-US" sz="1200" b="1" i="0" u="none" strike="noStrike" dirty="0">
                        <a:solidFill>
                          <a:srgbClr val="000000"/>
                        </a:solidFill>
                        <a:effectLst/>
                        <a:latin typeface="Calibri" panose="020F0502020204030204" pitchFamily="34" charset="0"/>
                      </a:endParaRPr>
                    </a:p>
                  </a:txBody>
                  <a:tcPr marL="0" marR="0" marT="0" marB="0" anchor="ctr">
                    <a:solidFill>
                      <a:srgbClr val="FFFF00"/>
                    </a:solidFill>
                  </a:tcPr>
                </a:tc>
                <a:tc>
                  <a:txBody>
                    <a:bodyPr/>
                    <a:lstStyle/>
                    <a:p>
                      <a:pPr algn="ctr" fontAlgn="ctr"/>
                      <a:r>
                        <a:rPr lang="en-US" sz="1200" b="1" u="none" strike="noStrike" dirty="0">
                          <a:effectLst/>
                        </a:rPr>
                        <a:t>Christian - [Jesus Christ]- NT</a:t>
                      </a:r>
                      <a:endParaRPr lang="en-US" sz="1200" b="1" i="0" u="none" strike="noStrike" dirty="0">
                        <a:solidFill>
                          <a:srgbClr val="000000"/>
                        </a:solidFill>
                        <a:effectLst/>
                        <a:latin typeface="Calibri" panose="020F0502020204030204" pitchFamily="34" charset="0"/>
                      </a:endParaRPr>
                    </a:p>
                  </a:txBody>
                  <a:tcPr marL="0" marR="0" marT="0" marB="0" anchor="ctr">
                    <a:solidFill>
                      <a:srgbClr val="FFFF00"/>
                    </a:solidFill>
                  </a:tcPr>
                </a:tc>
              </a:tr>
            </a:tbl>
          </a:graphicData>
        </a:graphic>
      </p:graphicFrame>
      <p:pic>
        <p:nvPicPr>
          <p:cNvPr id="82" name="Picture 81"/>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7610746" y="2998128"/>
            <a:ext cx="852143" cy="837127"/>
          </a:xfrm>
          <a:prstGeom prst="round2DiagRect">
            <a:avLst>
              <a:gd name="adj1" fmla="val 16667"/>
              <a:gd name="adj2" fmla="val 0"/>
            </a:avLst>
          </a:prstGeom>
          <a:ln w="88900" cap="sq">
            <a:no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9364373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3487" y="748063"/>
            <a:ext cx="11445474" cy="539533"/>
          </a:xfrm>
          <a:ln w="28575">
            <a:solidFill>
              <a:schemeClr val="tx1"/>
            </a:solidFill>
          </a:ln>
        </p:spPr>
        <p:txBody>
          <a:bodyPr>
            <a:normAutofit fontScale="90000"/>
          </a:bodyPr>
          <a:lstStyle/>
          <a:p>
            <a:r>
              <a:rPr lang="en-US" sz="3600" dirty="0" smtClean="0"/>
              <a:t/>
            </a:r>
            <a:br>
              <a:rPr lang="en-US" sz="3600" dirty="0" smtClean="0"/>
            </a:br>
            <a:r>
              <a:rPr lang="en-US" sz="3600" dirty="0"/>
              <a:t/>
            </a:r>
            <a:br>
              <a:rPr lang="en-US" sz="3600" dirty="0"/>
            </a:br>
            <a:r>
              <a:rPr lang="en-US" sz="3600" dirty="0"/>
              <a:t/>
            </a:r>
            <a:br>
              <a:rPr lang="en-US" sz="3600" dirty="0"/>
            </a:br>
            <a:r>
              <a:rPr lang="en-US" sz="3600" b="1" dirty="0" smtClean="0">
                <a:latin typeface="Calibri" panose="020F0502020204030204" pitchFamily="34" charset="0"/>
              </a:rPr>
              <a:t>B7 </a:t>
            </a:r>
            <a:r>
              <a:rPr lang="en-US" sz="3600" b="1" dirty="0">
                <a:latin typeface="Calibri" panose="020F0502020204030204" pitchFamily="34" charset="0"/>
              </a:rPr>
              <a:t>– </a:t>
            </a:r>
            <a:r>
              <a:rPr lang="en-US" sz="3600" b="1" dirty="0" smtClean="0">
                <a:solidFill>
                  <a:srgbClr val="00B050"/>
                </a:solidFill>
                <a:latin typeface="Calibri" panose="020F0502020204030204" pitchFamily="34" charset="0"/>
              </a:rPr>
              <a:t>1</a:t>
            </a:r>
            <a:r>
              <a:rPr lang="en-US" sz="3600" b="1" baseline="30000" dirty="0" smtClean="0">
                <a:solidFill>
                  <a:srgbClr val="00B050"/>
                </a:solidFill>
                <a:latin typeface="Calibri" panose="020F0502020204030204" pitchFamily="34" charset="0"/>
              </a:rPr>
              <a:t>st</a:t>
            </a:r>
            <a:r>
              <a:rPr lang="en-US" sz="3600" b="1" dirty="0" smtClean="0">
                <a:solidFill>
                  <a:srgbClr val="00B050"/>
                </a:solidFill>
                <a:latin typeface="Calibri" panose="020F0502020204030204" pitchFamily="34" charset="0"/>
              </a:rPr>
              <a:t> Seed of Man’s Disobedience </a:t>
            </a:r>
            <a:r>
              <a:rPr lang="en-US" sz="3600" b="1" dirty="0" smtClean="0">
                <a:latin typeface="Calibri" panose="020F0502020204030204" pitchFamily="34" charset="0"/>
              </a:rPr>
              <a:t>- Planted, by Who?</a:t>
            </a:r>
            <a:endParaRPr lang="en-US" sz="3600" b="1" dirty="0">
              <a:latin typeface="Calibri" panose="020F0502020204030204" pitchFamily="34" charset="0"/>
            </a:endParaRPr>
          </a:p>
        </p:txBody>
      </p:sp>
      <p:sp>
        <p:nvSpPr>
          <p:cNvPr id="3" name="Subtitle 2"/>
          <p:cNvSpPr>
            <a:spLocks noGrp="1"/>
          </p:cNvSpPr>
          <p:nvPr>
            <p:ph type="subTitle" idx="1"/>
          </p:nvPr>
        </p:nvSpPr>
        <p:spPr>
          <a:xfrm>
            <a:off x="373488" y="1407695"/>
            <a:ext cx="11445474" cy="5057499"/>
          </a:xfrm>
          <a:ln w="28575">
            <a:solidFill>
              <a:schemeClr val="tx1"/>
            </a:solidFill>
          </a:ln>
        </p:spPr>
        <p:txBody>
          <a:bodyPr>
            <a:normAutofit/>
          </a:bodyPr>
          <a:lstStyle/>
          <a:p>
            <a:pPr marL="457200" indent="-457200" algn="l">
              <a:buFont typeface="Arial" panose="020B0604020202020204" pitchFamily="34" charset="0"/>
              <a:buChar char="•"/>
            </a:pPr>
            <a:r>
              <a:rPr lang="en-US" sz="2000" b="1" dirty="0" smtClean="0">
                <a:latin typeface="Calibri" panose="020F0502020204030204" pitchFamily="34" charset="0"/>
              </a:rPr>
              <a:t>1. </a:t>
            </a:r>
            <a:r>
              <a:rPr lang="en-US" sz="2000" b="1" dirty="0" smtClean="0">
                <a:solidFill>
                  <a:srgbClr val="00B050"/>
                </a:solidFill>
                <a:latin typeface="Calibri" panose="020F0502020204030204" pitchFamily="34" charset="0"/>
              </a:rPr>
              <a:t>Adam &amp; Eve in the Garden with Satan [serpent] – Gen 3:1ff</a:t>
            </a:r>
            <a:endParaRPr lang="en-US" sz="2000" b="1" dirty="0">
              <a:solidFill>
                <a:srgbClr val="00B050"/>
              </a:solidFill>
              <a:latin typeface="Calibri" panose="020F0502020204030204" pitchFamily="34" charset="0"/>
            </a:endParaRPr>
          </a:p>
        </p:txBody>
      </p:sp>
      <p:sp>
        <p:nvSpPr>
          <p:cNvPr id="4" name="Footer Placeholder 3"/>
          <p:cNvSpPr>
            <a:spLocks noGrp="1"/>
          </p:cNvSpPr>
          <p:nvPr>
            <p:ph type="ftr" sz="quarter" idx="11"/>
          </p:nvPr>
        </p:nvSpPr>
        <p:spPr/>
        <p:txBody>
          <a:bodyPr/>
          <a:lstStyle/>
          <a:p>
            <a:r>
              <a:rPr lang="en-US" smtClean="0"/>
              <a:t>Bro Larry Washington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13</a:t>
            </a:fld>
            <a:endParaRPr lang="en-US" dirty="0"/>
          </a:p>
        </p:txBody>
      </p:sp>
      <p:sp>
        <p:nvSpPr>
          <p:cNvPr id="6" name="Date Placeholder 5"/>
          <p:cNvSpPr>
            <a:spLocks noGrp="1"/>
          </p:cNvSpPr>
          <p:nvPr>
            <p:ph type="dt" sz="half" idx="10"/>
          </p:nvPr>
        </p:nvSpPr>
        <p:spPr/>
        <p:txBody>
          <a:bodyPr/>
          <a:lstStyle/>
          <a:p>
            <a:r>
              <a:rPr lang="en-US" smtClean="0"/>
              <a:t>6/22/2019</a:t>
            </a:r>
            <a:endParaRPr lang="en-US" dirty="0"/>
          </a:p>
        </p:txBody>
      </p:sp>
      <p:pic>
        <p:nvPicPr>
          <p:cNvPr id="8" name="Picture 2" descr="Greenville Avenue Church of Chr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https://media5.picsearch.com/is?L4u1TWlbQ3Ad8LzBAiFIERAgnBPul28pOh-kJGMlz-k&amp;height=3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8961" y="3187652"/>
            <a:ext cx="2214218" cy="3224648"/>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https://media1.picsearch.com/is?yBpP73LzZl0QPjxTfshv5qZZNin06GcGGsnN-cq0aNU&amp;height=19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9583" y="3477920"/>
            <a:ext cx="3682480" cy="293438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923742" y="1777397"/>
            <a:ext cx="4661933" cy="1323439"/>
          </a:xfrm>
          <a:prstGeom prst="rect">
            <a:avLst/>
          </a:prstGeom>
          <a:noFill/>
          <a:ln w="57150">
            <a:solidFill>
              <a:srgbClr val="FFC000"/>
            </a:solidFill>
          </a:ln>
        </p:spPr>
        <p:txBody>
          <a:bodyPr wrap="square" rtlCol="0">
            <a:spAutoFit/>
          </a:bodyPr>
          <a:lstStyle/>
          <a:p>
            <a:r>
              <a:rPr lang="en-US" sz="1600" b="1" dirty="0" smtClean="0">
                <a:latin typeface="Calibri" panose="020F0502020204030204" pitchFamily="34" charset="0"/>
              </a:rPr>
              <a:t>3:2</a:t>
            </a:r>
            <a:r>
              <a:rPr lang="en-US" sz="1600" b="1" dirty="0" smtClean="0">
                <a:solidFill>
                  <a:srgbClr val="00B050"/>
                </a:solidFill>
                <a:latin typeface="Calibri" panose="020F0502020204030204" pitchFamily="34" charset="0"/>
              </a:rPr>
              <a:t>,</a:t>
            </a:r>
            <a:r>
              <a:rPr lang="en-US" sz="1600" b="1" dirty="0" smtClean="0">
                <a:latin typeface="Calibri" panose="020F0502020204030204" pitchFamily="34" charset="0"/>
              </a:rPr>
              <a:t>  – the woman said to the serpent, we may eat fruit from the trees in the garden, 3 – but God did say, “You must </a:t>
            </a:r>
            <a:r>
              <a:rPr lang="en-US" sz="1600" b="1" dirty="0" smtClean="0">
                <a:solidFill>
                  <a:srgbClr val="0070C0"/>
                </a:solidFill>
                <a:latin typeface="Calibri" panose="020F0502020204030204" pitchFamily="34" charset="0"/>
              </a:rPr>
              <a:t>NOT </a:t>
            </a:r>
            <a:r>
              <a:rPr lang="en-US" sz="1600" b="1" dirty="0" smtClean="0">
                <a:latin typeface="Calibri" panose="020F0502020204030204" pitchFamily="34" charset="0"/>
              </a:rPr>
              <a:t>eat fruit from the tree that is in the middle of the garden, and you must not touch it, or you will die”.</a:t>
            </a:r>
            <a:endParaRPr lang="en-US" sz="1600" b="1" dirty="0">
              <a:latin typeface="Calibri" panose="020F0502020204030204" pitchFamily="34" charset="0"/>
            </a:endParaRPr>
          </a:p>
        </p:txBody>
      </p:sp>
      <p:sp>
        <p:nvSpPr>
          <p:cNvPr id="16" name="TextBox 15"/>
          <p:cNvSpPr txBox="1"/>
          <p:nvPr/>
        </p:nvSpPr>
        <p:spPr>
          <a:xfrm>
            <a:off x="5999583" y="1762010"/>
            <a:ext cx="5604281" cy="1569660"/>
          </a:xfrm>
          <a:prstGeom prst="rect">
            <a:avLst/>
          </a:prstGeom>
          <a:noFill/>
          <a:ln w="57150">
            <a:solidFill>
              <a:srgbClr val="FFC000"/>
            </a:solidFill>
          </a:ln>
        </p:spPr>
        <p:txBody>
          <a:bodyPr wrap="square" rtlCol="0">
            <a:spAutoFit/>
          </a:bodyPr>
          <a:lstStyle/>
          <a:p>
            <a:r>
              <a:rPr lang="en-US" sz="1600" b="1" dirty="0" smtClean="0">
                <a:latin typeface="Calibri" panose="020F0502020204030204" pitchFamily="34" charset="0"/>
              </a:rPr>
              <a:t>3:21. 24 – “The Lord God made garments of skin for Adam and his wife and clothed them. 23 – And the Lord God said, </a:t>
            </a:r>
            <a:r>
              <a:rPr lang="en-US" sz="1600" b="1" dirty="0" smtClean="0">
                <a:solidFill>
                  <a:srgbClr val="0070C0"/>
                </a:solidFill>
                <a:latin typeface="Calibri" panose="020F0502020204030204" pitchFamily="34" charset="0"/>
              </a:rPr>
              <a:t>“the man has now become like one of us, knowing good and evil</a:t>
            </a:r>
            <a:r>
              <a:rPr lang="en-US" sz="1600" b="1" dirty="0" smtClean="0">
                <a:latin typeface="Calibri" panose="020F0502020204030204" pitchFamily="34" charset="0"/>
              </a:rPr>
              <a:t>… 23 – So the Lord God banished </a:t>
            </a:r>
            <a:r>
              <a:rPr lang="en-US" sz="1600" b="1" dirty="0" smtClean="0">
                <a:solidFill>
                  <a:srgbClr val="0070C0"/>
                </a:solidFill>
                <a:latin typeface="Calibri" panose="020F0502020204030204" pitchFamily="34" charset="0"/>
              </a:rPr>
              <a:t>him</a:t>
            </a:r>
            <a:r>
              <a:rPr lang="en-US" sz="1600" b="1" dirty="0" smtClean="0">
                <a:latin typeface="Calibri" panose="020F0502020204030204" pitchFamily="34" charset="0"/>
              </a:rPr>
              <a:t> from the Garden of Eden… 24- and placed a cherubim and a flaming sword flashing back and forth to guard the way to the tree of life”.</a:t>
            </a:r>
            <a:endParaRPr lang="en-US" sz="1600" b="1" dirty="0">
              <a:latin typeface="Calibri" panose="020F0502020204030204" pitchFamily="34" charset="0"/>
            </a:endParaRPr>
          </a:p>
        </p:txBody>
      </p:sp>
    </p:spTree>
    <p:extLst>
      <p:ext uri="{BB962C8B-B14F-4D97-AF65-F5344CB8AC3E}">
        <p14:creationId xmlns:p14="http://schemas.microsoft.com/office/powerpoint/2010/main" val="28076611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87" y="585808"/>
            <a:ext cx="12032055" cy="488309"/>
          </a:xfrm>
          <a:ln w="28575">
            <a:solidFill>
              <a:schemeClr val="tx1"/>
            </a:solidFill>
          </a:ln>
        </p:spPr>
        <p:txBody>
          <a:bodyPr>
            <a:normAutofit fontScale="90000"/>
          </a:bodyPr>
          <a:lstStyle/>
          <a:p>
            <a:r>
              <a:rPr lang="en-US" sz="3600" dirty="0" smtClean="0"/>
              <a:t/>
            </a:r>
            <a:br>
              <a:rPr lang="en-US" sz="3600" dirty="0" smtClean="0"/>
            </a:br>
            <a:r>
              <a:rPr lang="en-US" sz="3600" dirty="0"/>
              <a:t/>
            </a:r>
            <a:br>
              <a:rPr lang="en-US" sz="3600" dirty="0"/>
            </a:br>
            <a:r>
              <a:rPr lang="en-US" sz="3600" dirty="0"/>
              <a:t/>
            </a:r>
            <a:br>
              <a:rPr lang="en-US" sz="3600" dirty="0"/>
            </a:br>
            <a:r>
              <a:rPr lang="en-US" sz="3600" b="1" dirty="0" smtClean="0">
                <a:latin typeface="Calibri" panose="020F0502020204030204" pitchFamily="34" charset="0"/>
              </a:rPr>
              <a:t>B8 –</a:t>
            </a:r>
            <a:r>
              <a:rPr lang="en-US" sz="3600" b="1" dirty="0" smtClean="0">
                <a:solidFill>
                  <a:srgbClr val="00B050"/>
                </a:solidFill>
                <a:latin typeface="Calibri" panose="020F0502020204030204" pitchFamily="34" charset="0"/>
              </a:rPr>
              <a:t>2rd Seed of Disobedience [False Doctrine] </a:t>
            </a:r>
            <a:r>
              <a:rPr lang="en-US" sz="3600" b="1" dirty="0" smtClean="0">
                <a:latin typeface="Calibri" panose="020F0502020204030204" pitchFamily="34" charset="0"/>
              </a:rPr>
              <a:t>Planted, by Who?</a:t>
            </a:r>
            <a:endParaRPr lang="en-US" sz="3600" b="1" dirty="0">
              <a:latin typeface="Calibri" panose="020F0502020204030204" pitchFamily="34" charset="0"/>
            </a:endParaRPr>
          </a:p>
        </p:txBody>
      </p:sp>
      <p:sp>
        <p:nvSpPr>
          <p:cNvPr id="3" name="Subtitle 2"/>
          <p:cNvSpPr>
            <a:spLocks noGrp="1"/>
          </p:cNvSpPr>
          <p:nvPr>
            <p:ph type="subTitle" idx="1"/>
          </p:nvPr>
        </p:nvSpPr>
        <p:spPr>
          <a:xfrm>
            <a:off x="23587" y="1135514"/>
            <a:ext cx="12032055" cy="5309076"/>
          </a:xfrm>
          <a:ln w="28575">
            <a:solidFill>
              <a:schemeClr val="tx1"/>
            </a:solidFill>
          </a:ln>
        </p:spPr>
        <p:txBody>
          <a:bodyPr>
            <a:normAutofit/>
          </a:bodyPr>
          <a:lstStyle/>
          <a:p>
            <a:pPr marL="457200" indent="-457200" algn="l">
              <a:buFont typeface="Arial" panose="020B0604020202020204" pitchFamily="34" charset="0"/>
              <a:buChar char="•"/>
            </a:pPr>
            <a:r>
              <a:rPr lang="en-US" sz="2000" dirty="0" smtClean="0">
                <a:latin typeface="Calibri" panose="020F0502020204030204" pitchFamily="34" charset="0"/>
              </a:rPr>
              <a:t>Bro James Maxwell book</a:t>
            </a:r>
            <a:endParaRPr lang="en-US" sz="2000"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en-US" smtClean="0"/>
              <a:t>Bro Larry Washington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14</a:t>
            </a:fld>
            <a:endParaRPr lang="en-US" dirty="0"/>
          </a:p>
        </p:txBody>
      </p:sp>
      <p:sp>
        <p:nvSpPr>
          <p:cNvPr id="6" name="Date Placeholder 5"/>
          <p:cNvSpPr>
            <a:spLocks noGrp="1"/>
          </p:cNvSpPr>
          <p:nvPr>
            <p:ph type="dt" sz="half" idx="10"/>
          </p:nvPr>
        </p:nvSpPr>
        <p:spPr/>
        <p:txBody>
          <a:bodyPr/>
          <a:lstStyle/>
          <a:p>
            <a:r>
              <a:rPr lang="en-US" smtClean="0"/>
              <a:t>6/22/2019</a:t>
            </a:r>
            <a:endParaRPr lang="en-US" dirty="0"/>
          </a:p>
        </p:txBody>
      </p:sp>
      <p:pic>
        <p:nvPicPr>
          <p:cNvPr id="1026" name="Picture 2" descr="https://images-na.ssl-images-amazon.com/images/I/41SJK288B9L._SX340_BO1,204,203,2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54" y="1659925"/>
            <a:ext cx="2820925" cy="4115912"/>
          </a:xfrm>
          <a:prstGeom prst="rect">
            <a:avLst/>
          </a:prstGeom>
          <a:noFill/>
          <a:ln w="38100">
            <a:solidFill>
              <a:srgbClr val="FFC000"/>
            </a:solidFill>
          </a:ln>
          <a:extLst>
            <a:ext uri="{909E8E84-426E-40DD-AFC4-6F175D3DCCD1}">
              <a14:hiddenFill xmlns:a14="http://schemas.microsoft.com/office/drawing/2010/main">
                <a:solidFill>
                  <a:srgbClr val="FFFFFF"/>
                </a:solidFill>
              </a14:hiddenFill>
            </a:ext>
          </a:extLst>
        </p:spPr>
      </p:pic>
      <p:pic>
        <p:nvPicPr>
          <p:cNvPr id="8" name="Picture 2" descr="Greenville Avenue Church of Chri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013846" y="1177073"/>
            <a:ext cx="8937748" cy="4708981"/>
          </a:xfrm>
          <a:prstGeom prst="rect">
            <a:avLst/>
          </a:prstGeom>
          <a:ln w="38100">
            <a:solidFill>
              <a:srgbClr val="FFC000"/>
            </a:solidFill>
          </a:ln>
        </p:spPr>
        <p:txBody>
          <a:bodyPr wrap="square">
            <a:spAutoFit/>
          </a:bodyPr>
          <a:lstStyle/>
          <a:p>
            <a:pPr algn="ctr"/>
            <a:r>
              <a:rPr lang="en-US" sz="2000" dirty="0" smtClean="0">
                <a:latin typeface="Calibri" panose="020F0502020204030204" pitchFamily="34" charset="0"/>
              </a:rPr>
              <a:t>“</a:t>
            </a:r>
            <a:r>
              <a:rPr lang="en-US" sz="2000" b="1" u="sng" dirty="0" smtClean="0">
                <a:solidFill>
                  <a:srgbClr val="00B050"/>
                </a:solidFill>
                <a:latin typeface="Calibri" panose="020F0502020204030204" pitchFamily="34" charset="0"/>
              </a:rPr>
              <a:t>Apostasy Began Within the Church Through Its Elders</a:t>
            </a:r>
            <a:r>
              <a:rPr lang="en-US" sz="2000" dirty="0" smtClean="0">
                <a:solidFill>
                  <a:srgbClr val="00B050"/>
                </a:solidFill>
                <a:latin typeface="Calibri" panose="020F0502020204030204" pitchFamily="34" charset="0"/>
              </a:rPr>
              <a:t>”</a:t>
            </a:r>
          </a:p>
          <a:p>
            <a:pPr algn="ctr"/>
            <a:r>
              <a:rPr lang="en-US" sz="2000" dirty="0" smtClean="0">
                <a:latin typeface="Calibri" panose="020F0502020204030204" pitchFamily="34" charset="0"/>
              </a:rPr>
              <a:t>“</a:t>
            </a:r>
            <a:r>
              <a:rPr lang="en-US" sz="2000" dirty="0">
                <a:latin typeface="Calibri" panose="020F0502020204030204" pitchFamily="34" charset="0"/>
              </a:rPr>
              <a:t>5 Fold Formula” of Apostasy –Man made Denominations –   Acts </a:t>
            </a:r>
            <a:r>
              <a:rPr lang="en-US" sz="2000" dirty="0" smtClean="0">
                <a:latin typeface="Calibri" panose="020F0502020204030204" pitchFamily="34" charset="0"/>
              </a:rPr>
              <a:t>20:28-31 </a:t>
            </a:r>
            <a:r>
              <a:rPr lang="en-US" dirty="0" smtClean="0">
                <a:latin typeface="Calibri" panose="020F0502020204030204" pitchFamily="34" charset="0"/>
              </a:rPr>
              <a:t>-  </a:t>
            </a:r>
            <a:r>
              <a:rPr lang="en-US" b="1" u="sng" dirty="0" smtClean="0">
                <a:solidFill>
                  <a:srgbClr val="0070C0"/>
                </a:solidFill>
                <a:latin typeface="Calibri" panose="020F0502020204030204" pitchFamily="34" charset="0"/>
              </a:rPr>
              <a:t>written A.D. 63 or 70</a:t>
            </a:r>
            <a:endParaRPr lang="en-US" b="1" u="sng" dirty="0">
              <a:solidFill>
                <a:srgbClr val="0070C0"/>
              </a:solidFill>
              <a:latin typeface="Calibri" panose="020F0502020204030204" pitchFamily="34" charset="0"/>
            </a:endParaRPr>
          </a:p>
          <a:p>
            <a:pPr marL="342900" indent="-342900">
              <a:buFont typeface="Wingdings" panose="05000000000000000000" pitchFamily="2" charset="2"/>
              <a:buChar char="Ø"/>
            </a:pPr>
            <a:r>
              <a:rPr lang="en-US" dirty="0">
                <a:latin typeface="Calibri" panose="020F0502020204030204" pitchFamily="34" charset="0"/>
              </a:rPr>
              <a:t>Stage 1 -  “After Paul’s departing grievous wolves would enter in among the flock </a:t>
            </a:r>
          </a:p>
          <a:p>
            <a:pPr marL="342900" indent="-342900">
              <a:buFont typeface="Wingdings" panose="05000000000000000000" pitchFamily="2" charset="2"/>
              <a:buChar char="Ø"/>
            </a:pPr>
            <a:r>
              <a:rPr lang="en-US" dirty="0">
                <a:latin typeface="Calibri" panose="020F0502020204030204" pitchFamily="34" charset="0"/>
              </a:rPr>
              <a:t>Stage 2 – the flock would not be spared</a:t>
            </a:r>
          </a:p>
          <a:p>
            <a:pPr marL="342900" indent="-342900">
              <a:buFont typeface="Wingdings" panose="05000000000000000000" pitchFamily="2" charset="2"/>
              <a:buChar char="Ø"/>
            </a:pPr>
            <a:r>
              <a:rPr lang="en-US" dirty="0">
                <a:latin typeface="Calibri" panose="020F0502020204030204" pitchFamily="34" charset="0"/>
              </a:rPr>
              <a:t>Stage 3 – from within men would arise</a:t>
            </a:r>
          </a:p>
          <a:p>
            <a:pPr marL="342900" indent="-342900">
              <a:buFont typeface="Wingdings" panose="05000000000000000000" pitchFamily="2" charset="2"/>
              <a:buChar char="Ø"/>
            </a:pPr>
            <a:r>
              <a:rPr lang="en-US" dirty="0">
                <a:latin typeface="Calibri" panose="020F0502020204030204" pitchFamily="34" charset="0"/>
              </a:rPr>
              <a:t>Stage 4 – these men would speak perverse things</a:t>
            </a:r>
          </a:p>
          <a:p>
            <a:pPr marL="342900" indent="-342900">
              <a:buFont typeface="Wingdings" panose="05000000000000000000" pitchFamily="2" charset="2"/>
              <a:buChar char="Ø"/>
            </a:pPr>
            <a:r>
              <a:rPr lang="en-US" dirty="0">
                <a:latin typeface="Calibri" panose="020F0502020204030204" pitchFamily="34" charset="0"/>
              </a:rPr>
              <a:t>Stage 5 – disciples will be drawn away from the flock by these men who have risen in the church</a:t>
            </a:r>
            <a:r>
              <a:rPr lang="en-US" dirty="0" smtClean="0">
                <a:latin typeface="Calibri" panose="020F0502020204030204" pitchFamily="34" charset="0"/>
              </a:rPr>
              <a:t>”</a:t>
            </a:r>
          </a:p>
          <a:p>
            <a:pPr marL="342900" indent="-342900">
              <a:buFont typeface="Wingdings" panose="05000000000000000000" pitchFamily="2" charset="2"/>
              <a:buChar char="Ø"/>
            </a:pPr>
            <a:r>
              <a:rPr lang="en-US" sz="2000" dirty="0" smtClean="0">
                <a:latin typeface="Calibri" panose="020F0502020204030204" pitchFamily="34" charset="0"/>
              </a:rPr>
              <a:t>Vs 31 – </a:t>
            </a:r>
            <a:r>
              <a:rPr lang="en-US" sz="2000" b="1" dirty="0" smtClean="0">
                <a:latin typeface="Calibri" panose="020F0502020204030204" pitchFamily="34" charset="0"/>
              </a:rPr>
              <a:t>“</a:t>
            </a:r>
            <a:r>
              <a:rPr lang="en-US" sz="2000" b="1" u="sng" dirty="0" smtClean="0">
                <a:solidFill>
                  <a:srgbClr val="0070C0"/>
                </a:solidFill>
                <a:latin typeface="Calibri" panose="020F0502020204030204" pitchFamily="34" charset="0"/>
              </a:rPr>
              <a:t>So be on your guard”!</a:t>
            </a:r>
          </a:p>
          <a:p>
            <a:pPr marL="342900" indent="-342900">
              <a:buFont typeface="Wingdings" panose="05000000000000000000" pitchFamily="2" charset="2"/>
              <a:buChar char="Ø"/>
            </a:pPr>
            <a:r>
              <a:rPr lang="en-US" sz="2000" b="1" dirty="0" smtClean="0">
                <a:latin typeface="Calibri" panose="020F0502020204030204" pitchFamily="34" charset="0"/>
              </a:rPr>
              <a:t>“</a:t>
            </a:r>
            <a:r>
              <a:rPr lang="en-US" sz="2000" b="1" dirty="0" smtClean="0">
                <a:solidFill>
                  <a:srgbClr val="00B050"/>
                </a:solidFill>
                <a:latin typeface="Calibri" panose="020F0502020204030204" pitchFamily="34" charset="0"/>
              </a:rPr>
              <a:t>Toward the close of the first century, elders began to be called “fathers” by those who were affectionately and theologically influenced by them”</a:t>
            </a:r>
            <a:r>
              <a:rPr lang="en-US" sz="2000" b="1" dirty="0" smtClean="0">
                <a:latin typeface="Calibri" panose="020F0502020204030204" pitchFamily="34" charset="0"/>
              </a:rPr>
              <a:t> [</a:t>
            </a:r>
            <a:r>
              <a:rPr lang="en-US" sz="2000" b="1" dirty="0" err="1" smtClean="0">
                <a:latin typeface="Calibri" panose="020F0502020204030204" pitchFamily="34" charset="0"/>
              </a:rPr>
              <a:t>Vos</a:t>
            </a:r>
            <a:r>
              <a:rPr lang="en-US" sz="2000" b="1" dirty="0" smtClean="0">
                <a:latin typeface="Calibri" panose="020F0502020204030204" pitchFamily="34" charset="0"/>
              </a:rPr>
              <a:t>. P. 9] </a:t>
            </a:r>
            <a:r>
              <a:rPr lang="en-US" sz="1600" b="1" dirty="0" smtClean="0">
                <a:latin typeface="Calibri" panose="020F0502020204030204" pitchFamily="34" charset="0"/>
              </a:rPr>
              <a:t>.   </a:t>
            </a:r>
            <a:r>
              <a:rPr lang="en-US" sz="1600" dirty="0" err="1" smtClean="0">
                <a:latin typeface="Calibri" panose="020F0502020204030204" pitchFamily="34" charset="0"/>
              </a:rPr>
              <a:t>pg</a:t>
            </a:r>
            <a:r>
              <a:rPr lang="en-US" sz="1600" dirty="0" smtClean="0">
                <a:latin typeface="Calibri" panose="020F0502020204030204" pitchFamily="34" charset="0"/>
              </a:rPr>
              <a:t> 33 Maxwell</a:t>
            </a:r>
          </a:p>
          <a:p>
            <a:pPr marL="342900" indent="-342900">
              <a:buFont typeface="Wingdings" panose="05000000000000000000" pitchFamily="2" charset="2"/>
              <a:buChar char="Ø"/>
            </a:pPr>
            <a:r>
              <a:rPr lang="en-US" sz="2000" b="1" dirty="0" smtClean="0">
                <a:solidFill>
                  <a:srgbClr val="00B050"/>
                </a:solidFill>
                <a:latin typeface="Calibri" panose="020F0502020204030204" pitchFamily="34" charset="0"/>
              </a:rPr>
              <a:t>Matt 23:9 – Jesus said, “And do not call anyone on earth “father”, for you have one Father, and he is in heaven”.</a:t>
            </a:r>
          </a:p>
          <a:p>
            <a:endParaRPr lang="en-US" dirty="0">
              <a:latin typeface="Calibri" panose="020F0502020204030204" pitchFamily="34" charset="0"/>
            </a:endParaRPr>
          </a:p>
        </p:txBody>
      </p:sp>
      <p:sp>
        <p:nvSpPr>
          <p:cNvPr id="9" name="TextBox 8"/>
          <p:cNvSpPr txBox="1"/>
          <p:nvPr/>
        </p:nvSpPr>
        <p:spPr>
          <a:xfrm>
            <a:off x="1034692" y="6044267"/>
            <a:ext cx="10214857" cy="369332"/>
          </a:xfrm>
          <a:prstGeom prst="rect">
            <a:avLst/>
          </a:prstGeom>
          <a:noFill/>
          <a:ln w="38100">
            <a:solidFill>
              <a:srgbClr val="00B050"/>
            </a:solidFill>
          </a:ln>
        </p:spPr>
        <p:txBody>
          <a:bodyPr wrap="square" rtlCol="0">
            <a:spAutoFit/>
          </a:bodyPr>
          <a:lstStyle/>
          <a:p>
            <a:r>
              <a:rPr lang="en-US" b="1" dirty="0" smtClean="0"/>
              <a:t>Jere10:23- “I know, O Lord, that a man’s life is not his own, </a:t>
            </a:r>
            <a:r>
              <a:rPr lang="en-US" b="1" dirty="0" smtClean="0">
                <a:solidFill>
                  <a:srgbClr val="0070C0"/>
                </a:solidFill>
              </a:rPr>
              <a:t>it is not for man to direct their steps</a:t>
            </a:r>
            <a:r>
              <a:rPr lang="en-US" b="1" dirty="0" smtClean="0"/>
              <a:t>”.</a:t>
            </a:r>
            <a:endParaRPr lang="en-US" b="1" dirty="0"/>
          </a:p>
        </p:txBody>
      </p:sp>
    </p:spTree>
    <p:extLst>
      <p:ext uri="{BB962C8B-B14F-4D97-AF65-F5344CB8AC3E}">
        <p14:creationId xmlns:p14="http://schemas.microsoft.com/office/powerpoint/2010/main" val="11297278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153" y="217713"/>
            <a:ext cx="11828530" cy="557333"/>
          </a:xfrm>
          <a:ln w="28575">
            <a:solidFill>
              <a:schemeClr val="tx1"/>
            </a:solidFill>
          </a:ln>
        </p:spPr>
        <p:txBody>
          <a:bodyPr anchor="b">
            <a:normAutofit fontScale="90000"/>
          </a:bodyPr>
          <a:lstStyle/>
          <a:p>
            <a:r>
              <a:rPr lang="en-US" sz="3600" b="1" dirty="0">
                <a:latin typeface="Calibri" panose="020F0502020204030204" pitchFamily="34" charset="0"/>
              </a:rPr>
              <a:t/>
            </a:r>
            <a:br>
              <a:rPr lang="en-US" sz="3600" b="1" dirty="0">
                <a:latin typeface="Calibri" panose="020F0502020204030204" pitchFamily="34" charset="0"/>
              </a:rPr>
            </a:br>
            <a:r>
              <a:rPr lang="en-US" sz="3600" b="1" dirty="0" smtClean="0">
                <a:latin typeface="Calibri" panose="020F0502020204030204" pitchFamily="34" charset="0"/>
              </a:rPr>
              <a:t>B9 – Results </a:t>
            </a:r>
            <a:r>
              <a:rPr lang="en-US" sz="3600" b="1" dirty="0">
                <a:latin typeface="Calibri" panose="020F0502020204030204" pitchFamily="34" charset="0"/>
              </a:rPr>
              <a:t>of False Doctrine Seeds </a:t>
            </a:r>
            <a:r>
              <a:rPr lang="en-US" sz="3600" b="1" dirty="0" smtClean="0">
                <a:latin typeface="Calibri" panose="020F0502020204030204" pitchFamily="34" charset="0"/>
              </a:rPr>
              <a:t>Planted by Who? When? </a:t>
            </a:r>
            <a:endParaRPr lang="en-US" sz="3600" b="1" dirty="0">
              <a:latin typeface="Calibri" panose="020F0502020204030204" pitchFamily="34" charset="0"/>
            </a:endParaRPr>
          </a:p>
        </p:txBody>
      </p:sp>
      <p:sp>
        <p:nvSpPr>
          <p:cNvPr id="3" name="Subtitle 2"/>
          <p:cNvSpPr>
            <a:spLocks noGrp="1"/>
          </p:cNvSpPr>
          <p:nvPr>
            <p:ph type="subTitle" idx="1"/>
          </p:nvPr>
        </p:nvSpPr>
        <p:spPr>
          <a:xfrm>
            <a:off x="90153" y="953548"/>
            <a:ext cx="11822805" cy="5498767"/>
          </a:xfrm>
          <a:ln w="28575">
            <a:solidFill>
              <a:schemeClr val="tx1"/>
            </a:solidFill>
          </a:ln>
        </p:spPr>
        <p:txBody>
          <a:bodyPr>
            <a:normAutofit/>
          </a:bodyPr>
          <a:lstStyle/>
          <a:p>
            <a:pPr lvl="0"/>
            <a:r>
              <a:rPr lang="en-US" b="1" dirty="0" smtClean="0">
                <a:solidFill>
                  <a:srgbClr val="00B050"/>
                </a:solidFill>
              </a:rPr>
              <a:t>19 of 100’s of False Teachers &amp; Doctrines developed after 1</a:t>
            </a:r>
            <a:r>
              <a:rPr lang="en-US" b="1" baseline="30000" dirty="0" smtClean="0">
                <a:solidFill>
                  <a:srgbClr val="00B050"/>
                </a:solidFill>
              </a:rPr>
              <a:t>st</a:t>
            </a:r>
            <a:r>
              <a:rPr lang="en-US" b="1" dirty="0" smtClean="0">
                <a:solidFill>
                  <a:srgbClr val="00B050"/>
                </a:solidFill>
              </a:rPr>
              <a:t> Century [after A.D. 100]?:</a:t>
            </a:r>
          </a:p>
          <a:p>
            <a:pPr marL="457200" indent="-457200" algn="l">
              <a:buAutoNum type="arabicPeriod"/>
            </a:pPr>
            <a:endParaRPr lang="en-US" b="1" dirty="0">
              <a:latin typeface="Calibri" panose="020F0502020204030204" pitchFamily="34" charset="0"/>
            </a:endParaRPr>
          </a:p>
          <a:p>
            <a:pPr lvl="0" algn="l"/>
            <a:endParaRPr lang="en-US" b="1" dirty="0"/>
          </a:p>
          <a:p>
            <a:pPr marL="457200" indent="-457200" algn="l">
              <a:buFont typeface="Arial" panose="020B0604020202020204" pitchFamily="34" charset="0"/>
              <a:buChar char="•"/>
            </a:pPr>
            <a:endParaRPr lang="en-US" sz="3200" dirty="0">
              <a:latin typeface="Calibri" panose="020F0502020204030204" pitchFamily="34" charset="0"/>
            </a:endParaRPr>
          </a:p>
        </p:txBody>
      </p:sp>
      <p:sp>
        <p:nvSpPr>
          <p:cNvPr id="5" name="Footer Placeholder 4"/>
          <p:cNvSpPr>
            <a:spLocks noGrp="1"/>
          </p:cNvSpPr>
          <p:nvPr>
            <p:ph type="ftr" sz="quarter" idx="11"/>
          </p:nvPr>
        </p:nvSpPr>
        <p:spPr>
          <a:xfrm>
            <a:off x="4053114" y="6403590"/>
            <a:ext cx="4114800" cy="365125"/>
          </a:xfrm>
        </p:spPr>
        <p:txBody>
          <a:bodyPr/>
          <a:lstStyle/>
          <a:p>
            <a:r>
              <a:rPr lang="en-US" dirty="0" smtClean="0"/>
              <a:t>Bro Larry Washington</a:t>
            </a:r>
            <a:endParaRPr lang="en-US" dirty="0"/>
          </a:p>
        </p:txBody>
      </p:sp>
      <p:sp>
        <p:nvSpPr>
          <p:cNvPr id="6" name="Slide Number Placeholder 5"/>
          <p:cNvSpPr>
            <a:spLocks noGrp="1"/>
          </p:cNvSpPr>
          <p:nvPr>
            <p:ph type="sldNum" sz="quarter" idx="12"/>
          </p:nvPr>
        </p:nvSpPr>
        <p:spPr>
          <a:xfrm>
            <a:off x="8654959" y="6427953"/>
            <a:ext cx="2743200" cy="365125"/>
          </a:xfrm>
        </p:spPr>
        <p:txBody>
          <a:bodyPr/>
          <a:lstStyle/>
          <a:p>
            <a:fld id="{D57F1E4F-1CFF-5643-939E-217C01CDF565}" type="slidenum">
              <a:rPr lang="en-US" smtClean="0"/>
              <a:pPr/>
              <a:t>15</a:t>
            </a:fld>
            <a:endParaRPr lang="en-US" dirty="0"/>
          </a:p>
        </p:txBody>
      </p:sp>
      <p:sp>
        <p:nvSpPr>
          <p:cNvPr id="7" name="Date Placeholder 6"/>
          <p:cNvSpPr>
            <a:spLocks noGrp="1"/>
          </p:cNvSpPr>
          <p:nvPr>
            <p:ph type="dt" sz="half" idx="10"/>
          </p:nvPr>
        </p:nvSpPr>
        <p:spPr>
          <a:xfrm>
            <a:off x="1171747" y="6448253"/>
            <a:ext cx="2743200" cy="365125"/>
          </a:xfrm>
          <a:ln>
            <a:solidFill>
              <a:schemeClr val="tx1"/>
            </a:solidFill>
          </a:ln>
        </p:spPr>
        <p:txBody>
          <a:bodyPr/>
          <a:lstStyle/>
          <a:p>
            <a:r>
              <a:rPr lang="en-US" smtClean="0"/>
              <a:t>6/22/2019</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054071981"/>
              </p:ext>
            </p:extLst>
          </p:nvPr>
        </p:nvGraphicFramePr>
        <p:xfrm>
          <a:off x="547351" y="1302338"/>
          <a:ext cx="10908407" cy="4680585"/>
        </p:xfrm>
        <a:graphic>
          <a:graphicData uri="http://schemas.openxmlformats.org/drawingml/2006/table">
            <a:tbl>
              <a:tblPr>
                <a:tableStyleId>{5C22544A-7EE6-4342-B048-85BDC9FD1C3A}</a:tableStyleId>
              </a:tblPr>
              <a:tblGrid>
                <a:gridCol w="940141"/>
                <a:gridCol w="995444"/>
                <a:gridCol w="2073842"/>
                <a:gridCol w="1258132"/>
                <a:gridCol w="2018539"/>
                <a:gridCol w="3622309"/>
              </a:tblGrid>
              <a:tr h="218120">
                <a:tc>
                  <a:txBody>
                    <a:bodyPr/>
                    <a:lstStyle/>
                    <a:p>
                      <a:pPr algn="ctr" fontAlgn="b"/>
                      <a:r>
                        <a:rPr lang="en-US" sz="1400" b="0" i="0" u="none" strike="noStrike" dirty="0" smtClean="0">
                          <a:effectLst/>
                          <a:latin typeface="Calibri" panose="020F0502020204030204" pitchFamily="34" charset="0"/>
                        </a:rPr>
                        <a:t>No</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Time,A.D</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Church</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Place</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Founder</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Church</a:t>
                      </a:r>
                      <a:endParaRPr lang="en-US" sz="1400" b="0" i="0" u="none" strike="noStrike">
                        <a:effectLst/>
                        <a:latin typeface="Calibri" panose="020F0502020204030204" pitchFamily="34" charset="0"/>
                      </a:endParaRPr>
                    </a:p>
                  </a:txBody>
                  <a:tcPr marL="9525" marR="9525" marT="9525" marB="0" anchor="b"/>
                </a:tc>
              </a:tr>
              <a:tr h="218120">
                <a:tc>
                  <a:txBody>
                    <a:bodyPr/>
                    <a:lstStyle/>
                    <a:p>
                      <a:pPr algn="ctr" fontAlgn="b"/>
                      <a:r>
                        <a:rPr lang="en-US" sz="1400" b="0" i="0" u="none" strike="noStrike" dirty="0" smtClean="0">
                          <a:effectLst/>
                          <a:latin typeface="Calibri" panose="020F0502020204030204" pitchFamily="34" charset="0"/>
                        </a:rPr>
                        <a:t>0</a:t>
                      </a:r>
                      <a:endParaRPr lang="en-US" sz="1400" b="0" i="0" u="none" strike="noStrike" dirty="0">
                        <a:effectLst/>
                        <a:latin typeface="Calibri" panose="020F0502020204030204" pitchFamily="34" charset="0"/>
                      </a:endParaRPr>
                    </a:p>
                  </a:txBody>
                  <a:tcPr marL="9525" marR="9525" marT="9525" marB="0" anchor="b">
                    <a:solidFill>
                      <a:srgbClr val="FFFF00"/>
                    </a:solidFill>
                  </a:tcPr>
                </a:tc>
                <a:tc>
                  <a:txBody>
                    <a:bodyPr/>
                    <a:lstStyle/>
                    <a:p>
                      <a:pPr algn="ctr" fontAlgn="b"/>
                      <a:r>
                        <a:rPr lang="en-US" sz="1400" u="none" strike="noStrike" dirty="0">
                          <a:effectLst/>
                          <a:latin typeface="Calibri" panose="020F0502020204030204" pitchFamily="34" charset="0"/>
                        </a:rPr>
                        <a:t>33</a:t>
                      </a:r>
                      <a:endParaRPr lang="en-US" sz="1400" b="0" i="0" u="none" strike="noStrike" dirty="0">
                        <a:effectLst/>
                        <a:latin typeface="Calibri" panose="020F0502020204030204" pitchFamily="34" charset="0"/>
                      </a:endParaRPr>
                    </a:p>
                  </a:txBody>
                  <a:tcPr marL="9525" marR="9525" marT="9525" marB="0" anchor="b">
                    <a:solidFill>
                      <a:srgbClr val="FFFF00"/>
                    </a:solidFill>
                  </a:tcPr>
                </a:tc>
                <a:tc>
                  <a:txBody>
                    <a:bodyPr/>
                    <a:lstStyle/>
                    <a:p>
                      <a:pPr algn="ctr" fontAlgn="b"/>
                      <a:r>
                        <a:rPr lang="en-US" sz="1400" u="none" strike="noStrike" dirty="0">
                          <a:effectLst/>
                          <a:latin typeface="Calibri" panose="020F0502020204030204" pitchFamily="34" charset="0"/>
                        </a:rPr>
                        <a:t>Church of Christ</a:t>
                      </a:r>
                      <a:endParaRPr lang="en-US" sz="1400" b="0" i="0" u="none" strike="noStrike" dirty="0">
                        <a:effectLst/>
                        <a:latin typeface="Calibri" panose="020F0502020204030204" pitchFamily="34" charset="0"/>
                      </a:endParaRPr>
                    </a:p>
                  </a:txBody>
                  <a:tcPr marL="9525" marR="9525" marT="9525" marB="0" anchor="b">
                    <a:solidFill>
                      <a:srgbClr val="FFFF00"/>
                    </a:solidFill>
                  </a:tcPr>
                </a:tc>
                <a:tc>
                  <a:txBody>
                    <a:bodyPr/>
                    <a:lstStyle/>
                    <a:p>
                      <a:pPr algn="ctr" fontAlgn="b"/>
                      <a:r>
                        <a:rPr lang="en-US" sz="1400" u="none" strike="noStrike" dirty="0">
                          <a:effectLst/>
                          <a:latin typeface="Calibri" panose="020F0502020204030204" pitchFamily="34" charset="0"/>
                        </a:rPr>
                        <a:t>Jerusalem</a:t>
                      </a:r>
                      <a:endParaRPr lang="en-US" sz="1400" b="0" i="0" u="none" strike="noStrike" dirty="0">
                        <a:effectLst/>
                        <a:latin typeface="Calibri" panose="020F0502020204030204" pitchFamily="34" charset="0"/>
                      </a:endParaRPr>
                    </a:p>
                  </a:txBody>
                  <a:tcPr marL="9525" marR="9525" marT="9525" marB="0" anchor="b">
                    <a:solidFill>
                      <a:srgbClr val="FFFF00"/>
                    </a:solidFill>
                  </a:tcPr>
                </a:tc>
                <a:tc>
                  <a:txBody>
                    <a:bodyPr/>
                    <a:lstStyle/>
                    <a:p>
                      <a:pPr algn="ctr" fontAlgn="b"/>
                      <a:r>
                        <a:rPr lang="en-US" sz="1400" u="none" strike="noStrike" dirty="0">
                          <a:effectLst/>
                          <a:latin typeface="Calibri" panose="020F0502020204030204" pitchFamily="34" charset="0"/>
                        </a:rPr>
                        <a:t>Jesus Christ</a:t>
                      </a:r>
                      <a:endParaRPr lang="en-US" sz="1400" b="0" i="0" u="none" strike="noStrike" dirty="0">
                        <a:effectLst/>
                        <a:latin typeface="Calibri" panose="020F0502020204030204" pitchFamily="34" charset="0"/>
                      </a:endParaRPr>
                    </a:p>
                  </a:txBody>
                  <a:tcPr marL="9525" marR="9525" marT="9525" marB="0" anchor="b">
                    <a:solidFill>
                      <a:srgbClr val="FFFF00"/>
                    </a:solidFill>
                  </a:tcPr>
                </a:tc>
                <a:tc>
                  <a:txBody>
                    <a:bodyPr/>
                    <a:lstStyle/>
                    <a:p>
                      <a:pPr algn="ctr" fontAlgn="b"/>
                      <a:r>
                        <a:rPr lang="en-US" sz="1400" u="none" strike="noStrike" dirty="0">
                          <a:effectLst/>
                          <a:latin typeface="Calibri" panose="020F0502020204030204" pitchFamily="34" charset="0"/>
                        </a:rPr>
                        <a:t>The Lord, Mt 16:18,Rom 16:16</a:t>
                      </a:r>
                      <a:endParaRPr lang="en-US" sz="1400" b="0" i="0" u="none" strike="noStrike" dirty="0">
                        <a:effectLst/>
                        <a:latin typeface="Calibri" panose="020F0502020204030204" pitchFamily="34" charset="0"/>
                      </a:endParaRPr>
                    </a:p>
                  </a:txBody>
                  <a:tcPr marL="9525" marR="9525" marT="9525" marB="0" anchor="b">
                    <a:solidFill>
                      <a:srgbClr val="FFFF00"/>
                    </a:solidFill>
                  </a:tcPr>
                </a:tc>
              </a:tr>
              <a:tr h="218120">
                <a:tc>
                  <a:txBody>
                    <a:bodyPr/>
                    <a:lstStyle/>
                    <a:p>
                      <a:pPr algn="ctr" fontAlgn="b"/>
                      <a:r>
                        <a:rPr lang="en-US" sz="1400" b="0" i="0" u="none" strike="noStrike" dirty="0" smtClean="0">
                          <a:effectLst/>
                          <a:latin typeface="Calibri" panose="020F0502020204030204" pitchFamily="34" charset="0"/>
                        </a:rPr>
                        <a:t>1</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solidFill>
                            <a:schemeClr val="tx1"/>
                          </a:solidFill>
                          <a:effectLst/>
                          <a:latin typeface="Calibri" panose="020F0502020204030204" pitchFamily="34" charset="0"/>
                        </a:rPr>
                        <a:t>606</a:t>
                      </a:r>
                      <a:endParaRPr lang="en-US" sz="1400" b="0" i="0" u="none" strike="noStrike" dirty="0">
                        <a:solidFill>
                          <a:schemeClr val="tx1"/>
                        </a:solidFill>
                        <a:effectLst/>
                        <a:latin typeface="Calibri" panose="020F0502020204030204" pitchFamily="34" charset="0"/>
                      </a:endParaRPr>
                    </a:p>
                  </a:txBody>
                  <a:tcPr marL="9525" marR="9525" marT="9525" marB="0" anchor="b">
                    <a:solidFill>
                      <a:srgbClr val="FFC000"/>
                    </a:solidFill>
                  </a:tcPr>
                </a:tc>
                <a:tc>
                  <a:txBody>
                    <a:bodyPr/>
                    <a:lstStyle/>
                    <a:p>
                      <a:pPr algn="ctr" fontAlgn="b"/>
                      <a:r>
                        <a:rPr lang="en-US" sz="1400" u="none" strike="noStrike" dirty="0">
                          <a:solidFill>
                            <a:schemeClr val="tx1"/>
                          </a:solidFill>
                          <a:effectLst/>
                          <a:latin typeface="Calibri" panose="020F0502020204030204" pitchFamily="34" charset="0"/>
                        </a:rPr>
                        <a:t>Roman Catholic</a:t>
                      </a:r>
                      <a:endParaRPr lang="en-US" sz="1400" b="0" i="0" u="none" strike="noStrike" dirty="0">
                        <a:solidFill>
                          <a:schemeClr val="tx1"/>
                        </a:solidFill>
                        <a:effectLst/>
                        <a:latin typeface="Calibri" panose="020F0502020204030204" pitchFamily="34" charset="0"/>
                      </a:endParaRPr>
                    </a:p>
                  </a:txBody>
                  <a:tcPr marL="9525" marR="9525" marT="9525" marB="0" anchor="b">
                    <a:solidFill>
                      <a:srgbClr val="FFC000"/>
                    </a:solidFill>
                  </a:tcPr>
                </a:tc>
                <a:tc>
                  <a:txBody>
                    <a:bodyPr/>
                    <a:lstStyle/>
                    <a:p>
                      <a:pPr algn="ctr" fontAlgn="b"/>
                      <a:r>
                        <a:rPr lang="en-US" sz="1400" u="none" strike="noStrike" dirty="0">
                          <a:effectLst/>
                          <a:latin typeface="Calibri" panose="020F0502020204030204" pitchFamily="34" charset="0"/>
                        </a:rPr>
                        <a:t>Rome</a:t>
                      </a:r>
                      <a:endParaRPr lang="en-US" sz="1400" b="0" i="0" u="none" strike="noStrike" dirty="0">
                        <a:effectLst/>
                        <a:latin typeface="Calibri" panose="020F0502020204030204" pitchFamily="34" charset="0"/>
                      </a:endParaRPr>
                    </a:p>
                  </a:txBody>
                  <a:tcPr marL="9525" marR="9525" marT="9525" marB="0" anchor="b">
                    <a:solidFill>
                      <a:srgbClr val="FFC000"/>
                    </a:solidFill>
                  </a:tcPr>
                </a:tc>
                <a:tc>
                  <a:txBody>
                    <a:bodyPr/>
                    <a:lstStyle/>
                    <a:p>
                      <a:pPr algn="ctr" fontAlgn="b"/>
                      <a:r>
                        <a:rPr lang="en-US" sz="1400" u="none" strike="noStrike">
                          <a:effectLst/>
                          <a:latin typeface="Calibri" panose="020F0502020204030204" pitchFamily="34" charset="0"/>
                        </a:rPr>
                        <a:t>Boniface III</a:t>
                      </a:r>
                      <a:endParaRPr lang="en-US" sz="1400" b="0" i="0" u="none" strike="noStrike">
                        <a:effectLst/>
                        <a:latin typeface="Calibri" panose="020F0502020204030204" pitchFamily="34" charset="0"/>
                      </a:endParaRPr>
                    </a:p>
                  </a:txBody>
                  <a:tcPr marL="9525" marR="9525" marT="9525" marB="0" anchor="b">
                    <a:solidFill>
                      <a:srgbClr val="FFC000"/>
                    </a:solidFill>
                  </a:tcPr>
                </a:tc>
                <a:tc>
                  <a:txBody>
                    <a:bodyPr/>
                    <a:lstStyle/>
                    <a:p>
                      <a:pPr algn="ctr" fontAlgn="b"/>
                      <a:r>
                        <a:rPr lang="en-US" sz="1400" u="none" strike="noStrike">
                          <a:effectLst/>
                          <a:latin typeface="Calibri" panose="020F0502020204030204" pitchFamily="34" charset="0"/>
                        </a:rPr>
                        <a:t>Roman Catholic</a:t>
                      </a:r>
                      <a:endParaRPr lang="en-US" sz="1400" b="0" i="0" u="none" strike="noStrike">
                        <a:effectLst/>
                        <a:latin typeface="Calibri" panose="020F0502020204030204" pitchFamily="34" charset="0"/>
                      </a:endParaRPr>
                    </a:p>
                  </a:txBody>
                  <a:tcPr marL="9525" marR="9525" marT="9525" marB="0" anchor="b"/>
                </a:tc>
              </a:tr>
              <a:tr h="218120">
                <a:tc>
                  <a:txBody>
                    <a:bodyPr/>
                    <a:lstStyle/>
                    <a:p>
                      <a:pPr algn="ctr" fontAlgn="b"/>
                      <a:r>
                        <a:rPr lang="en-US" sz="1400" b="0" i="0" u="none" strike="noStrike" dirty="0" smtClean="0">
                          <a:effectLst/>
                          <a:latin typeface="Calibri" panose="020F0502020204030204" pitchFamily="34" charset="0"/>
                        </a:rPr>
                        <a:t>2</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622</a:t>
                      </a:r>
                      <a:endParaRPr lang="en-US" sz="1400" b="0" i="0" u="none" strike="noStrike" dirty="0">
                        <a:effectLst/>
                        <a:latin typeface="Calibri" panose="020F0502020204030204" pitchFamily="34" charset="0"/>
                      </a:endParaRPr>
                    </a:p>
                  </a:txBody>
                  <a:tcPr marL="9525" marR="9525" marT="9525" marB="0" anchor="b">
                    <a:solidFill>
                      <a:srgbClr val="FFC000"/>
                    </a:solidFill>
                  </a:tcPr>
                </a:tc>
                <a:tc>
                  <a:txBody>
                    <a:bodyPr/>
                    <a:lstStyle/>
                    <a:p>
                      <a:pPr algn="ctr" fontAlgn="b"/>
                      <a:r>
                        <a:rPr lang="en-US" sz="1400" u="none" strike="noStrike" dirty="0">
                          <a:effectLst/>
                          <a:latin typeface="Calibri" panose="020F0502020204030204" pitchFamily="34" charset="0"/>
                        </a:rPr>
                        <a:t>Islam</a:t>
                      </a:r>
                      <a:endParaRPr lang="en-US" sz="1400" b="0" i="0" u="none" strike="noStrike" dirty="0">
                        <a:effectLst/>
                        <a:latin typeface="Calibri" panose="020F0502020204030204" pitchFamily="34" charset="0"/>
                      </a:endParaRPr>
                    </a:p>
                  </a:txBody>
                  <a:tcPr marL="9525" marR="9525" marT="9525" marB="0" anchor="b">
                    <a:solidFill>
                      <a:srgbClr val="FFC000"/>
                    </a:solidFill>
                  </a:tcPr>
                </a:tc>
                <a:tc>
                  <a:txBody>
                    <a:bodyPr/>
                    <a:lstStyle/>
                    <a:p>
                      <a:pPr algn="ctr" fontAlgn="b"/>
                      <a:r>
                        <a:rPr lang="en-US" sz="1400" u="none" strike="noStrike" dirty="0">
                          <a:effectLst/>
                          <a:latin typeface="Calibri" panose="020F0502020204030204" pitchFamily="34" charset="0"/>
                        </a:rPr>
                        <a:t>Mecca</a:t>
                      </a:r>
                      <a:endParaRPr lang="en-US" sz="1400" b="0" i="0" u="none" strike="noStrike" dirty="0">
                        <a:effectLst/>
                        <a:latin typeface="Calibri" panose="020F0502020204030204" pitchFamily="34" charset="0"/>
                      </a:endParaRPr>
                    </a:p>
                  </a:txBody>
                  <a:tcPr marL="9525" marR="9525" marT="9525" marB="0" anchor="b">
                    <a:solidFill>
                      <a:srgbClr val="FFC000"/>
                    </a:solidFill>
                  </a:tcPr>
                </a:tc>
                <a:tc>
                  <a:txBody>
                    <a:bodyPr/>
                    <a:lstStyle/>
                    <a:p>
                      <a:pPr algn="ctr" fontAlgn="b"/>
                      <a:r>
                        <a:rPr lang="en-US" sz="1400" u="none" strike="noStrike" dirty="0">
                          <a:effectLst/>
                          <a:latin typeface="Calibri" panose="020F0502020204030204" pitchFamily="34" charset="0"/>
                        </a:rPr>
                        <a:t>Muhammad</a:t>
                      </a:r>
                      <a:endParaRPr lang="en-US" sz="1400" b="0" i="0" u="none" strike="noStrike" dirty="0">
                        <a:effectLst/>
                        <a:latin typeface="Calibri" panose="020F0502020204030204" pitchFamily="34" charset="0"/>
                      </a:endParaRPr>
                    </a:p>
                  </a:txBody>
                  <a:tcPr marL="9525" marR="9525" marT="9525" marB="0" anchor="b">
                    <a:solidFill>
                      <a:srgbClr val="FFC000"/>
                    </a:solidFill>
                  </a:tcPr>
                </a:tc>
                <a:tc>
                  <a:txBody>
                    <a:bodyPr/>
                    <a:lstStyle/>
                    <a:p>
                      <a:pPr algn="ctr" fontAlgn="b"/>
                      <a:r>
                        <a:rPr lang="en-US" sz="1400" u="none" strike="noStrike">
                          <a:effectLst/>
                          <a:latin typeface="Calibri" panose="020F0502020204030204" pitchFamily="34" charset="0"/>
                        </a:rPr>
                        <a:t>Islam</a:t>
                      </a:r>
                      <a:endParaRPr lang="en-US" sz="1400" b="0" i="0" u="none" strike="noStrike">
                        <a:effectLst/>
                        <a:latin typeface="Calibri" panose="020F0502020204030204" pitchFamily="34" charset="0"/>
                      </a:endParaRPr>
                    </a:p>
                  </a:txBody>
                  <a:tcPr marL="9525" marR="9525" marT="9525" marB="0" anchor="b"/>
                </a:tc>
              </a:tr>
              <a:tr h="218120">
                <a:tc>
                  <a:txBody>
                    <a:bodyPr/>
                    <a:lstStyle/>
                    <a:p>
                      <a:pPr algn="ctr" fontAlgn="b"/>
                      <a:r>
                        <a:rPr lang="en-US" sz="1400" b="0" i="0" u="none" strike="noStrike" dirty="0" smtClean="0">
                          <a:effectLst/>
                          <a:latin typeface="Calibri" panose="020F0502020204030204" pitchFamily="34" charset="0"/>
                        </a:rPr>
                        <a:t>3</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1054</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Greek Catholic</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Greece</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Photius</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Greek Catholic</a:t>
                      </a:r>
                      <a:endParaRPr lang="en-US" sz="1400" b="0" i="0" u="none" strike="noStrike">
                        <a:effectLst/>
                        <a:latin typeface="Calibri" panose="020F0502020204030204" pitchFamily="34" charset="0"/>
                      </a:endParaRPr>
                    </a:p>
                  </a:txBody>
                  <a:tcPr marL="9525" marR="9525" marT="9525" marB="0" anchor="b"/>
                </a:tc>
              </a:tr>
              <a:tr h="218120">
                <a:tc>
                  <a:txBody>
                    <a:bodyPr/>
                    <a:lstStyle/>
                    <a:p>
                      <a:pPr algn="ctr" fontAlgn="b"/>
                      <a:r>
                        <a:rPr lang="en-US" sz="1400" b="0" i="0" u="none" strike="noStrike" dirty="0" smtClean="0">
                          <a:effectLst/>
                          <a:latin typeface="Calibri" panose="020F0502020204030204" pitchFamily="34" charset="0"/>
                        </a:rPr>
                        <a:t>4</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1520</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Lutheran</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Germany</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Martin Luther</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Lutheran</a:t>
                      </a:r>
                      <a:endParaRPr lang="en-US" sz="1400" b="0" i="0" u="none" strike="noStrike">
                        <a:effectLst/>
                        <a:latin typeface="Calibri" panose="020F0502020204030204" pitchFamily="34" charset="0"/>
                      </a:endParaRPr>
                    </a:p>
                  </a:txBody>
                  <a:tcPr marL="9525" marR="9525" marT="9525" marB="0" anchor="b"/>
                </a:tc>
              </a:tr>
              <a:tr h="218120">
                <a:tc>
                  <a:txBody>
                    <a:bodyPr/>
                    <a:lstStyle/>
                    <a:p>
                      <a:pPr algn="ctr" fontAlgn="b"/>
                      <a:r>
                        <a:rPr lang="en-US" sz="1400" b="0" i="0" u="none" strike="noStrike" dirty="0" smtClean="0">
                          <a:effectLst/>
                          <a:latin typeface="Calibri" panose="020F0502020204030204" pitchFamily="34" charset="0"/>
                        </a:rPr>
                        <a:t>5</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1534</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Episcopalian</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England</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Henry VIII</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Episcopalian</a:t>
                      </a:r>
                      <a:endParaRPr lang="en-US" sz="1400" b="0" i="0" u="none" strike="noStrike">
                        <a:effectLst/>
                        <a:latin typeface="Calibri" panose="020F0502020204030204" pitchFamily="34" charset="0"/>
                      </a:endParaRPr>
                    </a:p>
                  </a:txBody>
                  <a:tcPr marL="9525" marR="9525" marT="9525" marB="0" anchor="b"/>
                </a:tc>
              </a:tr>
              <a:tr h="218120">
                <a:tc>
                  <a:txBody>
                    <a:bodyPr/>
                    <a:lstStyle/>
                    <a:p>
                      <a:pPr algn="ctr" fontAlgn="b"/>
                      <a:r>
                        <a:rPr lang="en-US" sz="1400" b="0" i="0" u="none" strike="noStrike" dirty="0" smtClean="0">
                          <a:effectLst/>
                          <a:latin typeface="Calibri" panose="020F0502020204030204" pitchFamily="34" charset="0"/>
                        </a:rPr>
                        <a:t>6</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1536</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Presbyterian</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Switzerland</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John Calvin/Knox</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Presbyterian</a:t>
                      </a:r>
                      <a:endParaRPr lang="en-US" sz="1400" b="0" i="0" u="none" strike="noStrike">
                        <a:effectLst/>
                        <a:latin typeface="Calibri" panose="020F0502020204030204" pitchFamily="34" charset="0"/>
                      </a:endParaRPr>
                    </a:p>
                  </a:txBody>
                  <a:tcPr marL="9525" marR="9525" marT="9525" marB="0" anchor="b"/>
                </a:tc>
              </a:tr>
              <a:tr h="218120">
                <a:tc>
                  <a:txBody>
                    <a:bodyPr/>
                    <a:lstStyle/>
                    <a:p>
                      <a:pPr algn="ctr" fontAlgn="b"/>
                      <a:r>
                        <a:rPr lang="en-US" sz="1400" b="0" i="0" u="none" strike="noStrike" dirty="0" smtClean="0">
                          <a:effectLst/>
                          <a:latin typeface="Calibri" panose="020F0502020204030204" pitchFamily="34" charset="0"/>
                        </a:rPr>
                        <a:t>7</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1550</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Congregational</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England</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Robert Browne</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Congregational</a:t>
                      </a:r>
                      <a:endParaRPr lang="en-US" sz="1400" b="0" i="0" u="none" strike="noStrike" dirty="0">
                        <a:effectLst/>
                        <a:latin typeface="Calibri" panose="020F0502020204030204" pitchFamily="34" charset="0"/>
                      </a:endParaRPr>
                    </a:p>
                  </a:txBody>
                  <a:tcPr marL="9525" marR="9525" marT="9525" marB="0" anchor="b"/>
                </a:tc>
              </a:tr>
              <a:tr h="218120">
                <a:tc>
                  <a:txBody>
                    <a:bodyPr/>
                    <a:lstStyle/>
                    <a:p>
                      <a:pPr algn="ctr" fontAlgn="b"/>
                      <a:r>
                        <a:rPr lang="en-US" sz="1400" b="0" i="0" u="none" strike="noStrike" dirty="0" smtClean="0">
                          <a:effectLst/>
                          <a:latin typeface="Calibri" panose="020F0502020204030204" pitchFamily="34" charset="0"/>
                        </a:rPr>
                        <a:t>8</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1607</a:t>
                      </a:r>
                      <a:endParaRPr lang="en-US" sz="1400" b="0" i="0" u="none" strike="noStrike" dirty="0">
                        <a:effectLst/>
                        <a:latin typeface="Calibri" panose="020F0502020204030204" pitchFamily="34" charset="0"/>
                      </a:endParaRPr>
                    </a:p>
                  </a:txBody>
                  <a:tcPr marL="9525" marR="9525" marT="9525" marB="0" anchor="b">
                    <a:solidFill>
                      <a:srgbClr val="FFC000"/>
                    </a:solidFill>
                  </a:tcPr>
                </a:tc>
                <a:tc>
                  <a:txBody>
                    <a:bodyPr/>
                    <a:lstStyle/>
                    <a:p>
                      <a:pPr algn="ctr" fontAlgn="b"/>
                      <a:r>
                        <a:rPr lang="en-US" sz="1400" u="none" strike="noStrike" dirty="0">
                          <a:effectLst/>
                          <a:latin typeface="Calibri" panose="020F0502020204030204" pitchFamily="34" charset="0"/>
                        </a:rPr>
                        <a:t>Baptist</a:t>
                      </a:r>
                      <a:endParaRPr lang="en-US" sz="1400" b="0" i="0" u="none" strike="noStrike" dirty="0">
                        <a:effectLst/>
                        <a:latin typeface="Calibri" panose="020F0502020204030204" pitchFamily="34" charset="0"/>
                      </a:endParaRPr>
                    </a:p>
                  </a:txBody>
                  <a:tcPr marL="9525" marR="9525" marT="9525" marB="0" anchor="b">
                    <a:solidFill>
                      <a:srgbClr val="FFC000"/>
                    </a:solidFill>
                  </a:tcPr>
                </a:tc>
                <a:tc>
                  <a:txBody>
                    <a:bodyPr/>
                    <a:lstStyle/>
                    <a:p>
                      <a:pPr algn="ctr" fontAlgn="b"/>
                      <a:r>
                        <a:rPr lang="en-US" sz="1400" u="none" strike="noStrike" dirty="0">
                          <a:effectLst/>
                          <a:latin typeface="Calibri" panose="020F0502020204030204" pitchFamily="34" charset="0"/>
                        </a:rPr>
                        <a:t>Holland</a:t>
                      </a:r>
                      <a:endParaRPr lang="en-US" sz="1400" b="0" i="0" u="none" strike="noStrike" dirty="0">
                        <a:effectLst/>
                        <a:latin typeface="Calibri" panose="020F0502020204030204" pitchFamily="34" charset="0"/>
                      </a:endParaRPr>
                    </a:p>
                  </a:txBody>
                  <a:tcPr marL="9525" marR="9525" marT="9525" marB="0" anchor="b">
                    <a:solidFill>
                      <a:srgbClr val="FFC000"/>
                    </a:solidFill>
                  </a:tcPr>
                </a:tc>
                <a:tc>
                  <a:txBody>
                    <a:bodyPr/>
                    <a:lstStyle/>
                    <a:p>
                      <a:pPr algn="ctr" fontAlgn="b"/>
                      <a:r>
                        <a:rPr lang="en-US" sz="1400" u="none" strike="noStrike" dirty="0">
                          <a:effectLst/>
                          <a:latin typeface="Calibri" panose="020F0502020204030204" pitchFamily="34" charset="0"/>
                        </a:rPr>
                        <a:t>John </a:t>
                      </a:r>
                      <a:r>
                        <a:rPr lang="en-US" sz="1400" u="none" strike="noStrike" dirty="0" err="1">
                          <a:effectLst/>
                          <a:latin typeface="Calibri" panose="020F0502020204030204" pitchFamily="34" charset="0"/>
                        </a:rPr>
                        <a:t>Smthye</a:t>
                      </a:r>
                      <a:endParaRPr lang="en-US" sz="1400" b="0" i="0" u="none" strike="noStrike" dirty="0">
                        <a:effectLst/>
                        <a:latin typeface="Calibri" panose="020F0502020204030204" pitchFamily="34" charset="0"/>
                      </a:endParaRPr>
                    </a:p>
                  </a:txBody>
                  <a:tcPr marL="9525" marR="9525" marT="9525" marB="0" anchor="b">
                    <a:solidFill>
                      <a:srgbClr val="FFC000"/>
                    </a:solidFill>
                  </a:tcPr>
                </a:tc>
                <a:tc>
                  <a:txBody>
                    <a:bodyPr/>
                    <a:lstStyle/>
                    <a:p>
                      <a:pPr algn="ctr" fontAlgn="b"/>
                      <a:r>
                        <a:rPr lang="en-US" sz="1400" u="none" strike="noStrike" dirty="0">
                          <a:effectLst/>
                          <a:latin typeface="Calibri" panose="020F0502020204030204" pitchFamily="34" charset="0"/>
                        </a:rPr>
                        <a:t>Baptist</a:t>
                      </a:r>
                      <a:endParaRPr lang="en-US" sz="1400" b="0" i="0" u="none" strike="noStrike" dirty="0">
                        <a:effectLst/>
                        <a:latin typeface="Calibri" panose="020F0502020204030204" pitchFamily="34" charset="0"/>
                      </a:endParaRPr>
                    </a:p>
                  </a:txBody>
                  <a:tcPr marL="9525" marR="9525" marT="9525" marB="0" anchor="b"/>
                </a:tc>
              </a:tr>
              <a:tr h="218120">
                <a:tc>
                  <a:txBody>
                    <a:bodyPr/>
                    <a:lstStyle/>
                    <a:p>
                      <a:pPr algn="ctr" fontAlgn="b"/>
                      <a:r>
                        <a:rPr lang="en-US" sz="1400" b="0" i="0" u="none" strike="noStrike" dirty="0" smtClean="0">
                          <a:effectLst/>
                          <a:latin typeface="Calibri" panose="020F0502020204030204" pitchFamily="34" charset="0"/>
                        </a:rPr>
                        <a:t>9</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1647</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Quaker</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England</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Fox</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Quaker</a:t>
                      </a:r>
                      <a:endParaRPr lang="en-US" sz="1400" b="0" i="0" u="none" strike="noStrike" dirty="0">
                        <a:effectLst/>
                        <a:latin typeface="Calibri" panose="020F0502020204030204" pitchFamily="34" charset="0"/>
                      </a:endParaRPr>
                    </a:p>
                  </a:txBody>
                  <a:tcPr marL="9525" marR="9525" marT="9525" marB="0" anchor="b"/>
                </a:tc>
              </a:tr>
              <a:tr h="218120">
                <a:tc>
                  <a:txBody>
                    <a:bodyPr/>
                    <a:lstStyle/>
                    <a:p>
                      <a:pPr algn="ctr" fontAlgn="b"/>
                      <a:r>
                        <a:rPr lang="en-US" sz="1400" b="0" i="0" u="none" strike="noStrike" dirty="0" smtClean="0">
                          <a:effectLst/>
                          <a:latin typeface="Calibri" panose="020F0502020204030204" pitchFamily="34" charset="0"/>
                        </a:rPr>
                        <a:t>10</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1739</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Methodist</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England</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John Wesley</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Methodist</a:t>
                      </a:r>
                      <a:endParaRPr lang="en-US" sz="1400" b="0" i="0" u="none" strike="noStrike" dirty="0">
                        <a:effectLst/>
                        <a:latin typeface="Calibri" panose="020F0502020204030204" pitchFamily="34" charset="0"/>
                      </a:endParaRPr>
                    </a:p>
                  </a:txBody>
                  <a:tcPr marL="9525" marR="9525" marT="9525" marB="0" anchor="b"/>
                </a:tc>
              </a:tr>
              <a:tr h="218120">
                <a:tc>
                  <a:txBody>
                    <a:bodyPr/>
                    <a:lstStyle/>
                    <a:p>
                      <a:pPr algn="ctr" fontAlgn="b"/>
                      <a:r>
                        <a:rPr lang="en-US" sz="1400" b="0" i="0" u="none" strike="noStrike" dirty="0" smtClean="0">
                          <a:effectLst/>
                          <a:latin typeface="Calibri" panose="020F0502020204030204" pitchFamily="34" charset="0"/>
                        </a:rPr>
                        <a:t>11</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1767</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United Brethren</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USA</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Otterbern</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United Brethren</a:t>
                      </a:r>
                      <a:endParaRPr lang="en-US" sz="1400" b="0" i="0" u="none" strike="noStrike" dirty="0">
                        <a:effectLst/>
                        <a:latin typeface="Calibri" panose="020F0502020204030204" pitchFamily="34" charset="0"/>
                      </a:endParaRPr>
                    </a:p>
                  </a:txBody>
                  <a:tcPr marL="9525" marR="9525" marT="9525" marB="0" anchor="b"/>
                </a:tc>
              </a:tr>
              <a:tr h="218120">
                <a:tc>
                  <a:txBody>
                    <a:bodyPr/>
                    <a:lstStyle/>
                    <a:p>
                      <a:pPr algn="ctr" fontAlgn="b"/>
                      <a:r>
                        <a:rPr lang="en-US" sz="1400" b="0" i="0" u="none" strike="noStrike" dirty="0" smtClean="0">
                          <a:effectLst/>
                          <a:latin typeface="Calibri" panose="020F0502020204030204" pitchFamily="34" charset="0"/>
                        </a:rPr>
                        <a:t>12</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1816</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Evangelical</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USA</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Albright</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Evangelical</a:t>
                      </a:r>
                      <a:endParaRPr lang="en-US" sz="1400" b="0" i="0" u="none" strike="noStrike" dirty="0">
                        <a:effectLst/>
                        <a:latin typeface="Calibri" panose="020F0502020204030204" pitchFamily="34" charset="0"/>
                      </a:endParaRPr>
                    </a:p>
                  </a:txBody>
                  <a:tcPr marL="9525" marR="9525" marT="9525" marB="0" anchor="b"/>
                </a:tc>
              </a:tr>
              <a:tr h="218120">
                <a:tc>
                  <a:txBody>
                    <a:bodyPr/>
                    <a:lstStyle/>
                    <a:p>
                      <a:pPr algn="ctr" fontAlgn="b"/>
                      <a:r>
                        <a:rPr lang="en-US" sz="1400" b="0" i="0" u="none" strike="noStrike" dirty="0" smtClean="0">
                          <a:effectLst/>
                          <a:latin typeface="Calibri" panose="020F0502020204030204" pitchFamily="34" charset="0"/>
                        </a:rPr>
                        <a:t>13</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1830</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Mormons</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USA</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Joseph Smith</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Latter Day Saints (Mormons)</a:t>
                      </a:r>
                      <a:endParaRPr lang="en-US" sz="1400" b="0" i="0" u="none" strike="noStrike" dirty="0">
                        <a:effectLst/>
                        <a:latin typeface="Calibri" panose="020F0502020204030204" pitchFamily="34" charset="0"/>
                      </a:endParaRPr>
                    </a:p>
                  </a:txBody>
                  <a:tcPr marL="9525" marR="9525" marT="9525" marB="0" anchor="b"/>
                </a:tc>
              </a:tr>
              <a:tr h="218120">
                <a:tc>
                  <a:txBody>
                    <a:bodyPr/>
                    <a:lstStyle/>
                    <a:p>
                      <a:pPr algn="ctr" fontAlgn="b"/>
                      <a:r>
                        <a:rPr lang="en-US" sz="1400" b="0" i="0" u="none" strike="noStrike" dirty="0" smtClean="0">
                          <a:effectLst/>
                          <a:latin typeface="Calibri" panose="020F0502020204030204" pitchFamily="34" charset="0"/>
                        </a:rPr>
                        <a:t>14</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1830</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7th Day Adventists</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USA</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William Miller/White</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7th Day Adventists</a:t>
                      </a:r>
                      <a:endParaRPr lang="en-US" sz="1400" b="0" i="0" u="none" strike="noStrike" dirty="0">
                        <a:effectLst/>
                        <a:latin typeface="Calibri" panose="020F0502020204030204" pitchFamily="34" charset="0"/>
                      </a:endParaRPr>
                    </a:p>
                  </a:txBody>
                  <a:tcPr marL="9525" marR="9525" marT="9525" marB="0" anchor="b"/>
                </a:tc>
              </a:tr>
              <a:tr h="218120">
                <a:tc>
                  <a:txBody>
                    <a:bodyPr/>
                    <a:lstStyle/>
                    <a:p>
                      <a:pPr algn="ctr" fontAlgn="b"/>
                      <a:r>
                        <a:rPr lang="en-US" sz="1400" b="0" i="0" u="none" strike="noStrike" dirty="0" smtClean="0">
                          <a:effectLst/>
                          <a:latin typeface="Calibri" panose="020F0502020204030204" pitchFamily="34" charset="0"/>
                        </a:rPr>
                        <a:t>15</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1866</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Christian Scientist</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USA</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Mary Baker Eddy</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Christian Scientist</a:t>
                      </a:r>
                      <a:endParaRPr lang="en-US" sz="1400" b="0" i="0" u="none" strike="noStrike" dirty="0">
                        <a:effectLst/>
                        <a:latin typeface="Calibri" panose="020F0502020204030204" pitchFamily="34" charset="0"/>
                      </a:endParaRPr>
                    </a:p>
                  </a:txBody>
                  <a:tcPr marL="9525" marR="9525" marT="9525" marB="0" anchor="b"/>
                </a:tc>
              </a:tr>
              <a:tr h="218120">
                <a:tc>
                  <a:txBody>
                    <a:bodyPr/>
                    <a:lstStyle/>
                    <a:p>
                      <a:pPr algn="ctr" fontAlgn="b"/>
                      <a:r>
                        <a:rPr lang="en-US" sz="1400" b="0" i="0" u="none" strike="noStrike" dirty="0" smtClean="0">
                          <a:effectLst/>
                          <a:latin typeface="Calibri" panose="020F0502020204030204" pitchFamily="34" charset="0"/>
                        </a:rPr>
                        <a:t>16</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1872</a:t>
                      </a:r>
                      <a:endParaRPr lang="en-US" sz="1400" b="0" i="0" u="none" strike="noStrike" dirty="0">
                        <a:effectLst/>
                        <a:latin typeface="Calibri" panose="020F0502020204030204" pitchFamily="34" charset="0"/>
                      </a:endParaRPr>
                    </a:p>
                  </a:txBody>
                  <a:tcPr marL="9525" marR="9525" marT="9525" marB="0" anchor="b">
                    <a:solidFill>
                      <a:srgbClr val="FFC000"/>
                    </a:solidFill>
                  </a:tcPr>
                </a:tc>
                <a:tc>
                  <a:txBody>
                    <a:bodyPr/>
                    <a:lstStyle/>
                    <a:p>
                      <a:pPr algn="ctr" fontAlgn="b"/>
                      <a:r>
                        <a:rPr lang="en-US" sz="1400" u="none" strike="noStrike" dirty="0">
                          <a:effectLst/>
                          <a:latin typeface="Calibri" panose="020F0502020204030204" pitchFamily="34" charset="0"/>
                        </a:rPr>
                        <a:t>Jehovah's Witnesses</a:t>
                      </a:r>
                      <a:endParaRPr lang="en-US" sz="1400" b="0" i="0" u="none" strike="noStrike" dirty="0">
                        <a:effectLst/>
                        <a:latin typeface="Calibri" panose="020F0502020204030204" pitchFamily="34" charset="0"/>
                      </a:endParaRPr>
                    </a:p>
                  </a:txBody>
                  <a:tcPr marL="9525" marR="9525" marT="9525" marB="0" anchor="b">
                    <a:solidFill>
                      <a:srgbClr val="FFC000"/>
                    </a:solidFill>
                  </a:tcPr>
                </a:tc>
                <a:tc>
                  <a:txBody>
                    <a:bodyPr/>
                    <a:lstStyle/>
                    <a:p>
                      <a:pPr algn="ctr" fontAlgn="b"/>
                      <a:r>
                        <a:rPr lang="en-US" sz="1400" u="none" strike="noStrike" dirty="0">
                          <a:effectLst/>
                          <a:latin typeface="Calibri" panose="020F0502020204030204" pitchFamily="34" charset="0"/>
                        </a:rPr>
                        <a:t>USA</a:t>
                      </a:r>
                      <a:endParaRPr lang="en-US" sz="1400" b="0" i="0" u="none" strike="noStrike" dirty="0">
                        <a:effectLst/>
                        <a:latin typeface="Calibri" panose="020F0502020204030204" pitchFamily="34" charset="0"/>
                      </a:endParaRPr>
                    </a:p>
                  </a:txBody>
                  <a:tcPr marL="9525" marR="9525" marT="9525" marB="0" anchor="b">
                    <a:solidFill>
                      <a:srgbClr val="FFC000"/>
                    </a:solidFill>
                  </a:tcPr>
                </a:tc>
                <a:tc>
                  <a:txBody>
                    <a:bodyPr/>
                    <a:lstStyle/>
                    <a:p>
                      <a:pPr algn="ctr" fontAlgn="b"/>
                      <a:r>
                        <a:rPr lang="en-US" sz="1400" u="none" strike="noStrike" dirty="0">
                          <a:effectLst/>
                          <a:latin typeface="Calibri" panose="020F0502020204030204" pitchFamily="34" charset="0"/>
                        </a:rPr>
                        <a:t>Charles T Russell</a:t>
                      </a:r>
                      <a:endParaRPr lang="en-US" sz="1400" b="0" i="0" u="none" strike="noStrike" dirty="0">
                        <a:effectLst/>
                        <a:latin typeface="Calibri" panose="020F0502020204030204" pitchFamily="34" charset="0"/>
                      </a:endParaRPr>
                    </a:p>
                  </a:txBody>
                  <a:tcPr marL="9525" marR="9525" marT="9525" marB="0" anchor="b">
                    <a:solidFill>
                      <a:srgbClr val="FFC000"/>
                    </a:solidFill>
                  </a:tcPr>
                </a:tc>
                <a:tc>
                  <a:txBody>
                    <a:bodyPr/>
                    <a:lstStyle/>
                    <a:p>
                      <a:pPr algn="ctr" fontAlgn="b"/>
                      <a:r>
                        <a:rPr lang="en-US" sz="1400" u="none" strike="noStrike" dirty="0">
                          <a:effectLst/>
                          <a:latin typeface="Calibri" panose="020F0502020204030204" pitchFamily="34" charset="0"/>
                        </a:rPr>
                        <a:t>Jehovah's Witnesses</a:t>
                      </a:r>
                      <a:endParaRPr lang="en-US" sz="1400" b="0" i="0" u="none" strike="noStrike" dirty="0">
                        <a:effectLst/>
                        <a:latin typeface="Calibri" panose="020F0502020204030204" pitchFamily="34" charset="0"/>
                      </a:endParaRPr>
                    </a:p>
                  </a:txBody>
                  <a:tcPr marL="9525" marR="9525" marT="9525" marB="0" anchor="b"/>
                </a:tc>
              </a:tr>
              <a:tr h="218120">
                <a:tc>
                  <a:txBody>
                    <a:bodyPr/>
                    <a:lstStyle/>
                    <a:p>
                      <a:pPr algn="ctr" fontAlgn="b"/>
                      <a:r>
                        <a:rPr lang="en-US" sz="1400" b="0" i="0" u="none" strike="noStrike" dirty="0" smtClean="0">
                          <a:effectLst/>
                          <a:latin typeface="Calibri" panose="020F0502020204030204" pitchFamily="34" charset="0"/>
                        </a:rPr>
                        <a:t>17</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1895</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Nazarene</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USA</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Bresee</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Nazarene</a:t>
                      </a:r>
                      <a:endParaRPr lang="en-US" sz="1400" b="0" i="0" u="none" strike="noStrike" dirty="0">
                        <a:effectLst/>
                        <a:latin typeface="Calibri" panose="020F0502020204030204" pitchFamily="34" charset="0"/>
                      </a:endParaRPr>
                    </a:p>
                  </a:txBody>
                  <a:tcPr marL="9525" marR="9525" marT="9525" marB="0" anchor="b"/>
                </a:tc>
              </a:tr>
              <a:tr h="218120">
                <a:tc>
                  <a:txBody>
                    <a:bodyPr/>
                    <a:lstStyle/>
                    <a:p>
                      <a:pPr algn="ctr" fontAlgn="b"/>
                      <a:r>
                        <a:rPr lang="en-US" sz="1400" b="0" i="0" u="none" strike="noStrike" dirty="0" smtClean="0">
                          <a:effectLst/>
                          <a:latin typeface="Calibri" panose="020F0502020204030204" pitchFamily="34" charset="0"/>
                        </a:rPr>
                        <a:t>18</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1917</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Four Square Gospel</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USA</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McPherson</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Four Square Gospel</a:t>
                      </a:r>
                      <a:endParaRPr lang="en-US" sz="1400" b="0" i="0" u="none" strike="noStrike" dirty="0">
                        <a:effectLst/>
                        <a:latin typeface="Calibri" panose="020F0502020204030204" pitchFamily="34" charset="0"/>
                      </a:endParaRPr>
                    </a:p>
                  </a:txBody>
                  <a:tcPr marL="9525" marR="9525" marT="9525" marB="0" anchor="b"/>
                </a:tc>
              </a:tr>
              <a:tr h="218120">
                <a:tc>
                  <a:txBody>
                    <a:bodyPr/>
                    <a:lstStyle/>
                    <a:p>
                      <a:pPr algn="ctr" fontAlgn="b"/>
                      <a:r>
                        <a:rPr lang="en-US" sz="1400" b="0" i="0" u="none" strike="noStrike" dirty="0" smtClean="0">
                          <a:effectLst/>
                          <a:latin typeface="Calibri" panose="020F0502020204030204" pitchFamily="34" charset="0"/>
                        </a:rPr>
                        <a:t>19</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1920</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Christian (UCMS)</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USA</a:t>
                      </a:r>
                      <a:endParaRPr lang="en-US" sz="1400" b="0" i="0" u="none" strike="noStrike" dirty="0">
                        <a:effectLst/>
                        <a:latin typeface="Calibri" panose="020F0502020204030204" pitchFamily="34" charset="0"/>
                      </a:endParaRPr>
                    </a:p>
                  </a:txBody>
                  <a:tcPr marL="9525" marR="9525" marT="9525" marB="0" anchor="b"/>
                </a:tc>
                <a:tc>
                  <a:txBody>
                    <a:bodyPr/>
                    <a:lstStyle/>
                    <a:p>
                      <a:pPr algn="ctr" fontAlgn="b"/>
                      <a:r>
                        <a:rPr lang="en-US" sz="1400" u="none" strike="noStrike">
                          <a:effectLst/>
                          <a:latin typeface="Calibri" panose="020F0502020204030204" pitchFamily="34" charset="0"/>
                        </a:rPr>
                        <a:t>Burham</a:t>
                      </a:r>
                      <a:endParaRPr lang="en-US" sz="1400" b="0" i="0" u="none" strike="noStrike">
                        <a:effectLst/>
                        <a:latin typeface="Calibri" panose="020F0502020204030204" pitchFamily="34" charset="0"/>
                      </a:endParaRPr>
                    </a:p>
                  </a:txBody>
                  <a:tcPr marL="9525" marR="9525" marT="9525" marB="0" anchor="b"/>
                </a:tc>
                <a:tc>
                  <a:txBody>
                    <a:bodyPr/>
                    <a:lstStyle/>
                    <a:p>
                      <a:pPr algn="ctr" fontAlgn="b"/>
                      <a:r>
                        <a:rPr lang="en-US" sz="1400" u="none" strike="noStrike" dirty="0">
                          <a:effectLst/>
                          <a:latin typeface="Calibri" panose="020F0502020204030204" pitchFamily="34" charset="0"/>
                        </a:rPr>
                        <a:t>Christian (UCMS)</a:t>
                      </a:r>
                      <a:endParaRPr lang="en-US" sz="1400" b="0" i="0" u="none" strike="noStrike" dirty="0">
                        <a:effectLst/>
                        <a:latin typeface="Calibri" panose="020F0502020204030204" pitchFamily="34" charset="0"/>
                      </a:endParaRPr>
                    </a:p>
                  </a:txBody>
                  <a:tcPr marL="9525" marR="9525" marT="9525" marB="0" anchor="b"/>
                </a:tc>
              </a:tr>
            </a:tbl>
          </a:graphicData>
        </a:graphic>
      </p:graphicFrame>
      <p:sp>
        <p:nvSpPr>
          <p:cNvPr id="4" name="TextBox 3"/>
          <p:cNvSpPr txBox="1"/>
          <p:nvPr/>
        </p:nvSpPr>
        <p:spPr>
          <a:xfrm>
            <a:off x="4053114" y="6020772"/>
            <a:ext cx="5440251" cy="369332"/>
          </a:xfrm>
          <a:prstGeom prst="rect">
            <a:avLst/>
          </a:prstGeom>
          <a:noFill/>
          <a:ln w="57150">
            <a:solidFill>
              <a:srgbClr val="FFC000"/>
            </a:solidFill>
          </a:ln>
        </p:spPr>
        <p:txBody>
          <a:bodyPr wrap="square" rtlCol="0">
            <a:spAutoFit/>
          </a:bodyPr>
          <a:lstStyle/>
          <a:p>
            <a:r>
              <a:rPr lang="en-US" b="1" dirty="0" smtClean="0">
                <a:solidFill>
                  <a:srgbClr val="00B050"/>
                </a:solidFill>
              </a:rPr>
              <a:t>We will review only 3 of 100’s on the following slides</a:t>
            </a:r>
            <a:endParaRPr lang="en-US" b="1" dirty="0">
              <a:solidFill>
                <a:srgbClr val="00B050"/>
              </a:solidFill>
            </a:endParaRPr>
          </a:p>
        </p:txBody>
      </p:sp>
      <p:sp>
        <p:nvSpPr>
          <p:cNvPr id="9" name="TextBox 8"/>
          <p:cNvSpPr txBox="1"/>
          <p:nvPr/>
        </p:nvSpPr>
        <p:spPr>
          <a:xfrm>
            <a:off x="279042" y="6032897"/>
            <a:ext cx="2811862" cy="369332"/>
          </a:xfrm>
          <a:prstGeom prst="rect">
            <a:avLst/>
          </a:prstGeom>
          <a:noFill/>
          <a:ln w="6350">
            <a:solidFill>
              <a:schemeClr val="tx1"/>
            </a:solidFill>
          </a:ln>
        </p:spPr>
        <p:txBody>
          <a:bodyPr wrap="square" rtlCol="0">
            <a:spAutoFit/>
          </a:bodyPr>
          <a:lstStyle/>
          <a:p>
            <a:r>
              <a:rPr lang="en-US" dirty="0" smtClean="0"/>
              <a:t>Source: Ivy Conner, 1995,CR</a:t>
            </a:r>
            <a:endParaRPr lang="en-US" dirty="0"/>
          </a:p>
        </p:txBody>
      </p:sp>
    </p:spTree>
    <p:extLst>
      <p:ext uri="{BB962C8B-B14F-4D97-AF65-F5344CB8AC3E}">
        <p14:creationId xmlns:p14="http://schemas.microsoft.com/office/powerpoint/2010/main" val="12913083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255" y="608812"/>
            <a:ext cx="11734800" cy="634140"/>
          </a:xfrm>
          <a:ln w="28575">
            <a:solidFill>
              <a:schemeClr val="tx1"/>
            </a:solidFill>
          </a:ln>
        </p:spPr>
        <p:txBody>
          <a:bodyPr anchor="ctr">
            <a:normAutofit/>
          </a:bodyPr>
          <a:lstStyle/>
          <a:p>
            <a:r>
              <a:rPr lang="en-US" sz="3600" b="1" dirty="0" smtClean="0">
                <a:latin typeface="Calibri" panose="020F0502020204030204" pitchFamily="34" charset="0"/>
              </a:rPr>
              <a:t>B10- 33 A.D.- Church of Christ – New Testament doctrines </a:t>
            </a:r>
            <a:endParaRPr lang="en-US" sz="3600" b="1" dirty="0">
              <a:latin typeface="Calibri" panose="020F0502020204030204" pitchFamily="34" charset="0"/>
            </a:endParaRPr>
          </a:p>
        </p:txBody>
      </p:sp>
      <p:sp>
        <p:nvSpPr>
          <p:cNvPr id="3" name="Subtitle 2"/>
          <p:cNvSpPr>
            <a:spLocks noGrp="1"/>
          </p:cNvSpPr>
          <p:nvPr>
            <p:ph type="subTitle" idx="1"/>
          </p:nvPr>
        </p:nvSpPr>
        <p:spPr>
          <a:xfrm>
            <a:off x="166255" y="1365662"/>
            <a:ext cx="11734800" cy="5017489"/>
          </a:xfrm>
          <a:ln w="28575">
            <a:solidFill>
              <a:schemeClr val="tx1"/>
            </a:solidFill>
          </a:ln>
        </p:spPr>
        <p:txBody>
          <a:bodyPr>
            <a:normAutofit/>
          </a:bodyPr>
          <a:lstStyle/>
          <a:p>
            <a:pPr algn="l"/>
            <a:endParaRPr lang="en-US" sz="3200" dirty="0" smtClean="0">
              <a:latin typeface="Calibri" panose="020F0502020204030204" pitchFamily="34" charset="0"/>
            </a:endParaRPr>
          </a:p>
          <a:p>
            <a:pPr algn="l"/>
            <a:endParaRPr lang="en-US" sz="3200"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en-US" smtClean="0"/>
              <a:t>Bro Larry Washington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16</a:t>
            </a:fld>
            <a:endParaRPr lang="en-US" dirty="0"/>
          </a:p>
        </p:txBody>
      </p:sp>
      <p:sp>
        <p:nvSpPr>
          <p:cNvPr id="6" name="Date Placeholder 5"/>
          <p:cNvSpPr>
            <a:spLocks noGrp="1"/>
          </p:cNvSpPr>
          <p:nvPr>
            <p:ph type="dt" sz="half" idx="10"/>
          </p:nvPr>
        </p:nvSpPr>
        <p:spPr/>
        <p:txBody>
          <a:bodyPr/>
          <a:lstStyle/>
          <a:p>
            <a:r>
              <a:rPr lang="en-US" smtClean="0"/>
              <a:t>6/22/2019</a:t>
            </a:r>
            <a:endParaRPr lang="en-US" dirty="0"/>
          </a:p>
        </p:txBody>
      </p:sp>
      <p:pic>
        <p:nvPicPr>
          <p:cNvPr id="7" name="Picture 2" descr="Greenville Avenue Church of Chr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he New Testament by Candlel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096" y="1595452"/>
            <a:ext cx="4565218" cy="4330211"/>
          </a:xfrm>
          <a:prstGeom prst="rect">
            <a:avLst/>
          </a:prstGeom>
          <a:noFill/>
          <a:ln w="57150">
            <a:solidFill>
              <a:srgbClr val="FFC000"/>
            </a:solidFill>
          </a:ln>
          <a:extLst>
            <a:ext uri="{909E8E84-426E-40DD-AFC4-6F175D3DCCD1}">
              <a14:hiddenFill xmlns:a14="http://schemas.microsoft.com/office/drawing/2010/main">
                <a:solidFill>
                  <a:srgbClr val="FFFFFF"/>
                </a:solidFill>
              </a14:hiddenFill>
            </a:ext>
          </a:extLst>
        </p:spPr>
      </p:pic>
      <p:sp>
        <p:nvSpPr>
          <p:cNvPr id="9" name="Rectangle 8"/>
          <p:cNvSpPr/>
          <p:nvPr/>
        </p:nvSpPr>
        <p:spPr>
          <a:xfrm>
            <a:off x="5105399" y="1552682"/>
            <a:ext cx="6625047" cy="1938992"/>
          </a:xfrm>
          <a:prstGeom prst="rect">
            <a:avLst/>
          </a:prstGeom>
          <a:ln w="57150">
            <a:solidFill>
              <a:srgbClr val="FFC000"/>
            </a:solidFill>
          </a:ln>
        </p:spPr>
        <p:txBody>
          <a:bodyPr wrap="square">
            <a:spAutoFit/>
          </a:bodyPr>
          <a:lstStyle/>
          <a:p>
            <a:pPr marL="457200" indent="-457200">
              <a:buFont typeface="Arial" panose="020B0604020202020204" pitchFamily="34" charset="0"/>
              <a:buChar char="•"/>
            </a:pPr>
            <a:r>
              <a:rPr lang="en-US" sz="2400" dirty="0">
                <a:solidFill>
                  <a:srgbClr val="00B050"/>
                </a:solidFill>
                <a:latin typeface="Calibri" panose="020F0502020204030204" pitchFamily="34" charset="0"/>
              </a:rPr>
              <a:t>Jesus </a:t>
            </a:r>
            <a:r>
              <a:rPr lang="en-US" sz="2400" dirty="0" smtClean="0">
                <a:solidFill>
                  <a:srgbClr val="00B050"/>
                </a:solidFill>
                <a:latin typeface="Calibri" panose="020F0502020204030204" pitchFamily="34" charset="0"/>
              </a:rPr>
              <a:t>Christ established </a:t>
            </a:r>
            <a:r>
              <a:rPr lang="en-US" sz="2400" dirty="0">
                <a:solidFill>
                  <a:srgbClr val="00B050"/>
                </a:solidFill>
                <a:latin typeface="Calibri" panose="020F0502020204030204" pitchFamily="34" charset="0"/>
              </a:rPr>
              <a:t>his Church with written regulations </a:t>
            </a:r>
          </a:p>
          <a:p>
            <a:pPr marL="457200" indent="-457200">
              <a:buFont typeface="Arial" panose="020B0604020202020204" pitchFamily="34" charset="0"/>
              <a:buChar char="•"/>
            </a:pPr>
            <a:r>
              <a:rPr lang="en-US" sz="2400" dirty="0">
                <a:solidFill>
                  <a:srgbClr val="00B050"/>
                </a:solidFill>
                <a:latin typeface="Calibri" panose="020F0502020204030204" pitchFamily="34" charset="0"/>
              </a:rPr>
              <a:t>Jesus established his New Testament doctrines written in the book of Matthew through Revelation to govern his Church and his people </a:t>
            </a:r>
          </a:p>
        </p:txBody>
      </p:sp>
      <p:sp>
        <p:nvSpPr>
          <p:cNvPr id="10" name="Rectangle 9"/>
          <p:cNvSpPr/>
          <p:nvPr/>
        </p:nvSpPr>
        <p:spPr>
          <a:xfrm>
            <a:off x="5105400" y="3986671"/>
            <a:ext cx="6625046" cy="2215991"/>
          </a:xfrm>
          <a:prstGeom prst="rect">
            <a:avLst/>
          </a:prstGeom>
          <a:ln w="57150">
            <a:solidFill>
              <a:srgbClr val="FFC000"/>
            </a:solidFill>
          </a:ln>
        </p:spPr>
        <p:txBody>
          <a:bodyPr wrap="square">
            <a:spAutoFit/>
          </a:bodyPr>
          <a:lstStyle/>
          <a:p>
            <a:pPr marL="457200" indent="-457200">
              <a:buFont typeface="Arial" panose="020B0604020202020204" pitchFamily="34" charset="0"/>
              <a:buChar char="•"/>
            </a:pPr>
            <a:r>
              <a:rPr lang="en-US" sz="2400" dirty="0" smtClean="0">
                <a:latin typeface="Calibri" panose="020F0502020204030204" pitchFamily="34" charset="0"/>
              </a:rPr>
              <a:t>“We </a:t>
            </a:r>
            <a:r>
              <a:rPr lang="en-US" sz="2400" dirty="0">
                <a:latin typeface="Calibri" panose="020F0502020204030204" pitchFamily="34" charset="0"/>
              </a:rPr>
              <a:t>would like to encourage you to make a careful comparison of this church with the one described in detail in your Bible. We believe that you will find this church is desirous in every way to be the church of the New </a:t>
            </a:r>
            <a:r>
              <a:rPr lang="en-US" sz="2400" dirty="0" smtClean="0">
                <a:latin typeface="Calibri" panose="020F0502020204030204" pitchFamily="34" charset="0"/>
              </a:rPr>
              <a:t>Testament”.      </a:t>
            </a:r>
            <a:r>
              <a:rPr lang="en-US" dirty="0" smtClean="0">
                <a:latin typeface="Calibri" panose="020F0502020204030204" pitchFamily="34" charset="0"/>
              </a:rPr>
              <a:t>Source: GACOC weekly </a:t>
            </a:r>
            <a:r>
              <a:rPr lang="en-US" dirty="0" err="1" smtClean="0">
                <a:latin typeface="Calibri" panose="020F0502020204030204" pitchFamily="34" charset="0"/>
              </a:rPr>
              <a:t>bullentin</a:t>
            </a:r>
            <a:r>
              <a:rPr lang="en-US" dirty="0" smtClean="0">
                <a:latin typeface="Calibri" panose="020F0502020204030204" pitchFamily="34" charset="0"/>
              </a:rPr>
              <a:t>-back </a:t>
            </a:r>
            <a:r>
              <a:rPr lang="en-US" dirty="0" err="1" smtClean="0">
                <a:latin typeface="Calibri" panose="020F0502020204030204" pitchFamily="34" charset="0"/>
              </a:rPr>
              <a:t>pg</a:t>
            </a:r>
            <a:endParaRPr lang="en-US" dirty="0">
              <a:latin typeface="Calibri" panose="020F0502020204030204" pitchFamily="34" charset="0"/>
            </a:endParaRPr>
          </a:p>
        </p:txBody>
      </p:sp>
    </p:spTree>
    <p:extLst>
      <p:ext uri="{BB962C8B-B14F-4D97-AF65-F5344CB8AC3E}">
        <p14:creationId xmlns:p14="http://schemas.microsoft.com/office/powerpoint/2010/main" val="38334636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6883" y="651767"/>
            <a:ext cx="11614068" cy="534391"/>
          </a:xfrm>
          <a:ln w="28575">
            <a:solidFill>
              <a:schemeClr val="tx1"/>
            </a:solidFill>
          </a:ln>
        </p:spPr>
        <p:txBody>
          <a:bodyPr>
            <a:normAutofit fontScale="90000"/>
          </a:bodyPr>
          <a:lstStyle/>
          <a:p>
            <a:r>
              <a:rPr lang="en-US" sz="3600" b="1" dirty="0" smtClean="0"/>
              <a:t>B11 –What happen after John’s death? After A.D.100</a:t>
            </a:r>
            <a:endParaRPr lang="en-US" sz="3600" b="1" dirty="0"/>
          </a:p>
        </p:txBody>
      </p:sp>
      <p:sp>
        <p:nvSpPr>
          <p:cNvPr id="3" name="Subtitle 2"/>
          <p:cNvSpPr>
            <a:spLocks noGrp="1"/>
          </p:cNvSpPr>
          <p:nvPr>
            <p:ph type="subTitle" idx="1"/>
          </p:nvPr>
        </p:nvSpPr>
        <p:spPr>
          <a:xfrm>
            <a:off x="296883" y="1278605"/>
            <a:ext cx="11614068" cy="5077378"/>
          </a:xfrm>
          <a:ln w="28575">
            <a:solidFill>
              <a:schemeClr val="tx1"/>
            </a:solidFill>
          </a:ln>
        </p:spPr>
        <p:txBody>
          <a:bodyPr>
            <a:normAutofit/>
          </a:bodyPr>
          <a:lstStyle/>
          <a:p>
            <a:pPr algn="l"/>
            <a:endParaRPr lang="en-US" sz="3200"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en-US" smtClean="0"/>
              <a:t>Bro Larry Washington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17</a:t>
            </a:fld>
            <a:endParaRPr lang="en-US" dirty="0"/>
          </a:p>
        </p:txBody>
      </p:sp>
      <p:sp>
        <p:nvSpPr>
          <p:cNvPr id="6" name="Date Placeholder 5"/>
          <p:cNvSpPr>
            <a:spLocks noGrp="1"/>
          </p:cNvSpPr>
          <p:nvPr>
            <p:ph type="dt" sz="half" idx="10"/>
          </p:nvPr>
        </p:nvSpPr>
        <p:spPr/>
        <p:txBody>
          <a:bodyPr/>
          <a:lstStyle/>
          <a:p>
            <a:r>
              <a:rPr lang="en-US" smtClean="0"/>
              <a:t>6/22/2019</a:t>
            </a:r>
            <a:endParaRPr lang="en-US" dirty="0"/>
          </a:p>
        </p:txBody>
      </p:sp>
      <p:sp>
        <p:nvSpPr>
          <p:cNvPr id="11" name="Rectangle 10"/>
          <p:cNvSpPr/>
          <p:nvPr/>
        </p:nvSpPr>
        <p:spPr>
          <a:xfrm>
            <a:off x="587828" y="1463499"/>
            <a:ext cx="5041075" cy="4678204"/>
          </a:xfrm>
          <a:prstGeom prst="rect">
            <a:avLst/>
          </a:prstGeom>
          <a:ln w="38100">
            <a:solidFill>
              <a:srgbClr val="FFC000"/>
            </a:solidFill>
          </a:ln>
        </p:spPr>
        <p:txBody>
          <a:bodyPr wrap="square">
            <a:spAutoFit/>
          </a:bodyPr>
          <a:lstStyle/>
          <a:p>
            <a:r>
              <a:rPr lang="en-US" sz="2000" b="1" dirty="0" smtClean="0">
                <a:solidFill>
                  <a:srgbClr val="0070C0"/>
                </a:solidFill>
                <a:latin typeface="Calibri" panose="020F0502020204030204" pitchFamily="34" charset="0"/>
              </a:rPr>
              <a:t>Classification of Church Fathers</a:t>
            </a:r>
            <a:r>
              <a:rPr lang="en-US" sz="2000" b="1" dirty="0" smtClean="0">
                <a:latin typeface="Calibri" panose="020F0502020204030204" pitchFamily="34" charset="0"/>
              </a:rPr>
              <a:t>:</a:t>
            </a:r>
          </a:p>
          <a:p>
            <a:pPr marL="457200" indent="-457200">
              <a:buAutoNum type="arabicPeriod"/>
            </a:pPr>
            <a:r>
              <a:rPr lang="en-US" sz="2000" b="1" dirty="0" smtClean="0">
                <a:latin typeface="Calibri" panose="020F0502020204030204" pitchFamily="34" charset="0"/>
              </a:rPr>
              <a:t>Apostolic Fathers [95-150 A.D.]</a:t>
            </a:r>
          </a:p>
          <a:p>
            <a:pPr marL="914400" lvl="1" indent="-457200">
              <a:buFont typeface="+mj-lt"/>
              <a:buAutoNum type="alphaLcPeriod"/>
            </a:pPr>
            <a:r>
              <a:rPr lang="en-US" sz="2000" dirty="0" smtClean="0">
                <a:latin typeface="Calibri" panose="020F0502020204030204" pitchFamily="34" charset="0"/>
              </a:rPr>
              <a:t>Ignatius, Polycarp, Clement of Rome, Barnabas. </a:t>
            </a:r>
            <a:endParaRPr lang="en-US" sz="2000" dirty="0" smtClean="0">
              <a:solidFill>
                <a:srgbClr val="FF0000"/>
              </a:solidFill>
              <a:latin typeface="Calibri" panose="020F0502020204030204" pitchFamily="34" charset="0"/>
            </a:endParaRPr>
          </a:p>
          <a:p>
            <a:pPr marL="457200" indent="-457200">
              <a:buAutoNum type="arabicPeriod"/>
            </a:pPr>
            <a:r>
              <a:rPr lang="en-US" sz="2000" b="1" dirty="0" smtClean="0">
                <a:latin typeface="Calibri" panose="020F0502020204030204" pitchFamily="34" charset="0"/>
              </a:rPr>
              <a:t>Apologists [140-200 A.D.]</a:t>
            </a:r>
          </a:p>
          <a:p>
            <a:pPr lvl="1"/>
            <a:r>
              <a:rPr lang="en-US" sz="2000" b="1" dirty="0" smtClean="0">
                <a:latin typeface="Calibri" panose="020F0502020204030204" pitchFamily="34" charset="0"/>
              </a:rPr>
              <a:t>a. </a:t>
            </a:r>
            <a:r>
              <a:rPr lang="en-US" sz="2000" dirty="0" smtClean="0">
                <a:latin typeface="Calibri" panose="020F0502020204030204" pitchFamily="34" charset="0"/>
              </a:rPr>
              <a:t>Justin Martyr, Tertullian, </a:t>
            </a:r>
            <a:r>
              <a:rPr lang="en-US" sz="2000" dirty="0" err="1" smtClean="0">
                <a:latin typeface="Calibri" panose="020F0502020204030204" pitchFamily="34" charset="0"/>
              </a:rPr>
              <a:t>Tatian</a:t>
            </a:r>
            <a:endParaRPr lang="en-US" sz="2000" dirty="0" smtClean="0">
              <a:latin typeface="Calibri" panose="020F0502020204030204" pitchFamily="34" charset="0"/>
            </a:endParaRPr>
          </a:p>
          <a:p>
            <a:pPr marL="457200" indent="-457200">
              <a:buAutoNum type="arabicPeriod"/>
            </a:pPr>
            <a:r>
              <a:rPr lang="en-US" sz="2000" b="1" dirty="0" smtClean="0">
                <a:latin typeface="Calibri" panose="020F0502020204030204" pitchFamily="34" charset="0"/>
              </a:rPr>
              <a:t>Polemicists [180-225 A.D] – </a:t>
            </a:r>
            <a:r>
              <a:rPr lang="en-US" sz="2000" dirty="0" smtClean="0">
                <a:latin typeface="Calibri" panose="020F0502020204030204" pitchFamily="34" charset="0"/>
              </a:rPr>
              <a:t>polemic  means “ a strong written or spoken attack against someone else’s opinions, belief, practices. Study…</a:t>
            </a:r>
          </a:p>
          <a:p>
            <a:pPr marL="457200" indent="-457200">
              <a:buAutoNum type="arabicPeriod"/>
            </a:pPr>
            <a:r>
              <a:rPr lang="en-US" sz="2000" b="1" dirty="0" smtClean="0">
                <a:latin typeface="Calibri" panose="020F0502020204030204" pitchFamily="34" charset="0"/>
              </a:rPr>
              <a:t>Scientific Theologians [225-460 A.D]</a:t>
            </a:r>
          </a:p>
          <a:p>
            <a:r>
              <a:rPr lang="en-US" sz="2000" b="1" dirty="0">
                <a:latin typeface="Calibri" panose="020F0502020204030204" pitchFamily="34" charset="0"/>
              </a:rPr>
              <a:t>	</a:t>
            </a:r>
            <a:r>
              <a:rPr lang="en-US" sz="2000" b="1" dirty="0" smtClean="0">
                <a:latin typeface="Calibri" panose="020F0502020204030204" pitchFamily="34" charset="0"/>
              </a:rPr>
              <a:t>a. </a:t>
            </a:r>
            <a:r>
              <a:rPr lang="en-US" sz="2000" dirty="0" smtClean="0">
                <a:latin typeface="Calibri" panose="020F0502020204030204" pitchFamily="34" charset="0"/>
              </a:rPr>
              <a:t>3 schools of thought developed based on where you lived in the Roman Empire [1] Alexandrian; [2] Western; [3] Eastern, Study…</a:t>
            </a:r>
          </a:p>
          <a:p>
            <a:r>
              <a:rPr lang="en-US" dirty="0" err="1" smtClean="0">
                <a:latin typeface="Calibri" panose="020F0502020204030204" pitchFamily="34" charset="0"/>
              </a:rPr>
              <a:t>Pg</a:t>
            </a:r>
            <a:r>
              <a:rPr lang="en-US" dirty="0" smtClean="0">
                <a:latin typeface="Calibri" panose="020F0502020204030204" pitchFamily="34" charset="0"/>
              </a:rPr>
              <a:t> 34- Maxwell</a:t>
            </a:r>
            <a:endParaRPr lang="en-US" dirty="0">
              <a:latin typeface="Calibri" panose="020F0502020204030204" pitchFamily="34" charset="0"/>
            </a:endParaRPr>
          </a:p>
        </p:txBody>
      </p:sp>
      <p:sp>
        <p:nvSpPr>
          <p:cNvPr id="9" name="Rectangle 8"/>
          <p:cNvSpPr/>
          <p:nvPr/>
        </p:nvSpPr>
        <p:spPr>
          <a:xfrm>
            <a:off x="5795158" y="1463499"/>
            <a:ext cx="5949538" cy="4678204"/>
          </a:xfrm>
          <a:prstGeom prst="rect">
            <a:avLst/>
          </a:prstGeom>
          <a:ln w="38100">
            <a:solidFill>
              <a:srgbClr val="FFC000"/>
            </a:solidFill>
          </a:ln>
        </p:spPr>
        <p:txBody>
          <a:bodyPr wrap="square">
            <a:spAutoFit/>
          </a:bodyPr>
          <a:lstStyle/>
          <a:p>
            <a:r>
              <a:rPr lang="en-US" sz="2000" b="1" u="sng" dirty="0" smtClean="0">
                <a:solidFill>
                  <a:srgbClr val="00B050"/>
                </a:solidFill>
                <a:latin typeface="Calibri" panose="020F0502020204030204" pitchFamily="34" charset="0"/>
              </a:rPr>
              <a:t>False doctrine </a:t>
            </a:r>
            <a:r>
              <a:rPr lang="en-US" sz="2000" b="1" dirty="0" smtClean="0">
                <a:solidFill>
                  <a:srgbClr val="00B050"/>
                </a:solidFill>
                <a:latin typeface="Calibri" panose="020F0502020204030204" pitchFamily="34" charset="0"/>
              </a:rPr>
              <a:t>Seeds Planted by Church Fathers</a:t>
            </a:r>
            <a:r>
              <a:rPr lang="en-US" sz="2000" b="1" dirty="0" smtClean="0">
                <a:latin typeface="Calibri" panose="020F0502020204030204" pitchFamily="34" charset="0"/>
              </a:rPr>
              <a:t>:</a:t>
            </a:r>
          </a:p>
          <a:p>
            <a:pPr marL="342900" indent="-342900">
              <a:buFont typeface="Wingdings" panose="05000000000000000000" pitchFamily="2" charset="2"/>
              <a:buChar char="v"/>
            </a:pPr>
            <a:r>
              <a:rPr lang="en-US" sz="2000" b="1" dirty="0" smtClean="0">
                <a:solidFill>
                  <a:srgbClr val="0070C0"/>
                </a:solidFill>
                <a:latin typeface="Calibri" panose="020F0502020204030204" pitchFamily="34" charset="0"/>
              </a:rPr>
              <a:t>Ignatius</a:t>
            </a:r>
            <a:r>
              <a:rPr lang="en-US" sz="2000" dirty="0" smtClean="0">
                <a:latin typeface="Calibri" panose="020F0502020204030204" pitchFamily="34" charset="0"/>
              </a:rPr>
              <a:t> </a:t>
            </a:r>
            <a:r>
              <a:rPr lang="en-US" sz="2000" b="1" dirty="0" smtClean="0">
                <a:solidFill>
                  <a:srgbClr val="0070C0"/>
                </a:solidFill>
                <a:latin typeface="Calibri" panose="020F0502020204030204" pitchFamily="34" charset="0"/>
              </a:rPr>
              <a:t>and Clement of Rome </a:t>
            </a:r>
            <a:r>
              <a:rPr lang="en-US" sz="2000" dirty="0" smtClean="0">
                <a:latin typeface="Calibri" panose="020F0502020204030204" pitchFamily="34" charset="0"/>
              </a:rPr>
              <a:t>in 110 A.D. stressed that bishops were superior to elders &amp; should be over elders, deacons &amp; members of local congregation</a:t>
            </a:r>
          </a:p>
          <a:p>
            <a:pPr marL="342900" indent="-342900">
              <a:buFont typeface="Wingdings" panose="05000000000000000000" pitchFamily="2" charset="2"/>
              <a:buChar char="v"/>
            </a:pPr>
            <a:r>
              <a:rPr lang="en-US" sz="2000" dirty="0" smtClean="0">
                <a:latin typeface="Calibri" panose="020F0502020204030204" pitchFamily="34" charset="0"/>
              </a:rPr>
              <a:t>The Council of </a:t>
            </a:r>
            <a:r>
              <a:rPr lang="en-US" sz="2000" dirty="0" err="1" smtClean="0">
                <a:latin typeface="Calibri" panose="020F0502020204030204" pitchFamily="34" charset="0"/>
              </a:rPr>
              <a:t>Nicea</a:t>
            </a:r>
            <a:r>
              <a:rPr lang="en-US" sz="2000" dirty="0" smtClean="0">
                <a:latin typeface="Calibri" panose="020F0502020204030204" pitchFamily="34" charset="0"/>
              </a:rPr>
              <a:t>, convened by Constantine in 325 A.D. stressed that </a:t>
            </a:r>
            <a:r>
              <a:rPr lang="en-US" sz="2000" b="1" dirty="0" smtClean="0">
                <a:solidFill>
                  <a:srgbClr val="0070C0"/>
                </a:solidFill>
                <a:latin typeface="Calibri" panose="020F0502020204030204" pitchFamily="34" charset="0"/>
              </a:rPr>
              <a:t>Metropolitan [city] Bishops [Archbishops], </a:t>
            </a:r>
            <a:r>
              <a:rPr lang="en-US" sz="2000" dirty="0" smtClean="0">
                <a:latin typeface="Calibri" panose="020F0502020204030204" pitchFamily="34" charset="0"/>
              </a:rPr>
              <a:t>because of their location in population center, should have </a:t>
            </a:r>
            <a:r>
              <a:rPr lang="en-US" sz="2000" b="1" dirty="0" smtClean="0">
                <a:solidFill>
                  <a:srgbClr val="0070C0"/>
                </a:solidFill>
                <a:latin typeface="Calibri" panose="020F0502020204030204" pitchFamily="34" charset="0"/>
              </a:rPr>
              <a:t>ascendancy [domination</a:t>
            </a:r>
            <a:r>
              <a:rPr lang="en-US" sz="2000" dirty="0" smtClean="0">
                <a:latin typeface="Calibri" panose="020F0502020204030204" pitchFamily="34" charset="0"/>
              </a:rPr>
              <a:t>] over </a:t>
            </a:r>
            <a:r>
              <a:rPr lang="en-US" sz="2000" b="1" dirty="0" smtClean="0">
                <a:solidFill>
                  <a:srgbClr val="0070C0"/>
                </a:solidFill>
                <a:latin typeface="Calibri" panose="020F0502020204030204" pitchFamily="34" charset="0"/>
              </a:rPr>
              <a:t>Country Bishops”</a:t>
            </a:r>
          </a:p>
          <a:p>
            <a:pPr marL="342900" indent="-342900">
              <a:buFont typeface="Wingdings" panose="05000000000000000000" pitchFamily="2" charset="2"/>
              <a:buChar char="v"/>
            </a:pPr>
            <a:r>
              <a:rPr lang="en-US" sz="2000" b="1" dirty="0" smtClean="0">
                <a:solidFill>
                  <a:srgbClr val="0070C0"/>
                </a:solidFill>
                <a:latin typeface="Calibri" panose="020F0502020204030204" pitchFamily="34" charset="0"/>
              </a:rPr>
              <a:t>Irenaeus and Tertullian </a:t>
            </a:r>
            <a:r>
              <a:rPr lang="en-US" sz="2000" dirty="0" smtClean="0">
                <a:latin typeface="Calibri" panose="020F0502020204030204" pitchFamily="34" charset="0"/>
              </a:rPr>
              <a:t>in the </a:t>
            </a:r>
            <a:r>
              <a:rPr lang="en-US" sz="2000" b="1" dirty="0" smtClean="0">
                <a:solidFill>
                  <a:srgbClr val="00B050"/>
                </a:solidFill>
                <a:latin typeface="Calibri" panose="020F0502020204030204" pitchFamily="34" charset="0"/>
              </a:rPr>
              <a:t>late 2rd century</a:t>
            </a:r>
            <a:r>
              <a:rPr lang="en-US" sz="2000" dirty="0" smtClean="0">
                <a:latin typeface="Calibri" panose="020F0502020204030204" pitchFamily="34" charset="0"/>
              </a:rPr>
              <a:t>, taught that a bishop should oversee a plurality of congregation in a geographical area. </a:t>
            </a:r>
            <a:r>
              <a:rPr lang="en-US" sz="2000" b="1" dirty="0" smtClean="0">
                <a:solidFill>
                  <a:srgbClr val="0070C0"/>
                </a:solidFill>
                <a:latin typeface="Calibri" panose="020F0502020204030204" pitchFamily="34" charset="0"/>
              </a:rPr>
              <a:t>This led to the Diocesan Bishop [Catholic teaching?]</a:t>
            </a:r>
            <a:endParaRPr lang="en-US" sz="2000" dirty="0" smtClean="0">
              <a:latin typeface="Calibri" panose="020F0502020204030204" pitchFamily="34" charset="0"/>
            </a:endParaRPr>
          </a:p>
          <a:p>
            <a:r>
              <a:rPr lang="en-US" dirty="0" err="1" smtClean="0">
                <a:latin typeface="Calibri" panose="020F0502020204030204" pitchFamily="34" charset="0"/>
              </a:rPr>
              <a:t>Pg</a:t>
            </a:r>
            <a:r>
              <a:rPr lang="en-US" dirty="0" smtClean="0">
                <a:latin typeface="Calibri" panose="020F0502020204030204" pitchFamily="34" charset="0"/>
              </a:rPr>
              <a:t> 35- Maxwell</a:t>
            </a:r>
            <a:endParaRPr lang="en-US" dirty="0">
              <a:latin typeface="Calibri" panose="020F0502020204030204" pitchFamily="34" charset="0"/>
            </a:endParaRPr>
          </a:p>
        </p:txBody>
      </p:sp>
      <p:pic>
        <p:nvPicPr>
          <p:cNvPr id="10" name="Picture 2" descr="Greenville Avenue Church of Chr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16656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4360" y="613076"/>
            <a:ext cx="11579083" cy="481849"/>
          </a:xfrm>
          <a:ln w="28575">
            <a:solidFill>
              <a:schemeClr val="tx1"/>
            </a:solidFill>
          </a:ln>
        </p:spPr>
        <p:txBody>
          <a:bodyPr anchor="ctr">
            <a:normAutofit fontScale="90000"/>
          </a:bodyPr>
          <a:lstStyle/>
          <a:p>
            <a:r>
              <a:rPr lang="en-US" sz="3600" b="1" dirty="0" smtClean="0">
                <a:latin typeface="Calibri" panose="020F0502020204030204" pitchFamily="34" charset="0"/>
              </a:rPr>
              <a:t>B12 – Church History between 100 - 606 A.D. </a:t>
            </a:r>
            <a:endParaRPr lang="en-US" sz="3600" b="1" dirty="0">
              <a:latin typeface="Calibri" panose="020F0502020204030204" pitchFamily="34" charset="0"/>
            </a:endParaRPr>
          </a:p>
        </p:txBody>
      </p:sp>
      <p:sp>
        <p:nvSpPr>
          <p:cNvPr id="3" name="Subtitle 2"/>
          <p:cNvSpPr>
            <a:spLocks noGrp="1"/>
          </p:cNvSpPr>
          <p:nvPr>
            <p:ph type="subTitle" idx="1"/>
          </p:nvPr>
        </p:nvSpPr>
        <p:spPr>
          <a:xfrm>
            <a:off x="321972" y="1175574"/>
            <a:ext cx="11579083" cy="5284603"/>
          </a:xfrm>
          <a:ln w="28575">
            <a:solidFill>
              <a:schemeClr val="tx1"/>
            </a:solidFill>
          </a:ln>
        </p:spPr>
        <p:txBody>
          <a:bodyPr>
            <a:normAutofit/>
          </a:bodyPr>
          <a:lstStyle/>
          <a:p>
            <a:pPr algn="ctr"/>
            <a:endParaRPr lang="en-US" sz="2800" dirty="0" smtClean="0">
              <a:latin typeface="Calibri" panose="020F0502020204030204" pitchFamily="34" charset="0"/>
            </a:endParaRPr>
          </a:p>
          <a:p>
            <a:pPr marL="457200" indent="-457200" algn="l">
              <a:buFont typeface="Arial" panose="020B0604020202020204" pitchFamily="34" charset="0"/>
              <a:buChar char="•"/>
            </a:pPr>
            <a:endParaRPr lang="en-US" sz="3200"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en-US" dirty="0" smtClean="0"/>
              <a:t>Bro Larry Washington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18</a:t>
            </a:fld>
            <a:endParaRPr lang="en-US" dirty="0"/>
          </a:p>
        </p:txBody>
      </p:sp>
      <p:sp>
        <p:nvSpPr>
          <p:cNvPr id="6" name="Date Placeholder 5"/>
          <p:cNvSpPr>
            <a:spLocks noGrp="1"/>
          </p:cNvSpPr>
          <p:nvPr>
            <p:ph type="dt" sz="half" idx="10"/>
          </p:nvPr>
        </p:nvSpPr>
        <p:spPr/>
        <p:txBody>
          <a:bodyPr/>
          <a:lstStyle/>
          <a:p>
            <a:r>
              <a:rPr lang="en-US" smtClean="0"/>
              <a:t>6/22/2019</a:t>
            </a:r>
            <a:endParaRPr lang="en-US" dirty="0"/>
          </a:p>
        </p:txBody>
      </p:sp>
      <p:pic>
        <p:nvPicPr>
          <p:cNvPr id="8" name="Picture 2" descr="Greenville Avenue Church of Chr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p:cNvGraphicFramePr>
            <a:graphicFrameLocks noGrp="1"/>
          </p:cNvGraphicFramePr>
          <p:nvPr>
            <p:extLst>
              <p:ext uri="{D42A27DB-BD31-4B8C-83A1-F6EECF244321}">
                <p14:modId xmlns:p14="http://schemas.microsoft.com/office/powerpoint/2010/main" val="264397432"/>
              </p:ext>
            </p:extLst>
          </p:nvPr>
        </p:nvGraphicFramePr>
        <p:xfrm>
          <a:off x="557212" y="1361141"/>
          <a:ext cx="10987087" cy="4407688"/>
        </p:xfrm>
        <a:graphic>
          <a:graphicData uri="http://schemas.openxmlformats.org/drawingml/2006/table">
            <a:tbl>
              <a:tblPr firstRow="1" firstCol="1" bandRow="1">
                <a:tableStyleId>{5C22544A-7EE6-4342-B048-85BDC9FD1C3A}</a:tableStyleId>
              </a:tblPr>
              <a:tblGrid>
                <a:gridCol w="3165050"/>
                <a:gridCol w="7822037"/>
              </a:tblGrid>
              <a:tr h="677048">
                <a:tc>
                  <a:txBody>
                    <a:bodyPr/>
                    <a:lstStyle/>
                    <a:p>
                      <a:pPr marL="0" marR="0" algn="ctr">
                        <a:lnSpc>
                          <a:spcPct val="107000"/>
                        </a:lnSpc>
                        <a:spcBef>
                          <a:spcPts val="0"/>
                        </a:spcBef>
                        <a:spcAft>
                          <a:spcPts val="0"/>
                        </a:spcAft>
                      </a:pPr>
                      <a:r>
                        <a:rPr lang="en-US" sz="2000" dirty="0">
                          <a:effectLst/>
                          <a:latin typeface="Calibri" panose="020F0502020204030204" pitchFamily="34" charset="0"/>
                        </a:rPr>
                        <a:t>Year Established, A.D.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rPr>
                        <a:t>The Church and Denominations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2501">
                <a:tc>
                  <a:txBody>
                    <a:bodyPr/>
                    <a:lstStyle/>
                    <a:p>
                      <a:pPr marL="0" marR="0" algn="ctr">
                        <a:lnSpc>
                          <a:spcPct val="107000"/>
                        </a:lnSpc>
                        <a:spcBef>
                          <a:spcPts val="0"/>
                        </a:spcBef>
                        <a:spcAft>
                          <a:spcPts val="0"/>
                        </a:spcAft>
                      </a:pPr>
                      <a:r>
                        <a:rPr lang="en-US" sz="2000">
                          <a:effectLst/>
                          <a:latin typeface="Calibri" panose="020F0502020204030204" pitchFamily="34" charset="0"/>
                        </a:rPr>
                        <a:t>33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rPr>
                        <a:t>Church of Christ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600636">
                <a:tc>
                  <a:txBody>
                    <a:bodyPr/>
                    <a:lstStyle/>
                    <a:p>
                      <a:pPr marL="0" marR="0" algn="ctr">
                        <a:lnSpc>
                          <a:spcPct val="107000"/>
                        </a:lnSpc>
                        <a:spcBef>
                          <a:spcPts val="0"/>
                        </a:spcBef>
                        <a:spcAft>
                          <a:spcPts val="0"/>
                        </a:spcAft>
                      </a:pPr>
                      <a:r>
                        <a:rPr lang="en-US" sz="2000" dirty="0">
                          <a:effectLst/>
                          <a:latin typeface="Calibri" panose="020F0502020204030204" pitchFamily="34" charset="0"/>
                        </a:rPr>
                        <a:t>100 - 606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0B050"/>
                          </a:solidFill>
                          <a:effectLst/>
                          <a:latin typeface="Calibri" panose="020F0502020204030204" pitchFamily="34" charset="0"/>
                        </a:rPr>
                        <a:t>More than 500 years – Persecution of Christians… Internal Heresies… What other events occurred??  Why?? Any </a:t>
                      </a:r>
                      <a:r>
                        <a:rPr lang="en-US" sz="2000" b="1" dirty="0" smtClean="0">
                          <a:solidFill>
                            <a:srgbClr val="00B050"/>
                          </a:solidFill>
                          <a:effectLst/>
                          <a:latin typeface="Calibri" panose="020F0502020204030204" pitchFamily="34" charset="0"/>
                        </a:rPr>
                        <a:t>other reliable </a:t>
                      </a:r>
                      <a:r>
                        <a:rPr lang="en-US" sz="2000" b="1" dirty="0">
                          <a:solidFill>
                            <a:srgbClr val="00B050"/>
                          </a:solidFill>
                          <a:effectLst/>
                          <a:latin typeface="Calibri" panose="020F0502020204030204" pitchFamily="34" charset="0"/>
                        </a:rPr>
                        <a:t>[eyewitness] historical records?</a:t>
                      </a:r>
                      <a:endParaRPr lang="en-US" sz="20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2501">
                <a:tc>
                  <a:txBody>
                    <a:bodyPr/>
                    <a:lstStyle/>
                    <a:p>
                      <a:pPr marL="0" marR="0" algn="ctr">
                        <a:lnSpc>
                          <a:spcPct val="107000"/>
                        </a:lnSpc>
                        <a:spcBef>
                          <a:spcPts val="0"/>
                        </a:spcBef>
                        <a:spcAft>
                          <a:spcPts val="0"/>
                        </a:spcAft>
                      </a:pPr>
                      <a:r>
                        <a:rPr lang="en-US" sz="2000">
                          <a:effectLst/>
                          <a:latin typeface="Calibri" panose="020F0502020204030204" pitchFamily="34" charset="0"/>
                        </a:rPr>
                        <a:t>606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rPr>
                        <a:t>Roman Catholic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2501">
                <a:tc>
                  <a:txBody>
                    <a:bodyPr/>
                    <a:lstStyle/>
                    <a:p>
                      <a:pPr marL="0" marR="0" algn="ctr">
                        <a:lnSpc>
                          <a:spcPct val="107000"/>
                        </a:lnSpc>
                        <a:spcBef>
                          <a:spcPts val="0"/>
                        </a:spcBef>
                        <a:spcAft>
                          <a:spcPts val="0"/>
                        </a:spcAft>
                      </a:pPr>
                      <a:r>
                        <a:rPr lang="en-US" sz="2000">
                          <a:effectLst/>
                          <a:latin typeface="Calibri" panose="020F0502020204030204" pitchFamily="34" charset="0"/>
                        </a:rPr>
                        <a:t>622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rPr>
                        <a:t>Islam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2501">
                <a:tc>
                  <a:txBody>
                    <a:bodyPr/>
                    <a:lstStyle/>
                    <a:p>
                      <a:pPr marL="0" marR="0" algn="ctr">
                        <a:lnSpc>
                          <a:spcPct val="107000"/>
                        </a:lnSpc>
                        <a:spcBef>
                          <a:spcPts val="0"/>
                        </a:spcBef>
                        <a:spcAft>
                          <a:spcPts val="0"/>
                        </a:spcAft>
                      </a:pPr>
                      <a:r>
                        <a:rPr lang="en-US" sz="2000">
                          <a:effectLst/>
                          <a:latin typeface="Calibri" panose="020F0502020204030204" pitchFamily="34" charset="0"/>
                        </a:rPr>
                        <a:t>1607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rPr>
                        <a:t>Baptist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2" name="TextBox 11"/>
          <p:cNvSpPr txBox="1"/>
          <p:nvPr/>
        </p:nvSpPr>
        <p:spPr>
          <a:xfrm>
            <a:off x="557212" y="5929837"/>
            <a:ext cx="4067039" cy="338554"/>
          </a:xfrm>
          <a:prstGeom prst="rect">
            <a:avLst/>
          </a:prstGeom>
          <a:noFill/>
          <a:ln w="28575">
            <a:solidFill>
              <a:schemeClr val="tx1"/>
            </a:solidFill>
          </a:ln>
        </p:spPr>
        <p:txBody>
          <a:bodyPr wrap="square" rtlCol="0">
            <a:spAutoFit/>
          </a:bodyPr>
          <a:lstStyle/>
          <a:p>
            <a:r>
              <a:rPr lang="en-US" sz="1600" dirty="0" smtClean="0"/>
              <a:t>Source: Maxwell, pg30 &amp; Ivy Conner, </a:t>
            </a:r>
            <a:r>
              <a:rPr lang="en-US" sz="1600" dirty="0" err="1" smtClean="0"/>
              <a:t>pg</a:t>
            </a:r>
            <a:r>
              <a:rPr lang="en-US" sz="1600" dirty="0" smtClean="0"/>
              <a:t> 1</a:t>
            </a:r>
            <a:endParaRPr lang="en-US" sz="1600" dirty="0"/>
          </a:p>
        </p:txBody>
      </p:sp>
    </p:spTree>
    <p:extLst>
      <p:ext uri="{BB962C8B-B14F-4D97-AF65-F5344CB8AC3E}">
        <p14:creationId xmlns:p14="http://schemas.microsoft.com/office/powerpoint/2010/main" val="38014701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3829" y="724944"/>
            <a:ext cx="11638456" cy="447305"/>
          </a:xfrm>
          <a:ln w="28575">
            <a:solidFill>
              <a:schemeClr val="tx1"/>
            </a:solidFill>
          </a:ln>
        </p:spPr>
        <p:txBody>
          <a:bodyPr anchor="ctr">
            <a:normAutofit fontScale="90000"/>
          </a:bodyPr>
          <a:lstStyle/>
          <a:p>
            <a:r>
              <a:rPr lang="en-US" sz="3600" b="1" dirty="0" smtClean="0">
                <a:latin typeface="Calibri" panose="020F0502020204030204" pitchFamily="34" charset="0"/>
              </a:rPr>
              <a:t>B13 - 606 A.D.- Roman Catholic - False doctrine &amp; their Teachers</a:t>
            </a:r>
            <a:endParaRPr lang="en-US" sz="3600" b="1" dirty="0">
              <a:latin typeface="Calibri" panose="020F0502020204030204" pitchFamily="34" charset="0"/>
            </a:endParaRPr>
          </a:p>
        </p:txBody>
      </p:sp>
      <p:sp>
        <p:nvSpPr>
          <p:cNvPr id="3" name="Subtitle 2"/>
          <p:cNvSpPr>
            <a:spLocks noGrp="1"/>
          </p:cNvSpPr>
          <p:nvPr>
            <p:ph type="subTitle" idx="1"/>
          </p:nvPr>
        </p:nvSpPr>
        <p:spPr>
          <a:xfrm>
            <a:off x="333829" y="1246098"/>
            <a:ext cx="11638456" cy="5189535"/>
          </a:xfrm>
          <a:ln w="28575">
            <a:solidFill>
              <a:schemeClr val="tx1"/>
            </a:solidFill>
          </a:ln>
        </p:spPr>
        <p:txBody>
          <a:bodyPr>
            <a:normAutofit/>
          </a:bodyPr>
          <a:lstStyle/>
          <a:p>
            <a:pPr algn="ctr"/>
            <a:endParaRPr lang="en-US" sz="2800" dirty="0" smtClean="0">
              <a:latin typeface="Calibri" panose="020F0502020204030204" pitchFamily="34" charset="0"/>
            </a:endParaRPr>
          </a:p>
          <a:p>
            <a:pPr marL="457200" indent="-457200" algn="l">
              <a:buFont typeface="Arial" panose="020B0604020202020204" pitchFamily="34" charset="0"/>
              <a:buChar char="•"/>
            </a:pPr>
            <a:endParaRPr lang="en-US" sz="3200"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en-US" smtClean="0"/>
              <a:t>Bro Larry Washington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19</a:t>
            </a:fld>
            <a:endParaRPr lang="en-US" dirty="0"/>
          </a:p>
        </p:txBody>
      </p:sp>
      <p:sp>
        <p:nvSpPr>
          <p:cNvPr id="6" name="Date Placeholder 5"/>
          <p:cNvSpPr>
            <a:spLocks noGrp="1"/>
          </p:cNvSpPr>
          <p:nvPr>
            <p:ph type="dt" sz="half" idx="10"/>
          </p:nvPr>
        </p:nvSpPr>
        <p:spPr/>
        <p:txBody>
          <a:bodyPr/>
          <a:lstStyle/>
          <a:p>
            <a:r>
              <a:rPr lang="en-US" smtClean="0"/>
              <a:t>6/22/2019</a:t>
            </a:r>
            <a:endParaRPr lang="en-US" dirty="0"/>
          </a:p>
        </p:txBody>
      </p:sp>
      <p:pic>
        <p:nvPicPr>
          <p:cNvPr id="1027" name="Picture 3" descr="Boniface II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660" y="1475893"/>
            <a:ext cx="3220280" cy="2356659"/>
          </a:xfrm>
          <a:prstGeom prst="rect">
            <a:avLst/>
          </a:prstGeom>
          <a:noFill/>
          <a:ln w="38100">
            <a:solidFill>
              <a:srgbClr val="FFC000"/>
            </a:solidFill>
          </a:ln>
          <a:extLst>
            <a:ext uri="{909E8E84-426E-40DD-AFC4-6F175D3DCCD1}">
              <a14:hiddenFill xmlns:a14="http://schemas.microsoft.com/office/drawing/2010/main">
                <a:solidFill>
                  <a:srgbClr val="FFFFFF"/>
                </a:solidFill>
              </a14:hiddenFill>
            </a:ext>
          </a:extLst>
        </p:spPr>
      </p:pic>
      <p:sp>
        <p:nvSpPr>
          <p:cNvPr id="11" name="Rectangle 10"/>
          <p:cNvSpPr/>
          <p:nvPr/>
        </p:nvSpPr>
        <p:spPr>
          <a:xfrm>
            <a:off x="4301838" y="1484533"/>
            <a:ext cx="7417883" cy="4678204"/>
          </a:xfrm>
          <a:prstGeom prst="rect">
            <a:avLst/>
          </a:prstGeom>
          <a:ln w="38100">
            <a:solidFill>
              <a:srgbClr val="FFC000"/>
            </a:solidFill>
          </a:ln>
        </p:spPr>
        <p:txBody>
          <a:bodyPr wrap="square">
            <a:spAutoFit/>
          </a:bodyPr>
          <a:lstStyle/>
          <a:p>
            <a:r>
              <a:rPr lang="en-US" sz="2000" b="1" dirty="0" smtClean="0">
                <a:solidFill>
                  <a:srgbClr val="00B050"/>
                </a:solidFill>
                <a:latin typeface="Calibri" panose="020F0502020204030204" pitchFamily="34" charset="0"/>
              </a:rPr>
              <a:t>Boniface III </a:t>
            </a:r>
            <a:r>
              <a:rPr lang="en-US" sz="2000" dirty="0" smtClean="0">
                <a:latin typeface="Calibri" panose="020F0502020204030204" pitchFamily="34" charset="0"/>
              </a:rPr>
              <a:t>was appointed as the supreme head [universal  bishop or Pope of the church by Rome’s Emperor </a:t>
            </a:r>
            <a:r>
              <a:rPr lang="en-US" sz="2000" dirty="0" err="1" smtClean="0">
                <a:latin typeface="Calibri" panose="020F0502020204030204" pitchFamily="34" charset="0"/>
              </a:rPr>
              <a:t>Phocus</a:t>
            </a:r>
            <a:r>
              <a:rPr lang="en-US" sz="2000" dirty="0" smtClean="0">
                <a:latin typeface="Calibri" panose="020F0502020204030204" pitchFamily="34" charset="0"/>
              </a:rPr>
              <a:t> [606-607 A.D.] ]</a:t>
            </a:r>
          </a:p>
          <a:p>
            <a:r>
              <a:rPr lang="en-US" sz="2000" b="1" dirty="0" smtClean="0">
                <a:solidFill>
                  <a:srgbClr val="00B050"/>
                </a:solidFill>
                <a:latin typeface="Calibri" panose="020F0502020204030204" pitchFamily="34" charset="0"/>
              </a:rPr>
              <a:t>Man-made; False doctrines  [no NT scriptural support -</a:t>
            </a:r>
            <a:r>
              <a:rPr lang="en-US" sz="2000" b="1" dirty="0" err="1" smtClean="0">
                <a:solidFill>
                  <a:srgbClr val="00B050"/>
                </a:solidFill>
                <a:latin typeface="Calibri" panose="020F0502020204030204" pitchFamily="34" charset="0"/>
              </a:rPr>
              <a:t>Heb</a:t>
            </a:r>
            <a:r>
              <a:rPr lang="en-US" sz="2000" b="1" dirty="0" smtClean="0">
                <a:solidFill>
                  <a:srgbClr val="00B050"/>
                </a:solidFill>
                <a:latin typeface="Calibri" panose="020F0502020204030204" pitchFamily="34" charset="0"/>
              </a:rPr>
              <a:t> 8:6]:</a:t>
            </a:r>
          </a:p>
          <a:p>
            <a:pPr marL="457200" indent="-457200">
              <a:buFont typeface="+mj-lt"/>
              <a:buAutoNum type="arabicPeriod"/>
            </a:pPr>
            <a:r>
              <a:rPr lang="en-US" sz="2000" dirty="0" smtClean="0">
                <a:latin typeface="Calibri" panose="020F0502020204030204" pitchFamily="34" charset="0"/>
              </a:rPr>
              <a:t>Infant baptism – began in third century [300 A.D.] </a:t>
            </a:r>
          </a:p>
          <a:p>
            <a:pPr marL="457200" indent="-457200">
              <a:buFont typeface="+mj-lt"/>
              <a:buAutoNum type="arabicPeriod"/>
            </a:pPr>
            <a:r>
              <a:rPr lang="en-US" sz="2000" dirty="0" smtClean="0">
                <a:latin typeface="Calibri" panose="020F0502020204030204" pitchFamily="34" charset="0"/>
              </a:rPr>
              <a:t>Holy water – began in 120 A.D.</a:t>
            </a:r>
          </a:p>
          <a:p>
            <a:pPr marL="457200" indent="-457200">
              <a:buFont typeface="+mj-lt"/>
              <a:buAutoNum type="arabicPeriod"/>
            </a:pPr>
            <a:r>
              <a:rPr lang="en-US" sz="2000" dirty="0" smtClean="0">
                <a:latin typeface="Calibri" panose="020F0502020204030204" pitchFamily="34" charset="0"/>
              </a:rPr>
              <a:t>Celibacy urged for Priests – in 385 A.D.</a:t>
            </a:r>
          </a:p>
          <a:p>
            <a:pPr marL="457200" indent="-457200">
              <a:buFont typeface="+mj-lt"/>
              <a:buAutoNum type="arabicPeriod"/>
            </a:pPr>
            <a:r>
              <a:rPr lang="en-US" sz="2000" dirty="0" smtClean="0">
                <a:latin typeface="Calibri" panose="020F0502020204030204" pitchFamily="34" charset="0"/>
              </a:rPr>
              <a:t>Images Introduced – in 405 A.D.</a:t>
            </a:r>
          </a:p>
          <a:p>
            <a:pPr marL="457200" indent="-457200">
              <a:buFont typeface="+mj-lt"/>
              <a:buAutoNum type="arabicPeriod"/>
            </a:pPr>
            <a:r>
              <a:rPr lang="en-US" sz="2000" dirty="0" smtClean="0">
                <a:latin typeface="Calibri" panose="020F0502020204030204" pitchFamily="34" charset="0"/>
              </a:rPr>
              <a:t>Worship of Virgin Mary – in 431 A.D.</a:t>
            </a:r>
          </a:p>
          <a:p>
            <a:pPr marL="457200" indent="-457200">
              <a:buFont typeface="+mj-lt"/>
              <a:buAutoNum type="arabicPeriod"/>
            </a:pPr>
            <a:r>
              <a:rPr lang="en-US" sz="2000" dirty="0" smtClean="0">
                <a:latin typeface="Calibri" panose="020F0502020204030204" pitchFamily="34" charset="0"/>
              </a:rPr>
              <a:t>Purgatory – in 593 A.D. by Gregory the Great</a:t>
            </a:r>
          </a:p>
          <a:p>
            <a:pPr marL="457200" indent="-457200">
              <a:buFont typeface="+mj-lt"/>
              <a:buAutoNum type="arabicPeriod"/>
            </a:pPr>
            <a:r>
              <a:rPr lang="en-US" sz="2000" dirty="0" smtClean="0">
                <a:latin typeface="Calibri" panose="020F0502020204030204" pitchFamily="34" charset="0"/>
              </a:rPr>
              <a:t>Prayers directed to Mary, dead saints and angels – 600 A.D.</a:t>
            </a:r>
          </a:p>
          <a:p>
            <a:pPr marL="457200" indent="-457200">
              <a:buFont typeface="+mj-lt"/>
              <a:buAutoNum type="arabicPeriod"/>
            </a:pPr>
            <a:r>
              <a:rPr lang="en-US" sz="2000" dirty="0" smtClean="0">
                <a:latin typeface="Calibri" panose="020F0502020204030204" pitchFamily="34" charset="0"/>
              </a:rPr>
              <a:t>Instrumental music – in 670 A.D. by Pope </a:t>
            </a:r>
            <a:r>
              <a:rPr lang="en-US" sz="2000" dirty="0" err="1" smtClean="0">
                <a:latin typeface="Calibri" panose="020F0502020204030204" pitchFamily="34" charset="0"/>
              </a:rPr>
              <a:t>Vitalian</a:t>
            </a:r>
            <a:r>
              <a:rPr lang="en-US" sz="2000" dirty="0" smtClean="0">
                <a:latin typeface="Calibri" panose="020F0502020204030204" pitchFamily="34" charset="0"/>
              </a:rPr>
              <a:t>, threaten division, therefore, discontinued for 150 </a:t>
            </a:r>
            <a:r>
              <a:rPr lang="en-US" sz="2000" dirty="0" err="1" smtClean="0">
                <a:latin typeface="Calibri" panose="020F0502020204030204" pitchFamily="34" charset="0"/>
              </a:rPr>
              <a:t>yrs</a:t>
            </a:r>
            <a:r>
              <a:rPr lang="en-US" sz="2000" dirty="0" smtClean="0">
                <a:latin typeface="Calibri" panose="020F0502020204030204" pitchFamily="34" charset="0"/>
              </a:rPr>
              <a:t>; began in 800</a:t>
            </a:r>
          </a:p>
          <a:p>
            <a:pPr marL="457200" indent="-457200">
              <a:buFont typeface="+mj-lt"/>
              <a:buAutoNum type="arabicPeriod"/>
            </a:pPr>
            <a:r>
              <a:rPr lang="en-US" sz="2000" dirty="0">
                <a:latin typeface="Calibri" panose="020F0502020204030204" pitchFamily="34" charset="0"/>
              </a:rPr>
              <a:t>Confession of Sins to Priests – in 1215 A.D., by Pope Innocent III</a:t>
            </a:r>
          </a:p>
          <a:p>
            <a:pPr marL="342900" indent="-342900">
              <a:buFont typeface="Wingdings" panose="05000000000000000000" pitchFamily="2" charset="2"/>
              <a:buChar char="Ø"/>
            </a:pPr>
            <a:r>
              <a:rPr lang="en-US" sz="2000" b="1" dirty="0" smtClean="0">
                <a:solidFill>
                  <a:srgbClr val="00B050"/>
                </a:solidFill>
                <a:latin typeface="Calibri" panose="020F0502020204030204" pitchFamily="34" charset="0"/>
              </a:rPr>
              <a:t>16 others listed in the book</a:t>
            </a:r>
          </a:p>
          <a:p>
            <a:r>
              <a:rPr lang="en-US" dirty="0" err="1" smtClean="0">
                <a:latin typeface="Calibri" panose="020F0502020204030204" pitchFamily="34" charset="0"/>
              </a:rPr>
              <a:t>Pg</a:t>
            </a:r>
            <a:r>
              <a:rPr lang="en-US" dirty="0" smtClean="0">
                <a:latin typeface="Calibri" panose="020F0502020204030204" pitchFamily="34" charset="0"/>
              </a:rPr>
              <a:t> 35-37 in the book</a:t>
            </a:r>
            <a:endParaRPr lang="en-US" dirty="0">
              <a:latin typeface="Calibri" panose="020F0502020204030204" pitchFamily="34" charset="0"/>
            </a:endParaRPr>
          </a:p>
        </p:txBody>
      </p:sp>
      <p:pic>
        <p:nvPicPr>
          <p:cNvPr id="1026" name="Picture 2" descr="Photograph of Pope Franc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660" y="4446343"/>
            <a:ext cx="1547795" cy="1838009"/>
          </a:xfrm>
          <a:prstGeom prst="rect">
            <a:avLst/>
          </a:prstGeom>
          <a:noFill/>
          <a:ln w="38100">
            <a:solidFill>
              <a:srgbClr val="FFC000"/>
            </a:solidFill>
          </a:ln>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28431" y="3975835"/>
            <a:ext cx="3702177" cy="369332"/>
          </a:xfrm>
          <a:prstGeom prst="rect">
            <a:avLst/>
          </a:prstGeom>
          <a:noFill/>
          <a:ln w="38100">
            <a:solidFill>
              <a:srgbClr val="FFC000"/>
            </a:solidFill>
          </a:ln>
        </p:spPr>
        <p:txBody>
          <a:bodyPr wrap="square" rtlCol="0">
            <a:spAutoFit/>
          </a:bodyPr>
          <a:lstStyle/>
          <a:p>
            <a:r>
              <a:rPr lang="en-US" b="1" dirty="0" smtClean="0">
                <a:solidFill>
                  <a:srgbClr val="0070C0"/>
                </a:solidFill>
              </a:rPr>
              <a:t>254 Popes </a:t>
            </a:r>
            <a:r>
              <a:rPr lang="en-US" dirty="0" smtClean="0"/>
              <a:t>[</a:t>
            </a:r>
            <a:r>
              <a:rPr lang="en-US" dirty="0" err="1" smtClean="0"/>
              <a:t>Yr</a:t>
            </a:r>
            <a:r>
              <a:rPr lang="en-US" dirty="0" smtClean="0"/>
              <a:t> 606 – 2013] = </a:t>
            </a:r>
            <a:r>
              <a:rPr lang="en-US" b="1" u="sng" dirty="0" smtClean="0">
                <a:solidFill>
                  <a:srgbClr val="0070C0"/>
                </a:solidFill>
              </a:rPr>
              <a:t>1407 </a:t>
            </a:r>
            <a:r>
              <a:rPr lang="en-US" b="1" u="sng" dirty="0" err="1" smtClean="0">
                <a:solidFill>
                  <a:srgbClr val="0070C0"/>
                </a:solidFill>
              </a:rPr>
              <a:t>yrs</a:t>
            </a:r>
            <a:endParaRPr lang="en-US" b="1" u="sng" dirty="0">
              <a:solidFill>
                <a:srgbClr val="0070C0"/>
              </a:solidFill>
            </a:endParaRPr>
          </a:p>
        </p:txBody>
      </p:sp>
      <p:sp>
        <p:nvSpPr>
          <p:cNvPr id="8" name="TextBox 7"/>
          <p:cNvSpPr txBox="1"/>
          <p:nvPr/>
        </p:nvSpPr>
        <p:spPr>
          <a:xfrm>
            <a:off x="2312687" y="4446343"/>
            <a:ext cx="1740983" cy="1477328"/>
          </a:xfrm>
          <a:prstGeom prst="rect">
            <a:avLst/>
          </a:prstGeom>
          <a:noFill/>
          <a:ln w="38100">
            <a:solidFill>
              <a:srgbClr val="FFC000"/>
            </a:solidFill>
          </a:ln>
        </p:spPr>
        <p:txBody>
          <a:bodyPr wrap="square" rtlCol="0">
            <a:spAutoFit/>
          </a:bodyPr>
          <a:lstStyle/>
          <a:p>
            <a:r>
              <a:rPr lang="en-US" b="1" dirty="0" smtClean="0">
                <a:solidFill>
                  <a:srgbClr val="0070C0"/>
                </a:solidFill>
              </a:rPr>
              <a:t>Pope Francis – 1</a:t>
            </a:r>
            <a:r>
              <a:rPr lang="en-US" b="1" baseline="30000" dirty="0" smtClean="0">
                <a:solidFill>
                  <a:srgbClr val="0070C0"/>
                </a:solidFill>
              </a:rPr>
              <a:t>st</a:t>
            </a:r>
            <a:r>
              <a:rPr lang="en-US" b="1" dirty="0" smtClean="0">
                <a:solidFill>
                  <a:srgbClr val="0070C0"/>
                </a:solidFill>
              </a:rPr>
              <a:t> Pope born outside Europe; in Argentinian [South America</a:t>
            </a:r>
            <a:r>
              <a:rPr lang="en-US" dirty="0" smtClean="0"/>
              <a:t>]</a:t>
            </a:r>
            <a:endParaRPr lang="en-US" dirty="0"/>
          </a:p>
        </p:txBody>
      </p:sp>
      <p:pic>
        <p:nvPicPr>
          <p:cNvPr id="12" name="Picture 2" descr="Greenville Avenue Church of Chris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6542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450" y="748457"/>
            <a:ext cx="11587163" cy="516781"/>
          </a:xfrm>
          <a:ln w="28575">
            <a:solidFill>
              <a:schemeClr val="tx1"/>
            </a:solidFill>
          </a:ln>
        </p:spPr>
        <p:txBody>
          <a:bodyPr anchor="b">
            <a:normAutofit fontScale="90000"/>
          </a:bodyPr>
          <a:lstStyle/>
          <a:p>
            <a:r>
              <a:rPr lang="en-US" sz="3600" b="1" dirty="0">
                <a:latin typeface="Calibri" panose="020F0502020204030204" pitchFamily="34" charset="0"/>
              </a:rPr>
              <a:t/>
            </a:r>
            <a:br>
              <a:rPr lang="en-US" sz="3600" b="1" dirty="0">
                <a:latin typeface="Calibri" panose="020F0502020204030204" pitchFamily="34" charset="0"/>
              </a:rPr>
            </a:br>
            <a:r>
              <a:rPr lang="en-US" sz="3600" b="1" dirty="0" smtClean="0">
                <a:latin typeface="Calibri" panose="020F0502020204030204" pitchFamily="34" charset="0"/>
              </a:rPr>
              <a:t>Part A – Who and what is a False teacher?</a:t>
            </a:r>
            <a:endParaRPr lang="en-US" sz="3600" b="1" dirty="0">
              <a:latin typeface="Calibri" panose="020F0502020204030204" pitchFamily="34" charset="0"/>
            </a:endParaRPr>
          </a:p>
        </p:txBody>
      </p:sp>
      <p:sp>
        <p:nvSpPr>
          <p:cNvPr id="3" name="Subtitle 2"/>
          <p:cNvSpPr>
            <a:spLocks noGrp="1"/>
          </p:cNvSpPr>
          <p:nvPr>
            <p:ph type="subTitle" idx="1"/>
          </p:nvPr>
        </p:nvSpPr>
        <p:spPr>
          <a:xfrm>
            <a:off x="171449" y="1398587"/>
            <a:ext cx="11587164" cy="4957763"/>
          </a:xfrm>
          <a:noFill/>
          <a:ln w="28575">
            <a:solidFill>
              <a:schemeClr val="tx1"/>
            </a:solidFill>
          </a:ln>
        </p:spPr>
        <p:txBody>
          <a:bodyPr>
            <a:normAutofit fontScale="92500" lnSpcReduction="20000"/>
          </a:bodyPr>
          <a:lstStyle/>
          <a:p>
            <a:pPr lvl="0"/>
            <a:r>
              <a:rPr lang="en-US" sz="2000" b="1" dirty="0" smtClean="0">
                <a:solidFill>
                  <a:srgbClr val="00B050"/>
                </a:solidFill>
              </a:rPr>
              <a:t>Let’s begin with word definitions for Part A - Webster’s dictionary:</a:t>
            </a:r>
          </a:p>
          <a:p>
            <a:pPr marL="342900" lvl="0" indent="-342900" algn="l">
              <a:buFont typeface="Wingdings" panose="05000000000000000000" pitchFamily="2" charset="2"/>
              <a:buChar char="v"/>
            </a:pPr>
            <a:r>
              <a:rPr lang="en-US" sz="2000" b="1" dirty="0" smtClean="0">
                <a:solidFill>
                  <a:srgbClr val="0070C0"/>
                </a:solidFill>
                <a:latin typeface="Calibri" panose="020F0502020204030204" pitchFamily="34" charset="0"/>
              </a:rPr>
              <a:t>False</a:t>
            </a:r>
            <a:r>
              <a:rPr lang="en-US" sz="2000" b="1" dirty="0" smtClean="0">
                <a:latin typeface="Calibri" panose="020F0502020204030204" pitchFamily="34" charset="0"/>
              </a:rPr>
              <a:t> – 1- Contrary to facts or truth, [who establishes the facts or truth? Will be discussed in other slides] , 2 – Insincere or [hypocritical], </a:t>
            </a:r>
            <a:r>
              <a:rPr lang="en-US" sz="2000" b="1" dirty="0" err="1" smtClean="0">
                <a:latin typeface="Calibri" panose="020F0502020204030204" pitchFamily="34" charset="0"/>
              </a:rPr>
              <a:t>ie</a:t>
            </a:r>
            <a:r>
              <a:rPr lang="en-US" sz="2000" b="1" dirty="0" smtClean="0">
                <a:latin typeface="Calibri" panose="020F0502020204030204" pitchFamily="34" charset="0"/>
              </a:rPr>
              <a:t>, not trustworthy</a:t>
            </a:r>
          </a:p>
          <a:p>
            <a:pPr marL="342900" lvl="0" indent="-342900" algn="l">
              <a:buFont typeface="Wingdings" panose="05000000000000000000" pitchFamily="2" charset="2"/>
              <a:buChar char="v"/>
            </a:pPr>
            <a:r>
              <a:rPr lang="en-US" sz="2000" b="1" dirty="0" smtClean="0">
                <a:solidFill>
                  <a:srgbClr val="0070C0"/>
                </a:solidFill>
                <a:latin typeface="Calibri" panose="020F0502020204030204" pitchFamily="34" charset="0"/>
              </a:rPr>
              <a:t>Teacher</a:t>
            </a:r>
            <a:r>
              <a:rPr lang="en-US" sz="2000" b="1" dirty="0" smtClean="0">
                <a:latin typeface="Calibri" panose="020F0502020204030204" pitchFamily="34" charset="0"/>
              </a:rPr>
              <a:t> – 1 – one who teaches a subject or topic, 2 – “SME- subject matter expert”</a:t>
            </a:r>
          </a:p>
          <a:p>
            <a:pPr marL="342900" lvl="0" indent="-342900" algn="l">
              <a:buFont typeface="Wingdings" panose="05000000000000000000" pitchFamily="2" charset="2"/>
              <a:buChar char="v"/>
            </a:pPr>
            <a:r>
              <a:rPr lang="en-US" sz="2000" b="1" dirty="0">
                <a:solidFill>
                  <a:srgbClr val="00B050"/>
                </a:solidFill>
              </a:rPr>
              <a:t>False teacher </a:t>
            </a:r>
            <a:r>
              <a:rPr lang="en-US" sz="2000" b="1" dirty="0">
                <a:solidFill>
                  <a:schemeClr val="accent5"/>
                </a:solidFill>
              </a:rPr>
              <a:t>– 1- one who teaches contrary to the facts or truth, 2- one </a:t>
            </a:r>
            <a:r>
              <a:rPr lang="en-US" sz="2000" b="1" dirty="0" smtClean="0">
                <a:solidFill>
                  <a:schemeClr val="accent5"/>
                </a:solidFill>
              </a:rPr>
              <a:t>who’s </a:t>
            </a:r>
            <a:r>
              <a:rPr lang="en-US" sz="2000" b="1" dirty="0">
                <a:solidFill>
                  <a:schemeClr val="accent5"/>
                </a:solidFill>
              </a:rPr>
              <a:t>teaching is insincere or hypocritical</a:t>
            </a:r>
          </a:p>
          <a:p>
            <a:pPr marL="342900" lvl="0" indent="-342900" algn="l">
              <a:buFont typeface="Wingdings" panose="05000000000000000000" pitchFamily="2" charset="2"/>
              <a:buChar char="v"/>
            </a:pPr>
            <a:r>
              <a:rPr lang="en-US" sz="2000" b="1" dirty="0" smtClean="0">
                <a:solidFill>
                  <a:srgbClr val="00B050"/>
                </a:solidFill>
                <a:latin typeface="Calibri" panose="020F0502020204030204" pitchFamily="34" charset="0"/>
              </a:rPr>
              <a:t>Messiah</a:t>
            </a:r>
            <a:r>
              <a:rPr lang="en-US" sz="2000" b="1" dirty="0" smtClean="0">
                <a:latin typeface="Calibri" panose="020F0502020204030204" pitchFamily="34" charset="0"/>
              </a:rPr>
              <a:t> – [1] Judaism – A king who will be sent by God to save the Jews, [2] Christianity – a person who is expected to save people from a very bad situation </a:t>
            </a:r>
          </a:p>
          <a:p>
            <a:pPr marL="342900" lvl="0" indent="-342900" algn="l">
              <a:buFont typeface="Wingdings" panose="05000000000000000000" pitchFamily="2" charset="2"/>
              <a:buChar char="v"/>
            </a:pPr>
            <a:r>
              <a:rPr lang="en-US" sz="2000" b="1" dirty="0" smtClean="0">
                <a:solidFill>
                  <a:srgbClr val="00B050"/>
                </a:solidFill>
                <a:latin typeface="Calibri" panose="020F0502020204030204" pitchFamily="34" charset="0"/>
              </a:rPr>
              <a:t>Prophet</a:t>
            </a:r>
            <a:r>
              <a:rPr lang="en-US" sz="2000" b="1" dirty="0" smtClean="0">
                <a:latin typeface="Calibri" panose="020F0502020204030204" pitchFamily="34" charset="0"/>
              </a:rPr>
              <a:t> – [1] one who foretells future events, [2] one who utters divinely inspired revelations</a:t>
            </a:r>
          </a:p>
          <a:p>
            <a:pPr marL="342900" lvl="0" indent="-342900" algn="l">
              <a:buFont typeface="Wingdings" panose="05000000000000000000" pitchFamily="2" charset="2"/>
              <a:buChar char="v"/>
            </a:pPr>
            <a:r>
              <a:rPr lang="en-US" sz="2000" b="1" dirty="0" smtClean="0">
                <a:solidFill>
                  <a:srgbClr val="0070C0"/>
                </a:solidFill>
                <a:latin typeface="Calibri" panose="020F0502020204030204" pitchFamily="34" charset="0"/>
              </a:rPr>
              <a:t>Law</a:t>
            </a:r>
            <a:r>
              <a:rPr lang="en-US" sz="2000" b="1" dirty="0" smtClean="0">
                <a:latin typeface="Calibri" panose="020F0502020204030204" pitchFamily="34" charset="0"/>
              </a:rPr>
              <a:t> – a rule made by the governing body, </a:t>
            </a:r>
            <a:r>
              <a:rPr lang="en-US" sz="2000" b="1" dirty="0" err="1" smtClean="0">
                <a:latin typeface="Calibri" panose="020F0502020204030204" pitchFamily="34" charset="0"/>
              </a:rPr>
              <a:t>ie</a:t>
            </a:r>
            <a:r>
              <a:rPr lang="en-US" sz="2000" b="1" dirty="0" smtClean="0">
                <a:latin typeface="Calibri" panose="020F0502020204030204" pitchFamily="34" charset="0"/>
              </a:rPr>
              <a:t>, government of a town, state, </a:t>
            </a:r>
            <a:r>
              <a:rPr lang="en-US" sz="2000" b="1" dirty="0" err="1">
                <a:latin typeface="Calibri" panose="020F0502020204030204" pitchFamily="34" charset="0"/>
              </a:rPr>
              <a:t>countryFor</a:t>
            </a:r>
            <a:r>
              <a:rPr lang="en-US" sz="2000" b="1" dirty="0">
                <a:latin typeface="Calibri" panose="020F0502020204030204" pitchFamily="34" charset="0"/>
              </a:rPr>
              <a:t> this presentation, we </a:t>
            </a:r>
            <a:r>
              <a:rPr lang="en-US" sz="2000" b="1" dirty="0">
                <a:solidFill>
                  <a:srgbClr val="0070C0"/>
                </a:solidFill>
                <a:latin typeface="Calibri" panose="020F0502020204030204" pitchFamily="34" charset="0"/>
              </a:rPr>
              <a:t>agree</a:t>
            </a:r>
            <a:r>
              <a:rPr lang="en-US" sz="2000" b="1" dirty="0">
                <a:latin typeface="Calibri" panose="020F0502020204030204" pitchFamily="34" charset="0"/>
              </a:rPr>
              <a:t> that Facts, Truth, Standards and Law are derived from the Bible </a:t>
            </a:r>
          </a:p>
          <a:p>
            <a:pPr marL="342900" lvl="0" indent="-342900" algn="l">
              <a:buFont typeface="Wingdings" panose="05000000000000000000" pitchFamily="2" charset="2"/>
              <a:buChar char="v"/>
            </a:pPr>
            <a:r>
              <a:rPr lang="en-US" sz="2000" b="1" dirty="0">
                <a:solidFill>
                  <a:srgbClr val="00B050"/>
                </a:solidFill>
                <a:latin typeface="Calibri" panose="020F0502020204030204" pitchFamily="34" charset="0"/>
              </a:rPr>
              <a:t>Showing results from NIV cell phone Bible Apps in OT &amp; NT</a:t>
            </a:r>
          </a:p>
          <a:p>
            <a:pPr marL="342900" lvl="0" indent="-342900" algn="l">
              <a:buFont typeface="Wingdings" panose="05000000000000000000" pitchFamily="2" charset="2"/>
              <a:buChar char="v"/>
            </a:pPr>
            <a:r>
              <a:rPr lang="en-US" sz="2000" b="1" dirty="0">
                <a:solidFill>
                  <a:srgbClr val="00B050"/>
                </a:solidFill>
                <a:latin typeface="Calibri" panose="020F0502020204030204" pitchFamily="34" charset="0"/>
              </a:rPr>
              <a:t>Facts - 38 ; Truth – 137; Standard[s]–– 29;  Law - 662 </a:t>
            </a:r>
          </a:p>
          <a:p>
            <a:pPr marL="342900" lvl="0" indent="-342900" algn="l">
              <a:buFont typeface="Wingdings" panose="05000000000000000000" pitchFamily="2" charset="2"/>
              <a:buChar char="v"/>
            </a:pPr>
            <a:r>
              <a:rPr lang="en-US" sz="2000" b="1" dirty="0">
                <a:solidFill>
                  <a:srgbClr val="00B050"/>
                </a:solidFill>
                <a:latin typeface="Calibri" panose="020F0502020204030204" pitchFamily="34" charset="0"/>
              </a:rPr>
              <a:t>For our study or presentation, I selected the word Truth from the Bible to direct our presentation regarding </a:t>
            </a:r>
            <a:r>
              <a:rPr lang="en-US" sz="2000" b="1" u="sng" dirty="0">
                <a:solidFill>
                  <a:srgbClr val="00B050"/>
                </a:solidFill>
                <a:latin typeface="Calibri" panose="020F0502020204030204" pitchFamily="34" charset="0"/>
              </a:rPr>
              <a:t>False teacher</a:t>
            </a:r>
            <a:r>
              <a:rPr lang="en-US" sz="2000" b="1" dirty="0">
                <a:latin typeface="Calibri" panose="020F0502020204030204" pitchFamily="34" charset="0"/>
              </a:rPr>
              <a:t>.</a:t>
            </a:r>
          </a:p>
          <a:p>
            <a:pPr marL="342900" lvl="0" indent="-342900" algn="l">
              <a:buFont typeface="Wingdings" panose="05000000000000000000" pitchFamily="2" charset="2"/>
              <a:buChar char="v"/>
            </a:pPr>
            <a:r>
              <a:rPr lang="en-US" sz="2000" b="1" dirty="0">
                <a:solidFill>
                  <a:srgbClr val="00B050"/>
                </a:solidFill>
                <a:latin typeface="Calibri" panose="020F0502020204030204" pitchFamily="34" charset="0"/>
              </a:rPr>
              <a:t>Truth</a:t>
            </a:r>
            <a:r>
              <a:rPr lang="en-US" sz="2000" b="1" dirty="0">
                <a:latin typeface="Calibri" panose="020F0502020204030204" pitchFamily="34" charset="0"/>
              </a:rPr>
              <a:t> will be expounded upon later in this </a:t>
            </a:r>
            <a:r>
              <a:rPr lang="en-US" sz="2000" b="1" dirty="0" smtClean="0">
                <a:latin typeface="Calibri" panose="020F0502020204030204" pitchFamily="34" charset="0"/>
              </a:rPr>
              <a:t>presentation</a:t>
            </a:r>
            <a:endParaRPr lang="en-US" sz="3200" dirty="0">
              <a:latin typeface="Calibri" panose="020F0502020204030204" pitchFamily="34" charset="0"/>
            </a:endParaRPr>
          </a:p>
        </p:txBody>
      </p:sp>
      <p:sp>
        <p:nvSpPr>
          <p:cNvPr id="5" name="Footer Placeholder 4"/>
          <p:cNvSpPr>
            <a:spLocks noGrp="1"/>
          </p:cNvSpPr>
          <p:nvPr>
            <p:ph type="ftr" sz="quarter" idx="11"/>
          </p:nvPr>
        </p:nvSpPr>
        <p:spPr/>
        <p:txBody>
          <a:bodyPr/>
          <a:lstStyle/>
          <a:p>
            <a:r>
              <a:rPr lang="en-US" smtClean="0"/>
              <a:t>Bro Larry Washington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2</a:t>
            </a:fld>
            <a:endParaRPr lang="en-US" dirty="0"/>
          </a:p>
        </p:txBody>
      </p:sp>
      <p:sp>
        <p:nvSpPr>
          <p:cNvPr id="7" name="Date Placeholder 6"/>
          <p:cNvSpPr>
            <a:spLocks noGrp="1"/>
          </p:cNvSpPr>
          <p:nvPr>
            <p:ph type="dt" sz="half" idx="10"/>
          </p:nvPr>
        </p:nvSpPr>
        <p:spPr/>
        <p:txBody>
          <a:bodyPr/>
          <a:lstStyle/>
          <a:p>
            <a:r>
              <a:rPr lang="en-US" smtClean="0"/>
              <a:t>6/22/2019</a:t>
            </a:r>
            <a:endParaRPr lang="en-US" dirty="0"/>
          </a:p>
        </p:txBody>
      </p:sp>
      <p:pic>
        <p:nvPicPr>
          <p:cNvPr id="8" name="Picture 2" descr="Greenville Avenue Church of Chri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3130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8686" y="657320"/>
            <a:ext cx="11783599" cy="447305"/>
          </a:xfrm>
          <a:ln w="28575">
            <a:solidFill>
              <a:schemeClr val="tx1"/>
            </a:solidFill>
          </a:ln>
        </p:spPr>
        <p:txBody>
          <a:bodyPr anchor="ctr">
            <a:normAutofit fontScale="90000"/>
          </a:bodyPr>
          <a:lstStyle/>
          <a:p>
            <a:r>
              <a:rPr lang="en-US" sz="3600" b="1" dirty="0" smtClean="0">
                <a:latin typeface="Calibri" panose="020F0502020204030204" pitchFamily="34" charset="0"/>
              </a:rPr>
              <a:t>B14 - 606 A.D.- Roman Catholic - False doctrine &amp; their Teachers</a:t>
            </a:r>
            <a:endParaRPr lang="en-US" sz="3600" b="1" dirty="0">
              <a:latin typeface="Calibri" panose="020F0502020204030204" pitchFamily="34" charset="0"/>
            </a:endParaRPr>
          </a:p>
        </p:txBody>
      </p:sp>
      <p:sp>
        <p:nvSpPr>
          <p:cNvPr id="3" name="Subtitle 2"/>
          <p:cNvSpPr>
            <a:spLocks noGrp="1"/>
          </p:cNvSpPr>
          <p:nvPr>
            <p:ph type="subTitle" idx="1"/>
          </p:nvPr>
        </p:nvSpPr>
        <p:spPr>
          <a:xfrm>
            <a:off x="188687" y="1178473"/>
            <a:ext cx="11783598" cy="5370623"/>
          </a:xfrm>
          <a:ln w="28575">
            <a:solidFill>
              <a:schemeClr val="tx1"/>
            </a:solidFill>
          </a:ln>
        </p:spPr>
        <p:txBody>
          <a:bodyPr>
            <a:normAutofit/>
          </a:bodyPr>
          <a:lstStyle/>
          <a:p>
            <a:pPr algn="ctr"/>
            <a:endParaRPr lang="en-US" sz="2800" dirty="0" smtClean="0">
              <a:latin typeface="Calibri" panose="020F0502020204030204" pitchFamily="34" charset="0"/>
            </a:endParaRPr>
          </a:p>
          <a:p>
            <a:pPr marL="457200" indent="-457200" algn="l">
              <a:buFont typeface="Arial" panose="020B0604020202020204" pitchFamily="34" charset="0"/>
              <a:buChar char="•"/>
            </a:pPr>
            <a:endParaRPr lang="en-US" sz="3200"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en-US" dirty="0" smtClean="0"/>
              <a:t>Bro Larry Washington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20</a:t>
            </a:fld>
            <a:endParaRPr lang="en-US" dirty="0"/>
          </a:p>
        </p:txBody>
      </p:sp>
      <p:sp>
        <p:nvSpPr>
          <p:cNvPr id="6" name="Date Placeholder 5"/>
          <p:cNvSpPr>
            <a:spLocks noGrp="1"/>
          </p:cNvSpPr>
          <p:nvPr>
            <p:ph type="dt" sz="half" idx="10"/>
          </p:nvPr>
        </p:nvSpPr>
        <p:spPr/>
        <p:txBody>
          <a:bodyPr/>
          <a:lstStyle/>
          <a:p>
            <a:r>
              <a:rPr lang="en-US" smtClean="0"/>
              <a:t>6/22/2019</a:t>
            </a:r>
            <a:endParaRPr lang="en-US" dirty="0"/>
          </a:p>
        </p:txBody>
      </p:sp>
      <p:sp>
        <p:nvSpPr>
          <p:cNvPr id="11" name="Rectangle 10"/>
          <p:cNvSpPr/>
          <p:nvPr/>
        </p:nvSpPr>
        <p:spPr>
          <a:xfrm>
            <a:off x="216581" y="3558374"/>
            <a:ext cx="2758153" cy="307777"/>
          </a:xfrm>
          <a:prstGeom prst="rect">
            <a:avLst/>
          </a:prstGeom>
          <a:ln w="38100">
            <a:solidFill>
              <a:srgbClr val="FFC000"/>
            </a:solidFill>
          </a:ln>
        </p:spPr>
        <p:txBody>
          <a:bodyPr wrap="square">
            <a:spAutoFit/>
          </a:bodyPr>
          <a:lstStyle/>
          <a:p>
            <a:r>
              <a:rPr lang="en-US" sz="1400" dirty="0" smtClean="0">
                <a:latin typeface="Calibri" panose="020F0502020204030204" pitchFamily="34" charset="0"/>
              </a:rPr>
              <a:t>Copyright by Brian Decker</a:t>
            </a:r>
            <a:endParaRPr lang="en-US" sz="1400" dirty="0">
              <a:latin typeface="Calibri" panose="020F0502020204030204" pitchFamily="34" charset="0"/>
            </a:endParaRPr>
          </a:p>
        </p:txBody>
      </p:sp>
      <p:pic>
        <p:nvPicPr>
          <p:cNvPr id="12" name="Picture 2" descr="Greenville Avenue Church of Chr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images-na.ssl-images-amazon.com/images/I/51vNZnK9EOL._SX331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581" y="1259489"/>
            <a:ext cx="2773604" cy="2291887"/>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
        <p:nvSpPr>
          <p:cNvPr id="13" name="Rectangle 12"/>
          <p:cNvSpPr/>
          <p:nvPr/>
        </p:nvSpPr>
        <p:spPr>
          <a:xfrm>
            <a:off x="3131268" y="1235881"/>
            <a:ext cx="8756527" cy="2646878"/>
          </a:xfrm>
          <a:prstGeom prst="rect">
            <a:avLst/>
          </a:prstGeom>
          <a:ln w="38100">
            <a:solidFill>
              <a:srgbClr val="FFC000"/>
            </a:solidFill>
          </a:ln>
        </p:spPr>
        <p:txBody>
          <a:bodyPr wrap="square">
            <a:spAutoFit/>
          </a:bodyPr>
          <a:lstStyle/>
          <a:p>
            <a:r>
              <a:rPr lang="en-US" sz="2000" b="1" dirty="0" smtClean="0">
                <a:solidFill>
                  <a:srgbClr val="00B050"/>
                </a:solidFill>
                <a:latin typeface="Calibri" panose="020F0502020204030204" pitchFamily="34" charset="0"/>
              </a:rPr>
              <a:t>The Catholic Manual </a:t>
            </a:r>
            <a:r>
              <a:rPr lang="en-US" sz="2000" dirty="0" smtClean="0">
                <a:solidFill>
                  <a:srgbClr val="00B050"/>
                </a:solidFill>
                <a:latin typeface="Calibri" panose="020F0502020204030204" pitchFamily="34" charset="0"/>
              </a:rPr>
              <a:t>–  a single volume compendium providing a </a:t>
            </a:r>
            <a:r>
              <a:rPr lang="en-US" sz="2000" b="1" dirty="0" smtClean="0">
                <a:solidFill>
                  <a:srgbClr val="00B050"/>
                </a:solidFill>
                <a:latin typeface="Calibri" panose="020F0502020204030204" pitchFamily="34" charset="0"/>
              </a:rPr>
              <a:t>summary of the required beliefs to be held by members of the Catholic faith,</a:t>
            </a:r>
          </a:p>
          <a:p>
            <a:pPr marL="285750" indent="-285750">
              <a:buFont typeface="Arial" panose="020B0604020202020204" pitchFamily="34" charset="0"/>
              <a:buChar char="•"/>
            </a:pPr>
            <a:r>
              <a:rPr lang="en-US" dirty="0" smtClean="0">
                <a:latin typeface="Calibri" panose="020F0502020204030204" pitchFamily="34" charset="0"/>
              </a:rPr>
              <a:t>the </a:t>
            </a:r>
            <a:r>
              <a:rPr lang="en-US" b="1" dirty="0" smtClean="0">
                <a:solidFill>
                  <a:srgbClr val="0070C0"/>
                </a:solidFill>
                <a:latin typeface="Calibri" panose="020F0502020204030204" pitchFamily="34" charset="0"/>
              </a:rPr>
              <a:t>primary prayers </a:t>
            </a:r>
            <a:r>
              <a:rPr lang="en-US" dirty="0" smtClean="0">
                <a:latin typeface="Calibri" panose="020F0502020204030204" pitchFamily="34" charset="0"/>
              </a:rPr>
              <a:t>of the Church, </a:t>
            </a:r>
          </a:p>
          <a:p>
            <a:pPr marL="285750" indent="-285750">
              <a:buFont typeface="Arial" panose="020B0604020202020204" pitchFamily="34" charset="0"/>
              <a:buChar char="•"/>
            </a:pPr>
            <a:r>
              <a:rPr lang="en-US" dirty="0" smtClean="0">
                <a:latin typeface="Calibri" panose="020F0502020204030204" pitchFamily="34" charset="0"/>
              </a:rPr>
              <a:t>daily mediations and guides for common devotional acts, </a:t>
            </a:r>
          </a:p>
          <a:p>
            <a:pPr marL="285750" indent="-285750">
              <a:buFont typeface="Arial" panose="020B0604020202020204" pitchFamily="34" charset="0"/>
              <a:buChar char="•"/>
            </a:pPr>
            <a:r>
              <a:rPr lang="en-US" dirty="0" smtClean="0">
                <a:latin typeface="Calibri" panose="020F0502020204030204" pitchFamily="34" charset="0"/>
              </a:rPr>
              <a:t>including how to pray the Rosary and the Stations of the Cross. </a:t>
            </a:r>
          </a:p>
          <a:p>
            <a:pPr marL="285750" indent="-285750">
              <a:buFont typeface="Arial" panose="020B0604020202020204" pitchFamily="34" charset="0"/>
              <a:buChar char="•"/>
            </a:pPr>
            <a:r>
              <a:rPr lang="en-US" dirty="0" smtClean="0">
                <a:latin typeface="Calibri" panose="020F0502020204030204" pitchFamily="34" charset="0"/>
              </a:rPr>
              <a:t>The Manual is </a:t>
            </a:r>
            <a:r>
              <a:rPr lang="en-US" b="1" dirty="0" smtClean="0">
                <a:solidFill>
                  <a:srgbClr val="0070C0"/>
                </a:solidFill>
                <a:latin typeface="Calibri" panose="020F0502020204030204" pitchFamily="34" charset="0"/>
              </a:rPr>
              <a:t>intended</a:t>
            </a:r>
            <a:r>
              <a:rPr lang="en-US" dirty="0" smtClean="0">
                <a:solidFill>
                  <a:srgbClr val="0070C0"/>
                </a:solidFill>
                <a:latin typeface="Calibri" panose="020F0502020204030204" pitchFamily="34" charset="0"/>
              </a:rPr>
              <a:t> </a:t>
            </a:r>
            <a:r>
              <a:rPr lang="en-US" dirty="0" smtClean="0">
                <a:latin typeface="Calibri" panose="020F0502020204030204" pitchFamily="34" charset="0"/>
              </a:rPr>
              <a:t>to provide a reference for the edification and inspiration of those who are </a:t>
            </a:r>
            <a:r>
              <a:rPr lang="en-US" b="1" dirty="0" smtClean="0">
                <a:solidFill>
                  <a:srgbClr val="0070C0"/>
                </a:solidFill>
                <a:latin typeface="Calibri" panose="020F0502020204030204" pitchFamily="34" charset="0"/>
              </a:rPr>
              <a:t>members of the Catholic Church </a:t>
            </a:r>
          </a:p>
          <a:p>
            <a:pPr marL="285750" indent="-285750">
              <a:buFont typeface="Arial" panose="020B0604020202020204" pitchFamily="34" charset="0"/>
              <a:buChar char="•"/>
            </a:pPr>
            <a:r>
              <a:rPr lang="en-US" dirty="0" smtClean="0">
                <a:latin typeface="Calibri" panose="020F0502020204030204" pitchFamily="34" charset="0"/>
              </a:rPr>
              <a:t>or those who feel themselves called to a better understanding of a daily life in Christ. </a:t>
            </a:r>
            <a:r>
              <a:rPr lang="en-US" b="1" dirty="0" smtClean="0">
                <a:solidFill>
                  <a:srgbClr val="0070C0"/>
                </a:solidFill>
                <a:latin typeface="Calibri" panose="020F0502020204030204" pitchFamily="34" charset="0"/>
              </a:rPr>
              <a:t> </a:t>
            </a:r>
            <a:endParaRPr lang="en-US" dirty="0" smtClean="0">
              <a:latin typeface="Calibri" panose="020F0502020204030204" pitchFamily="34" charset="0"/>
            </a:endParaRPr>
          </a:p>
          <a:p>
            <a:r>
              <a:rPr lang="en-US" dirty="0" smtClean="0">
                <a:latin typeface="Calibri" panose="020F0502020204030204" pitchFamily="34" charset="0"/>
              </a:rPr>
              <a:t>   </a:t>
            </a:r>
            <a:endParaRPr lang="en-US" dirty="0">
              <a:latin typeface="Calibri" panose="020F0502020204030204" pitchFamily="34" charset="0"/>
            </a:endParaRPr>
          </a:p>
        </p:txBody>
      </p:sp>
      <p:sp>
        <p:nvSpPr>
          <p:cNvPr id="15" name="Rectangle 14"/>
          <p:cNvSpPr/>
          <p:nvPr/>
        </p:nvSpPr>
        <p:spPr>
          <a:xfrm>
            <a:off x="273175" y="3963775"/>
            <a:ext cx="11614620" cy="2585323"/>
          </a:xfrm>
          <a:prstGeom prst="rect">
            <a:avLst/>
          </a:prstGeom>
          <a:ln w="57150">
            <a:solidFill>
              <a:srgbClr val="FFC000"/>
            </a:solidFill>
          </a:ln>
        </p:spPr>
        <p:txBody>
          <a:bodyPr wrap="square">
            <a:spAutoFit/>
          </a:bodyPr>
          <a:lstStyle/>
          <a:p>
            <a:r>
              <a:rPr lang="en-US" sz="1600" b="1" dirty="0">
                <a:latin typeface="Calibri" panose="020F0502020204030204" pitchFamily="34" charset="0"/>
              </a:rPr>
              <a:t>Timeline of Catholic/Orthodox Church </a:t>
            </a:r>
            <a:r>
              <a:rPr lang="en-US" sz="1600" b="1" dirty="0" smtClean="0">
                <a:latin typeface="Calibri" panose="020F0502020204030204" pitchFamily="34" charset="0"/>
              </a:rPr>
              <a:t>relations:  </a:t>
            </a:r>
            <a:r>
              <a:rPr lang="en-US" sz="1600" b="1" u="sng" dirty="0" smtClean="0">
                <a:hlinkClick r:id="rId4"/>
              </a:rPr>
              <a:t>https</a:t>
            </a:r>
            <a:r>
              <a:rPr lang="en-US" sz="1600" b="1" u="sng" dirty="0">
                <a:hlinkClick r:id="rId4"/>
              </a:rPr>
              <a:t>://www.catholicbridge.com/catholic/timeline-of-catholic-church.php</a:t>
            </a:r>
            <a:endParaRPr lang="en-US" sz="1600" b="1" dirty="0"/>
          </a:p>
          <a:p>
            <a:r>
              <a:rPr lang="en-US" sz="1600" b="1" dirty="0" smtClean="0">
                <a:solidFill>
                  <a:srgbClr val="0070C0"/>
                </a:solidFill>
                <a:latin typeface="Calibri" panose="020F0502020204030204" pitchFamily="34" charset="0"/>
              </a:rPr>
              <a:t>AD</a:t>
            </a:r>
            <a:r>
              <a:rPr lang="en-US" sz="1600" b="1" dirty="0">
                <a:solidFill>
                  <a:srgbClr val="0070C0"/>
                </a:solidFill>
                <a:latin typeface="Calibri" panose="020F0502020204030204" pitchFamily="34" charset="0"/>
              </a:rPr>
              <a:t>	</a:t>
            </a:r>
            <a:r>
              <a:rPr lang="en-US" sz="1600" b="1" dirty="0" smtClean="0">
                <a:solidFill>
                  <a:srgbClr val="0070C0"/>
                </a:solidFill>
                <a:latin typeface="Calibri" panose="020F0502020204030204" pitchFamily="34" charset="0"/>
              </a:rPr>
              <a:t>Event         [Timeline years AD 1-500]</a:t>
            </a:r>
            <a:endParaRPr lang="en-US" sz="1600" b="1" dirty="0">
              <a:solidFill>
                <a:srgbClr val="0070C0"/>
              </a:solidFill>
              <a:latin typeface="Calibri" panose="020F0502020204030204" pitchFamily="34" charset="0"/>
            </a:endParaRPr>
          </a:p>
          <a:p>
            <a:r>
              <a:rPr lang="en-US" sz="1600" dirty="0">
                <a:latin typeface="Calibri" panose="020F0502020204030204" pitchFamily="34" charset="0"/>
              </a:rPr>
              <a:t>20s	*c. 29 AD Our Lord's Resurrection. The First Pentecost</a:t>
            </a:r>
            <a:r>
              <a:rPr lang="en-US" sz="1600" b="1" dirty="0">
                <a:solidFill>
                  <a:srgbClr val="0070C0"/>
                </a:solidFill>
                <a:latin typeface="Calibri" panose="020F0502020204030204" pitchFamily="34" charset="0"/>
              </a:rPr>
              <a:t>. St. Peter </a:t>
            </a:r>
            <a:r>
              <a:rPr lang="en-US" sz="1600" dirty="0">
                <a:latin typeface="Calibri" panose="020F0502020204030204" pitchFamily="34" charset="0"/>
              </a:rPr>
              <a:t>preaches in Jerusalem and converts three thousand people, creating the first Christian community.</a:t>
            </a:r>
          </a:p>
          <a:p>
            <a:r>
              <a:rPr lang="en-US" sz="1600" dirty="0">
                <a:latin typeface="Calibri" panose="020F0502020204030204" pitchFamily="34" charset="0"/>
              </a:rPr>
              <a:t>30s	*c. 35 Saul of Tarsus has an apparition of Jesus Christ and is converted to Christianity.</a:t>
            </a:r>
          </a:p>
          <a:p>
            <a:r>
              <a:rPr lang="en-US" sz="1600" dirty="0">
                <a:latin typeface="Calibri" panose="020F0502020204030204" pitchFamily="34" charset="0"/>
              </a:rPr>
              <a:t>*c. </a:t>
            </a:r>
            <a:r>
              <a:rPr lang="en-US" sz="1600" b="1" dirty="0">
                <a:solidFill>
                  <a:srgbClr val="0070C0"/>
                </a:solidFill>
                <a:latin typeface="Calibri" panose="020F0502020204030204" pitchFamily="34" charset="0"/>
              </a:rPr>
              <a:t>39 St. Peter </a:t>
            </a:r>
            <a:r>
              <a:rPr lang="en-US" sz="1600" dirty="0">
                <a:latin typeface="Calibri" panose="020F0502020204030204" pitchFamily="34" charset="0"/>
              </a:rPr>
              <a:t>baptizes Cornelius. This event marks the beginning of the missionizing to the Gentiles.</a:t>
            </a:r>
          </a:p>
          <a:p>
            <a:r>
              <a:rPr lang="en-US" sz="1600" dirty="0">
                <a:latin typeface="Calibri" panose="020F0502020204030204" pitchFamily="34" charset="0"/>
              </a:rPr>
              <a:t>40s	*42 The first persecution of Christians in Jerusalem under Herod Agrippa. Many Christians escape to Antioch, establishing its first community.</a:t>
            </a:r>
          </a:p>
          <a:p>
            <a:r>
              <a:rPr lang="en-US" sz="1600" dirty="0">
                <a:latin typeface="Calibri" panose="020F0502020204030204" pitchFamily="34" charset="0"/>
              </a:rPr>
              <a:t>*44 Martyrdom of </a:t>
            </a:r>
            <a:r>
              <a:rPr lang="en-US" sz="1600" b="1" dirty="0">
                <a:solidFill>
                  <a:srgbClr val="0070C0"/>
                </a:solidFill>
                <a:latin typeface="Calibri" panose="020F0502020204030204" pitchFamily="34" charset="0"/>
              </a:rPr>
              <a:t>St. James the Great</a:t>
            </a:r>
            <a:r>
              <a:rPr lang="en-US" sz="1600" dirty="0">
                <a:latin typeface="Calibri" panose="020F0502020204030204" pitchFamily="34" charset="0"/>
              </a:rPr>
              <a:t>, brother of the Apostle John. He is the first apostle to die for the faith. He was sentenced by Herod Agrippa in 44 AD. Today he is honored at the shrine of Santiago Compostela</a:t>
            </a:r>
            <a:r>
              <a:rPr lang="en-US" dirty="0"/>
              <a:t>.</a:t>
            </a:r>
          </a:p>
        </p:txBody>
      </p:sp>
    </p:spTree>
    <p:extLst>
      <p:ext uri="{BB962C8B-B14F-4D97-AF65-F5344CB8AC3E}">
        <p14:creationId xmlns:p14="http://schemas.microsoft.com/office/powerpoint/2010/main" val="2729775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738" y="537036"/>
            <a:ext cx="11858625" cy="481849"/>
          </a:xfrm>
          <a:ln w="28575">
            <a:solidFill>
              <a:schemeClr val="tx1"/>
            </a:solidFill>
          </a:ln>
        </p:spPr>
        <p:txBody>
          <a:bodyPr anchor="ctr">
            <a:normAutofit fontScale="90000"/>
          </a:bodyPr>
          <a:lstStyle/>
          <a:p>
            <a:r>
              <a:rPr lang="en-US" sz="3600" b="1" dirty="0" smtClean="0">
                <a:latin typeface="Calibri" panose="020F0502020204030204" pitchFamily="34" charset="0"/>
              </a:rPr>
              <a:t>B15 - 622 A.D.- Islam- History, False doctrine &amp; their Teachers</a:t>
            </a:r>
            <a:endParaRPr lang="en-US" sz="3600" b="1" dirty="0">
              <a:latin typeface="Calibri" panose="020F0502020204030204" pitchFamily="34" charset="0"/>
            </a:endParaRPr>
          </a:p>
        </p:txBody>
      </p:sp>
      <p:sp>
        <p:nvSpPr>
          <p:cNvPr id="3" name="Subtitle 2"/>
          <p:cNvSpPr>
            <a:spLocks noGrp="1"/>
          </p:cNvSpPr>
          <p:nvPr>
            <p:ph type="subTitle" idx="1"/>
          </p:nvPr>
        </p:nvSpPr>
        <p:spPr>
          <a:xfrm>
            <a:off x="185738" y="1110439"/>
            <a:ext cx="11858625" cy="5286376"/>
          </a:xfrm>
          <a:ln w="28575">
            <a:solidFill>
              <a:schemeClr val="tx1"/>
            </a:solidFill>
          </a:ln>
        </p:spPr>
        <p:txBody>
          <a:bodyPr>
            <a:normAutofit/>
          </a:bodyPr>
          <a:lstStyle/>
          <a:p>
            <a:pPr algn="ctr"/>
            <a:endParaRPr lang="en-US" sz="2800" dirty="0" smtClean="0">
              <a:latin typeface="Calibri" panose="020F0502020204030204" pitchFamily="34" charset="0"/>
            </a:endParaRPr>
          </a:p>
          <a:p>
            <a:pPr marL="457200" indent="-457200" algn="l">
              <a:buFont typeface="Arial" panose="020B0604020202020204" pitchFamily="34" charset="0"/>
              <a:buChar char="•"/>
            </a:pPr>
            <a:endParaRPr lang="en-US" sz="3200"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en-US" dirty="0" smtClean="0"/>
              <a:t>Bro Larry Washington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21</a:t>
            </a:fld>
            <a:endParaRPr lang="en-US" dirty="0"/>
          </a:p>
        </p:txBody>
      </p:sp>
      <p:sp>
        <p:nvSpPr>
          <p:cNvPr id="6" name="Date Placeholder 5"/>
          <p:cNvSpPr>
            <a:spLocks noGrp="1"/>
          </p:cNvSpPr>
          <p:nvPr>
            <p:ph type="dt" sz="half" idx="10"/>
          </p:nvPr>
        </p:nvSpPr>
        <p:spPr/>
        <p:txBody>
          <a:bodyPr/>
          <a:lstStyle/>
          <a:p>
            <a:r>
              <a:rPr lang="en-US" dirty="0" smtClean="0"/>
              <a:t>6/22/2019</a:t>
            </a:r>
            <a:endParaRPr lang="en-US" dirty="0"/>
          </a:p>
        </p:txBody>
      </p:sp>
      <p:pic>
        <p:nvPicPr>
          <p:cNvPr id="8" name="Picture 2" descr="Greenville Avenue Church of Chr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images-na.ssl-images-amazon.com/images/I/51xhuzR0P-L._SX331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258" y="1333756"/>
            <a:ext cx="3171825" cy="4512325"/>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
        <p:nvSpPr>
          <p:cNvPr id="12" name="Rectangle 11"/>
          <p:cNvSpPr/>
          <p:nvPr/>
        </p:nvSpPr>
        <p:spPr>
          <a:xfrm>
            <a:off x="3599003" y="1163834"/>
            <a:ext cx="8314440" cy="5324535"/>
          </a:xfrm>
          <a:prstGeom prst="rect">
            <a:avLst/>
          </a:prstGeom>
          <a:ln w="38100">
            <a:solidFill>
              <a:srgbClr val="FFC000"/>
            </a:solidFill>
          </a:ln>
        </p:spPr>
        <p:txBody>
          <a:bodyPr wrap="square">
            <a:spAutoFit/>
          </a:bodyPr>
          <a:lstStyle/>
          <a:p>
            <a:pPr marL="342900" indent="-342900">
              <a:buFont typeface="Arial" panose="020B0604020202020204" pitchFamily="34" charset="0"/>
              <a:buChar char="•"/>
            </a:pPr>
            <a:r>
              <a:rPr lang="en-US" sz="2000" b="1" dirty="0" smtClean="0">
                <a:solidFill>
                  <a:srgbClr val="00B050"/>
                </a:solidFill>
                <a:latin typeface="Calibri" panose="020F0502020204030204" pitchFamily="34" charset="0"/>
              </a:rPr>
              <a:t>“Prophet Mohammed </a:t>
            </a:r>
            <a:r>
              <a:rPr lang="en-US" sz="2000" dirty="0" smtClean="0">
                <a:latin typeface="Calibri" panose="020F0502020204030204" pitchFamily="34" charset="0"/>
              </a:rPr>
              <a:t>was the</a:t>
            </a:r>
            <a:r>
              <a:rPr lang="en-US" sz="2000" b="1" dirty="0" smtClean="0">
                <a:solidFill>
                  <a:srgbClr val="0070C0"/>
                </a:solidFill>
                <a:latin typeface="Calibri" panose="020F0502020204030204" pitchFamily="34" charset="0"/>
              </a:rPr>
              <a:t> </a:t>
            </a:r>
            <a:r>
              <a:rPr lang="en-US" sz="2000" dirty="0" smtClean="0">
                <a:latin typeface="Calibri" panose="020F0502020204030204" pitchFamily="34" charset="0"/>
              </a:rPr>
              <a:t>founder of the Islam religious. </a:t>
            </a:r>
          </a:p>
          <a:p>
            <a:pPr marL="457200" indent="-457200">
              <a:buFont typeface="+mj-lt"/>
              <a:buAutoNum type="arabicPeriod"/>
            </a:pPr>
            <a:r>
              <a:rPr lang="en-US" sz="2000" b="1" dirty="0" smtClean="0">
                <a:solidFill>
                  <a:srgbClr val="00B050"/>
                </a:solidFill>
                <a:latin typeface="Calibri" panose="020F0502020204030204" pitchFamily="34" charset="0"/>
              </a:rPr>
              <a:t>At age 40</a:t>
            </a:r>
            <a:r>
              <a:rPr lang="en-US" sz="2000" dirty="0" smtClean="0">
                <a:latin typeface="Calibri" panose="020F0502020204030204" pitchFamily="34" charset="0"/>
              </a:rPr>
              <a:t>, he had a vision in which the </a:t>
            </a:r>
            <a:r>
              <a:rPr lang="en-US" sz="2000" b="1" dirty="0" smtClean="0">
                <a:solidFill>
                  <a:srgbClr val="00B050"/>
                </a:solidFill>
                <a:latin typeface="Calibri" panose="020F0502020204030204" pitchFamily="34" charset="0"/>
              </a:rPr>
              <a:t>angel Gabriel </a:t>
            </a:r>
            <a:r>
              <a:rPr lang="en-US" sz="2000" dirty="0" smtClean="0">
                <a:latin typeface="Calibri" panose="020F0502020204030204" pitchFamily="34" charset="0"/>
              </a:rPr>
              <a:t>selected him to be the prophet of Allah [</a:t>
            </a:r>
            <a:r>
              <a:rPr lang="en-US" sz="2000" dirty="0" err="1" smtClean="0">
                <a:latin typeface="Calibri" panose="020F0502020204030204" pitchFamily="34" charset="0"/>
              </a:rPr>
              <a:t>Ibid,p</a:t>
            </a:r>
            <a:r>
              <a:rPr lang="en-US" sz="2000" dirty="0" smtClean="0">
                <a:latin typeface="Calibri" panose="020F0502020204030204" pitchFamily="34" charset="0"/>
              </a:rPr>
              <a:t> 81]. </a:t>
            </a:r>
            <a:r>
              <a:rPr lang="en-US" sz="2000" b="1" u="sng" dirty="0">
                <a:solidFill>
                  <a:srgbClr val="00B050"/>
                </a:solidFill>
              </a:rPr>
              <a:t>No eyewitness </a:t>
            </a:r>
            <a:r>
              <a:rPr lang="en-US" sz="2000" b="1" u="sng" dirty="0" smtClean="0">
                <a:solidFill>
                  <a:srgbClr val="00B050"/>
                </a:solidFill>
              </a:rPr>
              <a:t>present;</a:t>
            </a:r>
            <a:r>
              <a:rPr lang="en-US" sz="2000" dirty="0" smtClean="0">
                <a:solidFill>
                  <a:srgbClr val="00B050"/>
                </a:solidFill>
                <a:latin typeface="Calibri" panose="020F0502020204030204" pitchFamily="34" charset="0"/>
              </a:rPr>
              <a:t> as </a:t>
            </a:r>
            <a:r>
              <a:rPr lang="en-US" sz="2000" b="1" dirty="0" smtClean="0">
                <a:solidFill>
                  <a:srgbClr val="00B050"/>
                </a:solidFill>
                <a:latin typeface="Calibri" panose="020F0502020204030204" pitchFamily="34" charset="0"/>
              </a:rPr>
              <a:t>Acts 9:3-7</a:t>
            </a:r>
            <a:r>
              <a:rPr lang="en-US" sz="2000" dirty="0" smtClean="0">
                <a:solidFill>
                  <a:srgbClr val="00B050"/>
                </a:solidFill>
                <a:latin typeface="Calibri" panose="020F0502020204030204" pitchFamily="34" charset="0"/>
              </a:rPr>
              <a:t>.</a:t>
            </a:r>
          </a:p>
          <a:p>
            <a:pPr marL="457200" indent="-457200">
              <a:buFont typeface="+mj-lt"/>
              <a:buAutoNum type="arabicPeriod"/>
            </a:pPr>
            <a:r>
              <a:rPr lang="en-US" sz="2000" b="1" dirty="0" smtClean="0">
                <a:solidFill>
                  <a:srgbClr val="0070C0"/>
                </a:solidFill>
                <a:latin typeface="Calibri" panose="020F0502020204030204" pitchFamily="34" charset="0"/>
              </a:rPr>
              <a:t>The distinct difference </a:t>
            </a:r>
            <a:r>
              <a:rPr lang="en-US" sz="2000" dirty="0" smtClean="0">
                <a:latin typeface="Calibri" panose="020F0502020204030204" pitchFamily="34" charset="0"/>
              </a:rPr>
              <a:t>between Islam and Roman Catholic Church is that Islam allows the Muslin to have </a:t>
            </a:r>
            <a:r>
              <a:rPr lang="en-US" sz="2000" b="1" dirty="0" smtClean="0">
                <a:solidFill>
                  <a:srgbClr val="0070C0"/>
                </a:solidFill>
                <a:latin typeface="Calibri" panose="020F0502020204030204" pitchFamily="34" charset="0"/>
              </a:rPr>
              <a:t>direct access to God </a:t>
            </a:r>
            <a:r>
              <a:rPr lang="en-US" sz="2000" dirty="0" smtClean="0">
                <a:latin typeface="Calibri" panose="020F0502020204030204" pitchFamily="34" charset="0"/>
              </a:rPr>
              <a:t>by offering prayers to Allah, personally.</a:t>
            </a:r>
          </a:p>
          <a:p>
            <a:pPr marL="457200" indent="-457200">
              <a:buFont typeface="+mj-lt"/>
              <a:buAutoNum type="arabicPeriod"/>
            </a:pPr>
            <a:r>
              <a:rPr lang="en-US" sz="2000" dirty="0" smtClean="0">
                <a:latin typeface="Calibri" panose="020F0502020204030204" pitchFamily="34" charset="0"/>
              </a:rPr>
              <a:t>Muslims were </a:t>
            </a:r>
            <a:r>
              <a:rPr lang="en-US" sz="2000" b="1" dirty="0" smtClean="0">
                <a:solidFill>
                  <a:srgbClr val="0070C0"/>
                </a:solidFill>
                <a:latin typeface="Calibri" panose="020F0502020204030204" pitchFamily="34" charset="0"/>
              </a:rPr>
              <a:t>happy to rid themselves </a:t>
            </a:r>
            <a:r>
              <a:rPr lang="en-US" sz="2000" dirty="0" smtClean="0">
                <a:latin typeface="Calibri" panose="020F0502020204030204" pitchFamily="34" charset="0"/>
              </a:rPr>
              <a:t>of the many sacraments and liturgies of the priestly teachings.</a:t>
            </a:r>
          </a:p>
          <a:p>
            <a:pPr marL="457200" indent="-457200">
              <a:buFont typeface="+mj-lt"/>
              <a:buAutoNum type="arabicPeriod"/>
            </a:pPr>
            <a:r>
              <a:rPr lang="en-US" sz="2000" dirty="0" smtClean="0">
                <a:latin typeface="Calibri" panose="020F0502020204030204" pitchFamily="34" charset="0"/>
              </a:rPr>
              <a:t>Islam became an </a:t>
            </a:r>
            <a:r>
              <a:rPr lang="en-US" sz="2000" b="1" dirty="0" smtClean="0">
                <a:solidFill>
                  <a:srgbClr val="0070C0"/>
                </a:solidFill>
                <a:latin typeface="Calibri" panose="020F0502020204030204" pitchFamily="34" charset="0"/>
              </a:rPr>
              <a:t>intense enemy </a:t>
            </a:r>
            <a:r>
              <a:rPr lang="en-US" sz="2000" dirty="0" smtClean="0">
                <a:latin typeface="Calibri" panose="020F0502020204030204" pitchFamily="34" charset="0"/>
              </a:rPr>
              <a:t>of Christianity</a:t>
            </a:r>
          </a:p>
          <a:p>
            <a:pPr marL="457200" indent="-457200">
              <a:buFont typeface="+mj-lt"/>
              <a:buAutoNum type="arabicPeriod"/>
            </a:pPr>
            <a:r>
              <a:rPr lang="en-US" sz="2000" dirty="0" smtClean="0">
                <a:solidFill>
                  <a:srgbClr val="00B050"/>
                </a:solidFill>
                <a:latin typeface="Calibri" panose="020F0502020204030204" pitchFamily="34" charset="0"/>
              </a:rPr>
              <a:t>The </a:t>
            </a:r>
            <a:r>
              <a:rPr lang="en-US" sz="2000" b="1" dirty="0" smtClean="0">
                <a:solidFill>
                  <a:srgbClr val="00B050"/>
                </a:solidFill>
                <a:latin typeface="Calibri" panose="020F0502020204030204" pitchFamily="34" charset="0"/>
              </a:rPr>
              <a:t>main purpose </a:t>
            </a:r>
            <a:r>
              <a:rPr lang="en-US" sz="2000" dirty="0" smtClean="0">
                <a:solidFill>
                  <a:srgbClr val="00B050"/>
                </a:solidFill>
                <a:latin typeface="Calibri" panose="020F0502020204030204" pitchFamily="34" charset="0"/>
              </a:rPr>
              <a:t>of Mohammed and his followers was to </a:t>
            </a:r>
            <a:r>
              <a:rPr lang="en-US" sz="2000" b="1" u="sng" dirty="0" smtClean="0">
                <a:solidFill>
                  <a:srgbClr val="00B050"/>
                </a:solidFill>
                <a:latin typeface="Calibri" panose="020F0502020204030204" pitchFamily="34" charset="0"/>
              </a:rPr>
              <a:t>reject the pope</a:t>
            </a:r>
            <a:r>
              <a:rPr lang="en-US" sz="2000" dirty="0" smtClean="0">
                <a:solidFill>
                  <a:srgbClr val="00B050"/>
                </a:solidFill>
                <a:latin typeface="Calibri" panose="020F0502020204030204" pitchFamily="34" charset="0"/>
              </a:rPr>
              <a:t>, </a:t>
            </a:r>
            <a:r>
              <a:rPr lang="en-US" sz="2000" b="1" u="sng" dirty="0" smtClean="0">
                <a:solidFill>
                  <a:srgbClr val="00B050"/>
                </a:solidFill>
                <a:latin typeface="Calibri" panose="020F0502020204030204" pitchFamily="34" charset="0"/>
              </a:rPr>
              <a:t>the teachings of the church in Rome</a:t>
            </a:r>
            <a:r>
              <a:rPr lang="en-US" sz="2000" dirty="0" smtClean="0">
                <a:solidFill>
                  <a:srgbClr val="00B050"/>
                </a:solidFill>
                <a:latin typeface="Calibri" panose="020F0502020204030204" pitchFamily="34" charset="0"/>
              </a:rPr>
              <a:t>, </a:t>
            </a:r>
            <a:r>
              <a:rPr lang="en-US" sz="2000" b="1" u="sng" dirty="0" smtClean="0">
                <a:solidFill>
                  <a:srgbClr val="00B050"/>
                </a:solidFill>
                <a:latin typeface="Calibri" panose="020F0502020204030204" pitchFamily="34" charset="0"/>
              </a:rPr>
              <a:t>and all forms of Christianity</a:t>
            </a:r>
          </a:p>
          <a:p>
            <a:pPr marL="457200" indent="-457200">
              <a:buFont typeface="+mj-lt"/>
              <a:buAutoNum type="arabicPeriod"/>
            </a:pPr>
            <a:r>
              <a:rPr lang="en-US" sz="2000" dirty="0" smtClean="0">
                <a:latin typeface="Calibri" panose="020F0502020204030204" pitchFamily="34" charset="0"/>
              </a:rPr>
              <a:t>Islam was </a:t>
            </a:r>
            <a:r>
              <a:rPr lang="en-US" sz="2000" b="1" dirty="0" smtClean="0">
                <a:solidFill>
                  <a:srgbClr val="0070C0"/>
                </a:solidFill>
                <a:latin typeface="Calibri" panose="020F0502020204030204" pitchFamily="34" charset="0"/>
              </a:rPr>
              <a:t>capturing many new believers </a:t>
            </a:r>
            <a:r>
              <a:rPr lang="en-US" sz="2000" dirty="0" smtClean="0">
                <a:latin typeface="Calibri" panose="020F0502020204030204" pitchFamily="34" charset="0"/>
              </a:rPr>
              <a:t>in the Arabic territories, therefore, </a:t>
            </a:r>
            <a:r>
              <a:rPr lang="en-US" sz="2000" b="1" dirty="0" smtClean="0">
                <a:solidFill>
                  <a:srgbClr val="0070C0"/>
                </a:solidFill>
                <a:latin typeface="Calibri" panose="020F0502020204030204" pitchFamily="34" charset="0"/>
              </a:rPr>
              <a:t>it was halted in France </a:t>
            </a:r>
            <a:r>
              <a:rPr lang="en-US" sz="2000" dirty="0" smtClean="0">
                <a:latin typeface="Calibri" panose="020F0502020204030204" pitchFamily="34" charset="0"/>
              </a:rPr>
              <a:t>by Charles Martel, who was a part of the </a:t>
            </a:r>
            <a:r>
              <a:rPr lang="en-US" sz="2000" b="1" dirty="0" smtClean="0">
                <a:solidFill>
                  <a:srgbClr val="0070C0"/>
                </a:solidFill>
                <a:latin typeface="Calibri" panose="020F0502020204030204" pitchFamily="34" charset="0"/>
              </a:rPr>
              <a:t>Franks</a:t>
            </a:r>
            <a:r>
              <a:rPr lang="en-US" sz="2000" dirty="0" smtClean="0">
                <a:latin typeface="Calibri" panose="020F0502020204030204" pitchFamily="34" charset="0"/>
              </a:rPr>
              <a:t> and a chief official of the House of Pepin. </a:t>
            </a:r>
          </a:p>
          <a:p>
            <a:pPr marL="457200" indent="-457200">
              <a:buFont typeface="+mj-lt"/>
              <a:buAutoNum type="arabicPeriod"/>
            </a:pPr>
            <a:r>
              <a:rPr lang="en-US" sz="2000" dirty="0" smtClean="0">
                <a:latin typeface="Calibri" panose="020F0502020204030204" pitchFamily="34" charset="0"/>
              </a:rPr>
              <a:t>The </a:t>
            </a:r>
            <a:r>
              <a:rPr lang="en-US" sz="2000" b="1" dirty="0" smtClean="0">
                <a:solidFill>
                  <a:srgbClr val="0070C0"/>
                </a:solidFill>
                <a:latin typeface="Calibri" panose="020F0502020204030204" pitchFamily="34" charset="0"/>
              </a:rPr>
              <a:t>purpose of the Franks </a:t>
            </a:r>
            <a:r>
              <a:rPr lang="en-US" sz="2000" dirty="0" smtClean="0">
                <a:latin typeface="Calibri" panose="020F0502020204030204" pitchFamily="34" charset="0"/>
              </a:rPr>
              <a:t>and another group of fighters, the Carolingians, was to </a:t>
            </a:r>
            <a:r>
              <a:rPr lang="en-US" sz="2000" b="1" dirty="0" smtClean="0">
                <a:solidFill>
                  <a:srgbClr val="0070C0"/>
                </a:solidFill>
                <a:latin typeface="Calibri" panose="020F0502020204030204" pitchFamily="34" charset="0"/>
              </a:rPr>
              <a:t>revive the Roman Empire in the area that Islam had taken over </a:t>
            </a:r>
          </a:p>
        </p:txBody>
      </p:sp>
      <p:sp>
        <p:nvSpPr>
          <p:cNvPr id="7" name="TextBox 6"/>
          <p:cNvSpPr txBox="1"/>
          <p:nvPr/>
        </p:nvSpPr>
        <p:spPr>
          <a:xfrm>
            <a:off x="296258" y="5993974"/>
            <a:ext cx="2743102" cy="338554"/>
          </a:xfrm>
          <a:prstGeom prst="rect">
            <a:avLst/>
          </a:prstGeom>
          <a:noFill/>
        </p:spPr>
        <p:txBody>
          <a:bodyPr wrap="square" rtlCol="0">
            <a:spAutoFit/>
          </a:bodyPr>
          <a:lstStyle/>
          <a:p>
            <a:r>
              <a:rPr lang="en-US" sz="1600" dirty="0" err="1" smtClean="0"/>
              <a:t>Pg</a:t>
            </a:r>
            <a:r>
              <a:rPr lang="en-US" sz="1600" dirty="0" smtClean="0"/>
              <a:t> 38-41 in Maxwell book</a:t>
            </a:r>
            <a:endParaRPr lang="en-US" sz="1600" dirty="0"/>
          </a:p>
        </p:txBody>
      </p:sp>
    </p:spTree>
    <p:extLst>
      <p:ext uri="{BB962C8B-B14F-4D97-AF65-F5344CB8AC3E}">
        <p14:creationId xmlns:p14="http://schemas.microsoft.com/office/powerpoint/2010/main" val="15711280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971" y="583822"/>
            <a:ext cx="11731483" cy="478222"/>
          </a:xfrm>
          <a:ln w="28575">
            <a:solidFill>
              <a:schemeClr val="tx1"/>
            </a:solidFill>
          </a:ln>
        </p:spPr>
        <p:txBody>
          <a:bodyPr anchor="ctr">
            <a:normAutofit fontScale="90000"/>
          </a:bodyPr>
          <a:lstStyle/>
          <a:p>
            <a:r>
              <a:rPr lang="en-US" sz="3600" b="1" dirty="0" smtClean="0">
                <a:latin typeface="Calibri" panose="020F0502020204030204" pitchFamily="34" charset="0"/>
              </a:rPr>
              <a:t> B16 - 622 A.D.- Islam- History, False doctrine &amp; their Teachers</a:t>
            </a:r>
            <a:endParaRPr lang="en-US" sz="3600" b="1" dirty="0">
              <a:latin typeface="Calibri" panose="020F0502020204030204" pitchFamily="34" charset="0"/>
            </a:endParaRPr>
          </a:p>
        </p:txBody>
      </p:sp>
      <p:sp>
        <p:nvSpPr>
          <p:cNvPr id="3" name="Subtitle 2"/>
          <p:cNvSpPr>
            <a:spLocks noGrp="1"/>
          </p:cNvSpPr>
          <p:nvPr>
            <p:ph type="subTitle" idx="1"/>
          </p:nvPr>
        </p:nvSpPr>
        <p:spPr>
          <a:xfrm>
            <a:off x="321972" y="1126692"/>
            <a:ext cx="11731483" cy="5324908"/>
          </a:xfrm>
          <a:ln w="28575">
            <a:solidFill>
              <a:schemeClr val="tx1"/>
            </a:solidFill>
          </a:ln>
        </p:spPr>
        <p:txBody>
          <a:bodyPr>
            <a:normAutofit/>
          </a:bodyPr>
          <a:lstStyle/>
          <a:p>
            <a:pPr algn="ctr"/>
            <a:endParaRPr lang="en-US" sz="2800" dirty="0" smtClean="0">
              <a:latin typeface="Calibri" panose="020F0502020204030204" pitchFamily="34" charset="0"/>
            </a:endParaRPr>
          </a:p>
          <a:p>
            <a:pPr algn="ctr"/>
            <a:endParaRPr lang="en-US" sz="2800" dirty="0" smtClean="0">
              <a:latin typeface="Calibri" panose="020F0502020204030204" pitchFamily="34" charset="0"/>
            </a:endParaRPr>
          </a:p>
          <a:p>
            <a:pPr marL="457200" indent="-457200" algn="l">
              <a:buFont typeface="Arial" panose="020B0604020202020204" pitchFamily="34" charset="0"/>
              <a:buChar char="•"/>
            </a:pPr>
            <a:endParaRPr lang="en-US" sz="3200"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en-US" smtClean="0"/>
              <a:t>Bro Larry Washington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22</a:t>
            </a:fld>
            <a:endParaRPr lang="en-US" dirty="0"/>
          </a:p>
        </p:txBody>
      </p:sp>
      <p:sp>
        <p:nvSpPr>
          <p:cNvPr id="6" name="Date Placeholder 5"/>
          <p:cNvSpPr>
            <a:spLocks noGrp="1"/>
          </p:cNvSpPr>
          <p:nvPr>
            <p:ph type="dt" sz="half" idx="10"/>
          </p:nvPr>
        </p:nvSpPr>
        <p:spPr/>
        <p:txBody>
          <a:bodyPr/>
          <a:lstStyle/>
          <a:p>
            <a:r>
              <a:rPr lang="en-US" smtClean="0"/>
              <a:t>6/22/2019</a:t>
            </a:r>
            <a:endParaRPr lang="en-US" dirty="0"/>
          </a:p>
        </p:txBody>
      </p:sp>
      <p:sp>
        <p:nvSpPr>
          <p:cNvPr id="11" name="Rectangle 10"/>
          <p:cNvSpPr/>
          <p:nvPr/>
        </p:nvSpPr>
        <p:spPr>
          <a:xfrm>
            <a:off x="483584" y="1235480"/>
            <a:ext cx="5149045" cy="4585871"/>
          </a:xfrm>
          <a:prstGeom prst="rect">
            <a:avLst/>
          </a:prstGeom>
          <a:ln w="38100">
            <a:solidFill>
              <a:srgbClr val="FFC000"/>
            </a:solidFill>
          </a:ln>
        </p:spPr>
        <p:txBody>
          <a:bodyPr wrap="square">
            <a:spAutoFit/>
          </a:bodyPr>
          <a:lstStyle/>
          <a:p>
            <a:pPr marL="342900" indent="-342900" algn="ctr">
              <a:buFont typeface="Arial" panose="020B0604020202020204" pitchFamily="34" charset="0"/>
              <a:buChar char="•"/>
            </a:pPr>
            <a:r>
              <a:rPr lang="en-US" sz="2000" b="1" dirty="0" smtClean="0">
                <a:solidFill>
                  <a:srgbClr val="00B050"/>
                </a:solidFill>
                <a:latin typeface="Calibri" panose="020F0502020204030204" pitchFamily="34" charset="0"/>
              </a:rPr>
              <a:t>6 Fundamental Teachings [Doctrines]</a:t>
            </a:r>
          </a:p>
          <a:p>
            <a:pPr marL="457200" indent="-457200">
              <a:buFont typeface="+mj-lt"/>
              <a:buAutoNum type="arabicPeriod"/>
            </a:pPr>
            <a:r>
              <a:rPr lang="en-US" sz="2000" dirty="0" smtClean="0">
                <a:latin typeface="Calibri" panose="020F0502020204030204" pitchFamily="34" charset="0"/>
              </a:rPr>
              <a:t> </a:t>
            </a:r>
            <a:r>
              <a:rPr lang="en-US" b="1" dirty="0" smtClean="0">
                <a:solidFill>
                  <a:srgbClr val="0070C0"/>
                </a:solidFill>
                <a:latin typeface="Calibri" panose="020F0502020204030204" pitchFamily="34" charset="0"/>
              </a:rPr>
              <a:t>Allah is the only God </a:t>
            </a:r>
            <a:r>
              <a:rPr lang="en-US" dirty="0" smtClean="0">
                <a:latin typeface="Calibri" panose="020F0502020204030204" pitchFamily="34" charset="0"/>
              </a:rPr>
              <a:t>and Muhammad is his messenger</a:t>
            </a:r>
          </a:p>
          <a:p>
            <a:pPr marL="457200" indent="-457200">
              <a:buFont typeface="+mj-lt"/>
              <a:buAutoNum type="arabicPeriod"/>
            </a:pPr>
            <a:r>
              <a:rPr lang="en-US" b="1" dirty="0" smtClean="0">
                <a:solidFill>
                  <a:srgbClr val="0070C0"/>
                </a:solidFill>
                <a:latin typeface="Calibri" panose="020F0502020204030204" pitchFamily="34" charset="0"/>
              </a:rPr>
              <a:t>Islam require a belief in angels</a:t>
            </a:r>
            <a:r>
              <a:rPr lang="en-US" dirty="0" smtClean="0">
                <a:latin typeface="Calibri" panose="020F0502020204030204" pitchFamily="34" charset="0"/>
              </a:rPr>
              <a:t>. Four of the well known angels are Gabriel [chief angel], Michael, Raphael and Israel</a:t>
            </a:r>
          </a:p>
          <a:p>
            <a:pPr marL="457200" indent="-457200">
              <a:buFont typeface="+mj-lt"/>
              <a:buAutoNum type="arabicPeriod"/>
            </a:pPr>
            <a:r>
              <a:rPr lang="en-US" dirty="0" smtClean="0">
                <a:latin typeface="Calibri" panose="020F0502020204030204" pitchFamily="34" charset="0"/>
              </a:rPr>
              <a:t>All the </a:t>
            </a:r>
            <a:r>
              <a:rPr lang="en-US" b="1" dirty="0" smtClean="0">
                <a:solidFill>
                  <a:srgbClr val="0070C0"/>
                </a:solidFill>
                <a:latin typeface="Calibri" panose="020F0502020204030204" pitchFamily="34" charset="0"/>
              </a:rPr>
              <a:t>Holy scriptures </a:t>
            </a:r>
            <a:r>
              <a:rPr lang="en-US" dirty="0" smtClean="0">
                <a:latin typeface="Calibri" panose="020F0502020204030204" pitchFamily="34" charset="0"/>
              </a:rPr>
              <a:t>culminated in, and was perfected in the </a:t>
            </a:r>
            <a:r>
              <a:rPr lang="en-US" b="1" dirty="0" smtClean="0">
                <a:solidFill>
                  <a:srgbClr val="0070C0"/>
                </a:solidFill>
                <a:latin typeface="Calibri" panose="020F0502020204030204" pitchFamily="34" charset="0"/>
              </a:rPr>
              <a:t>Holy Qur’an </a:t>
            </a:r>
            <a:r>
              <a:rPr lang="en-US" dirty="0" smtClean="0">
                <a:latin typeface="Calibri" panose="020F0502020204030204" pitchFamily="34" charset="0"/>
              </a:rPr>
              <a:t>[just as all religious was perfected in Islam]</a:t>
            </a:r>
          </a:p>
          <a:p>
            <a:pPr marL="457200" indent="-457200">
              <a:buFont typeface="+mj-lt"/>
              <a:buAutoNum type="arabicPeriod"/>
            </a:pPr>
            <a:r>
              <a:rPr lang="en-US" b="1" dirty="0">
                <a:solidFill>
                  <a:srgbClr val="0070C0"/>
                </a:solidFill>
              </a:rPr>
              <a:t>All of Allah’s prophets </a:t>
            </a:r>
            <a:r>
              <a:rPr lang="en-US" dirty="0"/>
              <a:t>or messengers </a:t>
            </a:r>
            <a:r>
              <a:rPr lang="en-US" dirty="0" smtClean="0"/>
              <a:t>are </a:t>
            </a:r>
            <a:r>
              <a:rPr lang="en-US" dirty="0"/>
              <a:t>believed in and revered by </a:t>
            </a:r>
            <a:r>
              <a:rPr lang="en-US" b="1" dirty="0" smtClean="0">
                <a:solidFill>
                  <a:srgbClr val="0070C0"/>
                </a:solidFill>
              </a:rPr>
              <a:t>Muslims</a:t>
            </a:r>
          </a:p>
          <a:p>
            <a:pPr marL="457200" indent="-457200">
              <a:buFont typeface="+mj-lt"/>
              <a:buAutoNum type="arabicPeriod"/>
            </a:pPr>
            <a:r>
              <a:rPr lang="en-US" b="1" dirty="0" smtClean="0">
                <a:solidFill>
                  <a:srgbClr val="0070C0"/>
                </a:solidFill>
              </a:rPr>
              <a:t>Day of Judgement </a:t>
            </a:r>
            <a:r>
              <a:rPr lang="en-US" dirty="0" smtClean="0"/>
              <a:t>is </a:t>
            </a:r>
            <a:r>
              <a:rPr lang="en-US" dirty="0"/>
              <a:t>One of the most emphasized beliefs in the Holy </a:t>
            </a:r>
            <a:r>
              <a:rPr lang="en-US" dirty="0" smtClean="0"/>
              <a:t>Qur’an</a:t>
            </a:r>
          </a:p>
          <a:p>
            <a:pPr marL="457200" indent="-457200">
              <a:buFont typeface="+mj-lt"/>
              <a:buAutoNum type="arabicPeriod"/>
            </a:pPr>
            <a:r>
              <a:rPr lang="en-US" dirty="0" smtClean="0"/>
              <a:t>Muslims </a:t>
            </a:r>
            <a:r>
              <a:rPr lang="en-US" dirty="0"/>
              <a:t>believe that </a:t>
            </a:r>
            <a:r>
              <a:rPr lang="en-US" b="1" dirty="0">
                <a:solidFill>
                  <a:srgbClr val="0070C0"/>
                </a:solidFill>
              </a:rPr>
              <a:t>Divine Decree </a:t>
            </a:r>
            <a:r>
              <a:rPr lang="en-US" dirty="0"/>
              <a:t>controls the eventual outcome of all actions in this universe</a:t>
            </a:r>
            <a:r>
              <a:rPr lang="en-US" dirty="0" smtClean="0">
                <a:latin typeface="Calibri" panose="020F0502020204030204" pitchFamily="34" charset="0"/>
              </a:rPr>
              <a:t> </a:t>
            </a:r>
          </a:p>
          <a:p>
            <a:r>
              <a:rPr lang="en-US" dirty="0" err="1" smtClean="0">
                <a:solidFill>
                  <a:srgbClr val="00B050"/>
                </a:solidFill>
                <a:latin typeface="Calibri" panose="020F0502020204030204" pitchFamily="34" charset="0"/>
              </a:rPr>
              <a:t>Pg</a:t>
            </a:r>
            <a:r>
              <a:rPr lang="en-US" dirty="0" smtClean="0">
                <a:solidFill>
                  <a:srgbClr val="00B050"/>
                </a:solidFill>
                <a:latin typeface="Calibri" panose="020F0502020204030204" pitchFamily="34" charset="0"/>
              </a:rPr>
              <a:t> 40 in the book &amp; </a:t>
            </a:r>
            <a:r>
              <a:rPr lang="en-US" b="1" dirty="0" smtClean="0">
                <a:solidFill>
                  <a:srgbClr val="00B050"/>
                </a:solidFill>
                <a:latin typeface="Calibri" panose="020F0502020204030204" pitchFamily="34" charset="0"/>
              </a:rPr>
              <a:t>www.alislam.org</a:t>
            </a:r>
            <a:endParaRPr lang="en-US" b="1" dirty="0">
              <a:solidFill>
                <a:srgbClr val="00B050"/>
              </a:solidFill>
              <a:latin typeface="Calibri" panose="020F0502020204030204" pitchFamily="34" charset="0"/>
            </a:endParaRPr>
          </a:p>
        </p:txBody>
      </p:sp>
      <p:sp>
        <p:nvSpPr>
          <p:cNvPr id="8" name="Rectangle 7"/>
          <p:cNvSpPr/>
          <p:nvPr/>
        </p:nvSpPr>
        <p:spPr>
          <a:xfrm>
            <a:off x="5794241" y="1182611"/>
            <a:ext cx="6069208" cy="5109091"/>
          </a:xfrm>
          <a:prstGeom prst="rect">
            <a:avLst/>
          </a:prstGeom>
          <a:ln w="38100">
            <a:solidFill>
              <a:srgbClr val="FFC000"/>
            </a:solidFill>
          </a:ln>
        </p:spPr>
        <p:txBody>
          <a:bodyPr wrap="square">
            <a:spAutoFit/>
          </a:bodyPr>
          <a:lstStyle/>
          <a:p>
            <a:pPr marL="342900" indent="-342900" algn="ctr">
              <a:buFont typeface="Arial" panose="020B0604020202020204" pitchFamily="34" charset="0"/>
              <a:buChar char="•"/>
            </a:pPr>
            <a:r>
              <a:rPr lang="en-US" sz="2000" b="1" dirty="0" smtClean="0">
                <a:solidFill>
                  <a:srgbClr val="00B050"/>
                </a:solidFill>
                <a:latin typeface="Calibri" panose="020F0502020204030204" pitchFamily="34" charset="0"/>
              </a:rPr>
              <a:t>5 Pillars of Islam</a:t>
            </a:r>
          </a:p>
          <a:p>
            <a:r>
              <a:rPr lang="en-US" dirty="0" smtClean="0">
                <a:latin typeface="Calibri" panose="020F0502020204030204" pitchFamily="34" charset="0"/>
              </a:rPr>
              <a:t>Represent the principle acts of worship which are required to practice the faith. Observance and practice of these acts is obligatory for all Muslims. They are:</a:t>
            </a:r>
          </a:p>
          <a:p>
            <a:pPr marL="342900" indent="-342900">
              <a:buAutoNum type="arabicPeriod"/>
            </a:pPr>
            <a:r>
              <a:rPr lang="en-US" b="1" dirty="0" smtClean="0">
                <a:solidFill>
                  <a:srgbClr val="0070C0"/>
                </a:solidFill>
                <a:latin typeface="Calibri" panose="020F0502020204030204" pitchFamily="34" charset="0"/>
              </a:rPr>
              <a:t>Repeat the confession of faith every day </a:t>
            </a:r>
            <a:r>
              <a:rPr lang="en-US" dirty="0" smtClean="0">
                <a:latin typeface="Calibri" panose="020F0502020204030204" pitchFamily="34" charset="0"/>
              </a:rPr>
              <a:t>– “There is no God but Allah and Mohammad is the prophet of Allah”.</a:t>
            </a:r>
          </a:p>
          <a:p>
            <a:pPr marL="342900" indent="-342900">
              <a:buAutoNum type="arabicPeriod"/>
            </a:pPr>
            <a:r>
              <a:rPr lang="en-US" b="1" dirty="0">
                <a:solidFill>
                  <a:srgbClr val="0070C0"/>
                </a:solidFill>
              </a:rPr>
              <a:t>Prayer</a:t>
            </a:r>
            <a:r>
              <a:rPr lang="en-US" dirty="0"/>
              <a:t> is the basic and most important means by which man communicates with </a:t>
            </a:r>
            <a:r>
              <a:rPr lang="en-US" dirty="0" smtClean="0"/>
              <a:t>Allah.</a:t>
            </a:r>
            <a:r>
              <a:rPr lang="en-US" dirty="0"/>
              <a:t> </a:t>
            </a:r>
            <a:r>
              <a:rPr lang="en-US" b="1" u="sng" dirty="0" smtClean="0">
                <a:solidFill>
                  <a:srgbClr val="00B050"/>
                </a:solidFill>
              </a:rPr>
              <a:t>5 daily prayers </a:t>
            </a:r>
            <a:r>
              <a:rPr lang="en-US" dirty="0" smtClean="0"/>
              <a:t>[morning, noon, mid-afternoon, at dusk, before midnight. </a:t>
            </a:r>
            <a:r>
              <a:rPr lang="en-US" b="1" dirty="0" smtClean="0">
                <a:solidFill>
                  <a:srgbClr val="0070C0"/>
                </a:solidFill>
              </a:rPr>
              <a:t>There is no need for, nor does Islam tolerate an intermediary between God and </a:t>
            </a:r>
            <a:r>
              <a:rPr lang="en-US" b="1" dirty="0">
                <a:solidFill>
                  <a:srgbClr val="0070C0"/>
                </a:solidFill>
              </a:rPr>
              <a:t>man. </a:t>
            </a:r>
            <a:r>
              <a:rPr lang="en-US" b="1" dirty="0" smtClean="0">
                <a:solidFill>
                  <a:srgbClr val="0070C0"/>
                </a:solidFill>
              </a:rPr>
              <a:t>  </a:t>
            </a:r>
          </a:p>
          <a:p>
            <a:pPr marL="342900" indent="-342900">
              <a:buFontTx/>
              <a:buAutoNum type="arabicPeriod"/>
            </a:pPr>
            <a:r>
              <a:rPr lang="en-US" b="1" dirty="0">
                <a:solidFill>
                  <a:srgbClr val="0070C0"/>
                </a:solidFill>
              </a:rPr>
              <a:t>Fasting</a:t>
            </a:r>
            <a:r>
              <a:rPr lang="en-US" dirty="0"/>
              <a:t> </a:t>
            </a:r>
            <a:r>
              <a:rPr lang="en-US" dirty="0" smtClean="0"/>
              <a:t>- this is compulsory during daylight hours of the month of Ramadhan, the 9</a:t>
            </a:r>
            <a:r>
              <a:rPr lang="en-US" baseline="30000" dirty="0" smtClean="0"/>
              <a:t>th</a:t>
            </a:r>
            <a:r>
              <a:rPr lang="en-US" dirty="0" smtClean="0"/>
              <a:t> month on the Muslim calendar which </a:t>
            </a:r>
            <a:r>
              <a:rPr lang="en-US" dirty="0" smtClean="0">
                <a:solidFill>
                  <a:srgbClr val="0070C0"/>
                </a:solidFill>
              </a:rPr>
              <a:t>commemorates the 1</a:t>
            </a:r>
            <a:r>
              <a:rPr lang="en-US" baseline="30000" dirty="0" smtClean="0">
                <a:solidFill>
                  <a:srgbClr val="0070C0"/>
                </a:solidFill>
              </a:rPr>
              <a:t>st</a:t>
            </a:r>
            <a:r>
              <a:rPr lang="en-US" dirty="0" smtClean="0">
                <a:solidFill>
                  <a:srgbClr val="0070C0"/>
                </a:solidFill>
              </a:rPr>
              <a:t> revelation of Koran  </a:t>
            </a:r>
            <a:endParaRPr lang="en-US" dirty="0">
              <a:solidFill>
                <a:srgbClr val="0070C0"/>
              </a:solidFill>
              <a:latin typeface="Calibri" panose="020F0502020204030204" pitchFamily="34" charset="0"/>
            </a:endParaRPr>
          </a:p>
          <a:p>
            <a:pPr marL="342900" indent="-342900">
              <a:buAutoNum type="arabicPeriod"/>
            </a:pPr>
            <a:r>
              <a:rPr lang="en-US" b="1" dirty="0" smtClean="0">
                <a:solidFill>
                  <a:srgbClr val="0070C0"/>
                </a:solidFill>
                <a:latin typeface="Calibri" panose="020F0502020204030204" pitchFamily="34" charset="0"/>
              </a:rPr>
              <a:t>Tax on Wealth </a:t>
            </a:r>
            <a:r>
              <a:rPr lang="en-US" dirty="0" smtClean="0">
                <a:latin typeface="Calibri" panose="020F0502020204030204" pitchFamily="34" charset="0"/>
              </a:rPr>
              <a:t>[2% on yearly basis] </a:t>
            </a:r>
          </a:p>
          <a:p>
            <a:pPr marL="342900" indent="-342900">
              <a:buAutoNum type="arabicPeriod"/>
            </a:pPr>
            <a:r>
              <a:rPr lang="en-US" b="1" dirty="0" smtClean="0">
                <a:solidFill>
                  <a:srgbClr val="0070C0"/>
                </a:solidFill>
                <a:latin typeface="Calibri" panose="020F0502020204030204" pitchFamily="34" charset="0"/>
              </a:rPr>
              <a:t>Make a pilgrimage </a:t>
            </a:r>
            <a:r>
              <a:rPr lang="en-US" dirty="0" smtClean="0">
                <a:latin typeface="Calibri" panose="020F0502020204030204" pitchFamily="34" charset="0"/>
              </a:rPr>
              <a:t>to Mecca at least once in life-time, if physically and financially capable…..</a:t>
            </a:r>
          </a:p>
          <a:p>
            <a:r>
              <a:rPr lang="en-US" dirty="0" err="1" smtClean="0">
                <a:solidFill>
                  <a:srgbClr val="00B050"/>
                </a:solidFill>
                <a:latin typeface="Calibri" panose="020F0502020204030204" pitchFamily="34" charset="0"/>
              </a:rPr>
              <a:t>Pg</a:t>
            </a:r>
            <a:r>
              <a:rPr lang="en-US" dirty="0" smtClean="0">
                <a:solidFill>
                  <a:srgbClr val="00B050"/>
                </a:solidFill>
                <a:latin typeface="Calibri" panose="020F0502020204030204" pitchFamily="34" charset="0"/>
              </a:rPr>
              <a:t> 41 in the book &amp;</a:t>
            </a:r>
            <a:r>
              <a:rPr lang="en-US" b="1" dirty="0" smtClean="0">
                <a:solidFill>
                  <a:srgbClr val="00B050"/>
                </a:solidFill>
                <a:latin typeface="Calibri" panose="020F0502020204030204" pitchFamily="34" charset="0"/>
              </a:rPr>
              <a:t>www.alislam.org</a:t>
            </a:r>
            <a:endParaRPr lang="en-US" b="1" dirty="0">
              <a:solidFill>
                <a:srgbClr val="00B050"/>
              </a:solidFill>
              <a:latin typeface="Calibri" panose="020F0502020204030204" pitchFamily="34" charset="0"/>
            </a:endParaRPr>
          </a:p>
        </p:txBody>
      </p:sp>
      <p:pic>
        <p:nvPicPr>
          <p:cNvPr id="10" name="Picture 2" descr="Greenville Avenue Church of Chr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57691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738" y="689701"/>
            <a:ext cx="11727707" cy="481849"/>
          </a:xfrm>
          <a:ln w="28575">
            <a:solidFill>
              <a:schemeClr val="tx1"/>
            </a:solidFill>
          </a:ln>
        </p:spPr>
        <p:txBody>
          <a:bodyPr anchor="ctr">
            <a:normAutofit fontScale="90000"/>
          </a:bodyPr>
          <a:lstStyle/>
          <a:p>
            <a:r>
              <a:rPr lang="en-US" sz="3600" b="1" dirty="0">
                <a:latin typeface="Calibri" panose="020F0502020204030204" pitchFamily="34" charset="0"/>
              </a:rPr>
              <a:t>B</a:t>
            </a:r>
            <a:r>
              <a:rPr lang="en-US" sz="3600" b="1" dirty="0" smtClean="0">
                <a:latin typeface="Calibri" panose="020F0502020204030204" pitchFamily="34" charset="0"/>
              </a:rPr>
              <a:t>17 - 1607 A.D.- Baptist - History, False doctrine &amp; their Teachers</a:t>
            </a:r>
            <a:endParaRPr lang="en-US" sz="3600" b="1"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en-US" dirty="0" smtClean="0"/>
              <a:t>Bro Larry Washington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23</a:t>
            </a:fld>
            <a:endParaRPr lang="en-US" dirty="0"/>
          </a:p>
        </p:txBody>
      </p:sp>
      <p:sp>
        <p:nvSpPr>
          <p:cNvPr id="6" name="Date Placeholder 5"/>
          <p:cNvSpPr>
            <a:spLocks noGrp="1"/>
          </p:cNvSpPr>
          <p:nvPr>
            <p:ph type="dt" sz="half" idx="10"/>
          </p:nvPr>
        </p:nvSpPr>
        <p:spPr/>
        <p:txBody>
          <a:bodyPr/>
          <a:lstStyle/>
          <a:p>
            <a:r>
              <a:rPr lang="en-US" smtClean="0"/>
              <a:t>6/22/2019</a:t>
            </a:r>
            <a:endParaRPr lang="en-US" dirty="0"/>
          </a:p>
        </p:txBody>
      </p:sp>
      <p:pic>
        <p:nvPicPr>
          <p:cNvPr id="8" name="Picture 2" descr="Greenville Avenue Church of Chr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images-na.ssl-images-amazon.com/images/I/41pklv2EpHL._SX321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99161" y="1325755"/>
            <a:ext cx="3299783" cy="5054454"/>
          </a:xfrm>
          <a:prstGeom prst="rect">
            <a:avLst/>
          </a:prstGeom>
          <a:noFill/>
          <a:ln w="57150">
            <a:solidFill>
              <a:schemeClr val="accent4"/>
            </a:solidFill>
          </a:ln>
          <a:extLst>
            <a:ext uri="{909E8E84-426E-40DD-AFC4-6F175D3DCCD1}">
              <a14:hiddenFill xmlns:a14="http://schemas.microsoft.com/office/drawing/2010/main">
                <a:solidFill>
                  <a:srgbClr val="FFFFFF"/>
                </a:solidFill>
              </a14:hiddenFill>
            </a:ext>
          </a:extLst>
        </p:spPr>
      </p:pic>
      <p:sp>
        <p:nvSpPr>
          <p:cNvPr id="14" name="Rectangle 13"/>
          <p:cNvSpPr/>
          <p:nvPr/>
        </p:nvSpPr>
        <p:spPr>
          <a:xfrm>
            <a:off x="195416" y="1301896"/>
            <a:ext cx="8277071" cy="5078313"/>
          </a:xfrm>
          <a:prstGeom prst="rect">
            <a:avLst/>
          </a:prstGeom>
          <a:ln w="38100">
            <a:solidFill>
              <a:srgbClr val="FFC000"/>
            </a:solidFill>
          </a:ln>
        </p:spPr>
        <p:txBody>
          <a:bodyPr wrap="square">
            <a:spAutoFit/>
          </a:bodyPr>
          <a:lstStyle/>
          <a:p>
            <a:r>
              <a:rPr lang="en-US" dirty="0" smtClean="0">
                <a:solidFill>
                  <a:srgbClr val="00B050"/>
                </a:solidFill>
                <a:latin typeface="Calibri" panose="020F0502020204030204" pitchFamily="34" charset="0"/>
              </a:rPr>
              <a:t>Those </a:t>
            </a:r>
            <a:r>
              <a:rPr lang="en-US" dirty="0">
                <a:solidFill>
                  <a:srgbClr val="00B050"/>
                </a:solidFill>
                <a:latin typeface="Calibri" panose="020F0502020204030204" pitchFamily="34" charset="0"/>
              </a:rPr>
              <a:t>who believe </a:t>
            </a:r>
            <a:r>
              <a:rPr lang="en-US" dirty="0" smtClean="0">
                <a:solidFill>
                  <a:srgbClr val="00B050"/>
                </a:solidFill>
                <a:latin typeface="Calibri" panose="020F0502020204030204" pitchFamily="34" charset="0"/>
              </a:rPr>
              <a:t>the Baptist </a:t>
            </a:r>
            <a:r>
              <a:rPr lang="en-US" dirty="0">
                <a:solidFill>
                  <a:srgbClr val="00B050"/>
                </a:solidFill>
                <a:latin typeface="Calibri" panose="020F0502020204030204" pitchFamily="34" charset="0"/>
              </a:rPr>
              <a:t>history can be traced to the English Separatist movement point to </a:t>
            </a:r>
            <a:r>
              <a:rPr lang="en-US" b="1" dirty="0">
                <a:solidFill>
                  <a:srgbClr val="00B050"/>
                </a:solidFill>
                <a:latin typeface="Calibri" panose="020F0502020204030204" pitchFamily="34" charset="0"/>
              </a:rPr>
              <a:t>John </a:t>
            </a:r>
            <a:r>
              <a:rPr lang="en-US" b="1" dirty="0" err="1">
                <a:solidFill>
                  <a:srgbClr val="00B050"/>
                </a:solidFill>
                <a:latin typeface="Calibri" panose="020F0502020204030204" pitchFamily="34" charset="0"/>
              </a:rPr>
              <a:t>Smythe</a:t>
            </a:r>
            <a:r>
              <a:rPr lang="en-US" b="1" dirty="0">
                <a:solidFill>
                  <a:srgbClr val="00B050"/>
                </a:solidFill>
                <a:latin typeface="Calibri" panose="020F0502020204030204" pitchFamily="34" charset="0"/>
              </a:rPr>
              <a:t>, a former Anglican priest, as the founder of the Baptist faith</a:t>
            </a:r>
            <a:r>
              <a:rPr lang="en-US" dirty="0">
                <a:solidFill>
                  <a:srgbClr val="00B050"/>
                </a:solidFill>
                <a:latin typeface="Calibri" panose="020F0502020204030204" pitchFamily="34" charset="0"/>
              </a:rPr>
              <a:t>. </a:t>
            </a:r>
            <a:r>
              <a:rPr lang="en-US" dirty="0" err="1">
                <a:latin typeface="Calibri" panose="020F0502020204030204" pitchFamily="34" charset="0"/>
              </a:rPr>
              <a:t>Smythe</a:t>
            </a:r>
            <a:r>
              <a:rPr lang="en-US" dirty="0">
                <a:latin typeface="Calibri" panose="020F0502020204030204" pitchFamily="34" charset="0"/>
              </a:rPr>
              <a:t> emigrated to Holland with a group of English Separatists in the early 17th century. There, he was influenced by Mennonite teachings and began to preach that only those </a:t>
            </a:r>
            <a:r>
              <a:rPr lang="en-US" b="1" dirty="0">
                <a:solidFill>
                  <a:srgbClr val="0070C0"/>
                </a:solidFill>
                <a:latin typeface="Calibri" panose="020F0502020204030204" pitchFamily="34" charset="0"/>
              </a:rPr>
              <a:t>who made a confession of faith could be legitimately baptized and received into the church</a:t>
            </a:r>
            <a:r>
              <a:rPr lang="en-US" dirty="0">
                <a:latin typeface="Calibri" panose="020F0502020204030204" pitchFamily="34" charset="0"/>
              </a:rPr>
              <a:t>. </a:t>
            </a:r>
            <a:endParaRPr lang="en-US" cap="all" dirty="0" smtClean="0">
              <a:latin typeface="Calibri" panose="020F0502020204030204" pitchFamily="34" charset="0"/>
            </a:endParaRPr>
          </a:p>
          <a:p>
            <a:r>
              <a:rPr lang="en-US" b="1" cap="all" dirty="0" smtClean="0"/>
              <a:t>RELATED SEARCH for Various </a:t>
            </a:r>
            <a:r>
              <a:rPr lang="en-US" b="1" cap="all" dirty="0" err="1" smtClean="0"/>
              <a:t>BapTists</a:t>
            </a:r>
            <a:r>
              <a:rPr lang="en-US" b="1" cap="all" dirty="0" smtClean="0"/>
              <a:t> denominations or Sectors below</a:t>
            </a:r>
            <a:endParaRPr lang="en-US" b="1" cap="all" dirty="0"/>
          </a:p>
          <a:p>
            <a:r>
              <a:rPr lang="en-US" dirty="0">
                <a:hlinkClick r:id="rId4"/>
              </a:rPr>
              <a:t>Missionary </a:t>
            </a:r>
            <a:r>
              <a:rPr lang="en-US" b="1" dirty="0">
                <a:hlinkClick r:id="rId4"/>
              </a:rPr>
              <a:t>Baptist</a:t>
            </a:r>
            <a:r>
              <a:rPr lang="en-US" dirty="0">
                <a:hlinkClick r:id="rId4"/>
              </a:rPr>
              <a:t> </a:t>
            </a:r>
            <a:r>
              <a:rPr lang="en-US" b="1" dirty="0">
                <a:hlinkClick r:id="rId4"/>
              </a:rPr>
              <a:t>Beliefs</a:t>
            </a:r>
            <a:endParaRPr lang="en-US" dirty="0"/>
          </a:p>
          <a:p>
            <a:r>
              <a:rPr lang="en-US" dirty="0">
                <a:hlinkClick r:id="rId5"/>
              </a:rPr>
              <a:t>Independent </a:t>
            </a:r>
            <a:r>
              <a:rPr lang="en-US" b="1" dirty="0">
                <a:hlinkClick r:id="rId5"/>
              </a:rPr>
              <a:t>Baptist</a:t>
            </a:r>
            <a:r>
              <a:rPr lang="en-US" dirty="0">
                <a:hlinkClick r:id="rId5"/>
              </a:rPr>
              <a:t> </a:t>
            </a:r>
            <a:r>
              <a:rPr lang="en-US" b="1" dirty="0">
                <a:hlinkClick r:id="rId5"/>
              </a:rPr>
              <a:t>Beliefs</a:t>
            </a:r>
            <a:endParaRPr lang="en-US" dirty="0"/>
          </a:p>
          <a:p>
            <a:r>
              <a:rPr lang="en-US" b="1" dirty="0">
                <a:hlinkClick r:id="rId6"/>
              </a:rPr>
              <a:t>Baptist</a:t>
            </a:r>
            <a:r>
              <a:rPr lang="en-US" dirty="0">
                <a:hlinkClick r:id="rId6"/>
              </a:rPr>
              <a:t> Churches </a:t>
            </a:r>
            <a:r>
              <a:rPr lang="en-US" b="1" dirty="0">
                <a:hlinkClick r:id="rId6"/>
              </a:rPr>
              <a:t>Beliefs</a:t>
            </a:r>
            <a:endParaRPr lang="en-US" dirty="0"/>
          </a:p>
          <a:p>
            <a:r>
              <a:rPr lang="en-US" dirty="0" err="1">
                <a:hlinkClick r:id="rId7"/>
              </a:rPr>
              <a:t>Hardshell</a:t>
            </a:r>
            <a:r>
              <a:rPr lang="en-US" dirty="0">
                <a:hlinkClick r:id="rId7"/>
              </a:rPr>
              <a:t> </a:t>
            </a:r>
            <a:r>
              <a:rPr lang="en-US" b="1" dirty="0">
                <a:hlinkClick r:id="rId7"/>
              </a:rPr>
              <a:t>Baptist</a:t>
            </a:r>
            <a:r>
              <a:rPr lang="en-US" dirty="0">
                <a:hlinkClick r:id="rId7"/>
              </a:rPr>
              <a:t> </a:t>
            </a:r>
            <a:r>
              <a:rPr lang="en-US" b="1" dirty="0">
                <a:hlinkClick r:id="rId7"/>
              </a:rPr>
              <a:t>Beliefs</a:t>
            </a:r>
            <a:endParaRPr lang="en-US" dirty="0"/>
          </a:p>
          <a:p>
            <a:r>
              <a:rPr lang="en-US" dirty="0">
                <a:hlinkClick r:id="rId8"/>
              </a:rPr>
              <a:t>Southern </a:t>
            </a:r>
            <a:r>
              <a:rPr lang="en-US" b="1" dirty="0">
                <a:hlinkClick r:id="rId8"/>
              </a:rPr>
              <a:t>Baptist</a:t>
            </a:r>
            <a:r>
              <a:rPr lang="en-US" dirty="0">
                <a:hlinkClick r:id="rId8"/>
              </a:rPr>
              <a:t> </a:t>
            </a:r>
            <a:r>
              <a:rPr lang="en-US" b="1" dirty="0" smtClean="0">
                <a:hlinkClick r:id="rId8"/>
              </a:rPr>
              <a:t>Beliefs</a:t>
            </a:r>
            <a:endParaRPr lang="en-US" dirty="0">
              <a:latin typeface="Calibri" panose="020F0502020204030204" pitchFamily="34" charset="0"/>
            </a:endParaRPr>
          </a:p>
          <a:p>
            <a:r>
              <a:rPr lang="en-US" dirty="0">
                <a:hlinkClick r:id="rId9"/>
              </a:rPr>
              <a:t>Freewill </a:t>
            </a:r>
            <a:r>
              <a:rPr lang="en-US" b="1" dirty="0">
                <a:hlinkClick r:id="rId9"/>
              </a:rPr>
              <a:t>Baptist</a:t>
            </a:r>
            <a:r>
              <a:rPr lang="en-US" dirty="0">
                <a:hlinkClick r:id="rId9"/>
              </a:rPr>
              <a:t> Belief</a:t>
            </a:r>
            <a:endParaRPr lang="en-US" dirty="0"/>
          </a:p>
          <a:p>
            <a:r>
              <a:rPr lang="en-US" dirty="0">
                <a:hlinkClick r:id="rId10"/>
              </a:rPr>
              <a:t>Central </a:t>
            </a:r>
            <a:r>
              <a:rPr lang="en-US" b="1" dirty="0">
                <a:hlinkClick r:id="rId10"/>
              </a:rPr>
              <a:t>Beliefs</a:t>
            </a:r>
            <a:r>
              <a:rPr lang="en-US" dirty="0">
                <a:hlinkClick r:id="rId10"/>
              </a:rPr>
              <a:t> Of The </a:t>
            </a:r>
            <a:r>
              <a:rPr lang="en-US" b="1" dirty="0">
                <a:hlinkClick r:id="rId10"/>
              </a:rPr>
              <a:t>Baptist</a:t>
            </a:r>
            <a:r>
              <a:rPr lang="en-US" dirty="0">
                <a:hlinkClick r:id="rId10"/>
              </a:rPr>
              <a:t> Religion</a:t>
            </a:r>
            <a:endParaRPr lang="en-US" dirty="0"/>
          </a:p>
          <a:p>
            <a:r>
              <a:rPr lang="en-US" dirty="0">
                <a:hlinkClick r:id="rId11"/>
              </a:rPr>
              <a:t>American </a:t>
            </a:r>
            <a:r>
              <a:rPr lang="en-US" b="1" dirty="0">
                <a:hlinkClick r:id="rId11"/>
              </a:rPr>
              <a:t>Baptist</a:t>
            </a:r>
            <a:r>
              <a:rPr lang="en-US" dirty="0">
                <a:hlinkClick r:id="rId11"/>
              </a:rPr>
              <a:t> </a:t>
            </a:r>
            <a:r>
              <a:rPr lang="en-US" b="1" dirty="0">
                <a:hlinkClick r:id="rId11"/>
              </a:rPr>
              <a:t>Beliefs</a:t>
            </a:r>
            <a:endParaRPr lang="en-US" dirty="0"/>
          </a:p>
          <a:p>
            <a:r>
              <a:rPr lang="en-US" b="1" dirty="0">
                <a:hlinkClick r:id="rId12"/>
              </a:rPr>
              <a:t>Baptist</a:t>
            </a:r>
            <a:r>
              <a:rPr lang="en-US" dirty="0">
                <a:hlinkClick r:id="rId12"/>
              </a:rPr>
              <a:t> Vs Roman Catholic </a:t>
            </a:r>
            <a:r>
              <a:rPr lang="en-US" b="1" dirty="0">
                <a:hlinkClick r:id="rId12"/>
              </a:rPr>
              <a:t>Beliefs</a:t>
            </a:r>
            <a:endParaRPr lang="en-US" dirty="0"/>
          </a:p>
          <a:p>
            <a:r>
              <a:rPr lang="en-US" b="1" dirty="0">
                <a:hlinkClick r:id="rId13"/>
              </a:rPr>
              <a:t>Beliefs</a:t>
            </a:r>
            <a:r>
              <a:rPr lang="en-US" dirty="0">
                <a:hlinkClick r:id="rId13"/>
              </a:rPr>
              <a:t> Of </a:t>
            </a:r>
            <a:r>
              <a:rPr lang="en-US" b="1" dirty="0">
                <a:hlinkClick r:id="rId13"/>
              </a:rPr>
              <a:t>Baptist</a:t>
            </a:r>
            <a:r>
              <a:rPr lang="en-US" dirty="0">
                <a:hlinkClick r:id="rId13"/>
              </a:rPr>
              <a:t> Religion</a:t>
            </a:r>
            <a:endParaRPr lang="en-US" dirty="0"/>
          </a:p>
          <a:p>
            <a:r>
              <a:rPr lang="en-US" b="1" dirty="0" smtClean="0">
                <a:solidFill>
                  <a:srgbClr val="00B050"/>
                </a:solidFill>
              </a:rPr>
              <a:t>Many others Baptist Beliefs</a:t>
            </a:r>
            <a:endParaRPr lang="en-US" b="1" dirty="0">
              <a:solidFill>
                <a:srgbClr val="00B050"/>
              </a:solidFill>
            </a:endParaRPr>
          </a:p>
        </p:txBody>
      </p:sp>
    </p:spTree>
    <p:extLst>
      <p:ext uri="{BB962C8B-B14F-4D97-AF65-F5344CB8AC3E}">
        <p14:creationId xmlns:p14="http://schemas.microsoft.com/office/powerpoint/2010/main" val="14369893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972" y="726832"/>
            <a:ext cx="11731483" cy="478222"/>
          </a:xfrm>
          <a:ln w="28575">
            <a:solidFill>
              <a:schemeClr val="tx1"/>
            </a:solidFill>
          </a:ln>
        </p:spPr>
        <p:txBody>
          <a:bodyPr anchor="ctr">
            <a:normAutofit fontScale="90000"/>
          </a:bodyPr>
          <a:lstStyle/>
          <a:p>
            <a:r>
              <a:rPr lang="en-US" sz="3600" b="1" dirty="0" smtClean="0">
                <a:latin typeface="Calibri" panose="020F0502020204030204" pitchFamily="34" charset="0"/>
              </a:rPr>
              <a:t>B18 - 1607 A.D.- Baptist- History, False doctrine &amp; their Teachers</a:t>
            </a:r>
            <a:endParaRPr lang="en-US" sz="3600" b="1" dirty="0">
              <a:latin typeface="Calibri" panose="020F0502020204030204" pitchFamily="34" charset="0"/>
            </a:endParaRPr>
          </a:p>
        </p:txBody>
      </p:sp>
      <p:sp>
        <p:nvSpPr>
          <p:cNvPr id="3" name="Subtitle 2"/>
          <p:cNvSpPr>
            <a:spLocks noGrp="1"/>
          </p:cNvSpPr>
          <p:nvPr>
            <p:ph type="subTitle" idx="1"/>
          </p:nvPr>
        </p:nvSpPr>
        <p:spPr>
          <a:xfrm>
            <a:off x="321972" y="1291578"/>
            <a:ext cx="11731483" cy="5160021"/>
          </a:xfrm>
          <a:ln w="28575">
            <a:solidFill>
              <a:schemeClr val="tx1"/>
            </a:solidFill>
          </a:ln>
        </p:spPr>
        <p:txBody>
          <a:bodyPr>
            <a:normAutofit/>
          </a:bodyPr>
          <a:lstStyle/>
          <a:p>
            <a:pPr algn="ctr"/>
            <a:endParaRPr lang="en-US" sz="2800" dirty="0" smtClean="0">
              <a:latin typeface="Calibri" panose="020F0502020204030204" pitchFamily="34" charset="0"/>
            </a:endParaRPr>
          </a:p>
          <a:p>
            <a:pPr algn="ctr"/>
            <a:endParaRPr lang="en-US" sz="2800" dirty="0" smtClean="0">
              <a:latin typeface="Calibri" panose="020F0502020204030204" pitchFamily="34" charset="0"/>
            </a:endParaRPr>
          </a:p>
          <a:p>
            <a:pPr algn="ctr"/>
            <a:endParaRPr lang="en-US" sz="2800" dirty="0" smtClean="0">
              <a:latin typeface="Calibri" panose="020F0502020204030204" pitchFamily="34" charset="0"/>
            </a:endParaRPr>
          </a:p>
          <a:p>
            <a:pPr algn="ctr"/>
            <a:endParaRPr lang="en-US" sz="2800" dirty="0" smtClean="0">
              <a:latin typeface="Calibri" panose="020F0502020204030204" pitchFamily="34" charset="0"/>
            </a:endParaRPr>
          </a:p>
          <a:p>
            <a:pPr marL="457200" indent="-457200" algn="l">
              <a:buFont typeface="Arial" panose="020B0604020202020204" pitchFamily="34" charset="0"/>
              <a:buChar char="•"/>
            </a:pPr>
            <a:endParaRPr lang="en-US" sz="3200"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en-US" smtClean="0"/>
              <a:t>Bro Larry Washington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24</a:t>
            </a:fld>
            <a:endParaRPr lang="en-US" dirty="0"/>
          </a:p>
        </p:txBody>
      </p:sp>
      <p:sp>
        <p:nvSpPr>
          <p:cNvPr id="6" name="Date Placeholder 5"/>
          <p:cNvSpPr>
            <a:spLocks noGrp="1"/>
          </p:cNvSpPr>
          <p:nvPr>
            <p:ph type="dt" sz="half" idx="10"/>
          </p:nvPr>
        </p:nvSpPr>
        <p:spPr/>
        <p:txBody>
          <a:bodyPr/>
          <a:lstStyle/>
          <a:p>
            <a:r>
              <a:rPr lang="en-US" smtClean="0"/>
              <a:t>6/22/2019</a:t>
            </a:r>
            <a:endParaRPr lang="en-US" dirty="0"/>
          </a:p>
        </p:txBody>
      </p:sp>
      <p:sp>
        <p:nvSpPr>
          <p:cNvPr id="11" name="Rectangle 10"/>
          <p:cNvSpPr/>
          <p:nvPr/>
        </p:nvSpPr>
        <p:spPr>
          <a:xfrm>
            <a:off x="500191" y="1357711"/>
            <a:ext cx="11375042" cy="4862870"/>
          </a:xfrm>
          <a:prstGeom prst="rect">
            <a:avLst/>
          </a:prstGeom>
          <a:ln w="38100">
            <a:solidFill>
              <a:srgbClr val="FFC000"/>
            </a:solidFill>
          </a:ln>
        </p:spPr>
        <p:txBody>
          <a:bodyPr wrap="square">
            <a:spAutoFit/>
          </a:bodyPr>
          <a:lstStyle/>
          <a:p>
            <a:r>
              <a:rPr lang="en-US" sz="2000" b="1" dirty="0" smtClean="0">
                <a:solidFill>
                  <a:srgbClr val="00B050"/>
                </a:solidFill>
                <a:latin typeface="Calibri" panose="020F0502020204030204" pitchFamily="34" charset="0"/>
              </a:rPr>
              <a:t>Considerable Diversity regarding Doctrinal Teachings – more than 100 branches --from Liberal to Ultra Conservative Baptist, as shown on previous slide </a:t>
            </a:r>
            <a:r>
              <a:rPr lang="en-US" sz="2000" b="1" dirty="0" err="1" smtClean="0">
                <a:solidFill>
                  <a:srgbClr val="00B050"/>
                </a:solidFill>
                <a:latin typeface="Calibri" panose="020F0502020204030204" pitchFamily="34" charset="0"/>
              </a:rPr>
              <a:t>ie</a:t>
            </a:r>
            <a:r>
              <a:rPr lang="en-US" sz="2000" b="1" dirty="0" smtClean="0">
                <a:solidFill>
                  <a:srgbClr val="00B050"/>
                </a:solidFill>
                <a:latin typeface="Calibri" panose="020F0502020204030204" pitchFamily="34" charset="0"/>
              </a:rPr>
              <a:t> , Southern, Missionary, Primitive</a:t>
            </a:r>
            <a:r>
              <a:rPr lang="en-US" sz="2000" b="1" dirty="0" smtClean="0">
                <a:latin typeface="Calibri" panose="020F0502020204030204" pitchFamily="34" charset="0"/>
              </a:rPr>
              <a:t>.</a:t>
            </a:r>
          </a:p>
          <a:p>
            <a:pPr marL="342900" indent="-342900">
              <a:buAutoNum type="arabicPeriod"/>
            </a:pPr>
            <a:r>
              <a:rPr lang="en-US" b="1" dirty="0" smtClean="0">
                <a:solidFill>
                  <a:srgbClr val="00B050"/>
                </a:solidFill>
                <a:latin typeface="Calibri" panose="020F0502020204030204" pitchFamily="34" charset="0"/>
              </a:rPr>
              <a:t>Naming convention </a:t>
            </a:r>
            <a:r>
              <a:rPr lang="en-US" b="1" dirty="0" smtClean="0">
                <a:latin typeface="Calibri" panose="020F0502020204030204" pitchFamily="34" charset="0"/>
              </a:rPr>
              <a:t>- </a:t>
            </a:r>
            <a:r>
              <a:rPr lang="en-US" b="1" dirty="0">
                <a:latin typeface="Calibri" panose="020F0502020204030204" pitchFamily="34" charset="0"/>
              </a:rPr>
              <a:t>Baptist philosophy partakes of the spirit of </a:t>
            </a:r>
            <a:r>
              <a:rPr lang="en-US" b="1" dirty="0" err="1">
                <a:latin typeface="Calibri" panose="020F0502020204030204" pitchFamily="34" charset="0"/>
              </a:rPr>
              <a:t>partyism</a:t>
            </a:r>
            <a:r>
              <a:rPr lang="en-US" b="1" dirty="0">
                <a:latin typeface="Calibri" panose="020F0502020204030204" pitchFamily="34" charset="0"/>
              </a:rPr>
              <a:t>, such as that condemned at Corinth (1 Cor. 1:10ff). They prefer the appellation “Baptist” to “Christian” (Acts 11:26; 26:28; 1 Pet. 4:16</a:t>
            </a:r>
            <a:r>
              <a:rPr lang="en-US" b="1" dirty="0" smtClean="0">
                <a:latin typeface="Calibri" panose="020F0502020204030204" pitchFamily="34" charset="0"/>
              </a:rPr>
              <a:t>)” commonly claiming that the divinely bestowed name was invented by the enemies of the ancient faith.</a:t>
            </a:r>
          </a:p>
          <a:p>
            <a:pPr marL="342900" indent="-342900">
              <a:buFontTx/>
              <a:buAutoNum type="arabicPeriod"/>
            </a:pPr>
            <a:r>
              <a:rPr lang="en-US" b="1" dirty="0" smtClean="0">
                <a:solidFill>
                  <a:srgbClr val="00B050"/>
                </a:solidFill>
              </a:rPr>
              <a:t>Unscriptural </a:t>
            </a:r>
            <a:r>
              <a:rPr lang="en-US" b="1" dirty="0">
                <a:solidFill>
                  <a:srgbClr val="00B050"/>
                </a:solidFill>
              </a:rPr>
              <a:t>organized</a:t>
            </a:r>
            <a:r>
              <a:rPr lang="en-US" dirty="0"/>
              <a:t>, </a:t>
            </a:r>
            <a:r>
              <a:rPr lang="en-US" b="1" dirty="0"/>
              <a:t>generally having a </a:t>
            </a:r>
            <a:r>
              <a:rPr lang="en-US" b="1" dirty="0">
                <a:solidFill>
                  <a:srgbClr val="0070C0"/>
                </a:solidFill>
              </a:rPr>
              <a:t>“pastor” (cf. Acts 14:23) and a board of deacons</a:t>
            </a:r>
            <a:r>
              <a:rPr lang="en-US" b="1" dirty="0"/>
              <a:t>. Though congregations claim independence, certain works and policies, in some cases, </a:t>
            </a:r>
            <a:r>
              <a:rPr lang="en-US" b="1" dirty="0">
                <a:solidFill>
                  <a:srgbClr val="0070C0"/>
                </a:solidFill>
              </a:rPr>
              <a:t>are controlled by “conventions” (e.g., the Southern Baptist Convention). </a:t>
            </a:r>
            <a:r>
              <a:rPr lang="en-US" b="1" dirty="0"/>
              <a:t>In individual congregations, a majority vote of the members makes congregational decisions (J.M. Pendleton, </a:t>
            </a:r>
            <a:r>
              <a:rPr lang="en-US" b="1" i="1" dirty="0"/>
              <a:t>Baptist Church Manual</a:t>
            </a:r>
            <a:r>
              <a:rPr lang="en-US" b="1" dirty="0"/>
              <a:t>, Philadelphia: Judson Press, 1867, pp. 101ff). </a:t>
            </a:r>
            <a:r>
              <a:rPr lang="en-US" b="1" dirty="0">
                <a:solidFill>
                  <a:srgbClr val="0070C0"/>
                </a:solidFill>
              </a:rPr>
              <a:t>The biblical concept of elders is alien to this system</a:t>
            </a:r>
            <a:r>
              <a:rPr lang="en-US" dirty="0" smtClean="0"/>
              <a:t>.</a:t>
            </a:r>
          </a:p>
          <a:p>
            <a:pPr marL="342900" indent="-342900">
              <a:buAutoNum type="arabicPeriod" startAt="3"/>
            </a:pPr>
            <a:r>
              <a:rPr lang="en-US" b="1" dirty="0" smtClean="0">
                <a:solidFill>
                  <a:srgbClr val="00B050"/>
                </a:solidFill>
              </a:rPr>
              <a:t>Engages </a:t>
            </a:r>
            <a:r>
              <a:rPr lang="en-US" b="1" dirty="0">
                <a:solidFill>
                  <a:srgbClr val="00B050"/>
                </a:solidFill>
              </a:rPr>
              <a:t>in forms of worship that do not fit the New Testament pattern</a:t>
            </a:r>
            <a:r>
              <a:rPr lang="en-US" dirty="0"/>
              <a:t>. The use of </a:t>
            </a:r>
            <a:r>
              <a:rPr lang="en-US" b="1" dirty="0">
                <a:solidFill>
                  <a:srgbClr val="0070C0"/>
                </a:solidFill>
              </a:rPr>
              <a:t>instrumental music </a:t>
            </a:r>
            <a:r>
              <a:rPr lang="en-US" dirty="0"/>
              <a:t>in worship is the prevailing practice (an addition to apostolic authorization — Eph. 5:19; Col. 3:16), </a:t>
            </a:r>
            <a:endParaRPr lang="en-US" dirty="0" smtClean="0"/>
          </a:p>
          <a:p>
            <a:pPr marL="342900" indent="-342900">
              <a:buAutoNum type="arabicPeriod" startAt="3"/>
            </a:pPr>
            <a:r>
              <a:rPr lang="en-US" b="1" dirty="0" smtClean="0">
                <a:solidFill>
                  <a:srgbClr val="00B050"/>
                </a:solidFill>
              </a:rPr>
              <a:t>Lord’s </a:t>
            </a:r>
            <a:r>
              <a:rPr lang="en-US" b="1" dirty="0">
                <a:solidFill>
                  <a:srgbClr val="00B050"/>
                </a:solidFill>
              </a:rPr>
              <a:t>Day communion</a:t>
            </a:r>
            <a:r>
              <a:rPr lang="en-US" b="1" dirty="0" smtClean="0">
                <a:solidFill>
                  <a:srgbClr val="0070C0"/>
                </a:solidFill>
              </a:rPr>
              <a:t>,.</a:t>
            </a:r>
            <a:r>
              <a:rPr lang="en-US" b="1" dirty="0" smtClean="0"/>
              <a:t> </a:t>
            </a:r>
            <a:r>
              <a:rPr lang="en-US" dirty="0"/>
              <a:t>observed weekly in the first century (cf. Acts 20:7; 1 Cor. 16:2, NASB), </a:t>
            </a:r>
            <a:r>
              <a:rPr lang="en-US" b="1" dirty="0">
                <a:solidFill>
                  <a:srgbClr val="00B050"/>
                </a:solidFill>
              </a:rPr>
              <a:t>is relegated to random times of congregational determination</a:t>
            </a:r>
          </a:p>
          <a:p>
            <a:r>
              <a:rPr lang="en-US" dirty="0" smtClean="0"/>
              <a:t>       It </a:t>
            </a:r>
            <a:r>
              <a:rPr lang="en-US" dirty="0"/>
              <a:t>is a matter of some amazement that one may not partake of the Lord’s supper in most Baptist churches, </a:t>
            </a:r>
            <a:r>
              <a:rPr lang="en-US" dirty="0" smtClean="0"/>
              <a:t>unless </a:t>
            </a:r>
            <a:r>
              <a:rPr lang="en-US" dirty="0"/>
              <a:t>he has been immersed in water, yet the case is vociferously argued that baptism is not requisite for </a:t>
            </a:r>
            <a:r>
              <a:rPr lang="en-US" dirty="0" smtClean="0"/>
              <a:t>entering </a:t>
            </a:r>
            <a:r>
              <a:rPr lang="en-US" dirty="0"/>
              <a:t>heaven</a:t>
            </a:r>
            <a:r>
              <a:rPr lang="en-US" dirty="0" smtClean="0"/>
              <a:t>!</a:t>
            </a:r>
          </a:p>
          <a:p>
            <a:endParaRPr lang="en-US" b="1" dirty="0">
              <a:latin typeface="Calibri" panose="020F0502020204030204" pitchFamily="34" charset="0"/>
            </a:endParaRPr>
          </a:p>
        </p:txBody>
      </p:sp>
      <p:pic>
        <p:nvPicPr>
          <p:cNvPr id="10" name="Picture 2" descr="Greenville Avenue Church of Chr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1253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972" y="742213"/>
            <a:ext cx="11731483" cy="478222"/>
          </a:xfrm>
          <a:ln w="28575">
            <a:solidFill>
              <a:schemeClr val="tx1"/>
            </a:solidFill>
          </a:ln>
        </p:spPr>
        <p:txBody>
          <a:bodyPr anchor="ctr">
            <a:normAutofit fontScale="90000"/>
          </a:bodyPr>
          <a:lstStyle/>
          <a:p>
            <a:r>
              <a:rPr lang="en-US" sz="3600" b="1" dirty="0" smtClean="0">
                <a:latin typeface="Calibri" panose="020F0502020204030204" pitchFamily="34" charset="0"/>
              </a:rPr>
              <a:t>B19 - 1607 A.D.- Baptist- History, False doctrine &amp; their Teachers</a:t>
            </a:r>
            <a:endParaRPr lang="en-US" sz="3600" b="1" dirty="0">
              <a:latin typeface="Calibri" panose="020F0502020204030204" pitchFamily="34" charset="0"/>
            </a:endParaRPr>
          </a:p>
        </p:txBody>
      </p:sp>
      <p:sp>
        <p:nvSpPr>
          <p:cNvPr id="3" name="Subtitle 2"/>
          <p:cNvSpPr>
            <a:spLocks noGrp="1"/>
          </p:cNvSpPr>
          <p:nvPr>
            <p:ph type="subTitle" idx="1"/>
          </p:nvPr>
        </p:nvSpPr>
        <p:spPr>
          <a:xfrm>
            <a:off x="321972" y="1331884"/>
            <a:ext cx="11731483" cy="5119715"/>
          </a:xfrm>
          <a:ln w="28575">
            <a:solidFill>
              <a:schemeClr val="tx1"/>
            </a:solidFill>
          </a:ln>
        </p:spPr>
        <p:txBody>
          <a:bodyPr>
            <a:normAutofit/>
          </a:bodyPr>
          <a:lstStyle/>
          <a:p>
            <a:pPr algn="ctr"/>
            <a:endParaRPr lang="en-US" sz="2800" dirty="0" smtClean="0">
              <a:latin typeface="Calibri" panose="020F0502020204030204" pitchFamily="34" charset="0"/>
            </a:endParaRPr>
          </a:p>
          <a:p>
            <a:pPr algn="ctr"/>
            <a:endParaRPr lang="en-US" sz="2800" dirty="0" smtClean="0">
              <a:latin typeface="Calibri" panose="020F0502020204030204" pitchFamily="34" charset="0"/>
            </a:endParaRPr>
          </a:p>
          <a:p>
            <a:pPr algn="ctr"/>
            <a:endParaRPr lang="en-US" sz="2800" dirty="0" smtClean="0">
              <a:latin typeface="Calibri" panose="020F0502020204030204" pitchFamily="34" charset="0"/>
            </a:endParaRPr>
          </a:p>
          <a:p>
            <a:pPr algn="ctr"/>
            <a:endParaRPr lang="en-US" sz="2800" dirty="0" smtClean="0">
              <a:latin typeface="Calibri" panose="020F0502020204030204" pitchFamily="34" charset="0"/>
            </a:endParaRPr>
          </a:p>
          <a:p>
            <a:pPr marL="457200" indent="-457200" algn="l">
              <a:buFont typeface="Arial" panose="020B0604020202020204" pitchFamily="34" charset="0"/>
              <a:buChar char="•"/>
            </a:pPr>
            <a:endParaRPr lang="en-US" sz="3200"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en-US" smtClean="0"/>
              <a:t>Bro Larry Washington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25</a:t>
            </a:fld>
            <a:endParaRPr lang="en-US" dirty="0"/>
          </a:p>
        </p:txBody>
      </p:sp>
      <p:sp>
        <p:nvSpPr>
          <p:cNvPr id="6" name="Date Placeholder 5"/>
          <p:cNvSpPr>
            <a:spLocks noGrp="1"/>
          </p:cNvSpPr>
          <p:nvPr>
            <p:ph type="dt" sz="half" idx="10"/>
          </p:nvPr>
        </p:nvSpPr>
        <p:spPr/>
        <p:txBody>
          <a:bodyPr/>
          <a:lstStyle/>
          <a:p>
            <a:r>
              <a:rPr lang="en-US" smtClean="0"/>
              <a:t>6/22/2019</a:t>
            </a:r>
            <a:endParaRPr lang="en-US" dirty="0"/>
          </a:p>
        </p:txBody>
      </p:sp>
      <p:sp>
        <p:nvSpPr>
          <p:cNvPr id="11" name="Rectangle 10"/>
          <p:cNvSpPr/>
          <p:nvPr/>
        </p:nvSpPr>
        <p:spPr>
          <a:xfrm>
            <a:off x="464132" y="1417808"/>
            <a:ext cx="11447160" cy="4647426"/>
          </a:xfrm>
          <a:prstGeom prst="rect">
            <a:avLst/>
          </a:prstGeom>
          <a:ln w="38100">
            <a:solidFill>
              <a:srgbClr val="FFC000"/>
            </a:solidFill>
          </a:ln>
        </p:spPr>
        <p:txBody>
          <a:bodyPr wrap="square">
            <a:spAutoFit/>
          </a:bodyPr>
          <a:lstStyle/>
          <a:p>
            <a:r>
              <a:rPr lang="en-US" dirty="0" smtClean="0"/>
              <a:t>5</a:t>
            </a:r>
            <a:r>
              <a:rPr lang="en-US" sz="2000" dirty="0" smtClean="0">
                <a:latin typeface="Calibri" panose="020F0502020204030204" pitchFamily="34" charset="0"/>
              </a:rPr>
              <a:t>. </a:t>
            </a:r>
            <a:r>
              <a:rPr lang="en-US" sz="2000" b="1" dirty="0" smtClean="0">
                <a:solidFill>
                  <a:srgbClr val="00B050"/>
                </a:solidFill>
                <a:latin typeface="Calibri" panose="020F0502020204030204" pitchFamily="34" charset="0"/>
              </a:rPr>
              <a:t>Plan </a:t>
            </a:r>
            <a:r>
              <a:rPr lang="en-US" sz="2000" b="1" dirty="0">
                <a:solidFill>
                  <a:srgbClr val="00B050"/>
                </a:solidFill>
                <a:latin typeface="Calibri" panose="020F0502020204030204" pitchFamily="34" charset="0"/>
              </a:rPr>
              <a:t>of salvation is </a:t>
            </a:r>
            <a:r>
              <a:rPr lang="en-US" sz="2000" b="1" dirty="0" smtClean="0">
                <a:solidFill>
                  <a:srgbClr val="00B050"/>
                </a:solidFill>
                <a:latin typeface="Calibri" panose="020F0502020204030204" pitchFamily="34" charset="0"/>
              </a:rPr>
              <a:t> </a:t>
            </a:r>
            <a:r>
              <a:rPr lang="en-US" sz="2000" b="1" dirty="0">
                <a:solidFill>
                  <a:srgbClr val="00B050"/>
                </a:solidFill>
                <a:latin typeface="Calibri" panose="020F0502020204030204" pitchFamily="34" charset="0"/>
              </a:rPr>
              <a:t>“solely through faith</a:t>
            </a:r>
            <a:r>
              <a:rPr lang="en-US" sz="2000" b="1" dirty="0">
                <a:solidFill>
                  <a:srgbClr val="0070C0"/>
                </a:solidFill>
                <a:latin typeface="Calibri" panose="020F0502020204030204" pitchFamily="34" charset="0"/>
              </a:rPr>
              <a:t>.” </a:t>
            </a:r>
            <a:r>
              <a:rPr lang="en-US" sz="2000" dirty="0">
                <a:latin typeface="Calibri" panose="020F0502020204030204" pitchFamily="34" charset="0"/>
              </a:rPr>
              <a:t>Yet, because of man’s inherited “total depravity,” he </a:t>
            </a:r>
            <a:r>
              <a:rPr lang="en-US" sz="2000" b="1" dirty="0">
                <a:latin typeface="Calibri" panose="020F0502020204030204" pitchFamily="34" charset="0"/>
              </a:rPr>
              <a:t>cannot</a:t>
            </a:r>
            <a:r>
              <a:rPr lang="en-US" sz="2000" dirty="0">
                <a:latin typeface="Calibri" panose="020F0502020204030204" pitchFamily="34" charset="0"/>
              </a:rPr>
              <a:t> believe, </a:t>
            </a:r>
            <a:r>
              <a:rPr lang="en-US" sz="2000" dirty="0" smtClean="0">
                <a:latin typeface="Calibri" panose="020F0502020204030204" pitchFamily="34" charset="0"/>
              </a:rPr>
              <a:t>unless </a:t>
            </a:r>
            <a:r>
              <a:rPr lang="en-US" sz="2000" dirty="0">
                <a:latin typeface="Calibri" panose="020F0502020204030204" pitchFamily="34" charset="0"/>
              </a:rPr>
              <a:t>supernaturally empowered by the Spirit of God</a:t>
            </a:r>
            <a:r>
              <a:rPr lang="en-US" sz="2000" dirty="0" smtClean="0">
                <a:latin typeface="Calibri" panose="020F0502020204030204" pitchFamily="34" charset="0"/>
              </a:rPr>
              <a:t>. Baptist </a:t>
            </a:r>
            <a:r>
              <a:rPr lang="en-US" sz="2000" dirty="0">
                <a:latin typeface="Calibri" panose="020F0502020204030204" pitchFamily="34" charset="0"/>
              </a:rPr>
              <a:t>theologians contend that faith is </a:t>
            </a:r>
            <a:r>
              <a:rPr lang="en-US" sz="2000" b="1" dirty="0">
                <a:latin typeface="Calibri" panose="020F0502020204030204" pitchFamily="34" charset="0"/>
              </a:rPr>
              <a:t>preceded by repentance, which is a logical impossibility</a:t>
            </a:r>
            <a:r>
              <a:rPr lang="en-US" sz="2000" dirty="0">
                <a:latin typeface="Calibri" panose="020F0502020204030204" pitchFamily="34" charset="0"/>
              </a:rPr>
              <a:t>, if one is employing “faith” with reference to the same object. [NOTE: In Mark 1:15, Jesus admonished the Jews: “repent ye, and believe in the gospel.” These Hebrews already had faith in God, which would serve as the motivation for their repentance (cf. Rom. 2:14; 2 Cor. 7:10). They then were to embrace the gospel system, which would involve belief in Christ.]</a:t>
            </a:r>
          </a:p>
          <a:p>
            <a:r>
              <a:rPr lang="en-US" sz="2000" dirty="0" smtClean="0">
                <a:latin typeface="Calibri" panose="020F0502020204030204" pitchFamily="34" charset="0"/>
              </a:rPr>
              <a:t>Baptism</a:t>
            </a:r>
            <a:r>
              <a:rPr lang="en-US" sz="2000" dirty="0">
                <a:latin typeface="Calibri" panose="020F0502020204030204" pitchFamily="34" charset="0"/>
              </a:rPr>
              <a:t>, as a condition of salvation, is repudiated vehemently (contra Mark 16:16; Acts 2:38; 22:16), yet the rite is required for Baptist affiliation. Members actually are received into a church by a “vote” of the membership, though it is conceded that this is “different” from the practice of the apostolic church (</a:t>
            </a:r>
            <a:r>
              <a:rPr lang="en-US" sz="2000" dirty="0" err="1">
                <a:latin typeface="Calibri" panose="020F0502020204030204" pitchFamily="34" charset="0"/>
              </a:rPr>
              <a:t>Hiscox</a:t>
            </a:r>
            <a:r>
              <a:rPr lang="en-US" sz="2000" dirty="0">
                <a:latin typeface="Calibri" panose="020F0502020204030204" pitchFamily="34" charset="0"/>
              </a:rPr>
              <a:t>, p. 22</a:t>
            </a:r>
            <a:r>
              <a:rPr lang="en-US" sz="2000" dirty="0" smtClean="0">
                <a:latin typeface="Calibri" panose="020F0502020204030204" pitchFamily="34" charset="0"/>
              </a:rPr>
              <a:t>).</a:t>
            </a:r>
          </a:p>
          <a:p>
            <a:r>
              <a:rPr lang="en-US" sz="2000" dirty="0" smtClean="0">
                <a:latin typeface="Calibri" panose="020F0502020204030204" pitchFamily="34" charset="0"/>
              </a:rPr>
              <a:t>6. </a:t>
            </a:r>
            <a:r>
              <a:rPr lang="en-US" sz="2000" b="1" dirty="0" smtClean="0">
                <a:solidFill>
                  <a:srgbClr val="00B050"/>
                </a:solidFill>
                <a:latin typeface="Calibri" panose="020F0502020204030204" pitchFamily="34" charset="0"/>
              </a:rPr>
              <a:t>Impossibility </a:t>
            </a:r>
            <a:r>
              <a:rPr lang="en-US" sz="2000" b="1" dirty="0">
                <a:solidFill>
                  <a:srgbClr val="00B050"/>
                </a:solidFill>
                <a:latin typeface="Calibri" panose="020F0502020204030204" pitchFamily="34" charset="0"/>
              </a:rPr>
              <a:t>of apostasy</a:t>
            </a:r>
            <a:r>
              <a:rPr lang="en-US" sz="2000" dirty="0">
                <a:latin typeface="Calibri" panose="020F0502020204030204" pitchFamily="34" charset="0"/>
              </a:rPr>
              <a:t>, i.e., the regenerated person can never so sin as to be lost, though he may become corrupt enough to be excluded from a church’s fellowship (</a:t>
            </a:r>
            <a:r>
              <a:rPr lang="en-US" sz="2000" dirty="0" err="1">
                <a:latin typeface="Calibri" panose="020F0502020204030204" pitchFamily="34" charset="0"/>
              </a:rPr>
              <a:t>Hiscox</a:t>
            </a:r>
            <a:r>
              <a:rPr lang="en-US" sz="2000" dirty="0">
                <a:latin typeface="Calibri" panose="020F0502020204030204" pitchFamily="34" charset="0"/>
              </a:rPr>
              <a:t>, p. 30). Elsewhere we have dealt with this doctrine in some detail (see our booklet, </a:t>
            </a:r>
            <a:r>
              <a:rPr lang="en-US" sz="2000" i="1" dirty="0">
                <a:latin typeface="Calibri" panose="020F0502020204030204" pitchFamily="34" charset="0"/>
              </a:rPr>
              <a:t>Eternal Security — Fact or Fiction?</a:t>
            </a:r>
            <a:r>
              <a:rPr lang="en-US" sz="2000" dirty="0">
                <a:latin typeface="Calibri" panose="020F0502020204030204" pitchFamily="34" charset="0"/>
              </a:rPr>
              <a:t>.</a:t>
            </a:r>
          </a:p>
          <a:p>
            <a:endParaRPr lang="en-US" b="1" dirty="0" smtClean="0">
              <a:latin typeface="Calibri" panose="020F0502020204030204" pitchFamily="34" charset="0"/>
            </a:endParaRPr>
          </a:p>
          <a:p>
            <a:r>
              <a:rPr lang="en-US" b="1" dirty="0" smtClean="0">
                <a:latin typeface="Calibri" panose="020F0502020204030204" pitchFamily="34" charset="0"/>
              </a:rPr>
              <a:t>“</a:t>
            </a:r>
            <a:r>
              <a:rPr lang="en-US" dirty="0" smtClean="0">
                <a:latin typeface="Calibri" panose="020F0502020204030204" pitchFamily="34" charset="0"/>
              </a:rPr>
              <a:t>Source: The Baptist Church, Historical Perspective, by Wayne Jackson”</a:t>
            </a:r>
            <a:endParaRPr lang="en-US" b="1" dirty="0">
              <a:latin typeface="Calibri" panose="020F0502020204030204" pitchFamily="34" charset="0"/>
            </a:endParaRPr>
          </a:p>
        </p:txBody>
      </p:sp>
      <p:pic>
        <p:nvPicPr>
          <p:cNvPr id="10" name="Picture 2" descr="Greenville Avenue Church of Chr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31868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44" y="675846"/>
            <a:ext cx="11997211" cy="478222"/>
          </a:xfrm>
          <a:ln w="28575">
            <a:solidFill>
              <a:schemeClr val="tx1"/>
            </a:solidFill>
          </a:ln>
        </p:spPr>
        <p:txBody>
          <a:bodyPr anchor="ctr">
            <a:normAutofit fontScale="90000"/>
          </a:bodyPr>
          <a:lstStyle/>
          <a:p>
            <a:r>
              <a:rPr lang="en-US" sz="3600" b="1" dirty="0" smtClean="0">
                <a:latin typeface="Calibri" panose="020F0502020204030204" pitchFamily="34" charset="0"/>
              </a:rPr>
              <a:t>B20 – Largest False Doctrines and/or Major Religious in the World</a:t>
            </a:r>
            <a:endParaRPr lang="en-US" sz="3600" b="1" dirty="0">
              <a:latin typeface="Calibri" panose="020F0502020204030204" pitchFamily="34" charset="0"/>
            </a:endParaRPr>
          </a:p>
        </p:txBody>
      </p:sp>
      <p:sp>
        <p:nvSpPr>
          <p:cNvPr id="3" name="Subtitle 2"/>
          <p:cNvSpPr>
            <a:spLocks noGrp="1"/>
          </p:cNvSpPr>
          <p:nvPr>
            <p:ph type="subTitle" idx="1"/>
          </p:nvPr>
        </p:nvSpPr>
        <p:spPr>
          <a:xfrm>
            <a:off x="56244" y="1212494"/>
            <a:ext cx="11997211" cy="5336966"/>
          </a:xfrm>
          <a:ln w="28575">
            <a:solidFill>
              <a:schemeClr val="tx1"/>
            </a:solidFill>
          </a:ln>
        </p:spPr>
        <p:txBody>
          <a:bodyPr>
            <a:normAutofit/>
          </a:bodyPr>
          <a:lstStyle/>
          <a:p>
            <a:pPr algn="ctr"/>
            <a:endParaRPr lang="en-US" sz="2800" dirty="0" smtClean="0">
              <a:latin typeface="Calibri" panose="020F0502020204030204" pitchFamily="34" charset="0"/>
            </a:endParaRPr>
          </a:p>
          <a:p>
            <a:pPr algn="ctr"/>
            <a:endParaRPr lang="en-US" sz="2800" dirty="0" smtClean="0">
              <a:latin typeface="Calibri" panose="020F0502020204030204" pitchFamily="34" charset="0"/>
            </a:endParaRPr>
          </a:p>
          <a:p>
            <a:pPr algn="ctr"/>
            <a:endParaRPr lang="en-US" sz="2800" dirty="0" smtClean="0">
              <a:latin typeface="Calibri" panose="020F0502020204030204" pitchFamily="34" charset="0"/>
            </a:endParaRPr>
          </a:p>
          <a:p>
            <a:pPr algn="ctr"/>
            <a:endParaRPr lang="en-US" sz="2800" dirty="0" smtClean="0">
              <a:latin typeface="Calibri" panose="020F0502020204030204" pitchFamily="34" charset="0"/>
            </a:endParaRPr>
          </a:p>
          <a:p>
            <a:pPr marL="457200" indent="-457200" algn="l">
              <a:buFont typeface="Arial" panose="020B0604020202020204" pitchFamily="34" charset="0"/>
              <a:buChar char="•"/>
            </a:pPr>
            <a:endParaRPr lang="en-US" sz="3200" dirty="0">
              <a:latin typeface="Calibri" panose="020F0502020204030204" pitchFamily="34" charset="0"/>
            </a:endParaRPr>
          </a:p>
        </p:txBody>
      </p:sp>
      <p:sp>
        <p:nvSpPr>
          <p:cNvPr id="4" name="Footer Placeholder 3"/>
          <p:cNvSpPr>
            <a:spLocks noGrp="1"/>
          </p:cNvSpPr>
          <p:nvPr>
            <p:ph type="ftr" sz="quarter" idx="11"/>
          </p:nvPr>
        </p:nvSpPr>
        <p:spPr/>
        <p:txBody>
          <a:bodyPr/>
          <a:lstStyle/>
          <a:p>
            <a:r>
              <a:rPr lang="en-US" dirty="0" smtClean="0"/>
              <a:t>Bro Larry Washington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26</a:t>
            </a:fld>
            <a:endParaRPr lang="en-US" dirty="0"/>
          </a:p>
        </p:txBody>
      </p:sp>
      <p:sp>
        <p:nvSpPr>
          <p:cNvPr id="6" name="Date Placeholder 5"/>
          <p:cNvSpPr>
            <a:spLocks noGrp="1"/>
          </p:cNvSpPr>
          <p:nvPr>
            <p:ph type="dt" sz="half" idx="10"/>
          </p:nvPr>
        </p:nvSpPr>
        <p:spPr/>
        <p:txBody>
          <a:bodyPr/>
          <a:lstStyle/>
          <a:p>
            <a:r>
              <a:rPr lang="en-US" dirty="0" smtClean="0"/>
              <a:t>6/22/2019</a:t>
            </a:r>
            <a:endParaRPr lang="en-US" dirty="0"/>
          </a:p>
        </p:txBody>
      </p:sp>
      <p:sp>
        <p:nvSpPr>
          <p:cNvPr id="11" name="Rectangle 10"/>
          <p:cNvSpPr/>
          <p:nvPr/>
        </p:nvSpPr>
        <p:spPr>
          <a:xfrm>
            <a:off x="217715" y="1319349"/>
            <a:ext cx="6156960" cy="4978576"/>
          </a:xfrm>
          <a:prstGeom prst="rect">
            <a:avLst/>
          </a:prstGeom>
          <a:ln w="38100">
            <a:solidFill>
              <a:srgbClr val="FFC000"/>
            </a:solidFill>
          </a:ln>
        </p:spPr>
        <p:txBody>
          <a:bodyPr wrap="square">
            <a:spAutoFit/>
          </a:bodyPr>
          <a:lstStyle/>
          <a:p>
            <a:pPr algn="ctr"/>
            <a:r>
              <a:rPr lang="en-US" dirty="0" smtClean="0">
                <a:hlinkClick r:id="rId2" tooltip="Roman Catholic Church"/>
              </a:rPr>
              <a:t>Listed as Denominations </a:t>
            </a:r>
          </a:p>
          <a:p>
            <a:r>
              <a:rPr lang="en-US" b="1" u="sng" dirty="0" smtClean="0">
                <a:solidFill>
                  <a:srgbClr val="00B050"/>
                </a:solidFill>
                <a:hlinkClick r:id="rId2" tooltip="Roman Catholic Church"/>
              </a:rPr>
              <a:t>Catholicism</a:t>
            </a:r>
            <a:r>
              <a:rPr lang="en-US" b="1" dirty="0" smtClean="0">
                <a:solidFill>
                  <a:srgbClr val="00B050"/>
                </a:solidFill>
              </a:rPr>
              <a:t> - 1.2 billion</a:t>
            </a:r>
            <a:endParaRPr lang="en-US" sz="2800" b="1" dirty="0" smtClean="0">
              <a:solidFill>
                <a:srgbClr val="00B050"/>
              </a:solidFill>
            </a:endParaRPr>
          </a:p>
          <a:p>
            <a:pPr lvl="0"/>
            <a:r>
              <a:rPr lang="en-US" u="sng" dirty="0" smtClean="0">
                <a:hlinkClick r:id="rId3" tooltip="Catholic Church"/>
              </a:rPr>
              <a:t>Catholic </a:t>
            </a:r>
            <a:r>
              <a:rPr lang="en-US" u="sng" dirty="0">
                <a:hlinkClick r:id="rId3" tooltip="Catholic Church"/>
              </a:rPr>
              <a:t>Church</a:t>
            </a:r>
            <a:r>
              <a:rPr lang="en-US" dirty="0"/>
              <a:t> - 1,147 million</a:t>
            </a:r>
            <a:r>
              <a:rPr lang="en-US" u="sng" baseline="30000" dirty="0">
                <a:hlinkClick r:id="rId4"/>
              </a:rPr>
              <a:t>[1]</a:t>
            </a:r>
            <a:endParaRPr lang="en-US" sz="2800" dirty="0"/>
          </a:p>
          <a:p>
            <a:pPr lvl="1"/>
            <a:r>
              <a:rPr lang="en-US" u="sng" dirty="0">
                <a:hlinkClick r:id="rId3" tooltip="Catholic Church"/>
              </a:rPr>
              <a:t>Roman Catholic Church</a:t>
            </a:r>
            <a:r>
              <a:rPr lang="en-US" dirty="0"/>
              <a:t> (</a:t>
            </a:r>
            <a:r>
              <a:rPr lang="en-US" u="sng" dirty="0">
                <a:hlinkClick r:id="rId5" tooltip="Latin Rite"/>
              </a:rPr>
              <a:t>Latin Rite</a:t>
            </a:r>
            <a:r>
              <a:rPr lang="en-US" dirty="0"/>
              <a:t>) - 1,129.9 million</a:t>
            </a:r>
            <a:endParaRPr lang="en-US" sz="2800" dirty="0"/>
          </a:p>
          <a:p>
            <a:pPr lvl="1"/>
            <a:r>
              <a:rPr lang="en-US" u="sng" dirty="0">
                <a:hlinkClick r:id="rId6" tooltip="Eastern Catholic Churches"/>
              </a:rPr>
              <a:t>Eastern Catholic Churches</a:t>
            </a:r>
            <a:r>
              <a:rPr lang="en-US" dirty="0"/>
              <a:t> (</a:t>
            </a:r>
            <a:r>
              <a:rPr lang="en-US" u="sng" dirty="0">
                <a:hlinkClick r:id="rId7" tooltip="Eastern Rite"/>
              </a:rPr>
              <a:t>Eastern Rite</a:t>
            </a:r>
            <a:r>
              <a:rPr lang="en-US" dirty="0"/>
              <a:t>) - 17.1 </a:t>
            </a:r>
            <a:r>
              <a:rPr lang="en-US" dirty="0" smtClean="0"/>
              <a:t>million</a:t>
            </a:r>
          </a:p>
          <a:p>
            <a:r>
              <a:rPr lang="en-US" b="1" u="sng" dirty="0">
                <a:solidFill>
                  <a:srgbClr val="00B050"/>
                </a:solidFill>
                <a:hlinkClick r:id="rId8" tooltip="Protestantism"/>
              </a:rPr>
              <a:t>Protestantism</a:t>
            </a:r>
            <a:r>
              <a:rPr lang="en-US" b="1" dirty="0">
                <a:solidFill>
                  <a:srgbClr val="00B050"/>
                </a:solidFill>
              </a:rPr>
              <a:t> - 670 million</a:t>
            </a:r>
            <a:endParaRPr lang="en-US" sz="2800" b="1" dirty="0">
              <a:solidFill>
                <a:srgbClr val="00B050"/>
              </a:solidFill>
            </a:endParaRPr>
          </a:p>
          <a:p>
            <a:pPr lvl="0"/>
            <a:r>
              <a:rPr lang="en-US" dirty="0"/>
              <a:t>Historical Protestantism - 350 million</a:t>
            </a:r>
            <a:endParaRPr lang="en-US" sz="2800" dirty="0"/>
          </a:p>
          <a:p>
            <a:pPr lvl="1"/>
            <a:r>
              <a:rPr lang="en-US" u="sng" dirty="0">
                <a:hlinkClick r:id="rId9" tooltip="Baptists"/>
              </a:rPr>
              <a:t>Baptist churches</a:t>
            </a:r>
            <a:r>
              <a:rPr lang="en-US" dirty="0"/>
              <a:t> - 105 million</a:t>
            </a:r>
            <a:r>
              <a:rPr lang="en-US" u="sng" baseline="30000" dirty="0">
                <a:hlinkClick r:id="rId10"/>
              </a:rPr>
              <a:t>[4]</a:t>
            </a:r>
            <a:endParaRPr lang="en-US" sz="2800" dirty="0"/>
          </a:p>
          <a:p>
            <a:pPr lvl="2"/>
            <a:r>
              <a:rPr lang="en-US" u="sng" dirty="0">
                <a:hlinkClick r:id="rId11" tooltip="Southern Baptist Convention"/>
              </a:rPr>
              <a:t>Southern Baptist Convention</a:t>
            </a:r>
            <a:r>
              <a:rPr lang="en-US" dirty="0"/>
              <a:t> - 16.3 million</a:t>
            </a:r>
            <a:r>
              <a:rPr lang="en-US" u="sng" baseline="30000" dirty="0">
                <a:hlinkClick r:id="rId12"/>
              </a:rPr>
              <a:t>[5]</a:t>
            </a:r>
            <a:endParaRPr lang="en-US" sz="2800" dirty="0"/>
          </a:p>
          <a:p>
            <a:pPr lvl="2"/>
            <a:r>
              <a:rPr lang="en-US" u="sng" dirty="0">
                <a:hlinkClick r:id="rId13" tooltip="National Baptist Convention, USA, Inc."/>
              </a:rPr>
              <a:t>National Baptist Convention, USA, Inc.</a:t>
            </a:r>
            <a:r>
              <a:rPr lang="en-US" dirty="0"/>
              <a:t> - 7.5 million</a:t>
            </a:r>
            <a:r>
              <a:rPr lang="en-US" u="sng" baseline="30000" dirty="0">
                <a:hlinkClick r:id="rId14"/>
              </a:rPr>
              <a:t>[6</a:t>
            </a:r>
            <a:r>
              <a:rPr lang="en-US" u="sng" baseline="30000" dirty="0" smtClean="0">
                <a:hlinkClick r:id="rId14"/>
              </a:rPr>
              <a:t>]</a:t>
            </a:r>
            <a:endParaRPr lang="en-US" u="sng" baseline="30000" dirty="0" smtClean="0"/>
          </a:p>
          <a:p>
            <a:pPr lvl="2"/>
            <a:r>
              <a:rPr lang="en-US" b="1" u="sng" dirty="0">
                <a:solidFill>
                  <a:srgbClr val="FF0000"/>
                </a:solidFill>
                <a:latin typeface="Calibri" panose="020F0502020204030204" pitchFamily="34" charset="0"/>
                <a:hlinkClick r:id="rId15" tooltip="Churches of Christ"/>
              </a:rPr>
              <a:t>Churches of Christ</a:t>
            </a:r>
            <a:r>
              <a:rPr lang="en-US" b="1" dirty="0">
                <a:solidFill>
                  <a:srgbClr val="FF0000"/>
                </a:solidFill>
                <a:latin typeface="Calibri" panose="020F0502020204030204" pitchFamily="34" charset="0"/>
              </a:rPr>
              <a:t> - 5 </a:t>
            </a:r>
            <a:r>
              <a:rPr lang="en-US" b="1" dirty="0" smtClean="0">
                <a:solidFill>
                  <a:srgbClr val="FF0000"/>
                </a:solidFill>
                <a:latin typeface="Calibri" panose="020F0502020204030204" pitchFamily="34" charset="0"/>
              </a:rPr>
              <a:t>million</a:t>
            </a:r>
          </a:p>
          <a:p>
            <a:r>
              <a:rPr lang="en-US" b="1" u="sng" dirty="0">
                <a:solidFill>
                  <a:srgbClr val="00B050"/>
                </a:solidFill>
                <a:hlinkClick r:id="rId16" tooltip="Eastern Orthodoxy"/>
              </a:rPr>
              <a:t>Eastern Orthodoxy</a:t>
            </a:r>
            <a:r>
              <a:rPr lang="en-US" b="1" dirty="0">
                <a:solidFill>
                  <a:srgbClr val="00B050"/>
                </a:solidFill>
              </a:rPr>
              <a:t> - 210 million</a:t>
            </a:r>
            <a:endParaRPr lang="en-US" sz="2800" b="1" dirty="0">
              <a:solidFill>
                <a:srgbClr val="00B050"/>
              </a:solidFill>
            </a:endParaRPr>
          </a:p>
          <a:p>
            <a:pPr lvl="0"/>
            <a:r>
              <a:rPr lang="en-US" dirty="0"/>
              <a:t>Autocephalous churches</a:t>
            </a:r>
            <a:endParaRPr lang="en-US" sz="2800" dirty="0"/>
          </a:p>
          <a:p>
            <a:pPr lvl="1"/>
            <a:r>
              <a:rPr lang="en-US" u="sng" dirty="0">
                <a:hlinkClick r:id="rId17" tooltip="Russian Orthodox Church"/>
              </a:rPr>
              <a:t>Russian Orthodox Church</a:t>
            </a:r>
            <a:r>
              <a:rPr lang="en-US" dirty="0"/>
              <a:t> - 125 million</a:t>
            </a:r>
            <a:endParaRPr lang="en-US" sz="2800" dirty="0"/>
          </a:p>
          <a:p>
            <a:r>
              <a:rPr lang="en-US" b="1" dirty="0" smtClean="0">
                <a:solidFill>
                  <a:srgbClr val="00B050"/>
                </a:solidFill>
              </a:rPr>
              <a:t>Others: 100’s</a:t>
            </a:r>
            <a:endParaRPr lang="en-US" b="1" dirty="0">
              <a:solidFill>
                <a:srgbClr val="00B050"/>
              </a:solidFill>
            </a:endParaRPr>
          </a:p>
          <a:p>
            <a:r>
              <a:rPr lang="en-US" b="1" dirty="0" smtClean="0">
                <a:latin typeface="Calibri" panose="020F0502020204030204" pitchFamily="34" charset="0"/>
              </a:rPr>
              <a:t>“</a:t>
            </a:r>
            <a:r>
              <a:rPr lang="en-US" dirty="0" smtClean="0">
                <a:latin typeface="Calibri" panose="020F0502020204030204" pitchFamily="34" charset="0"/>
              </a:rPr>
              <a:t>Source: </a:t>
            </a:r>
            <a:r>
              <a:rPr lang="en-US" u="sng" dirty="0" smtClean="0">
                <a:hlinkClick r:id="rId18"/>
              </a:rPr>
              <a:t>http</a:t>
            </a:r>
            <a:r>
              <a:rPr lang="en-US" u="sng" dirty="0">
                <a:hlinkClick r:id="rId18"/>
              </a:rPr>
              <a:t>://gospelclarity.com/2010/08/25/the-largest-christian-denominations-in-the-world</a:t>
            </a:r>
            <a:r>
              <a:rPr lang="en-US" u="sng" dirty="0" smtClean="0">
                <a:hlinkClick r:id="rId18"/>
              </a:rPr>
              <a:t>/</a:t>
            </a:r>
            <a:endParaRPr lang="en-US" b="1" dirty="0">
              <a:latin typeface="Calibri" panose="020F0502020204030204" pitchFamily="34" charset="0"/>
            </a:endParaRPr>
          </a:p>
        </p:txBody>
      </p:sp>
      <p:pic>
        <p:nvPicPr>
          <p:cNvPr id="10" name="Picture 2" descr="Greenville Avenue Church of Christ"/>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www.adherents.com/images/rel_pie.gif"/>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665767" y="2010979"/>
            <a:ext cx="4688033" cy="4402521"/>
          </a:xfrm>
          <a:prstGeom prst="rect">
            <a:avLst/>
          </a:prstGeom>
          <a:noFill/>
          <a:ln w="38100">
            <a:solidFill>
              <a:srgbClr val="FFC000"/>
            </a:solidFill>
          </a:ln>
          <a:extLst>
            <a:ext uri="{909E8E84-426E-40DD-AFC4-6F175D3DCCD1}">
              <a14:hiddenFill xmlns:a14="http://schemas.microsoft.com/office/drawing/2010/main">
                <a:solidFill>
                  <a:srgbClr val="FFFFFF"/>
                </a:solidFill>
              </a14:hiddenFill>
            </a:ext>
          </a:extLst>
        </p:spPr>
      </p:pic>
      <p:sp>
        <p:nvSpPr>
          <p:cNvPr id="7" name="Rectangle 6"/>
          <p:cNvSpPr/>
          <p:nvPr/>
        </p:nvSpPr>
        <p:spPr>
          <a:xfrm>
            <a:off x="6665766" y="1319349"/>
            <a:ext cx="4688033" cy="584775"/>
          </a:xfrm>
          <a:prstGeom prst="rect">
            <a:avLst/>
          </a:prstGeom>
          <a:ln w="38100">
            <a:solidFill>
              <a:srgbClr val="FFC000"/>
            </a:solidFill>
          </a:ln>
        </p:spPr>
        <p:txBody>
          <a:bodyPr wrap="square">
            <a:spAutoFit/>
          </a:bodyPr>
          <a:lstStyle/>
          <a:p>
            <a:pPr fontAlgn="base"/>
            <a:r>
              <a:rPr lang="en-US" sz="1600" b="1" dirty="0">
                <a:solidFill>
                  <a:srgbClr val="181818"/>
                </a:solidFill>
                <a:latin typeface="Calibri" panose="020F0502020204030204" pitchFamily="34" charset="0"/>
              </a:rPr>
              <a:t>Major Religions of the World</a:t>
            </a:r>
            <a:br>
              <a:rPr lang="en-US" sz="1600" b="1" dirty="0">
                <a:solidFill>
                  <a:srgbClr val="181818"/>
                </a:solidFill>
                <a:latin typeface="Calibri" panose="020F0502020204030204" pitchFamily="34" charset="0"/>
              </a:rPr>
            </a:br>
            <a:r>
              <a:rPr lang="en-US" sz="1600" b="1" dirty="0">
                <a:solidFill>
                  <a:srgbClr val="181818"/>
                </a:solidFill>
                <a:latin typeface="Calibri" panose="020F0502020204030204" pitchFamily="34" charset="0"/>
              </a:rPr>
              <a:t>Ranked by Number of Adherents</a:t>
            </a:r>
            <a:endParaRPr lang="en-US" sz="1600" b="1" i="0" dirty="0">
              <a:solidFill>
                <a:srgbClr val="181818"/>
              </a:solidFill>
              <a:effectLst/>
              <a:latin typeface="Calibri" panose="020F0502020204030204" pitchFamily="34" charset="0"/>
            </a:endParaRPr>
          </a:p>
        </p:txBody>
      </p:sp>
    </p:spTree>
    <p:extLst>
      <p:ext uri="{BB962C8B-B14F-4D97-AF65-F5344CB8AC3E}">
        <p14:creationId xmlns:p14="http://schemas.microsoft.com/office/powerpoint/2010/main" val="14151981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5166" y="395640"/>
            <a:ext cx="8914370" cy="790223"/>
          </a:xfrm>
          <a:ln w="28575">
            <a:noFill/>
          </a:ln>
        </p:spPr>
        <p:txBody>
          <a:bodyPr>
            <a:noAutofit/>
          </a:bodyPr>
          <a:lstStyle/>
          <a:p>
            <a:pPr>
              <a:lnSpc>
                <a:spcPct val="200000"/>
              </a:lnSpc>
            </a:pPr>
            <a:r>
              <a:rPr lang="en-US" sz="4400" b="1" dirty="0" smtClean="0">
                <a:solidFill>
                  <a:srgbClr val="00B050"/>
                </a:solidFill>
                <a:latin typeface="Calibri" panose="020F0502020204030204" pitchFamily="34" charset="0"/>
              </a:rPr>
              <a:t>Q&amp;A – 10 mins</a:t>
            </a:r>
            <a:endParaRPr lang="en-US" sz="4400" b="1" dirty="0">
              <a:solidFill>
                <a:srgbClr val="00B050"/>
              </a:solidFill>
            </a:endParaRPr>
          </a:p>
        </p:txBody>
      </p:sp>
      <p:sp>
        <p:nvSpPr>
          <p:cNvPr id="4" name="Subtitle 3"/>
          <p:cNvSpPr>
            <a:spLocks noGrp="1"/>
          </p:cNvSpPr>
          <p:nvPr>
            <p:ph type="subTitle" idx="1"/>
          </p:nvPr>
        </p:nvSpPr>
        <p:spPr>
          <a:xfrm>
            <a:off x="2262388" y="1485900"/>
            <a:ext cx="8819925" cy="1655762"/>
          </a:xfrm>
        </p:spPr>
        <p:txBody>
          <a:bodyPr>
            <a:normAutofit/>
          </a:bodyPr>
          <a:lstStyle/>
          <a:p>
            <a:r>
              <a:rPr lang="en-US" sz="4800" dirty="0" smtClean="0"/>
              <a:t>The Share – Episode 7</a:t>
            </a:r>
            <a:endParaRPr lang="en-US" sz="4800" dirty="0"/>
          </a:p>
        </p:txBody>
      </p:sp>
      <p:sp>
        <p:nvSpPr>
          <p:cNvPr id="3" name="Footer Placeholder 2"/>
          <p:cNvSpPr>
            <a:spLocks noGrp="1"/>
          </p:cNvSpPr>
          <p:nvPr>
            <p:ph type="ftr" sz="quarter" idx="11"/>
          </p:nvPr>
        </p:nvSpPr>
        <p:spPr/>
        <p:txBody>
          <a:bodyPr/>
          <a:lstStyle/>
          <a:p>
            <a:r>
              <a:rPr lang="en-US" smtClean="0"/>
              <a:t>Bro Larry Washington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27</a:t>
            </a:fld>
            <a:endParaRPr lang="en-US" dirty="0"/>
          </a:p>
        </p:txBody>
      </p:sp>
      <p:sp>
        <p:nvSpPr>
          <p:cNvPr id="6" name="Date Placeholder 5"/>
          <p:cNvSpPr>
            <a:spLocks noGrp="1"/>
          </p:cNvSpPr>
          <p:nvPr>
            <p:ph type="dt" sz="half" idx="10"/>
          </p:nvPr>
        </p:nvSpPr>
        <p:spPr/>
        <p:txBody>
          <a:bodyPr/>
          <a:lstStyle/>
          <a:p>
            <a:r>
              <a:rPr lang="en-US" smtClean="0"/>
              <a:t>6/22/2019</a:t>
            </a:r>
            <a:endParaRPr lang="en-US" dirty="0"/>
          </a:p>
        </p:txBody>
      </p:sp>
    </p:spTree>
    <p:extLst>
      <p:ext uri="{BB962C8B-B14F-4D97-AF65-F5344CB8AC3E}">
        <p14:creationId xmlns:p14="http://schemas.microsoft.com/office/powerpoint/2010/main" val="3821439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63" y="748063"/>
            <a:ext cx="11429999" cy="526548"/>
          </a:xfrm>
          <a:ln w="28575">
            <a:solidFill>
              <a:schemeClr val="tx1"/>
            </a:solidFill>
          </a:ln>
        </p:spPr>
        <p:txBody>
          <a:bodyPr anchor="b">
            <a:normAutofit fontScale="90000"/>
          </a:bodyPr>
          <a:lstStyle/>
          <a:p>
            <a:r>
              <a:rPr lang="en-US" sz="3600" b="1" dirty="0">
                <a:latin typeface="Calibri" panose="020F0502020204030204" pitchFamily="34" charset="0"/>
              </a:rPr>
              <a:t/>
            </a:r>
            <a:br>
              <a:rPr lang="en-US" sz="3600" b="1" dirty="0">
                <a:latin typeface="Calibri" panose="020F0502020204030204" pitchFamily="34" charset="0"/>
              </a:rPr>
            </a:br>
            <a:r>
              <a:rPr lang="en-US" sz="3600" b="1" dirty="0" smtClean="0">
                <a:latin typeface="Calibri" panose="020F0502020204030204" pitchFamily="34" charset="0"/>
              </a:rPr>
              <a:t>A1 – Who and what is a false teacher?</a:t>
            </a:r>
            <a:endParaRPr lang="en-US" sz="3600" b="1" dirty="0">
              <a:latin typeface="Calibri" panose="020F0502020204030204" pitchFamily="34" charset="0"/>
            </a:endParaRPr>
          </a:p>
        </p:txBody>
      </p:sp>
      <p:sp>
        <p:nvSpPr>
          <p:cNvPr id="3" name="Subtitle 2"/>
          <p:cNvSpPr>
            <a:spLocks noGrp="1"/>
          </p:cNvSpPr>
          <p:nvPr>
            <p:ph type="subTitle" idx="1"/>
          </p:nvPr>
        </p:nvSpPr>
        <p:spPr>
          <a:xfrm>
            <a:off x="500063" y="1308100"/>
            <a:ext cx="11429999" cy="5136164"/>
          </a:xfrm>
          <a:ln w="28575">
            <a:solidFill>
              <a:schemeClr val="tx1"/>
            </a:solidFill>
          </a:ln>
        </p:spPr>
        <p:txBody>
          <a:bodyPr>
            <a:normAutofit/>
          </a:bodyPr>
          <a:lstStyle/>
          <a:p>
            <a:pPr lvl="0"/>
            <a:r>
              <a:rPr lang="en-US" sz="2000" b="1" dirty="0" smtClean="0">
                <a:solidFill>
                  <a:srgbClr val="00B050"/>
                </a:solidFill>
                <a:latin typeface="Calibri" panose="020F0502020204030204" pitchFamily="34" charset="0"/>
              </a:rPr>
              <a:t>What were some responses toward False[72X][hood] in the </a:t>
            </a:r>
            <a:r>
              <a:rPr lang="en-US" sz="2000" b="1" u="sng" dirty="0" smtClean="0">
                <a:solidFill>
                  <a:schemeClr val="accent6"/>
                </a:solidFill>
                <a:latin typeface="Calibri" panose="020F0502020204030204" pitchFamily="34" charset="0"/>
              </a:rPr>
              <a:t>Old Testament</a:t>
            </a:r>
            <a:r>
              <a:rPr lang="en-US" sz="2000" b="1" dirty="0" smtClean="0">
                <a:solidFill>
                  <a:schemeClr val="accent5"/>
                </a:solidFill>
                <a:latin typeface="Calibri" panose="020F0502020204030204" pitchFamily="34" charset="0"/>
              </a:rPr>
              <a:t>?:</a:t>
            </a:r>
          </a:p>
          <a:p>
            <a:pPr marL="457200" lvl="0" indent="-457200" algn="l">
              <a:buAutoNum type="arabicPeriod"/>
            </a:pPr>
            <a:r>
              <a:rPr lang="en-US" sz="2000" b="1" dirty="0" smtClean="0">
                <a:solidFill>
                  <a:srgbClr val="00B050"/>
                </a:solidFill>
                <a:latin typeface="Calibri" panose="020F0502020204030204" pitchFamily="34" charset="0"/>
              </a:rPr>
              <a:t>Exo 23:1 </a:t>
            </a:r>
            <a:r>
              <a:rPr lang="en-US" sz="2000" b="1" dirty="0" smtClean="0">
                <a:latin typeface="Calibri" panose="020F0502020204030204" pitchFamily="34" charset="0"/>
              </a:rPr>
              <a:t>– Moses said, “Do not spread </a:t>
            </a:r>
            <a:r>
              <a:rPr lang="en-US" sz="2000" b="1" u="sng" dirty="0" smtClean="0">
                <a:solidFill>
                  <a:schemeClr val="accent5"/>
                </a:solidFill>
                <a:latin typeface="Calibri" panose="020F0502020204030204" pitchFamily="34" charset="0"/>
              </a:rPr>
              <a:t>false</a:t>
            </a:r>
            <a:r>
              <a:rPr lang="en-US" sz="2000" b="1" u="sng" dirty="0" smtClean="0">
                <a:latin typeface="Calibri" panose="020F0502020204030204" pitchFamily="34" charset="0"/>
              </a:rPr>
              <a:t> </a:t>
            </a:r>
            <a:r>
              <a:rPr lang="en-US" sz="2000" b="1" dirty="0" smtClean="0">
                <a:latin typeface="Calibri" panose="020F0502020204030204" pitchFamily="34" charset="0"/>
              </a:rPr>
              <a:t>reports</a:t>
            </a:r>
          </a:p>
          <a:p>
            <a:pPr marL="457200" lvl="0" indent="-457200" algn="l">
              <a:buAutoNum type="arabicPeriod"/>
            </a:pPr>
            <a:r>
              <a:rPr lang="en-US" sz="2000" b="1" dirty="0" smtClean="0">
                <a:latin typeface="Calibri" panose="020F0502020204030204" pitchFamily="34" charset="0"/>
              </a:rPr>
              <a:t>Lev 19:12 – </a:t>
            </a:r>
            <a:r>
              <a:rPr lang="en-US" sz="2000" b="1" dirty="0" smtClean="0">
                <a:solidFill>
                  <a:schemeClr val="accent5"/>
                </a:solidFill>
                <a:latin typeface="Calibri" panose="020F0502020204030204" pitchFamily="34" charset="0"/>
              </a:rPr>
              <a:t>Lord said</a:t>
            </a:r>
            <a:r>
              <a:rPr lang="en-US" sz="2000" b="1" dirty="0" smtClean="0">
                <a:latin typeface="Calibri" panose="020F0502020204030204" pitchFamily="34" charset="0"/>
              </a:rPr>
              <a:t>, “Do not swear </a:t>
            </a:r>
            <a:r>
              <a:rPr lang="en-US" sz="2000" b="1" u="sng" dirty="0" smtClean="0">
                <a:solidFill>
                  <a:schemeClr val="accent5"/>
                </a:solidFill>
                <a:latin typeface="Calibri" panose="020F0502020204030204" pitchFamily="34" charset="0"/>
              </a:rPr>
              <a:t>falsely</a:t>
            </a:r>
            <a:r>
              <a:rPr lang="en-US" sz="2000" b="1" dirty="0" smtClean="0">
                <a:latin typeface="Calibri" panose="020F0502020204030204" pitchFamily="34" charset="0"/>
              </a:rPr>
              <a:t> by my name and so profane the name of your God. I am the Lord”</a:t>
            </a:r>
          </a:p>
          <a:p>
            <a:pPr marL="457200" lvl="0" indent="-457200" algn="l">
              <a:buAutoNum type="arabicPeriod"/>
            </a:pPr>
            <a:r>
              <a:rPr lang="en-US" sz="2000" b="1" dirty="0" smtClean="0">
                <a:solidFill>
                  <a:srgbClr val="00B050"/>
                </a:solidFill>
                <a:latin typeface="Calibri" panose="020F0502020204030204" pitchFamily="34" charset="0"/>
              </a:rPr>
              <a:t>Duet 5:20 </a:t>
            </a:r>
            <a:r>
              <a:rPr lang="en-US" sz="2000" b="1" dirty="0" smtClean="0">
                <a:latin typeface="Calibri" panose="020F0502020204030204" pitchFamily="34" charset="0"/>
              </a:rPr>
              <a:t>– </a:t>
            </a:r>
            <a:r>
              <a:rPr lang="en-US" sz="2000" b="1" dirty="0" smtClean="0">
                <a:solidFill>
                  <a:schemeClr val="accent5"/>
                </a:solidFill>
                <a:latin typeface="Calibri" panose="020F0502020204030204" pitchFamily="34" charset="0"/>
              </a:rPr>
              <a:t>Lord said</a:t>
            </a:r>
            <a:r>
              <a:rPr lang="en-US" sz="2000" b="1" dirty="0" smtClean="0">
                <a:latin typeface="Calibri" panose="020F0502020204030204" pitchFamily="34" charset="0"/>
              </a:rPr>
              <a:t>, “You shall not give </a:t>
            </a:r>
            <a:r>
              <a:rPr lang="en-US" sz="2000" b="1" u="sng" dirty="0" smtClean="0">
                <a:solidFill>
                  <a:schemeClr val="accent5"/>
                </a:solidFill>
                <a:latin typeface="Calibri" panose="020F0502020204030204" pitchFamily="34" charset="0"/>
              </a:rPr>
              <a:t>false</a:t>
            </a:r>
            <a:r>
              <a:rPr lang="en-US" sz="2000" b="1" dirty="0" smtClean="0">
                <a:latin typeface="Calibri" panose="020F0502020204030204" pitchFamily="34" charset="0"/>
              </a:rPr>
              <a:t> testimony against your neighbor”</a:t>
            </a:r>
          </a:p>
          <a:p>
            <a:pPr marL="457200" lvl="0" indent="-457200" algn="l">
              <a:buAutoNum type="arabicPeriod"/>
            </a:pPr>
            <a:r>
              <a:rPr lang="en-US" sz="2000" b="1" dirty="0" smtClean="0">
                <a:latin typeface="Calibri" panose="020F0502020204030204" pitchFamily="34" charset="0"/>
              </a:rPr>
              <a:t>Psalms 119:163 – King David said, “I hate and detest </a:t>
            </a:r>
            <a:r>
              <a:rPr lang="en-US" sz="2000" b="1" u="sng" dirty="0" smtClean="0">
                <a:solidFill>
                  <a:schemeClr val="accent5"/>
                </a:solidFill>
                <a:latin typeface="Calibri" panose="020F0502020204030204" pitchFamily="34" charset="0"/>
              </a:rPr>
              <a:t>falsehood</a:t>
            </a:r>
            <a:r>
              <a:rPr lang="en-US" sz="2000" b="1" dirty="0" smtClean="0">
                <a:latin typeface="Calibri" panose="020F0502020204030204" pitchFamily="34" charset="0"/>
              </a:rPr>
              <a:t>, but I love your </a:t>
            </a:r>
            <a:r>
              <a:rPr lang="en-US" sz="2000" b="1" dirty="0" smtClean="0">
                <a:solidFill>
                  <a:srgbClr val="0070C0"/>
                </a:solidFill>
                <a:latin typeface="Calibri" panose="020F0502020204030204" pitchFamily="34" charset="0"/>
              </a:rPr>
              <a:t>law</a:t>
            </a:r>
            <a:r>
              <a:rPr lang="en-US" sz="2000" b="1" dirty="0" smtClean="0">
                <a:latin typeface="Calibri" panose="020F0502020204030204" pitchFamily="34" charset="0"/>
              </a:rPr>
              <a:t>”</a:t>
            </a:r>
          </a:p>
          <a:p>
            <a:pPr marL="457200" lvl="0" indent="-457200" algn="l">
              <a:buAutoNum type="arabicPeriod"/>
            </a:pPr>
            <a:r>
              <a:rPr lang="en-US" sz="2000" b="1" dirty="0" err="1" smtClean="0">
                <a:solidFill>
                  <a:srgbClr val="00B050"/>
                </a:solidFill>
                <a:latin typeface="Calibri" panose="020F0502020204030204" pitchFamily="34" charset="0"/>
              </a:rPr>
              <a:t>Prov</a:t>
            </a:r>
            <a:r>
              <a:rPr lang="en-US" sz="2000" b="1" dirty="0" smtClean="0">
                <a:solidFill>
                  <a:srgbClr val="00B050"/>
                </a:solidFill>
                <a:latin typeface="Calibri" panose="020F0502020204030204" pitchFamily="34" charset="0"/>
              </a:rPr>
              <a:t> 12:17 </a:t>
            </a:r>
            <a:r>
              <a:rPr lang="en-US" sz="2000" b="1" dirty="0" smtClean="0">
                <a:latin typeface="Calibri" panose="020F0502020204030204" pitchFamily="34" charset="0"/>
              </a:rPr>
              <a:t>– Solomon said, “An honest witness does not deceive, but a </a:t>
            </a:r>
            <a:r>
              <a:rPr lang="en-US" sz="2000" b="1" u="sng" dirty="0" smtClean="0">
                <a:solidFill>
                  <a:schemeClr val="accent5"/>
                </a:solidFill>
                <a:latin typeface="Calibri" panose="020F0502020204030204" pitchFamily="34" charset="0"/>
              </a:rPr>
              <a:t>false</a:t>
            </a:r>
            <a:r>
              <a:rPr lang="en-US" sz="2000" b="1" dirty="0" smtClean="0">
                <a:latin typeface="Calibri" panose="020F0502020204030204" pitchFamily="34" charset="0"/>
              </a:rPr>
              <a:t> witness pours out lies.</a:t>
            </a:r>
          </a:p>
          <a:p>
            <a:pPr marL="457200" lvl="0" indent="-457200" algn="l">
              <a:buAutoNum type="arabicPeriod"/>
            </a:pPr>
            <a:r>
              <a:rPr lang="en-US" sz="2000" b="1" dirty="0" smtClean="0">
                <a:latin typeface="Calibri" panose="020F0502020204030204" pitchFamily="34" charset="0"/>
              </a:rPr>
              <a:t>Isa 41:29 – See, they are all </a:t>
            </a:r>
            <a:r>
              <a:rPr lang="en-US" sz="2000" b="1" u="sng" dirty="0" smtClean="0">
                <a:solidFill>
                  <a:schemeClr val="accent5"/>
                </a:solidFill>
                <a:latin typeface="Calibri" panose="020F0502020204030204" pitchFamily="34" charset="0"/>
              </a:rPr>
              <a:t>false</a:t>
            </a:r>
            <a:r>
              <a:rPr lang="en-US" sz="2000" b="1" dirty="0" smtClean="0">
                <a:latin typeface="Calibri" panose="020F0502020204030204" pitchFamily="34" charset="0"/>
              </a:rPr>
              <a:t>! Their deeds amount to nothing…</a:t>
            </a:r>
          </a:p>
          <a:p>
            <a:pPr marL="457200" lvl="0" indent="-457200" algn="l">
              <a:buAutoNum type="arabicPeriod"/>
            </a:pPr>
            <a:r>
              <a:rPr lang="en-US" sz="2000" b="1" dirty="0" smtClean="0">
                <a:latin typeface="Calibri" panose="020F0502020204030204" pitchFamily="34" charset="0"/>
              </a:rPr>
              <a:t>Jere 23:32 – “Indeed, I am against those who prophesy </a:t>
            </a:r>
            <a:r>
              <a:rPr lang="en-US" sz="2000" b="1" u="sng" dirty="0" smtClean="0">
                <a:solidFill>
                  <a:schemeClr val="accent5"/>
                </a:solidFill>
                <a:latin typeface="Calibri" panose="020F0502020204030204" pitchFamily="34" charset="0"/>
              </a:rPr>
              <a:t>false</a:t>
            </a:r>
            <a:r>
              <a:rPr lang="en-US" sz="2000" b="1" dirty="0" smtClean="0">
                <a:latin typeface="Calibri" panose="020F0502020204030204" pitchFamily="34" charset="0"/>
              </a:rPr>
              <a:t> dreams, declares the Lord</a:t>
            </a:r>
          </a:p>
          <a:p>
            <a:pPr marL="457200" lvl="0" indent="-457200" algn="l">
              <a:buAutoNum type="arabicPeriod"/>
            </a:pPr>
            <a:r>
              <a:rPr lang="en-US" sz="2000" b="1" dirty="0" smtClean="0">
                <a:solidFill>
                  <a:srgbClr val="00B050"/>
                </a:solidFill>
                <a:latin typeface="Calibri" panose="020F0502020204030204" pitchFamily="34" charset="0"/>
              </a:rPr>
              <a:t>Dan 6:24 </a:t>
            </a:r>
            <a:r>
              <a:rPr lang="en-US" sz="2000" b="1" dirty="0" smtClean="0">
                <a:latin typeface="Calibri" panose="020F0502020204030204" pitchFamily="34" charset="0"/>
              </a:rPr>
              <a:t>– At the king’s command, the men who had </a:t>
            </a:r>
            <a:r>
              <a:rPr lang="en-US" sz="2000" b="1" u="sng" dirty="0" smtClean="0">
                <a:solidFill>
                  <a:schemeClr val="accent5"/>
                </a:solidFill>
                <a:latin typeface="Calibri" panose="020F0502020204030204" pitchFamily="34" charset="0"/>
              </a:rPr>
              <a:t>falsely</a:t>
            </a:r>
            <a:r>
              <a:rPr lang="en-US" sz="2000" b="1" dirty="0" smtClean="0">
                <a:latin typeface="Calibri" panose="020F0502020204030204" pitchFamily="34" charset="0"/>
              </a:rPr>
              <a:t> accused David were brought in and thrown into the lion’s den, along with their wives and children</a:t>
            </a:r>
          </a:p>
          <a:p>
            <a:pPr marL="457200" lvl="0" indent="-457200" algn="l">
              <a:buAutoNum type="arabicPeriod"/>
            </a:pPr>
            <a:r>
              <a:rPr lang="en-US" sz="2000" b="1" dirty="0" smtClean="0">
                <a:latin typeface="Calibri" panose="020F0502020204030204" pitchFamily="34" charset="0"/>
              </a:rPr>
              <a:t>Malachi 2:6 – True instruction was in his [God] mouth and nothing </a:t>
            </a:r>
            <a:r>
              <a:rPr lang="en-US" sz="2000" b="1" u="sng" dirty="0" smtClean="0">
                <a:solidFill>
                  <a:schemeClr val="accent5"/>
                </a:solidFill>
                <a:latin typeface="Calibri" panose="020F0502020204030204" pitchFamily="34" charset="0"/>
              </a:rPr>
              <a:t>false</a:t>
            </a:r>
            <a:r>
              <a:rPr lang="en-US" sz="2000" b="1" dirty="0" smtClean="0">
                <a:latin typeface="Calibri" panose="020F0502020204030204" pitchFamily="34" charset="0"/>
              </a:rPr>
              <a:t> was found on his lips…</a:t>
            </a:r>
          </a:p>
          <a:p>
            <a:pPr marL="457200" lvl="0" indent="-457200" algn="l">
              <a:buAutoNum type="arabicPeriod"/>
            </a:pPr>
            <a:endParaRPr lang="en-US" sz="2000" b="1" dirty="0" smtClean="0">
              <a:latin typeface="Calibri" panose="020F0502020204030204" pitchFamily="34" charset="0"/>
            </a:endParaRPr>
          </a:p>
          <a:p>
            <a:pPr marL="457200" lvl="0" indent="-457200" algn="l">
              <a:buAutoNum type="arabicPeriod"/>
            </a:pPr>
            <a:endParaRPr lang="en-US" sz="2000" b="1" dirty="0" smtClean="0">
              <a:latin typeface="Calibri" panose="020F0502020204030204" pitchFamily="34" charset="0"/>
            </a:endParaRPr>
          </a:p>
          <a:p>
            <a:pPr lvl="0" algn="l"/>
            <a:endParaRPr lang="en-US" b="1" dirty="0" smtClean="0"/>
          </a:p>
          <a:p>
            <a:pPr lvl="0" algn="l"/>
            <a:endParaRPr lang="en-US" b="1" dirty="0"/>
          </a:p>
          <a:p>
            <a:pPr marL="457200" indent="-457200" algn="l">
              <a:buFont typeface="Arial" panose="020B0604020202020204" pitchFamily="34" charset="0"/>
              <a:buChar char="•"/>
            </a:pPr>
            <a:endParaRPr lang="en-US" sz="3200" dirty="0">
              <a:latin typeface="Calibri" panose="020F0502020204030204" pitchFamily="34" charset="0"/>
            </a:endParaRPr>
          </a:p>
        </p:txBody>
      </p:sp>
      <p:sp>
        <p:nvSpPr>
          <p:cNvPr id="5" name="Footer Placeholder 4"/>
          <p:cNvSpPr>
            <a:spLocks noGrp="1"/>
          </p:cNvSpPr>
          <p:nvPr>
            <p:ph type="ftr" sz="quarter" idx="11"/>
          </p:nvPr>
        </p:nvSpPr>
        <p:spPr/>
        <p:txBody>
          <a:bodyPr/>
          <a:lstStyle/>
          <a:p>
            <a:r>
              <a:rPr lang="en-US" smtClean="0"/>
              <a:t>Bro Larry Washington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3</a:t>
            </a:fld>
            <a:endParaRPr lang="en-US" dirty="0"/>
          </a:p>
        </p:txBody>
      </p:sp>
      <p:sp>
        <p:nvSpPr>
          <p:cNvPr id="7" name="Date Placeholder 6"/>
          <p:cNvSpPr>
            <a:spLocks noGrp="1"/>
          </p:cNvSpPr>
          <p:nvPr>
            <p:ph type="dt" sz="half" idx="10"/>
          </p:nvPr>
        </p:nvSpPr>
        <p:spPr/>
        <p:txBody>
          <a:bodyPr/>
          <a:lstStyle/>
          <a:p>
            <a:r>
              <a:rPr lang="en-US" smtClean="0"/>
              <a:t>6/22/2019</a:t>
            </a:r>
            <a:endParaRPr lang="en-US" dirty="0"/>
          </a:p>
        </p:txBody>
      </p:sp>
      <p:pic>
        <p:nvPicPr>
          <p:cNvPr id="8" name="Picture 2" descr="Greenville Avenue Church of Chri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2930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050" y="637309"/>
            <a:ext cx="11558588" cy="511244"/>
          </a:xfrm>
          <a:ln w="28575">
            <a:solidFill>
              <a:schemeClr val="tx1"/>
            </a:solidFill>
          </a:ln>
        </p:spPr>
        <p:txBody>
          <a:bodyPr anchor="b">
            <a:normAutofit fontScale="90000"/>
          </a:bodyPr>
          <a:lstStyle/>
          <a:p>
            <a:r>
              <a:rPr lang="en-US" sz="3600" b="1" dirty="0">
                <a:latin typeface="Calibri" panose="020F0502020204030204" pitchFamily="34" charset="0"/>
              </a:rPr>
              <a:t/>
            </a:r>
            <a:br>
              <a:rPr lang="en-US" sz="3600" b="1" dirty="0">
                <a:latin typeface="Calibri" panose="020F0502020204030204" pitchFamily="34" charset="0"/>
              </a:rPr>
            </a:br>
            <a:r>
              <a:rPr lang="en-US" sz="3600" b="1" dirty="0" smtClean="0">
                <a:latin typeface="Calibri" panose="020F0502020204030204" pitchFamily="34" charset="0"/>
              </a:rPr>
              <a:t>A2 – Who and what is a false teacher?</a:t>
            </a:r>
            <a:endParaRPr lang="en-US" sz="3600" b="1" dirty="0">
              <a:latin typeface="Calibri" panose="020F0502020204030204" pitchFamily="34" charset="0"/>
            </a:endParaRPr>
          </a:p>
        </p:txBody>
      </p:sp>
      <p:sp>
        <p:nvSpPr>
          <p:cNvPr id="3" name="Subtitle 2"/>
          <p:cNvSpPr>
            <a:spLocks noGrp="1"/>
          </p:cNvSpPr>
          <p:nvPr>
            <p:ph type="subTitle" idx="1"/>
          </p:nvPr>
        </p:nvSpPr>
        <p:spPr>
          <a:xfrm>
            <a:off x="400050" y="1198146"/>
            <a:ext cx="11558588" cy="5158204"/>
          </a:xfrm>
          <a:ln w="28575">
            <a:solidFill>
              <a:schemeClr val="tx1"/>
            </a:solidFill>
          </a:ln>
        </p:spPr>
        <p:txBody>
          <a:bodyPr>
            <a:normAutofit/>
          </a:bodyPr>
          <a:lstStyle/>
          <a:p>
            <a:pPr lvl="0"/>
            <a:r>
              <a:rPr lang="en-US" sz="2000" b="1" dirty="0" smtClean="0">
                <a:solidFill>
                  <a:srgbClr val="00B050"/>
                </a:solidFill>
                <a:latin typeface="Calibri" panose="020F0502020204030204" pitchFamily="34" charset="0"/>
              </a:rPr>
              <a:t>What are some responses toward False[37X][hood] in the </a:t>
            </a:r>
            <a:r>
              <a:rPr lang="en-US" sz="2000" b="1" dirty="0" smtClean="0">
                <a:solidFill>
                  <a:schemeClr val="accent6"/>
                </a:solidFill>
                <a:latin typeface="Calibri" panose="020F0502020204030204" pitchFamily="34" charset="0"/>
              </a:rPr>
              <a:t>New Testament</a:t>
            </a:r>
            <a:r>
              <a:rPr lang="en-US" sz="2000" b="1" dirty="0" smtClean="0">
                <a:solidFill>
                  <a:schemeClr val="accent5"/>
                </a:solidFill>
                <a:latin typeface="Calibri" panose="020F0502020204030204" pitchFamily="34" charset="0"/>
              </a:rPr>
              <a:t>?:</a:t>
            </a:r>
          </a:p>
          <a:p>
            <a:pPr marL="457200" lvl="0" indent="-457200" algn="l">
              <a:buAutoNum type="arabicPeriod"/>
            </a:pPr>
            <a:r>
              <a:rPr lang="en-US" sz="2000" b="1" dirty="0" smtClean="0">
                <a:solidFill>
                  <a:srgbClr val="00B050"/>
                </a:solidFill>
                <a:latin typeface="Calibri" panose="020F0502020204030204" pitchFamily="34" charset="0"/>
              </a:rPr>
              <a:t>Matt 7:15 </a:t>
            </a:r>
            <a:r>
              <a:rPr lang="en-US" sz="2000" b="1" dirty="0" smtClean="0">
                <a:latin typeface="Calibri" panose="020F0502020204030204" pitchFamily="34" charset="0"/>
              </a:rPr>
              <a:t>– Jesus said, “Watch out for </a:t>
            </a:r>
            <a:r>
              <a:rPr lang="en-US" sz="2000" b="1" u="sng" dirty="0" smtClean="0">
                <a:solidFill>
                  <a:schemeClr val="accent5"/>
                </a:solidFill>
                <a:latin typeface="Calibri" panose="020F0502020204030204" pitchFamily="34" charset="0"/>
              </a:rPr>
              <a:t>false</a:t>
            </a:r>
            <a:r>
              <a:rPr lang="en-US" sz="2000" b="1" dirty="0" smtClean="0">
                <a:solidFill>
                  <a:schemeClr val="accent5"/>
                </a:solidFill>
                <a:latin typeface="Calibri" panose="020F0502020204030204" pitchFamily="34" charset="0"/>
              </a:rPr>
              <a:t> </a:t>
            </a:r>
            <a:r>
              <a:rPr lang="en-US" sz="2000" b="1" u="sng" dirty="0" smtClean="0">
                <a:solidFill>
                  <a:schemeClr val="accent5"/>
                </a:solidFill>
                <a:latin typeface="Calibri" panose="020F0502020204030204" pitchFamily="34" charset="0"/>
              </a:rPr>
              <a:t>prophets</a:t>
            </a:r>
            <a:r>
              <a:rPr lang="en-US" sz="2000" b="1" dirty="0" smtClean="0">
                <a:latin typeface="Calibri" panose="020F0502020204030204" pitchFamily="34" charset="0"/>
              </a:rPr>
              <a:t>. They come to you in sheep’s clothing, but inwardly they are ferocious wolves…”</a:t>
            </a:r>
          </a:p>
          <a:p>
            <a:pPr marL="457200" lvl="0" indent="-457200" algn="l">
              <a:buAutoNum type="arabicPeriod"/>
            </a:pPr>
            <a:r>
              <a:rPr lang="en-US" sz="2000" b="1" dirty="0" smtClean="0">
                <a:latin typeface="Calibri" panose="020F0502020204030204" pitchFamily="34" charset="0"/>
              </a:rPr>
              <a:t>Matt 24:11 – “and many </a:t>
            </a:r>
            <a:r>
              <a:rPr lang="en-US" sz="2000" b="1" u="sng" dirty="0">
                <a:solidFill>
                  <a:schemeClr val="accent5"/>
                </a:solidFill>
                <a:latin typeface="Calibri" panose="020F0502020204030204" pitchFamily="34" charset="0"/>
              </a:rPr>
              <a:t>false prophets </a:t>
            </a:r>
            <a:r>
              <a:rPr lang="en-US" sz="2000" b="1" dirty="0" smtClean="0">
                <a:latin typeface="Calibri" panose="020F0502020204030204" pitchFamily="34" charset="0"/>
              </a:rPr>
              <a:t>will appear and deceive many people”.</a:t>
            </a:r>
          </a:p>
          <a:p>
            <a:pPr marL="457200" lvl="0" indent="-457200" algn="l">
              <a:buAutoNum type="arabicPeriod"/>
            </a:pPr>
            <a:r>
              <a:rPr lang="en-US" sz="2000" b="1" dirty="0" smtClean="0">
                <a:solidFill>
                  <a:srgbClr val="00B050"/>
                </a:solidFill>
                <a:latin typeface="Calibri" panose="020F0502020204030204" pitchFamily="34" charset="0"/>
              </a:rPr>
              <a:t>Matt 24:24 </a:t>
            </a:r>
            <a:r>
              <a:rPr lang="en-US" sz="2000" b="1" dirty="0" smtClean="0">
                <a:latin typeface="Calibri" panose="020F0502020204030204" pitchFamily="34" charset="0"/>
              </a:rPr>
              <a:t>–  Jesus said, “For </a:t>
            </a:r>
            <a:r>
              <a:rPr lang="en-US" sz="2000" b="1" u="sng" dirty="0" smtClean="0">
                <a:solidFill>
                  <a:schemeClr val="accent5"/>
                </a:solidFill>
                <a:latin typeface="Calibri" panose="020F0502020204030204" pitchFamily="34" charset="0"/>
              </a:rPr>
              <a:t>false messiahs </a:t>
            </a:r>
            <a:r>
              <a:rPr lang="en-US" sz="2000" b="1" dirty="0" smtClean="0">
                <a:latin typeface="Calibri" panose="020F0502020204030204" pitchFamily="34" charset="0"/>
              </a:rPr>
              <a:t>and </a:t>
            </a:r>
            <a:r>
              <a:rPr lang="en-US" sz="2000" b="1" u="sng" dirty="0" smtClean="0">
                <a:solidFill>
                  <a:schemeClr val="accent5"/>
                </a:solidFill>
                <a:latin typeface="Calibri" panose="020F0502020204030204" pitchFamily="34" charset="0"/>
              </a:rPr>
              <a:t>false prophets </a:t>
            </a:r>
            <a:r>
              <a:rPr lang="en-US" sz="2000" b="1" dirty="0" smtClean="0">
                <a:latin typeface="Calibri" panose="020F0502020204030204" pitchFamily="34" charset="0"/>
              </a:rPr>
              <a:t>will appear and perform great signs and wonders to deceive, if possible, even the elect.”</a:t>
            </a:r>
          </a:p>
          <a:p>
            <a:pPr marL="457200" lvl="0" indent="-457200" algn="l">
              <a:buAutoNum type="arabicPeriod"/>
            </a:pPr>
            <a:r>
              <a:rPr lang="en-US" sz="2000" b="1" dirty="0" smtClean="0">
                <a:latin typeface="Calibri" panose="020F0502020204030204" pitchFamily="34" charset="0"/>
              </a:rPr>
              <a:t>Lk 18:20 – “You know the commandments: You shall not commit adultery, you shall not murder, you shall not steal, you shall not give </a:t>
            </a:r>
            <a:r>
              <a:rPr lang="en-US" sz="2000" b="1" u="sng" dirty="0" smtClean="0">
                <a:solidFill>
                  <a:schemeClr val="accent5"/>
                </a:solidFill>
                <a:latin typeface="Calibri" panose="020F0502020204030204" pitchFamily="34" charset="0"/>
              </a:rPr>
              <a:t>false</a:t>
            </a:r>
            <a:r>
              <a:rPr lang="en-US" sz="2000" b="1" dirty="0" smtClean="0">
                <a:solidFill>
                  <a:schemeClr val="accent5"/>
                </a:solidFill>
                <a:latin typeface="Calibri" panose="020F0502020204030204" pitchFamily="34" charset="0"/>
              </a:rPr>
              <a:t> </a:t>
            </a:r>
            <a:r>
              <a:rPr lang="en-US" sz="2000" b="1" u="sng" dirty="0" smtClean="0">
                <a:solidFill>
                  <a:schemeClr val="accent5"/>
                </a:solidFill>
                <a:latin typeface="Calibri" panose="020F0502020204030204" pitchFamily="34" charset="0"/>
              </a:rPr>
              <a:t>testimony</a:t>
            </a:r>
            <a:r>
              <a:rPr lang="en-US" sz="2000" b="1" dirty="0" smtClean="0">
                <a:latin typeface="Calibri" panose="020F0502020204030204" pitchFamily="34" charset="0"/>
              </a:rPr>
              <a:t>, honor your father and mother”</a:t>
            </a:r>
          </a:p>
          <a:p>
            <a:pPr marL="457200" lvl="0" indent="-457200" algn="l">
              <a:buAutoNum type="arabicPeriod"/>
            </a:pPr>
            <a:r>
              <a:rPr lang="en-US" sz="2000" b="1" dirty="0" smtClean="0">
                <a:solidFill>
                  <a:srgbClr val="00B050"/>
                </a:solidFill>
                <a:latin typeface="Calibri" panose="020F0502020204030204" pitchFamily="34" charset="0"/>
              </a:rPr>
              <a:t>Acts 6:13 </a:t>
            </a:r>
            <a:r>
              <a:rPr lang="en-US" sz="2000" b="1" dirty="0" smtClean="0">
                <a:latin typeface="Calibri" panose="020F0502020204030204" pitchFamily="34" charset="0"/>
              </a:rPr>
              <a:t>– They produced </a:t>
            </a:r>
            <a:r>
              <a:rPr lang="en-US" sz="2000" b="1" u="sng" dirty="0">
                <a:solidFill>
                  <a:schemeClr val="accent5"/>
                </a:solidFill>
                <a:latin typeface="Calibri" panose="020F0502020204030204" pitchFamily="34" charset="0"/>
              </a:rPr>
              <a:t>false witnesses</a:t>
            </a:r>
            <a:r>
              <a:rPr lang="en-US" sz="2000" b="1" dirty="0" smtClean="0">
                <a:latin typeface="Calibri" panose="020F0502020204030204" pitchFamily="34" charset="0"/>
              </a:rPr>
              <a:t>, who testified, “This fellow never stops speaking against this holy place and against the law</a:t>
            </a:r>
          </a:p>
          <a:p>
            <a:pPr marL="457200" lvl="0" indent="-457200" algn="l">
              <a:buAutoNum type="arabicPeriod"/>
            </a:pPr>
            <a:r>
              <a:rPr lang="en-US" sz="2000" b="1" dirty="0" smtClean="0">
                <a:latin typeface="Calibri" panose="020F0502020204030204" pitchFamily="34" charset="0"/>
              </a:rPr>
              <a:t>Acts 13:6 – They traveled through the whole island until they came to </a:t>
            </a:r>
            <a:r>
              <a:rPr lang="en-US" sz="2000" b="1" dirty="0" err="1" smtClean="0">
                <a:latin typeface="Calibri" panose="020F0502020204030204" pitchFamily="34" charset="0"/>
              </a:rPr>
              <a:t>Paphos</a:t>
            </a:r>
            <a:r>
              <a:rPr lang="en-US" sz="2000" b="1" dirty="0" smtClean="0">
                <a:latin typeface="Calibri" panose="020F0502020204030204" pitchFamily="34" charset="0"/>
              </a:rPr>
              <a:t>. There they met a Jewish sorcerer and </a:t>
            </a:r>
            <a:r>
              <a:rPr lang="en-US" sz="2000" b="1" u="sng" dirty="0" smtClean="0">
                <a:solidFill>
                  <a:schemeClr val="accent5"/>
                </a:solidFill>
                <a:latin typeface="Calibri" panose="020F0502020204030204" pitchFamily="34" charset="0"/>
              </a:rPr>
              <a:t>false prophet </a:t>
            </a:r>
            <a:r>
              <a:rPr lang="en-US" sz="2000" b="1" dirty="0" smtClean="0">
                <a:latin typeface="Calibri" panose="020F0502020204030204" pitchFamily="34" charset="0"/>
              </a:rPr>
              <a:t>named Bar-Jesus.</a:t>
            </a:r>
          </a:p>
          <a:p>
            <a:pPr marL="457200" lvl="0" indent="-457200" algn="l">
              <a:buAutoNum type="arabicPeriod"/>
            </a:pPr>
            <a:r>
              <a:rPr lang="en-US" sz="2000" b="1" dirty="0" smtClean="0">
                <a:latin typeface="Calibri" panose="020F0502020204030204" pitchFamily="34" charset="0"/>
              </a:rPr>
              <a:t>2Cor 11:13 – For such people are </a:t>
            </a:r>
            <a:r>
              <a:rPr lang="en-US" sz="2000" b="1" u="sng" dirty="0" smtClean="0">
                <a:solidFill>
                  <a:schemeClr val="accent5"/>
                </a:solidFill>
                <a:latin typeface="Calibri" panose="020F0502020204030204" pitchFamily="34" charset="0"/>
              </a:rPr>
              <a:t>false apostles</a:t>
            </a:r>
            <a:r>
              <a:rPr lang="en-US" sz="2000" b="1" dirty="0" smtClean="0">
                <a:latin typeface="Calibri" panose="020F0502020204030204" pitchFamily="34" charset="0"/>
              </a:rPr>
              <a:t>, deceitful workers, masquerading as apostles of Christ</a:t>
            </a:r>
          </a:p>
          <a:p>
            <a:pPr marL="457200" lvl="0" indent="-457200" algn="l">
              <a:buAutoNum type="arabicPeriod"/>
            </a:pPr>
            <a:endParaRPr lang="en-US" sz="2000" b="1" dirty="0" smtClean="0">
              <a:latin typeface="Calibri" panose="020F0502020204030204" pitchFamily="34" charset="0"/>
            </a:endParaRPr>
          </a:p>
          <a:p>
            <a:pPr lvl="0" algn="l"/>
            <a:endParaRPr lang="en-US" b="1" dirty="0" smtClean="0"/>
          </a:p>
          <a:p>
            <a:pPr lvl="0" algn="l"/>
            <a:endParaRPr lang="en-US" b="1" dirty="0"/>
          </a:p>
          <a:p>
            <a:pPr marL="457200" indent="-457200" algn="l">
              <a:buFont typeface="Arial" panose="020B0604020202020204" pitchFamily="34" charset="0"/>
              <a:buChar char="•"/>
            </a:pPr>
            <a:endParaRPr lang="en-US" sz="3200" dirty="0">
              <a:latin typeface="Calibri" panose="020F0502020204030204" pitchFamily="34" charset="0"/>
            </a:endParaRPr>
          </a:p>
        </p:txBody>
      </p:sp>
      <p:sp>
        <p:nvSpPr>
          <p:cNvPr id="5" name="Footer Placeholder 4"/>
          <p:cNvSpPr>
            <a:spLocks noGrp="1"/>
          </p:cNvSpPr>
          <p:nvPr>
            <p:ph type="ftr" sz="quarter" idx="11"/>
          </p:nvPr>
        </p:nvSpPr>
        <p:spPr/>
        <p:txBody>
          <a:bodyPr/>
          <a:lstStyle/>
          <a:p>
            <a:r>
              <a:rPr lang="en-US" dirty="0" smtClean="0"/>
              <a:t>Bro Larry Washington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4</a:t>
            </a:fld>
            <a:endParaRPr lang="en-US" dirty="0"/>
          </a:p>
        </p:txBody>
      </p:sp>
      <p:sp>
        <p:nvSpPr>
          <p:cNvPr id="7" name="Date Placeholder 6"/>
          <p:cNvSpPr>
            <a:spLocks noGrp="1"/>
          </p:cNvSpPr>
          <p:nvPr>
            <p:ph type="dt" sz="half" idx="10"/>
          </p:nvPr>
        </p:nvSpPr>
        <p:spPr/>
        <p:txBody>
          <a:bodyPr/>
          <a:lstStyle/>
          <a:p>
            <a:r>
              <a:rPr lang="en-US" smtClean="0"/>
              <a:t>6/22/2019</a:t>
            </a:r>
            <a:endParaRPr lang="en-US" dirty="0"/>
          </a:p>
        </p:txBody>
      </p:sp>
      <p:pic>
        <p:nvPicPr>
          <p:cNvPr id="8" name="Picture 2" descr="Greenville Avenue Church of Chri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5607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412" y="877480"/>
            <a:ext cx="11436351" cy="518732"/>
          </a:xfrm>
          <a:ln w="28575">
            <a:solidFill>
              <a:schemeClr val="tx1"/>
            </a:solidFill>
          </a:ln>
        </p:spPr>
        <p:txBody>
          <a:bodyPr anchor="b">
            <a:normAutofit fontScale="90000"/>
          </a:bodyPr>
          <a:lstStyle/>
          <a:p>
            <a:r>
              <a:rPr lang="en-US" sz="3600" b="1" dirty="0">
                <a:latin typeface="Calibri" panose="020F0502020204030204" pitchFamily="34" charset="0"/>
              </a:rPr>
              <a:t/>
            </a:r>
            <a:br>
              <a:rPr lang="en-US" sz="3600" b="1" dirty="0">
                <a:latin typeface="Calibri" panose="020F0502020204030204" pitchFamily="34" charset="0"/>
              </a:rPr>
            </a:br>
            <a:r>
              <a:rPr lang="en-US" sz="3600" b="1" dirty="0" smtClean="0">
                <a:latin typeface="Calibri" panose="020F0502020204030204" pitchFamily="34" charset="0"/>
              </a:rPr>
              <a:t>A3 – Who and what is a false teacher?</a:t>
            </a:r>
            <a:endParaRPr lang="en-US" sz="3600" b="1" dirty="0">
              <a:latin typeface="Calibri" panose="020F0502020204030204" pitchFamily="34" charset="0"/>
            </a:endParaRPr>
          </a:p>
        </p:txBody>
      </p:sp>
      <p:sp>
        <p:nvSpPr>
          <p:cNvPr id="3" name="Subtitle 2"/>
          <p:cNvSpPr>
            <a:spLocks noGrp="1"/>
          </p:cNvSpPr>
          <p:nvPr>
            <p:ph type="subTitle" idx="1"/>
          </p:nvPr>
        </p:nvSpPr>
        <p:spPr>
          <a:xfrm>
            <a:off x="379412" y="1501971"/>
            <a:ext cx="11436351" cy="4854379"/>
          </a:xfrm>
          <a:ln w="28575">
            <a:solidFill>
              <a:schemeClr val="tx1"/>
            </a:solidFill>
          </a:ln>
        </p:spPr>
        <p:txBody>
          <a:bodyPr>
            <a:normAutofit/>
          </a:bodyPr>
          <a:lstStyle/>
          <a:p>
            <a:pPr lvl="0"/>
            <a:r>
              <a:rPr lang="en-US" sz="2000" b="1" dirty="0" smtClean="0">
                <a:solidFill>
                  <a:srgbClr val="00B050"/>
                </a:solidFill>
                <a:latin typeface="Calibri" panose="020F0502020204030204" pitchFamily="34" charset="0"/>
              </a:rPr>
              <a:t>Cont’d - What are some responses toward False[37X][hood] in the </a:t>
            </a:r>
            <a:r>
              <a:rPr lang="en-US" sz="2000" b="1" dirty="0" smtClean="0">
                <a:solidFill>
                  <a:schemeClr val="accent6"/>
                </a:solidFill>
                <a:latin typeface="Calibri" panose="020F0502020204030204" pitchFamily="34" charset="0"/>
              </a:rPr>
              <a:t>New Testament</a:t>
            </a:r>
            <a:r>
              <a:rPr lang="en-US" sz="2000" b="1" dirty="0" smtClean="0">
                <a:solidFill>
                  <a:schemeClr val="accent5"/>
                </a:solidFill>
                <a:latin typeface="Calibri" panose="020F0502020204030204" pitchFamily="34" charset="0"/>
              </a:rPr>
              <a:t>?:</a:t>
            </a:r>
          </a:p>
          <a:p>
            <a:pPr marL="457200" lvl="0" indent="-457200" algn="l">
              <a:buAutoNum type="arabicPeriod" startAt="8"/>
            </a:pPr>
            <a:r>
              <a:rPr lang="en-US" sz="2000" b="1" dirty="0" smtClean="0">
                <a:latin typeface="Calibri" panose="020F0502020204030204" pitchFamily="34" charset="0"/>
              </a:rPr>
              <a:t>Gal 2:4 – This matter arose because some </a:t>
            </a:r>
            <a:r>
              <a:rPr lang="en-US" sz="2000" b="1" u="sng" dirty="0" smtClean="0">
                <a:solidFill>
                  <a:schemeClr val="accent5"/>
                </a:solidFill>
                <a:latin typeface="Calibri" panose="020F0502020204030204" pitchFamily="34" charset="0"/>
              </a:rPr>
              <a:t>false believers </a:t>
            </a:r>
            <a:r>
              <a:rPr lang="en-US" sz="2000" b="1" dirty="0" smtClean="0">
                <a:latin typeface="Calibri" panose="020F0502020204030204" pitchFamily="34" charset="0"/>
              </a:rPr>
              <a:t>had infiltrated our ranks to spy on the freedom we have in Christ Jesus and to make us slaves. [</a:t>
            </a:r>
            <a:r>
              <a:rPr lang="en-US" sz="2000" b="1" dirty="0" smtClean="0">
                <a:solidFill>
                  <a:srgbClr val="0070C0"/>
                </a:solidFill>
                <a:latin typeface="Calibri" panose="020F0502020204030204" pitchFamily="34" charset="0"/>
              </a:rPr>
              <a:t>believers who have fallen from truth?]</a:t>
            </a:r>
          </a:p>
          <a:p>
            <a:pPr marL="457200" lvl="0" indent="-457200" algn="l">
              <a:buAutoNum type="arabicPeriod" startAt="8"/>
            </a:pPr>
            <a:r>
              <a:rPr lang="en-US" sz="2000" b="1" dirty="0" err="1" smtClean="0">
                <a:latin typeface="Calibri" panose="020F0502020204030204" pitchFamily="34" charset="0"/>
              </a:rPr>
              <a:t>Eph</a:t>
            </a:r>
            <a:r>
              <a:rPr lang="en-US" sz="2000" b="1" dirty="0" smtClean="0">
                <a:latin typeface="Calibri" panose="020F0502020204030204" pitchFamily="34" charset="0"/>
              </a:rPr>
              <a:t> 4:25 - Therefore, each of you must put off </a:t>
            </a:r>
            <a:r>
              <a:rPr lang="en-US" sz="2000" b="1" u="sng" dirty="0" smtClean="0">
                <a:solidFill>
                  <a:schemeClr val="accent5"/>
                </a:solidFill>
                <a:latin typeface="Calibri" panose="020F0502020204030204" pitchFamily="34" charset="0"/>
              </a:rPr>
              <a:t>falsehood</a:t>
            </a:r>
            <a:r>
              <a:rPr lang="en-US" sz="2000" b="1" dirty="0" smtClean="0">
                <a:latin typeface="Calibri" panose="020F0502020204030204" pitchFamily="34" charset="0"/>
              </a:rPr>
              <a:t> and speak truthfully to your neighbor, for we are all members of one body.</a:t>
            </a:r>
          </a:p>
          <a:p>
            <a:pPr marL="457200" lvl="0" indent="-457200" algn="l">
              <a:buAutoNum type="arabicPeriod" startAt="8"/>
            </a:pPr>
            <a:r>
              <a:rPr lang="en-US" sz="2000" b="1" dirty="0" smtClean="0">
                <a:solidFill>
                  <a:srgbClr val="00B050"/>
                </a:solidFill>
                <a:latin typeface="Calibri" panose="020F0502020204030204" pitchFamily="34" charset="0"/>
              </a:rPr>
              <a:t>1Tim 6:20 </a:t>
            </a:r>
            <a:r>
              <a:rPr lang="en-US" sz="2000" b="1" dirty="0" smtClean="0">
                <a:latin typeface="Calibri" panose="020F0502020204030204" pitchFamily="34" charset="0"/>
              </a:rPr>
              <a:t>– Timothy, </a:t>
            </a:r>
            <a:r>
              <a:rPr lang="en-US" sz="2000" b="1" dirty="0" smtClean="0">
                <a:solidFill>
                  <a:srgbClr val="0070C0"/>
                </a:solidFill>
                <a:latin typeface="Calibri" panose="020F0502020204030204" pitchFamily="34" charset="0"/>
              </a:rPr>
              <a:t>guard </a:t>
            </a:r>
            <a:r>
              <a:rPr lang="en-US" sz="2000" b="1" dirty="0" smtClean="0">
                <a:latin typeface="Calibri" panose="020F0502020204030204" pitchFamily="34" charset="0"/>
              </a:rPr>
              <a:t>what has been entrusted to your care. Turn away from godless chatter and the opposing ideas of what is </a:t>
            </a:r>
            <a:r>
              <a:rPr lang="en-US" sz="2000" b="1" u="sng" dirty="0" smtClean="0">
                <a:solidFill>
                  <a:schemeClr val="accent5"/>
                </a:solidFill>
                <a:latin typeface="Calibri" panose="020F0502020204030204" pitchFamily="34" charset="0"/>
              </a:rPr>
              <a:t>falsely called knowledge</a:t>
            </a:r>
            <a:r>
              <a:rPr lang="en-US" sz="2000" b="1" dirty="0" smtClean="0">
                <a:latin typeface="Calibri" panose="020F0502020204030204" pitchFamily="34" charset="0"/>
              </a:rPr>
              <a:t>.</a:t>
            </a:r>
          </a:p>
          <a:p>
            <a:pPr marL="457200" lvl="0" indent="-457200" algn="l">
              <a:buAutoNum type="arabicPeriod" startAt="8"/>
            </a:pPr>
            <a:r>
              <a:rPr lang="en-US" sz="2000" b="1" dirty="0" smtClean="0">
                <a:solidFill>
                  <a:srgbClr val="00B050"/>
                </a:solidFill>
                <a:latin typeface="Calibri" panose="020F0502020204030204" pitchFamily="34" charset="0"/>
              </a:rPr>
              <a:t>2Pet 2:1 </a:t>
            </a:r>
            <a:r>
              <a:rPr lang="en-US" sz="2000" b="1" dirty="0" smtClean="0">
                <a:latin typeface="Calibri" panose="020F0502020204030204" pitchFamily="34" charset="0"/>
              </a:rPr>
              <a:t>– But there were also </a:t>
            </a:r>
            <a:r>
              <a:rPr lang="en-US" sz="2000" b="1" u="sng" dirty="0" smtClean="0">
                <a:solidFill>
                  <a:schemeClr val="accent5"/>
                </a:solidFill>
                <a:latin typeface="Calibri" panose="020F0502020204030204" pitchFamily="34" charset="0"/>
              </a:rPr>
              <a:t>false prophets </a:t>
            </a:r>
            <a:r>
              <a:rPr lang="en-US" sz="2000" b="1" dirty="0" smtClean="0">
                <a:latin typeface="Calibri" panose="020F0502020204030204" pitchFamily="34" charset="0"/>
              </a:rPr>
              <a:t>among the people, just as there will be </a:t>
            </a:r>
            <a:r>
              <a:rPr lang="en-US" sz="2000" b="1" u="sng" dirty="0" smtClean="0">
                <a:solidFill>
                  <a:srgbClr val="0070C0"/>
                </a:solidFill>
                <a:latin typeface="Calibri" panose="020F0502020204030204" pitchFamily="34" charset="0"/>
              </a:rPr>
              <a:t>false</a:t>
            </a:r>
            <a:r>
              <a:rPr lang="en-US" sz="2000" b="1" u="sng" dirty="0" smtClean="0">
                <a:latin typeface="Calibri" panose="020F0502020204030204" pitchFamily="34" charset="0"/>
              </a:rPr>
              <a:t> </a:t>
            </a:r>
            <a:r>
              <a:rPr lang="en-US" sz="2000" b="1" u="sng" dirty="0" smtClean="0">
                <a:solidFill>
                  <a:srgbClr val="0070C0"/>
                </a:solidFill>
                <a:latin typeface="Calibri" panose="020F0502020204030204" pitchFamily="34" charset="0"/>
              </a:rPr>
              <a:t>teachers</a:t>
            </a:r>
            <a:r>
              <a:rPr lang="en-US" sz="2000" b="1" u="sng" dirty="0" smtClean="0">
                <a:latin typeface="Calibri" panose="020F0502020204030204" pitchFamily="34" charset="0"/>
              </a:rPr>
              <a:t> </a:t>
            </a:r>
            <a:r>
              <a:rPr lang="en-US" sz="2000" b="1" dirty="0" smtClean="0">
                <a:latin typeface="Calibri" panose="020F0502020204030204" pitchFamily="34" charset="0"/>
              </a:rPr>
              <a:t>among you. They will secretly introduce heresies…</a:t>
            </a:r>
          </a:p>
          <a:p>
            <a:pPr marL="457200" lvl="0" indent="-457200" algn="l">
              <a:buAutoNum type="arabicPeriod" startAt="8"/>
            </a:pPr>
            <a:r>
              <a:rPr lang="en-US" sz="2000" b="1" dirty="0" smtClean="0">
                <a:latin typeface="Calibri" panose="020F0502020204030204" pitchFamily="34" charset="0"/>
              </a:rPr>
              <a:t>1John 4:1 – Dear friends, do not believe every spirit, but test the spirits to see whether they are from God, because many </a:t>
            </a:r>
            <a:r>
              <a:rPr lang="en-US" sz="2000" b="1" u="sng" dirty="0" smtClean="0">
                <a:solidFill>
                  <a:schemeClr val="accent5"/>
                </a:solidFill>
                <a:latin typeface="Calibri" panose="020F0502020204030204" pitchFamily="34" charset="0"/>
              </a:rPr>
              <a:t>false prophets </a:t>
            </a:r>
            <a:r>
              <a:rPr lang="en-US" sz="2000" b="1" dirty="0" smtClean="0">
                <a:latin typeface="Calibri" panose="020F0502020204030204" pitchFamily="34" charset="0"/>
              </a:rPr>
              <a:t>have gone out into the world.</a:t>
            </a:r>
          </a:p>
          <a:p>
            <a:pPr marL="457200" lvl="0" indent="-457200" algn="l">
              <a:buAutoNum type="arabicPeriod" startAt="8"/>
            </a:pPr>
            <a:r>
              <a:rPr lang="en-US" sz="2000" b="1" dirty="0" smtClean="0">
                <a:latin typeface="Calibri" panose="020F0502020204030204" pitchFamily="34" charset="0"/>
              </a:rPr>
              <a:t>1John 4:6 – We are from God, and whoever knows God listens to us; but whoever is not from God does not listen to us. This is how we recognize the Spirit of truth and the spirit of </a:t>
            </a:r>
            <a:r>
              <a:rPr lang="en-US" sz="2000" b="1" u="sng" dirty="0" smtClean="0">
                <a:solidFill>
                  <a:schemeClr val="accent5"/>
                </a:solidFill>
                <a:latin typeface="Calibri" panose="020F0502020204030204" pitchFamily="34" charset="0"/>
              </a:rPr>
              <a:t>falsehood</a:t>
            </a:r>
          </a:p>
          <a:p>
            <a:pPr marL="457200" lvl="0" indent="-457200" algn="l">
              <a:buAutoNum type="arabicPeriod" startAt="8"/>
            </a:pPr>
            <a:endParaRPr lang="en-US" sz="2000" b="1" dirty="0" smtClean="0">
              <a:latin typeface="Calibri" panose="020F0502020204030204" pitchFamily="34" charset="0"/>
            </a:endParaRPr>
          </a:p>
          <a:p>
            <a:pPr marL="457200" lvl="0" indent="-457200" algn="l">
              <a:buAutoNum type="arabicPeriod"/>
            </a:pPr>
            <a:endParaRPr lang="en-US" sz="2000" b="1" dirty="0" smtClean="0">
              <a:latin typeface="Calibri" panose="020F0502020204030204" pitchFamily="34" charset="0"/>
            </a:endParaRPr>
          </a:p>
          <a:p>
            <a:pPr lvl="0" algn="l"/>
            <a:endParaRPr lang="en-US" b="1" dirty="0" smtClean="0"/>
          </a:p>
          <a:p>
            <a:pPr lvl="0" algn="l"/>
            <a:endParaRPr lang="en-US" b="1" dirty="0"/>
          </a:p>
          <a:p>
            <a:pPr marL="457200" indent="-457200" algn="l">
              <a:buFont typeface="Arial" panose="020B0604020202020204" pitchFamily="34" charset="0"/>
              <a:buChar char="•"/>
            </a:pPr>
            <a:endParaRPr lang="en-US" sz="3200" dirty="0">
              <a:latin typeface="Calibri" panose="020F0502020204030204" pitchFamily="34" charset="0"/>
            </a:endParaRPr>
          </a:p>
        </p:txBody>
      </p:sp>
      <p:sp>
        <p:nvSpPr>
          <p:cNvPr id="5" name="Footer Placeholder 4"/>
          <p:cNvSpPr>
            <a:spLocks noGrp="1"/>
          </p:cNvSpPr>
          <p:nvPr>
            <p:ph type="ftr" sz="quarter" idx="11"/>
          </p:nvPr>
        </p:nvSpPr>
        <p:spPr/>
        <p:txBody>
          <a:bodyPr/>
          <a:lstStyle/>
          <a:p>
            <a:r>
              <a:rPr lang="en-US" smtClean="0"/>
              <a:t>Bro Larry Washington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5</a:t>
            </a:fld>
            <a:endParaRPr lang="en-US" dirty="0"/>
          </a:p>
        </p:txBody>
      </p:sp>
      <p:sp>
        <p:nvSpPr>
          <p:cNvPr id="7" name="Date Placeholder 6"/>
          <p:cNvSpPr>
            <a:spLocks noGrp="1"/>
          </p:cNvSpPr>
          <p:nvPr>
            <p:ph type="dt" sz="half" idx="10"/>
          </p:nvPr>
        </p:nvSpPr>
        <p:spPr/>
        <p:txBody>
          <a:bodyPr/>
          <a:lstStyle/>
          <a:p>
            <a:r>
              <a:rPr lang="en-US" smtClean="0"/>
              <a:t>6/22/2019</a:t>
            </a:r>
            <a:endParaRPr lang="en-US" dirty="0"/>
          </a:p>
        </p:txBody>
      </p:sp>
      <p:pic>
        <p:nvPicPr>
          <p:cNvPr id="8" name="Picture 2" descr="Greenville Avenue Church of Chri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962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1" y="748457"/>
            <a:ext cx="10570028" cy="637945"/>
          </a:xfrm>
          <a:ln w="28575">
            <a:solidFill>
              <a:schemeClr val="tx1"/>
            </a:solidFill>
          </a:ln>
        </p:spPr>
        <p:txBody>
          <a:bodyPr anchor="b">
            <a:normAutofit fontScale="90000"/>
          </a:bodyPr>
          <a:lstStyle/>
          <a:p>
            <a:r>
              <a:rPr lang="en-US" sz="3600" b="1" dirty="0">
                <a:latin typeface="Calibri" panose="020F0502020204030204" pitchFamily="34" charset="0"/>
              </a:rPr>
              <a:t/>
            </a:r>
            <a:br>
              <a:rPr lang="en-US" sz="3600" b="1" dirty="0">
                <a:latin typeface="Calibri" panose="020F0502020204030204" pitchFamily="34" charset="0"/>
              </a:rPr>
            </a:br>
            <a:r>
              <a:rPr lang="en-US" sz="3600" b="1" dirty="0">
                <a:latin typeface="Calibri" panose="020F0502020204030204" pitchFamily="34" charset="0"/>
              </a:rPr>
              <a:t>Part B – What is </a:t>
            </a:r>
            <a:r>
              <a:rPr lang="en-US" sz="3600" b="1" dirty="0" smtClean="0">
                <a:latin typeface="Calibri" panose="020F0502020204030204" pitchFamily="34" charset="0"/>
              </a:rPr>
              <a:t>False </a:t>
            </a:r>
            <a:r>
              <a:rPr lang="en-US" sz="3600" b="1" dirty="0">
                <a:latin typeface="Calibri" panose="020F0502020204030204" pitchFamily="34" charset="0"/>
              </a:rPr>
              <a:t>Doctrine? Who started it [them]?</a:t>
            </a:r>
          </a:p>
        </p:txBody>
      </p:sp>
      <p:sp>
        <p:nvSpPr>
          <p:cNvPr id="3" name="Subtitle 2"/>
          <p:cNvSpPr>
            <a:spLocks noGrp="1"/>
          </p:cNvSpPr>
          <p:nvPr>
            <p:ph type="subTitle" idx="1"/>
          </p:nvPr>
        </p:nvSpPr>
        <p:spPr>
          <a:xfrm>
            <a:off x="838200" y="1524001"/>
            <a:ext cx="10570028" cy="4922502"/>
          </a:xfrm>
          <a:noFill/>
          <a:ln w="28575">
            <a:solidFill>
              <a:schemeClr val="tx1"/>
            </a:solidFill>
          </a:ln>
        </p:spPr>
        <p:txBody>
          <a:bodyPr>
            <a:normAutofit/>
          </a:bodyPr>
          <a:lstStyle/>
          <a:p>
            <a:pPr lvl="0"/>
            <a:r>
              <a:rPr lang="en-US" sz="2000" b="1" dirty="0" smtClean="0">
                <a:solidFill>
                  <a:srgbClr val="00B050"/>
                </a:solidFill>
              </a:rPr>
              <a:t>Brief review &amp; add Truth and Standard word definitions - Webster’s dictionary:</a:t>
            </a:r>
          </a:p>
          <a:p>
            <a:pPr marL="342900" lvl="0" indent="-342900" algn="l">
              <a:buFont typeface="Wingdings" panose="05000000000000000000" pitchFamily="2" charset="2"/>
              <a:buChar char="v"/>
            </a:pPr>
            <a:r>
              <a:rPr lang="en-US" sz="2000" b="1" dirty="0" smtClean="0">
                <a:solidFill>
                  <a:srgbClr val="0070C0"/>
                </a:solidFill>
                <a:latin typeface="Calibri" panose="020F0502020204030204" pitchFamily="34" charset="0"/>
              </a:rPr>
              <a:t>False</a:t>
            </a:r>
            <a:r>
              <a:rPr lang="en-US" sz="2000" b="1" dirty="0" smtClean="0">
                <a:latin typeface="Calibri" panose="020F0502020204030204" pitchFamily="34" charset="0"/>
              </a:rPr>
              <a:t> – 1- Contrary to facts or truth, [who establishes the facts or truth? Will be discussed in other slides] , 2 – Insincere or [hypocritical], </a:t>
            </a:r>
            <a:r>
              <a:rPr lang="en-US" sz="2000" b="1" dirty="0" err="1" smtClean="0">
                <a:latin typeface="Calibri" panose="020F0502020204030204" pitchFamily="34" charset="0"/>
              </a:rPr>
              <a:t>ie</a:t>
            </a:r>
            <a:r>
              <a:rPr lang="en-US" sz="2000" b="1" dirty="0" smtClean="0">
                <a:latin typeface="Calibri" panose="020F0502020204030204" pitchFamily="34" charset="0"/>
              </a:rPr>
              <a:t>, not trustworthy</a:t>
            </a:r>
          </a:p>
          <a:p>
            <a:pPr marL="342900" lvl="0" indent="-342900" algn="l">
              <a:buFont typeface="Wingdings" panose="05000000000000000000" pitchFamily="2" charset="2"/>
              <a:buChar char="v"/>
            </a:pPr>
            <a:r>
              <a:rPr lang="en-US" sz="2000" b="1" dirty="0" smtClean="0">
                <a:solidFill>
                  <a:srgbClr val="0070C0"/>
                </a:solidFill>
                <a:latin typeface="Calibri" panose="020F0502020204030204" pitchFamily="34" charset="0"/>
              </a:rPr>
              <a:t>Doctrine –  a set of ideas or beliefs that are taught or believed to be true</a:t>
            </a:r>
          </a:p>
          <a:p>
            <a:pPr marL="342900" lvl="0" indent="-342900" algn="l">
              <a:buFont typeface="Wingdings" panose="05000000000000000000" pitchFamily="2" charset="2"/>
              <a:buChar char="v"/>
            </a:pPr>
            <a:r>
              <a:rPr lang="en-US" sz="2000" b="1" dirty="0">
                <a:solidFill>
                  <a:srgbClr val="00B050"/>
                </a:solidFill>
              </a:rPr>
              <a:t>False doctrine </a:t>
            </a:r>
            <a:r>
              <a:rPr lang="en-US" sz="2000" b="1" dirty="0" smtClean="0">
                <a:solidFill>
                  <a:schemeClr val="accent5"/>
                </a:solidFill>
                <a:latin typeface="Calibri" panose="020F0502020204030204" pitchFamily="34" charset="0"/>
              </a:rPr>
              <a:t>– a set of ideas or belief that are contrary to facts or truth that are taught</a:t>
            </a:r>
          </a:p>
          <a:p>
            <a:pPr marL="342900" lvl="0" indent="-342900" algn="l">
              <a:buFont typeface="Wingdings" panose="05000000000000000000" pitchFamily="2" charset="2"/>
              <a:buChar char="v"/>
            </a:pPr>
            <a:r>
              <a:rPr lang="en-US" sz="2000" b="1" dirty="0" smtClean="0">
                <a:solidFill>
                  <a:srgbClr val="0070C0"/>
                </a:solidFill>
              </a:rPr>
              <a:t>Truth</a:t>
            </a:r>
            <a:r>
              <a:rPr lang="en-US" sz="2000" b="1" dirty="0" smtClean="0"/>
              <a:t> as indicated on brief slide, Truth stated 137 in Bible, </a:t>
            </a:r>
            <a:r>
              <a:rPr lang="en-US" sz="2000" b="1" dirty="0" smtClean="0">
                <a:solidFill>
                  <a:srgbClr val="0070C0"/>
                </a:solidFill>
              </a:rPr>
              <a:t>OT = 35X; NT = 102X, Why </a:t>
            </a:r>
            <a:r>
              <a:rPr lang="en-US" sz="2000" b="1" dirty="0" err="1" smtClean="0">
                <a:solidFill>
                  <a:srgbClr val="0070C0"/>
                </a:solidFill>
              </a:rPr>
              <a:t>dT</a:t>
            </a:r>
            <a:r>
              <a:rPr lang="en-US" sz="2000" b="1" dirty="0" smtClean="0">
                <a:solidFill>
                  <a:srgbClr val="0070C0"/>
                </a:solidFill>
              </a:rPr>
              <a:t>?</a:t>
            </a:r>
          </a:p>
          <a:p>
            <a:pPr marL="342900" lvl="0" indent="-342900" algn="l">
              <a:buFont typeface="Wingdings" panose="05000000000000000000" pitchFamily="2" charset="2"/>
              <a:buChar char="v"/>
            </a:pPr>
            <a:r>
              <a:rPr lang="en-US" sz="2000" b="1" dirty="0" smtClean="0">
                <a:solidFill>
                  <a:srgbClr val="00B050"/>
                </a:solidFill>
              </a:rPr>
              <a:t>Truth</a:t>
            </a:r>
            <a:r>
              <a:rPr lang="en-US" sz="2000" b="1" dirty="0" smtClean="0"/>
              <a:t> – [1] a judgement or statement or idea that is true or accepted as true, [2] fidelity to an original or to a standard</a:t>
            </a:r>
          </a:p>
          <a:p>
            <a:pPr marL="342900" indent="-342900" algn="l">
              <a:buFont typeface="Wingdings" panose="05000000000000000000" pitchFamily="2" charset="2"/>
              <a:buChar char="v"/>
            </a:pPr>
            <a:r>
              <a:rPr lang="en-US" sz="2000" b="1" dirty="0" smtClean="0">
                <a:latin typeface="Calibri" panose="020F0502020204030204" pitchFamily="34" charset="0"/>
              </a:rPr>
              <a:t>Biblical </a:t>
            </a:r>
            <a:r>
              <a:rPr lang="en-US" sz="2000" b="1" dirty="0">
                <a:solidFill>
                  <a:srgbClr val="00B050"/>
                </a:solidFill>
                <a:latin typeface="Calibri" panose="020F0502020204030204" pitchFamily="34" charset="0"/>
              </a:rPr>
              <a:t>Truth</a:t>
            </a:r>
            <a:r>
              <a:rPr lang="en-US" sz="2000" b="1" dirty="0">
                <a:latin typeface="Calibri" panose="020F0502020204030204" pitchFamily="34" charset="0"/>
              </a:rPr>
              <a:t> is defined by its author – </a:t>
            </a:r>
            <a:r>
              <a:rPr lang="en-US" sz="2000" b="1" dirty="0">
                <a:solidFill>
                  <a:srgbClr val="0070C0"/>
                </a:solidFill>
                <a:latin typeface="Calibri" panose="020F0502020204030204" pitchFamily="34" charset="0"/>
              </a:rPr>
              <a:t>Jesus </a:t>
            </a:r>
            <a:r>
              <a:rPr lang="en-US" sz="2000" b="1" dirty="0" smtClean="0">
                <a:solidFill>
                  <a:srgbClr val="0070C0"/>
                </a:solidFill>
                <a:latin typeface="Calibri" panose="020F0502020204030204" pitchFamily="34" charset="0"/>
              </a:rPr>
              <a:t>– </a:t>
            </a:r>
            <a:r>
              <a:rPr lang="en-US" sz="2000" b="1" dirty="0" smtClean="0">
                <a:latin typeface="Calibri" panose="020F0502020204030204" pitchFamily="34" charset="0"/>
              </a:rPr>
              <a:t>with scriptural proof on following slides</a:t>
            </a:r>
            <a:endParaRPr lang="en-US" sz="3200" dirty="0">
              <a:latin typeface="Calibri" panose="020F0502020204030204" pitchFamily="34" charset="0"/>
            </a:endParaRPr>
          </a:p>
          <a:p>
            <a:pPr marL="342900" lvl="0" indent="-342900" algn="l">
              <a:buFont typeface="Wingdings" panose="05000000000000000000" pitchFamily="2" charset="2"/>
              <a:buChar char="v"/>
            </a:pPr>
            <a:r>
              <a:rPr lang="en-US" sz="2000" b="1" dirty="0" smtClean="0">
                <a:solidFill>
                  <a:srgbClr val="00B050"/>
                </a:solidFill>
              </a:rPr>
              <a:t>Next</a:t>
            </a:r>
            <a:r>
              <a:rPr lang="en-US" sz="2000" b="1" dirty="0" smtClean="0">
                <a:solidFill>
                  <a:srgbClr val="0070C0"/>
                </a:solidFill>
              </a:rPr>
              <a:t>, </a:t>
            </a:r>
            <a:r>
              <a:rPr lang="en-US" sz="2000" b="1" dirty="0" smtClean="0"/>
              <a:t>let’s review examples of </a:t>
            </a:r>
            <a:r>
              <a:rPr lang="en-US" sz="2000" b="1" dirty="0" smtClean="0">
                <a:solidFill>
                  <a:srgbClr val="0070C0"/>
                </a:solidFill>
              </a:rPr>
              <a:t>Falsehood</a:t>
            </a:r>
            <a:r>
              <a:rPr lang="en-US" sz="2000" b="1" dirty="0" smtClean="0"/>
              <a:t> and how they relate to </a:t>
            </a:r>
            <a:r>
              <a:rPr lang="en-US" sz="2000" b="1" dirty="0" smtClean="0">
                <a:solidFill>
                  <a:srgbClr val="0070C0"/>
                </a:solidFill>
              </a:rPr>
              <a:t>Standards </a:t>
            </a:r>
            <a:r>
              <a:rPr lang="en-US" sz="2000" b="1" dirty="0" smtClean="0"/>
              <a:t>– a model to be followed or imitated, established by customs</a:t>
            </a:r>
            <a:r>
              <a:rPr lang="en-US" sz="2000" b="1" dirty="0"/>
              <a:t> </a:t>
            </a:r>
            <a:r>
              <a:rPr lang="en-US" sz="2000" b="1" dirty="0" smtClean="0"/>
              <a:t>and/or organizations with consent or approval, </a:t>
            </a:r>
            <a:r>
              <a:rPr lang="en-US" sz="2000" b="1" dirty="0" err="1" smtClean="0"/>
              <a:t>ie</a:t>
            </a:r>
            <a:r>
              <a:rPr lang="en-US" sz="2000" b="1" dirty="0" smtClean="0"/>
              <a:t> ISO- [International Standards Organization, </a:t>
            </a:r>
            <a:r>
              <a:rPr lang="en-US" sz="2000" b="1" dirty="0" err="1" smtClean="0"/>
              <a:t>ie</a:t>
            </a:r>
            <a:r>
              <a:rPr lang="en-US" sz="2000" b="1" dirty="0" smtClean="0"/>
              <a:t>, </a:t>
            </a:r>
            <a:r>
              <a:rPr lang="en-US" sz="2000" b="1" dirty="0" err="1" smtClean="0"/>
              <a:t>est</a:t>
            </a:r>
            <a:r>
              <a:rPr lang="en-US" sz="2000" b="1" dirty="0" smtClean="0"/>
              <a:t> </a:t>
            </a:r>
            <a:r>
              <a:rPr lang="en-US" sz="2000" b="1" dirty="0" err="1" smtClean="0"/>
              <a:t>stds</a:t>
            </a:r>
            <a:r>
              <a:rPr lang="en-US" sz="2000" b="1" dirty="0" smtClean="0"/>
              <a:t> for cars, </a:t>
            </a:r>
            <a:r>
              <a:rPr lang="en-US" sz="2000" b="1" dirty="0" err="1" smtClean="0"/>
              <a:t>applicances</a:t>
            </a:r>
            <a:r>
              <a:rPr lang="en-US" sz="2000" b="1" dirty="0" smtClean="0"/>
              <a:t>, Engineering, </a:t>
            </a:r>
            <a:r>
              <a:rPr lang="en-US" sz="2000" b="1" dirty="0" err="1" smtClean="0"/>
              <a:t>etc</a:t>
            </a:r>
            <a:r>
              <a:rPr lang="en-US" sz="2000" b="1" dirty="0" smtClean="0"/>
              <a:t>]</a:t>
            </a:r>
          </a:p>
          <a:p>
            <a:pPr marL="342900" lvl="0" indent="-342900" algn="l">
              <a:buFont typeface="Wingdings" panose="05000000000000000000" pitchFamily="2" charset="2"/>
              <a:buChar char="v"/>
            </a:pPr>
            <a:r>
              <a:rPr lang="en-US" sz="2000" b="1" dirty="0" smtClean="0">
                <a:solidFill>
                  <a:srgbClr val="00B050"/>
                </a:solidFill>
              </a:rPr>
              <a:t>For parallel</a:t>
            </a:r>
            <a:r>
              <a:rPr lang="en-US" sz="2000" b="1" dirty="0" smtClean="0"/>
              <a:t>, how about reviewing </a:t>
            </a:r>
            <a:r>
              <a:rPr lang="en-US" sz="2000" b="1" dirty="0" smtClean="0">
                <a:solidFill>
                  <a:srgbClr val="0070C0"/>
                </a:solidFill>
              </a:rPr>
              <a:t>Standards</a:t>
            </a:r>
            <a:r>
              <a:rPr lang="en-US" sz="2000" b="1" dirty="0" smtClean="0"/>
              <a:t> for American Professional Football &amp; Basketball?</a:t>
            </a:r>
          </a:p>
        </p:txBody>
      </p:sp>
      <p:sp>
        <p:nvSpPr>
          <p:cNvPr id="5" name="Footer Placeholder 4"/>
          <p:cNvSpPr>
            <a:spLocks noGrp="1"/>
          </p:cNvSpPr>
          <p:nvPr>
            <p:ph type="ftr" sz="quarter" idx="11"/>
          </p:nvPr>
        </p:nvSpPr>
        <p:spPr/>
        <p:txBody>
          <a:bodyPr/>
          <a:lstStyle/>
          <a:p>
            <a:r>
              <a:rPr lang="en-US" smtClean="0"/>
              <a:t>Bro Larry Washington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6</a:t>
            </a:fld>
            <a:endParaRPr lang="en-US" dirty="0"/>
          </a:p>
        </p:txBody>
      </p:sp>
      <p:sp>
        <p:nvSpPr>
          <p:cNvPr id="7" name="Date Placeholder 6"/>
          <p:cNvSpPr>
            <a:spLocks noGrp="1"/>
          </p:cNvSpPr>
          <p:nvPr>
            <p:ph type="dt" sz="half" idx="10"/>
          </p:nvPr>
        </p:nvSpPr>
        <p:spPr/>
        <p:txBody>
          <a:bodyPr/>
          <a:lstStyle/>
          <a:p>
            <a:r>
              <a:rPr lang="en-US" smtClean="0"/>
              <a:t>6/22/2019</a:t>
            </a:r>
            <a:endParaRPr lang="en-US" dirty="0"/>
          </a:p>
        </p:txBody>
      </p:sp>
      <p:pic>
        <p:nvPicPr>
          <p:cNvPr id="8" name="Picture 2" descr="Greenville Avenue Church of Chri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7498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5771" y="741383"/>
            <a:ext cx="11625284" cy="609288"/>
          </a:xfrm>
          <a:ln w="28575">
            <a:solidFill>
              <a:schemeClr val="tx1"/>
            </a:solidFill>
          </a:ln>
        </p:spPr>
        <p:txBody>
          <a:bodyPr anchor="ctr">
            <a:normAutofit fontScale="90000"/>
          </a:bodyPr>
          <a:lstStyle/>
          <a:p>
            <a:r>
              <a:rPr lang="en-US" sz="3600" b="1" dirty="0" smtClean="0">
                <a:latin typeface="Calibri" panose="020F0502020204030204" pitchFamily="34" charset="0"/>
              </a:rPr>
              <a:t>B1 </a:t>
            </a:r>
            <a:r>
              <a:rPr lang="en-US" sz="3600" b="1" dirty="0">
                <a:latin typeface="Calibri" panose="020F0502020204030204" pitchFamily="34" charset="0"/>
              </a:rPr>
              <a:t>– </a:t>
            </a:r>
            <a:r>
              <a:rPr lang="en-US" sz="3600" b="1" dirty="0" smtClean="0">
                <a:latin typeface="Calibri" panose="020F0502020204030204" pitchFamily="34" charset="0"/>
              </a:rPr>
              <a:t>An Example of a Standard Change? Who </a:t>
            </a:r>
            <a:r>
              <a:rPr lang="en-US" sz="3600" b="1" dirty="0">
                <a:latin typeface="Calibri" panose="020F0502020204030204" pitchFamily="34" charset="0"/>
              </a:rPr>
              <a:t>started it [them]?</a:t>
            </a:r>
          </a:p>
        </p:txBody>
      </p:sp>
      <p:sp>
        <p:nvSpPr>
          <p:cNvPr id="3" name="Subtitle 2"/>
          <p:cNvSpPr>
            <a:spLocks noGrp="1"/>
          </p:cNvSpPr>
          <p:nvPr>
            <p:ph type="subTitle" idx="1"/>
          </p:nvPr>
        </p:nvSpPr>
        <p:spPr>
          <a:xfrm>
            <a:off x="275771" y="1465944"/>
            <a:ext cx="11625284" cy="4890406"/>
          </a:xfrm>
          <a:noFill/>
          <a:ln w="28575">
            <a:solidFill>
              <a:schemeClr val="tx1"/>
            </a:solidFill>
          </a:ln>
        </p:spPr>
        <p:txBody>
          <a:bodyPr>
            <a:normAutofit lnSpcReduction="10000"/>
          </a:bodyPr>
          <a:lstStyle/>
          <a:p>
            <a:endParaRPr lang="en-US" sz="2000" dirty="0" smtClean="0"/>
          </a:p>
          <a:p>
            <a:endParaRPr lang="en-US" sz="2000" dirty="0" smtClean="0"/>
          </a:p>
          <a:p>
            <a:endParaRPr lang="en-US" sz="2000" dirty="0"/>
          </a:p>
          <a:p>
            <a:pPr algn="l"/>
            <a:endParaRPr lang="en-US" sz="2000" dirty="0"/>
          </a:p>
          <a:p>
            <a:pPr algn="l"/>
            <a:r>
              <a:rPr lang="en-US" sz="2000" dirty="0"/>
              <a:t>Physics is a funny thing. Despite dictating the behaviors and states of everything from atoms to stars, our interpretation of its effects are rooted in very human constructs. Meters, amperes and seconds were all defined using arbitrary terms and methods</a:t>
            </a:r>
            <a:r>
              <a:rPr lang="en-US" sz="2000" dirty="0" smtClean="0"/>
              <a:t>.</a:t>
            </a:r>
            <a:endParaRPr lang="en-US" sz="2000" dirty="0"/>
          </a:p>
          <a:p>
            <a:pPr algn="l"/>
            <a:r>
              <a:rPr lang="en-US" sz="2000" dirty="0" smtClean="0"/>
              <a:t> </a:t>
            </a:r>
            <a:r>
              <a:rPr lang="en-US" sz="2000" dirty="0"/>
              <a:t>For years, the kilogram and meter weren't just terms, they were physical objects held in a Paris vault that some Victorian-era committee just decided would be the standard. </a:t>
            </a:r>
            <a:r>
              <a:rPr lang="en-US" sz="2000" dirty="0">
                <a:solidFill>
                  <a:srgbClr val="00B050"/>
                </a:solidFill>
              </a:rPr>
              <a:t>But now, for the first time since the international system of units (SI) </a:t>
            </a:r>
            <a:r>
              <a:rPr lang="en-US" sz="2000" b="1" dirty="0">
                <a:solidFill>
                  <a:srgbClr val="00B050"/>
                </a:solidFill>
              </a:rPr>
              <a:t>was launched in 1960</a:t>
            </a:r>
            <a:r>
              <a:rPr lang="en-US" sz="2000" dirty="0">
                <a:solidFill>
                  <a:srgbClr val="00B050"/>
                </a:solidFill>
              </a:rPr>
              <a:t>, </a:t>
            </a:r>
            <a:r>
              <a:rPr lang="en-US" sz="2000" b="1" dirty="0">
                <a:solidFill>
                  <a:srgbClr val="00B050"/>
                </a:solidFill>
              </a:rPr>
              <a:t>the International Bureau of Weights and Measures </a:t>
            </a:r>
            <a:r>
              <a:rPr lang="en-US" sz="2000" dirty="0">
                <a:solidFill>
                  <a:srgbClr val="00B050"/>
                </a:solidFill>
              </a:rPr>
              <a:t>(BIPM) </a:t>
            </a:r>
            <a:r>
              <a:rPr lang="en-US" sz="2000" dirty="0">
                <a:solidFill>
                  <a:srgbClr val="00B050"/>
                </a:solidFill>
                <a:hlinkClick r:id="rId3"/>
              </a:rPr>
              <a:t>is redefining four basic units of measurement</a:t>
            </a:r>
            <a:r>
              <a:rPr lang="en-US" sz="2000" dirty="0">
                <a:solidFill>
                  <a:srgbClr val="00B050"/>
                </a:solidFill>
              </a:rPr>
              <a:t>, not by any human metric but by the immutable forces of the universe</a:t>
            </a:r>
            <a:r>
              <a:rPr lang="en-US" sz="2000" dirty="0" smtClean="0">
                <a:solidFill>
                  <a:srgbClr val="00B050"/>
                </a:solidFill>
              </a:rPr>
              <a:t>. </a:t>
            </a:r>
            <a:r>
              <a:rPr lang="en-US" sz="2000" b="1" dirty="0">
                <a:solidFill>
                  <a:srgbClr val="00B050"/>
                </a:solidFill>
              </a:rPr>
              <a:t>A committee from the BIPM met in Paris this week and voted on Friday to recommend redefining the kilogram, mole, ampere and Kelvin</a:t>
            </a:r>
            <a:r>
              <a:rPr lang="en-US" sz="2000" dirty="0">
                <a:solidFill>
                  <a:srgbClr val="00B050"/>
                </a:solidFill>
              </a:rPr>
              <a:t>. </a:t>
            </a:r>
            <a:endParaRPr lang="en-US" sz="2000" b="1" dirty="0">
              <a:solidFill>
                <a:srgbClr val="00B050"/>
              </a:solidFill>
            </a:endParaRPr>
          </a:p>
          <a:p>
            <a:pPr algn="l"/>
            <a:r>
              <a:rPr lang="en-US" sz="2000" dirty="0" smtClean="0">
                <a:hlinkClick r:id="rId4"/>
              </a:rPr>
              <a:t>Andrew </a:t>
            </a:r>
            <a:r>
              <a:rPr lang="en-US" sz="2000" dirty="0" err="1">
                <a:hlinkClick r:id="rId4"/>
              </a:rPr>
              <a:t>Tarantola</a:t>
            </a:r>
            <a:r>
              <a:rPr lang="en-US" sz="2000" dirty="0"/>
              <a:t>, </a:t>
            </a:r>
            <a:r>
              <a:rPr lang="en-US" sz="2000" dirty="0">
                <a:hlinkClick r:id="rId5"/>
              </a:rPr>
              <a:t>@</a:t>
            </a:r>
            <a:r>
              <a:rPr lang="en-US" sz="2000" dirty="0" err="1" smtClean="0">
                <a:hlinkClick r:id="rId5"/>
              </a:rPr>
              <a:t>terrortola</a:t>
            </a:r>
            <a:endParaRPr lang="en-US" sz="2000" dirty="0" smtClean="0"/>
          </a:p>
          <a:p>
            <a:pPr algn="l"/>
            <a:r>
              <a:rPr lang="en-US" sz="2000" dirty="0" smtClean="0"/>
              <a:t>10.24.17 </a:t>
            </a:r>
            <a:r>
              <a:rPr lang="en-US" sz="2000" dirty="0"/>
              <a:t>in </a:t>
            </a:r>
            <a:r>
              <a:rPr lang="en-US" sz="2000" dirty="0">
                <a:hlinkClick r:id="rId6"/>
              </a:rPr>
              <a:t>Services</a:t>
            </a:r>
            <a:endParaRPr lang="en-US" sz="2000" dirty="0"/>
          </a:p>
          <a:p>
            <a:pPr lvl="0" algn="l"/>
            <a:endParaRPr lang="en-US" sz="2000" dirty="0">
              <a:latin typeface="Calibri" panose="020F0502020204030204" pitchFamily="34" charset="0"/>
            </a:endParaRPr>
          </a:p>
        </p:txBody>
      </p:sp>
      <p:sp>
        <p:nvSpPr>
          <p:cNvPr id="5" name="Footer Placeholder 4"/>
          <p:cNvSpPr>
            <a:spLocks noGrp="1"/>
          </p:cNvSpPr>
          <p:nvPr>
            <p:ph type="ftr" sz="quarter" idx="11"/>
          </p:nvPr>
        </p:nvSpPr>
        <p:spPr/>
        <p:txBody>
          <a:bodyPr/>
          <a:lstStyle/>
          <a:p>
            <a:r>
              <a:rPr lang="en-US" dirty="0" smtClean="0"/>
              <a:t>Bro Larry Washington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7</a:t>
            </a:fld>
            <a:endParaRPr lang="en-US" dirty="0"/>
          </a:p>
        </p:txBody>
      </p:sp>
      <p:sp>
        <p:nvSpPr>
          <p:cNvPr id="7" name="Date Placeholder 6"/>
          <p:cNvSpPr>
            <a:spLocks noGrp="1"/>
          </p:cNvSpPr>
          <p:nvPr>
            <p:ph type="dt" sz="half" idx="10"/>
          </p:nvPr>
        </p:nvSpPr>
        <p:spPr/>
        <p:txBody>
          <a:bodyPr/>
          <a:lstStyle/>
          <a:p>
            <a:r>
              <a:rPr lang="en-US" smtClean="0"/>
              <a:t>6/22/2019</a:t>
            </a:r>
            <a:endParaRPr lang="en-US" dirty="0"/>
          </a:p>
        </p:txBody>
      </p:sp>
      <p:pic>
        <p:nvPicPr>
          <p:cNvPr id="8" name="Picture 2" descr="Greenville Avenue Church of Chris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old scale closeup , vintage scale macr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63989" y="1648690"/>
            <a:ext cx="5846611" cy="1037061"/>
          </a:xfrm>
          <a:prstGeom prst="rect">
            <a:avLst/>
          </a:prstGeom>
          <a:noFill/>
          <a:ln w="38100">
            <a:solidFill>
              <a:srgbClr val="FF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8667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3200" y="734781"/>
            <a:ext cx="11843657" cy="382938"/>
          </a:xfrm>
          <a:ln w="28575">
            <a:solidFill>
              <a:schemeClr val="tx1"/>
            </a:solidFill>
          </a:ln>
        </p:spPr>
        <p:txBody>
          <a:bodyPr anchor="ctr">
            <a:normAutofit fontScale="90000"/>
          </a:bodyPr>
          <a:lstStyle/>
          <a:p>
            <a:r>
              <a:rPr lang="en-US" sz="3600" b="1" dirty="0" smtClean="0">
                <a:latin typeface="Calibri" panose="020F0502020204030204" pitchFamily="34" charset="0"/>
              </a:rPr>
              <a:t>B2 </a:t>
            </a:r>
            <a:r>
              <a:rPr lang="en-US" sz="3600" b="1" dirty="0">
                <a:latin typeface="Calibri" panose="020F0502020204030204" pitchFamily="34" charset="0"/>
              </a:rPr>
              <a:t>– </a:t>
            </a:r>
            <a:r>
              <a:rPr lang="en-US" sz="3600" b="1" dirty="0" smtClean="0">
                <a:latin typeface="Calibri" panose="020F0502020204030204" pitchFamily="34" charset="0"/>
              </a:rPr>
              <a:t>An Example of a Standard? Change? Who </a:t>
            </a:r>
            <a:r>
              <a:rPr lang="en-US" sz="3600" b="1" dirty="0">
                <a:latin typeface="Calibri" panose="020F0502020204030204" pitchFamily="34" charset="0"/>
              </a:rPr>
              <a:t>started it [them]?</a:t>
            </a:r>
          </a:p>
        </p:txBody>
      </p:sp>
      <p:sp>
        <p:nvSpPr>
          <p:cNvPr id="3" name="Subtitle 2"/>
          <p:cNvSpPr>
            <a:spLocks noGrp="1"/>
          </p:cNvSpPr>
          <p:nvPr>
            <p:ph type="subTitle" idx="1"/>
          </p:nvPr>
        </p:nvSpPr>
        <p:spPr>
          <a:xfrm>
            <a:off x="812116" y="7626406"/>
            <a:ext cx="7559019" cy="1794725"/>
          </a:xfrm>
          <a:noFill/>
          <a:ln w="28575">
            <a:solidFill>
              <a:schemeClr val="tx1"/>
            </a:solidFill>
          </a:ln>
        </p:spPr>
        <p:txBody>
          <a:bodyPr>
            <a:normAutofit/>
          </a:bodyPr>
          <a:lstStyle/>
          <a:p>
            <a:endParaRPr lang="en-US" sz="2000" dirty="0" smtClean="0"/>
          </a:p>
          <a:p>
            <a:endParaRPr lang="en-US" sz="2000" dirty="0" smtClean="0"/>
          </a:p>
          <a:p>
            <a:endParaRPr lang="en-US" sz="2000" dirty="0"/>
          </a:p>
          <a:p>
            <a:pPr lvl="0" algn="l"/>
            <a:endParaRPr lang="en-US" sz="2000" dirty="0" smtClean="0">
              <a:latin typeface="Calibri" panose="020F0502020204030204" pitchFamily="34" charset="0"/>
            </a:endParaRPr>
          </a:p>
          <a:p>
            <a:pPr lvl="0" algn="l"/>
            <a:endParaRPr lang="en-US" sz="2000" dirty="0">
              <a:latin typeface="Calibri" panose="020F0502020204030204" pitchFamily="34" charset="0"/>
            </a:endParaRPr>
          </a:p>
        </p:txBody>
      </p:sp>
      <p:sp>
        <p:nvSpPr>
          <p:cNvPr id="5" name="Footer Placeholder 4"/>
          <p:cNvSpPr>
            <a:spLocks noGrp="1"/>
          </p:cNvSpPr>
          <p:nvPr>
            <p:ph type="ftr" sz="quarter" idx="11"/>
          </p:nvPr>
        </p:nvSpPr>
        <p:spPr/>
        <p:txBody>
          <a:bodyPr/>
          <a:lstStyle/>
          <a:p>
            <a:r>
              <a:rPr lang="en-US" dirty="0" smtClean="0"/>
              <a:t>Bro Larry Washington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8</a:t>
            </a:fld>
            <a:endParaRPr lang="en-US" dirty="0"/>
          </a:p>
        </p:txBody>
      </p:sp>
      <p:sp>
        <p:nvSpPr>
          <p:cNvPr id="7" name="Date Placeholder 6"/>
          <p:cNvSpPr>
            <a:spLocks noGrp="1"/>
          </p:cNvSpPr>
          <p:nvPr>
            <p:ph type="dt" sz="half" idx="10"/>
          </p:nvPr>
        </p:nvSpPr>
        <p:spPr/>
        <p:txBody>
          <a:bodyPr/>
          <a:lstStyle/>
          <a:p>
            <a:r>
              <a:rPr lang="en-US" dirty="0" smtClean="0"/>
              <a:t>6/22/2019</a:t>
            </a:r>
            <a:endParaRPr lang="en-US" dirty="0"/>
          </a:p>
        </p:txBody>
      </p:sp>
      <p:pic>
        <p:nvPicPr>
          <p:cNvPr id="8" name="Picture 2" descr="Greenville Avenue Church of Chri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s://apexsports.io/wp-content/uploads/2018/06/field-dimensions-image-yard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200" y="1212941"/>
            <a:ext cx="11843657" cy="4690943"/>
          </a:xfrm>
          <a:prstGeom prst="rect">
            <a:avLst/>
          </a:prstGeom>
          <a:noFill/>
          <a:ln w="38100">
            <a:solidFill>
              <a:schemeClr val="accent4"/>
            </a:solidFill>
          </a:ln>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84200" y="5999106"/>
            <a:ext cx="3251200" cy="369332"/>
          </a:xfrm>
          <a:prstGeom prst="rect">
            <a:avLst/>
          </a:prstGeom>
          <a:noFill/>
          <a:ln w="38100">
            <a:solidFill>
              <a:schemeClr val="tx1"/>
            </a:solidFill>
          </a:ln>
        </p:spPr>
        <p:txBody>
          <a:bodyPr wrap="square" rtlCol="0">
            <a:spAutoFit/>
          </a:bodyPr>
          <a:lstStyle/>
          <a:p>
            <a:r>
              <a:rPr lang="en-US" b="1" dirty="0" smtClean="0">
                <a:solidFill>
                  <a:srgbClr val="00B050"/>
                </a:solidFill>
              </a:rPr>
              <a:t>Who started it? Walter Camp</a:t>
            </a:r>
            <a:endParaRPr lang="en-US" b="1" dirty="0">
              <a:solidFill>
                <a:srgbClr val="00B050"/>
              </a:solidFill>
            </a:endParaRPr>
          </a:p>
        </p:txBody>
      </p:sp>
      <p:sp>
        <p:nvSpPr>
          <p:cNvPr id="11" name="TextBox 10"/>
          <p:cNvSpPr txBox="1"/>
          <p:nvPr/>
        </p:nvSpPr>
        <p:spPr>
          <a:xfrm>
            <a:off x="4470400" y="6014548"/>
            <a:ext cx="3328126" cy="369332"/>
          </a:xfrm>
          <a:prstGeom prst="rect">
            <a:avLst/>
          </a:prstGeom>
          <a:noFill/>
          <a:ln w="38100">
            <a:solidFill>
              <a:schemeClr val="tx1"/>
            </a:solidFill>
          </a:ln>
        </p:spPr>
        <p:txBody>
          <a:bodyPr wrap="square" rtlCol="0">
            <a:spAutoFit/>
          </a:bodyPr>
          <a:lstStyle/>
          <a:p>
            <a:r>
              <a:rPr lang="en-US" b="1" dirty="0" smtClean="0">
                <a:solidFill>
                  <a:srgbClr val="00B050"/>
                </a:solidFill>
              </a:rPr>
              <a:t>What year started? Nov 12, 1892</a:t>
            </a:r>
            <a:endParaRPr lang="en-US" b="1" dirty="0">
              <a:solidFill>
                <a:srgbClr val="00B050"/>
              </a:solidFill>
            </a:endParaRPr>
          </a:p>
        </p:txBody>
      </p:sp>
      <p:sp>
        <p:nvSpPr>
          <p:cNvPr id="12" name="TextBox 11"/>
          <p:cNvSpPr txBox="1"/>
          <p:nvPr/>
        </p:nvSpPr>
        <p:spPr>
          <a:xfrm>
            <a:off x="8371135" y="6014548"/>
            <a:ext cx="3251200" cy="369332"/>
          </a:xfrm>
          <a:prstGeom prst="rect">
            <a:avLst/>
          </a:prstGeom>
          <a:noFill/>
          <a:ln w="38100">
            <a:solidFill>
              <a:schemeClr val="tx1"/>
            </a:solidFill>
          </a:ln>
        </p:spPr>
        <p:txBody>
          <a:bodyPr wrap="square" rtlCol="0">
            <a:spAutoFit/>
          </a:bodyPr>
          <a:lstStyle/>
          <a:p>
            <a:r>
              <a:rPr lang="en-US" b="1" dirty="0" smtClean="0">
                <a:solidFill>
                  <a:srgbClr val="00B050"/>
                </a:solidFill>
              </a:rPr>
              <a:t>Have there been rule changes?</a:t>
            </a:r>
            <a:endParaRPr lang="en-US" b="1" dirty="0">
              <a:solidFill>
                <a:srgbClr val="00B050"/>
              </a:solidFill>
            </a:endParaRPr>
          </a:p>
        </p:txBody>
      </p:sp>
      <p:sp>
        <p:nvSpPr>
          <p:cNvPr id="9" name="Rectangle 8"/>
          <p:cNvSpPr/>
          <p:nvPr/>
        </p:nvSpPr>
        <p:spPr>
          <a:xfrm>
            <a:off x="8973458" y="4218024"/>
            <a:ext cx="2028371" cy="553998"/>
          </a:xfrm>
          <a:prstGeom prst="rect">
            <a:avLst/>
          </a:prstGeom>
        </p:spPr>
        <p:txBody>
          <a:bodyPr wrap="square">
            <a:spAutoFit/>
          </a:bodyPr>
          <a:lstStyle/>
          <a:p>
            <a:r>
              <a:rPr lang="en-US" sz="1000" i="1" dirty="0">
                <a:latin typeface="Lato"/>
              </a:rPr>
              <a:t>Written by: Connor Morris | 06/18/2018 - Co-Founder, CMO, Apex Sports</a:t>
            </a:r>
            <a:endParaRPr lang="en-US" sz="1000" dirty="0"/>
          </a:p>
        </p:txBody>
      </p:sp>
    </p:spTree>
    <p:extLst>
      <p:ext uri="{BB962C8B-B14F-4D97-AF65-F5344CB8AC3E}">
        <p14:creationId xmlns:p14="http://schemas.microsoft.com/office/powerpoint/2010/main" val="1576093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165" y="714747"/>
            <a:ext cx="11877468" cy="476456"/>
          </a:xfrm>
          <a:ln w="28575">
            <a:solidFill>
              <a:schemeClr val="tx1"/>
            </a:solidFill>
          </a:ln>
        </p:spPr>
        <p:txBody>
          <a:bodyPr anchor="ctr">
            <a:normAutofit fontScale="90000"/>
          </a:bodyPr>
          <a:lstStyle/>
          <a:p>
            <a:r>
              <a:rPr lang="en-US" sz="3600" b="1" dirty="0" smtClean="0">
                <a:latin typeface="Calibri" panose="020F0502020204030204" pitchFamily="34" charset="0"/>
              </a:rPr>
              <a:t>B3 </a:t>
            </a:r>
            <a:r>
              <a:rPr lang="en-US" sz="3600" b="1" dirty="0">
                <a:latin typeface="Calibri" panose="020F0502020204030204" pitchFamily="34" charset="0"/>
              </a:rPr>
              <a:t>– </a:t>
            </a:r>
            <a:r>
              <a:rPr lang="en-US" sz="3600" b="1" dirty="0" smtClean="0">
                <a:latin typeface="Calibri" panose="020F0502020204030204" pitchFamily="34" charset="0"/>
              </a:rPr>
              <a:t>An Example of a Standard? Change? Who </a:t>
            </a:r>
            <a:r>
              <a:rPr lang="en-US" sz="3600" b="1" dirty="0">
                <a:latin typeface="Calibri" panose="020F0502020204030204" pitchFamily="34" charset="0"/>
              </a:rPr>
              <a:t>started it [them]?</a:t>
            </a:r>
          </a:p>
        </p:txBody>
      </p:sp>
      <p:sp>
        <p:nvSpPr>
          <p:cNvPr id="3" name="Subtitle 2"/>
          <p:cNvSpPr>
            <a:spLocks noGrp="1"/>
          </p:cNvSpPr>
          <p:nvPr>
            <p:ph type="subTitle" idx="1"/>
          </p:nvPr>
        </p:nvSpPr>
        <p:spPr>
          <a:xfrm>
            <a:off x="135164" y="1306286"/>
            <a:ext cx="12056835" cy="5152571"/>
          </a:xfrm>
          <a:noFill/>
          <a:ln w="28575">
            <a:solidFill>
              <a:schemeClr val="tx1"/>
            </a:solidFill>
          </a:ln>
        </p:spPr>
        <p:txBody>
          <a:bodyPr>
            <a:normAutofit/>
          </a:bodyPr>
          <a:lstStyle/>
          <a:p>
            <a:endParaRPr lang="en-US" sz="2000" dirty="0" smtClean="0"/>
          </a:p>
          <a:p>
            <a:endParaRPr lang="en-US" sz="2000" dirty="0" smtClean="0"/>
          </a:p>
          <a:p>
            <a:endParaRPr lang="en-US" sz="2000" dirty="0"/>
          </a:p>
          <a:p>
            <a:pPr lvl="0" algn="l"/>
            <a:endParaRPr lang="en-US" sz="2000" dirty="0" smtClean="0">
              <a:latin typeface="Calibri" panose="020F0502020204030204" pitchFamily="34" charset="0"/>
            </a:endParaRPr>
          </a:p>
          <a:p>
            <a:pPr lvl="0" algn="l"/>
            <a:endParaRPr lang="en-US" sz="2000" dirty="0">
              <a:latin typeface="Calibri" panose="020F0502020204030204" pitchFamily="34" charset="0"/>
            </a:endParaRPr>
          </a:p>
        </p:txBody>
      </p:sp>
      <p:sp>
        <p:nvSpPr>
          <p:cNvPr id="5" name="Footer Placeholder 4"/>
          <p:cNvSpPr>
            <a:spLocks noGrp="1"/>
          </p:cNvSpPr>
          <p:nvPr>
            <p:ph type="ftr" sz="quarter" idx="11"/>
          </p:nvPr>
        </p:nvSpPr>
        <p:spPr>
          <a:xfrm>
            <a:off x="3961038" y="6458857"/>
            <a:ext cx="4114800" cy="365125"/>
          </a:xfrm>
        </p:spPr>
        <p:txBody>
          <a:bodyPr/>
          <a:lstStyle/>
          <a:p>
            <a:r>
              <a:rPr lang="en-US" smtClean="0"/>
              <a:t>Bro Larry Washington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9</a:t>
            </a:fld>
            <a:endParaRPr lang="en-US" dirty="0"/>
          </a:p>
        </p:txBody>
      </p:sp>
      <p:sp>
        <p:nvSpPr>
          <p:cNvPr id="7" name="Date Placeholder 6"/>
          <p:cNvSpPr>
            <a:spLocks noGrp="1"/>
          </p:cNvSpPr>
          <p:nvPr>
            <p:ph type="dt" sz="half" idx="10"/>
          </p:nvPr>
        </p:nvSpPr>
        <p:spPr/>
        <p:txBody>
          <a:bodyPr/>
          <a:lstStyle/>
          <a:p>
            <a:r>
              <a:rPr lang="en-US" smtClean="0"/>
              <a:t>6/22/2019</a:t>
            </a:r>
            <a:endParaRPr lang="en-US" dirty="0"/>
          </a:p>
        </p:txBody>
      </p:sp>
      <p:pic>
        <p:nvPicPr>
          <p:cNvPr id="8" name="Picture 2" descr="Greenville Avenue Church of Chri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87" y="0"/>
            <a:ext cx="3159592" cy="74806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asketball rim height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860" y="1462811"/>
            <a:ext cx="6191250" cy="402147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asketball court size char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9806" y="1462811"/>
            <a:ext cx="5572827" cy="4030109"/>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30200" y="5561161"/>
            <a:ext cx="3251200" cy="369332"/>
          </a:xfrm>
          <a:prstGeom prst="rect">
            <a:avLst/>
          </a:prstGeom>
          <a:noFill/>
          <a:ln w="38100">
            <a:solidFill>
              <a:schemeClr val="tx1"/>
            </a:solidFill>
          </a:ln>
        </p:spPr>
        <p:txBody>
          <a:bodyPr wrap="square" rtlCol="0">
            <a:spAutoFit/>
          </a:bodyPr>
          <a:lstStyle/>
          <a:p>
            <a:r>
              <a:rPr lang="en-US" b="1" dirty="0" smtClean="0">
                <a:solidFill>
                  <a:srgbClr val="00B050"/>
                </a:solidFill>
              </a:rPr>
              <a:t>Who started it? James Naismith</a:t>
            </a:r>
            <a:endParaRPr lang="en-US" b="1" dirty="0">
              <a:solidFill>
                <a:srgbClr val="00B050"/>
              </a:solidFill>
            </a:endParaRPr>
          </a:p>
        </p:txBody>
      </p:sp>
      <p:sp>
        <p:nvSpPr>
          <p:cNvPr id="13" name="TextBox 12"/>
          <p:cNvSpPr txBox="1"/>
          <p:nvPr/>
        </p:nvSpPr>
        <p:spPr>
          <a:xfrm>
            <a:off x="4814206" y="5539778"/>
            <a:ext cx="3251200" cy="369332"/>
          </a:xfrm>
          <a:prstGeom prst="rect">
            <a:avLst/>
          </a:prstGeom>
          <a:noFill/>
          <a:ln w="38100">
            <a:solidFill>
              <a:schemeClr val="tx1"/>
            </a:solidFill>
          </a:ln>
        </p:spPr>
        <p:txBody>
          <a:bodyPr wrap="square" rtlCol="0">
            <a:spAutoFit/>
          </a:bodyPr>
          <a:lstStyle/>
          <a:p>
            <a:r>
              <a:rPr lang="en-US" b="1" dirty="0" smtClean="0">
                <a:solidFill>
                  <a:srgbClr val="00B050"/>
                </a:solidFill>
              </a:rPr>
              <a:t>What year started? Dec 1891</a:t>
            </a:r>
            <a:endParaRPr lang="en-US" b="1" dirty="0">
              <a:solidFill>
                <a:srgbClr val="00B050"/>
              </a:solidFill>
            </a:endParaRPr>
          </a:p>
        </p:txBody>
      </p:sp>
      <p:sp>
        <p:nvSpPr>
          <p:cNvPr id="14" name="TextBox 13"/>
          <p:cNvSpPr txBox="1"/>
          <p:nvPr/>
        </p:nvSpPr>
        <p:spPr>
          <a:xfrm>
            <a:off x="8610600" y="5564367"/>
            <a:ext cx="3251200" cy="369332"/>
          </a:xfrm>
          <a:prstGeom prst="rect">
            <a:avLst/>
          </a:prstGeom>
          <a:noFill/>
          <a:ln w="38100">
            <a:solidFill>
              <a:schemeClr val="tx1"/>
            </a:solidFill>
          </a:ln>
        </p:spPr>
        <p:txBody>
          <a:bodyPr wrap="square" rtlCol="0">
            <a:spAutoFit/>
          </a:bodyPr>
          <a:lstStyle/>
          <a:p>
            <a:r>
              <a:rPr lang="en-US" b="1" dirty="0" smtClean="0">
                <a:solidFill>
                  <a:srgbClr val="00B050"/>
                </a:solidFill>
              </a:rPr>
              <a:t>Have there been rule changes?</a:t>
            </a:r>
            <a:endParaRPr lang="en-US" b="1" dirty="0">
              <a:solidFill>
                <a:srgbClr val="00B050"/>
              </a:solidFill>
            </a:endParaRPr>
          </a:p>
        </p:txBody>
      </p:sp>
    </p:spTree>
    <p:extLst>
      <p:ext uri="{BB962C8B-B14F-4D97-AF65-F5344CB8AC3E}">
        <p14:creationId xmlns:p14="http://schemas.microsoft.com/office/powerpoint/2010/main" val="1848913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11004</TotalTime>
  <Words>4500</Words>
  <Application>Microsoft Office PowerPoint</Application>
  <PresentationFormat>Custom</PresentationFormat>
  <Paragraphs>572</Paragraphs>
  <Slides>27</Slides>
  <Notes>13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 The Share – Episode 7 – June 22, 2019  Theme – “Beware of False Doctrine and Teachers”  </vt:lpstr>
      <vt:lpstr> Part A – Who and what is a False teacher?</vt:lpstr>
      <vt:lpstr> A1 – Who and what is a false teacher?</vt:lpstr>
      <vt:lpstr> A2 – Who and what is a false teacher?</vt:lpstr>
      <vt:lpstr> A3 – Who and what is a false teacher?</vt:lpstr>
      <vt:lpstr> Part B – What is False Doctrine? Who started it [them]?</vt:lpstr>
      <vt:lpstr>B1 – An Example of a Standard Change? Who started it [them]?</vt:lpstr>
      <vt:lpstr>B2 – An Example of a Standard? Change? Who started it [them]?</vt:lpstr>
      <vt:lpstr>B3 – An Example of a Standard? Change? Who started it [them]?</vt:lpstr>
      <vt:lpstr>  B4 – Jesus’s Doctrine and Biblical Truth Defined</vt:lpstr>
      <vt:lpstr>  Part B5 – Jesus’s Doctrine and Biblical Truth Defined</vt:lpstr>
      <vt:lpstr>  B6 – Jesus’s Doctrine and Biblical Truth Defined</vt:lpstr>
      <vt:lpstr>   B7 – 1st Seed of Man’s Disobedience - Planted, by Who?</vt:lpstr>
      <vt:lpstr>   B8 –2rd Seed of Disobedience [False Doctrine] Planted, by Who?</vt:lpstr>
      <vt:lpstr> B9 – Results of False Doctrine Seeds Planted by Who? When? </vt:lpstr>
      <vt:lpstr>B10- 33 A.D.- Church of Christ – New Testament doctrines </vt:lpstr>
      <vt:lpstr>B11 –What happen after John’s death? After A.D.100</vt:lpstr>
      <vt:lpstr>B12 – Church History between 100 - 606 A.D. </vt:lpstr>
      <vt:lpstr>B13 - 606 A.D.- Roman Catholic - False doctrine &amp; their Teachers</vt:lpstr>
      <vt:lpstr>B14 - 606 A.D.- Roman Catholic - False doctrine &amp; their Teachers</vt:lpstr>
      <vt:lpstr>B15 - 622 A.D.- Islam- History, False doctrine &amp; their Teachers</vt:lpstr>
      <vt:lpstr> B16 - 622 A.D.- Islam- History, False doctrine &amp; their Teachers</vt:lpstr>
      <vt:lpstr>B17 - 1607 A.D.- Baptist - History, False doctrine &amp; their Teachers</vt:lpstr>
      <vt:lpstr>B18 - 1607 A.D.- Baptist- History, False doctrine &amp; their Teachers</vt:lpstr>
      <vt:lpstr>B19 - 1607 A.D.- Baptist- History, False doctrine &amp; their Teachers</vt:lpstr>
      <vt:lpstr>B20 – Largest False Doctrines and/or Major Religious in the World</vt:lpstr>
      <vt:lpstr>Q&amp;A – 10 mins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Which One – Jesus Built?</dc:title>
  <dc:creator>Larry</dc:creator>
  <cp:lastModifiedBy>Jones, Vanessa</cp:lastModifiedBy>
  <cp:revision>493</cp:revision>
  <dcterms:created xsi:type="dcterms:W3CDTF">2014-09-23T02:17:43Z</dcterms:created>
  <dcterms:modified xsi:type="dcterms:W3CDTF">2019-07-13T04:07:56Z</dcterms:modified>
</cp:coreProperties>
</file>