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4" r:id="rId6"/>
    <p:sldId id="263" r:id="rId7"/>
    <p:sldId id="265" r:id="rId8"/>
    <p:sldId id="262" r:id="rId9"/>
    <p:sldId id="259" r:id="rId10"/>
    <p:sldId id="261" r:id="rId11"/>
    <p:sldId id="267" r:id="rId12"/>
    <p:sldId id="268" r:id="rId13"/>
    <p:sldId id="269" r:id="rId14"/>
    <p:sldId id="266" r:id="rId15"/>
    <p:sldId id="273"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3" autoAdjust="0"/>
    <p:restoredTop sz="94660"/>
  </p:normalViewPr>
  <p:slideViewPr>
    <p:cSldViewPr snapToGrid="0">
      <p:cViewPr>
        <p:scale>
          <a:sx n="58" d="100"/>
          <a:sy n="58" d="100"/>
        </p:scale>
        <p:origin x="-422"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5" name="Footer Placeholder 4"/>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71831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46980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3644647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35230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8805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4" name="Footer Placeholder 3"/>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4249393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4" name="Footer Placeholder 3"/>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883109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5" name="Footer Placeholder 4"/>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2758929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5" name="Footer Placeholder 4"/>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1771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5" name="Footer Placeholder 4"/>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3B1FC2D-6432-41DD-BDC9-EF13B51D6F3D}"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5571" y="6248400"/>
            <a:ext cx="1536879" cy="455447"/>
          </a:xfrm>
          <a:prstGeom prst="rect">
            <a:avLst/>
          </a:prstGeom>
        </p:spPr>
      </p:pic>
    </p:spTree>
    <p:extLst>
      <p:ext uri="{BB962C8B-B14F-4D97-AF65-F5344CB8AC3E}">
        <p14:creationId xmlns:p14="http://schemas.microsoft.com/office/powerpoint/2010/main" val="370634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lgn="ctr">
              <a:defRPr sz="3400"/>
            </a:lvl1pPr>
          </a:lstStyle>
          <a:p>
            <a:r>
              <a:rPr lang="en-US" dirty="0"/>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5" name="Footer Placeholder 4"/>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408018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417390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8" name="Footer Placeholder 7"/>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2031736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4" name="Footer Placeholder 3"/>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274502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3" name="Footer Placeholder 2"/>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163919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295239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8E6589-353C-4B80-AF90-5A2B59EDBBCD}" type="datetimeFigureOut">
              <a:rPr lang="en-US" smtClean="0"/>
              <a:t>3/22/2019</a:t>
            </a:fld>
            <a:endParaRPr lang="en-US" dirty="0"/>
          </a:p>
        </p:txBody>
      </p:sp>
      <p:sp>
        <p:nvSpPr>
          <p:cNvPr id="6" name="Footer Placeholder 5"/>
          <p:cNvSpPr>
            <a:spLocks noGrp="1"/>
          </p:cNvSpPr>
          <p:nvPr>
            <p:ph type="ftr" sz="quarter" idx="11"/>
          </p:nvPr>
        </p:nvSpPr>
        <p:spPr>
          <a:xfrm>
            <a:off x="913794" y="5883275"/>
            <a:ext cx="6672865"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3B1FC2D-6432-41DD-BDC9-EF13B51D6F3D}" type="slidenum">
              <a:rPr lang="en-US" smtClean="0"/>
              <a:t>‹#›</a:t>
            </a:fld>
            <a:endParaRPr lang="en-US" dirty="0"/>
          </a:p>
        </p:txBody>
      </p:sp>
    </p:spTree>
    <p:extLst>
      <p:ext uri="{BB962C8B-B14F-4D97-AF65-F5344CB8AC3E}">
        <p14:creationId xmlns:p14="http://schemas.microsoft.com/office/powerpoint/2010/main" val="389270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B8E6589-353C-4B80-AF90-5A2B59EDBBCD}" type="datetimeFigureOut">
              <a:rPr lang="en-US" smtClean="0"/>
              <a:t>3/22/2019</a:t>
            </a:fld>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3B1FC2D-6432-41DD-BDC9-EF13B51D6F3D}" type="slidenum">
              <a:rPr lang="en-US" smtClean="0"/>
              <a:t>‹#›</a:t>
            </a:fld>
            <a:endParaRPr lang="en-US" dirty="0"/>
          </a:p>
        </p:txBody>
      </p:sp>
    </p:spTree>
    <p:extLst>
      <p:ext uri="{BB962C8B-B14F-4D97-AF65-F5344CB8AC3E}">
        <p14:creationId xmlns:p14="http://schemas.microsoft.com/office/powerpoint/2010/main" val="343143553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Communion, Contribution &amp; Prayer</a:t>
            </a:r>
          </a:p>
        </p:txBody>
      </p:sp>
      <p:sp>
        <p:nvSpPr>
          <p:cNvPr id="3" name="Subtitle 2"/>
          <p:cNvSpPr>
            <a:spLocks noGrp="1"/>
          </p:cNvSpPr>
          <p:nvPr>
            <p:ph type="subTitle" idx="1"/>
          </p:nvPr>
        </p:nvSpPr>
        <p:spPr/>
        <p:txBody>
          <a:bodyPr/>
          <a:lstStyle/>
          <a:p>
            <a:r>
              <a:rPr lang="en-US" dirty="0"/>
              <a:t>The Share - Episode 6</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4077" y="5134126"/>
            <a:ext cx="3782305" cy="1109477"/>
          </a:xfrm>
          <a:prstGeom prst="rect">
            <a:avLst/>
          </a:prstGeom>
        </p:spPr>
      </p:pic>
      <p:sp>
        <p:nvSpPr>
          <p:cNvPr id="4" name="TextBox 3"/>
          <p:cNvSpPr txBox="1"/>
          <p:nvPr/>
        </p:nvSpPr>
        <p:spPr>
          <a:xfrm>
            <a:off x="4626083" y="4033103"/>
            <a:ext cx="2792688" cy="461665"/>
          </a:xfrm>
          <a:prstGeom prst="rect">
            <a:avLst/>
          </a:prstGeom>
          <a:noFill/>
        </p:spPr>
        <p:txBody>
          <a:bodyPr wrap="none" rtlCol="0">
            <a:spAutoFit/>
          </a:bodyPr>
          <a:lstStyle/>
          <a:p>
            <a:r>
              <a:rPr lang="en-US" sz="2400" dirty="0">
                <a:solidFill>
                  <a:srgbClr val="92D050"/>
                </a:solidFill>
              </a:rPr>
              <a:t>Bro. Jason Moseley</a:t>
            </a:r>
          </a:p>
        </p:txBody>
      </p:sp>
    </p:spTree>
    <p:extLst>
      <p:ext uri="{BB962C8B-B14F-4D97-AF65-F5344CB8AC3E}">
        <p14:creationId xmlns:p14="http://schemas.microsoft.com/office/powerpoint/2010/main" val="348604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426720"/>
            <a:ext cx="10353761" cy="1326321"/>
          </a:xfrm>
        </p:spPr>
        <p:txBody>
          <a:bodyPr>
            <a:normAutofit/>
          </a:bodyPr>
          <a:lstStyle/>
          <a:p>
            <a:r>
              <a:rPr lang="en-US" dirty="0"/>
              <a:t>What is contribution?</a:t>
            </a:r>
          </a:p>
        </p:txBody>
      </p:sp>
      <p:sp>
        <p:nvSpPr>
          <p:cNvPr id="3" name="Content Placeholder 2"/>
          <p:cNvSpPr>
            <a:spLocks noGrp="1"/>
          </p:cNvSpPr>
          <p:nvPr>
            <p:ph idx="1"/>
          </p:nvPr>
        </p:nvSpPr>
        <p:spPr>
          <a:xfrm>
            <a:off x="926858" y="1887058"/>
            <a:ext cx="10353762" cy="3695136"/>
          </a:xfrm>
        </p:spPr>
        <p:txBody>
          <a:bodyPr>
            <a:normAutofit/>
          </a:bodyPr>
          <a:lstStyle/>
          <a:p>
            <a:r>
              <a:rPr lang="en-US" sz="2800" dirty="0"/>
              <a:t>Contribution = Offering = Giving = Collection</a:t>
            </a:r>
          </a:p>
          <a:p>
            <a:r>
              <a:rPr lang="en-US" sz="2800" dirty="0" smtClean="0">
                <a:effectLst/>
              </a:rPr>
              <a:t>“</a:t>
            </a:r>
            <a:r>
              <a:rPr lang="en-US" sz="2800" dirty="0">
                <a:effectLst/>
              </a:rPr>
              <a:t>an oblation, dedicated or set aside for/to God”</a:t>
            </a:r>
          </a:p>
          <a:p>
            <a:r>
              <a:rPr lang="en-US" sz="2800" dirty="0">
                <a:effectLst/>
              </a:rPr>
              <a:t>It is </a:t>
            </a:r>
            <a:r>
              <a:rPr lang="en-US" sz="2800" dirty="0">
                <a:solidFill>
                  <a:srgbClr val="FFFF00"/>
                </a:solidFill>
                <a:effectLst/>
              </a:rPr>
              <a:t>NOT</a:t>
            </a:r>
            <a:r>
              <a:rPr lang="en-US" sz="2800" dirty="0">
                <a:effectLst/>
              </a:rPr>
              <a:t> replaced by a life commitment to God</a:t>
            </a:r>
            <a:endParaRPr lang="en-US" sz="2800" dirty="0"/>
          </a:p>
        </p:txBody>
      </p:sp>
      <p:sp>
        <p:nvSpPr>
          <p:cNvPr id="5" name="Rectangle 4"/>
          <p:cNvSpPr/>
          <p:nvPr/>
        </p:nvSpPr>
        <p:spPr>
          <a:xfrm>
            <a:off x="7645996" y="6281824"/>
            <a:ext cx="1896866" cy="369332"/>
          </a:xfrm>
          <a:prstGeom prst="rect">
            <a:avLst/>
          </a:prstGeom>
        </p:spPr>
        <p:txBody>
          <a:bodyPr wrap="none">
            <a:spAutoFit/>
          </a:bodyPr>
          <a:lstStyle/>
          <a:p>
            <a:r>
              <a:rPr lang="en-US" dirty="0">
                <a:solidFill>
                  <a:srgbClr val="92D050"/>
                </a:solidFill>
              </a:rPr>
              <a:t>CONTRIBUTION</a:t>
            </a:r>
          </a:p>
        </p:txBody>
      </p:sp>
    </p:spTree>
    <p:extLst>
      <p:ext uri="{BB962C8B-B14F-4D97-AF65-F5344CB8AC3E}">
        <p14:creationId xmlns:p14="http://schemas.microsoft.com/office/powerpoint/2010/main" val="39871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857" y="361407"/>
            <a:ext cx="10353761" cy="1075508"/>
          </a:xfrm>
        </p:spPr>
        <p:txBody>
          <a:bodyPr/>
          <a:lstStyle/>
          <a:p>
            <a:r>
              <a:rPr lang="en-US" dirty="0"/>
              <a:t>Why do we Contribute or Give?</a:t>
            </a:r>
          </a:p>
        </p:txBody>
      </p:sp>
      <p:sp>
        <p:nvSpPr>
          <p:cNvPr id="3" name="Content Placeholder 2"/>
          <p:cNvSpPr>
            <a:spLocks noGrp="1"/>
          </p:cNvSpPr>
          <p:nvPr>
            <p:ph idx="1"/>
          </p:nvPr>
        </p:nvSpPr>
        <p:spPr>
          <a:xfrm>
            <a:off x="848480" y="1599450"/>
            <a:ext cx="10353762" cy="4409840"/>
          </a:xfrm>
        </p:spPr>
        <p:txBody>
          <a:bodyPr>
            <a:normAutofit/>
          </a:bodyPr>
          <a:lstStyle/>
          <a:p>
            <a:pPr marL="457200" lvl="0" indent="-457200">
              <a:spcBef>
                <a:spcPts val="0"/>
              </a:spcBef>
              <a:buFont typeface="+mj-lt"/>
              <a:buAutoNum type="arabicPeriod"/>
              <a:tabLst>
                <a:tab pos="228600" algn="l"/>
              </a:tabLst>
            </a:pPr>
            <a:r>
              <a:rPr lang="en-US" dirty="0">
                <a:solidFill>
                  <a:srgbClr val="FFFF00"/>
                </a:solidFill>
                <a:effectLst/>
                <a:ea typeface="Times New Roman" panose="02020603050405020304" pitchFamily="18" charset="0"/>
                <a:cs typeface="Times New Roman" panose="02020603050405020304" pitchFamily="18" charset="0"/>
              </a:rPr>
              <a:t>Everything</a:t>
            </a:r>
            <a:r>
              <a:rPr lang="en-US" dirty="0">
                <a:effectLst/>
                <a:ea typeface="Times New Roman" panose="02020603050405020304" pitchFamily="18" charset="0"/>
                <a:cs typeface="Times New Roman" panose="02020603050405020304" pitchFamily="18" charset="0"/>
              </a:rPr>
              <a:t> belongs to God.</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All the earth is the Lord’s , (Exodus 19:1-5, Psalms 50:5-12, I Corinthians 10:26)</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Silver and Gold belong to God,  (Haggai 2:6-8)</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All Souls belong to God, (Ezekiel 18:1-4)</a:t>
            </a:r>
          </a:p>
          <a:p>
            <a:pPr marL="457200" lvl="0" indent="-457200">
              <a:spcBef>
                <a:spcPts val="0"/>
              </a:spcBef>
              <a:buFont typeface="+mj-lt"/>
              <a:buAutoNum type="arabicPeriod"/>
              <a:tabLst>
                <a:tab pos="228600" algn="l"/>
              </a:tabLst>
            </a:pPr>
            <a:r>
              <a:rPr lang="en-US" dirty="0">
                <a:effectLst/>
                <a:ea typeface="Times New Roman" panose="02020603050405020304" pitchFamily="18" charset="0"/>
                <a:cs typeface="Times New Roman" panose="02020603050405020304" pitchFamily="18" charset="0"/>
              </a:rPr>
              <a:t>The New Testament teaches that men are God’s </a:t>
            </a:r>
            <a:r>
              <a:rPr lang="en-US" dirty="0">
                <a:solidFill>
                  <a:srgbClr val="FFFF00"/>
                </a:solidFill>
                <a:effectLst/>
                <a:ea typeface="Times New Roman" panose="02020603050405020304" pitchFamily="18" charset="0"/>
                <a:cs typeface="Times New Roman" panose="02020603050405020304" pitchFamily="18" charset="0"/>
              </a:rPr>
              <a:t>stewards</a:t>
            </a:r>
            <a:r>
              <a:rPr lang="en-US" dirty="0">
                <a:effectLst/>
                <a:ea typeface="Times New Roman" panose="02020603050405020304" pitchFamily="18" charset="0"/>
                <a:cs typeface="Times New Roman" panose="02020603050405020304" pitchFamily="18" charset="0"/>
              </a:rPr>
              <a:t> of:</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Their lives. (Matthew 16:24-26)</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Their abilities. (Matthew 25:14-30)</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Their time. (Ephesians 5:15,16)</a:t>
            </a:r>
          </a:p>
          <a:p>
            <a:pPr marL="800100" lvl="1" indent="-342900">
              <a:spcBef>
                <a:spcPts val="0"/>
              </a:spcBef>
              <a:buFont typeface="+mj-lt"/>
              <a:buAutoNum type="alphaLcPeriod"/>
              <a:tabLst>
                <a:tab pos="457200" algn="l"/>
              </a:tabLst>
            </a:pPr>
            <a:r>
              <a:rPr lang="en-US" dirty="0">
                <a:effectLst/>
                <a:ea typeface="Times New Roman" panose="02020603050405020304" pitchFamily="18" charset="0"/>
                <a:cs typeface="Times New Roman" panose="02020603050405020304" pitchFamily="18" charset="0"/>
              </a:rPr>
              <a:t>Their money. (Luke 16:1-15)</a:t>
            </a:r>
          </a:p>
          <a:p>
            <a:pPr marL="457200" lvl="0" indent="-457200">
              <a:spcBef>
                <a:spcPts val="0"/>
              </a:spcBef>
              <a:buFont typeface="+mj-lt"/>
              <a:buAutoNum type="arabicPeriod"/>
              <a:tabLst>
                <a:tab pos="228600" algn="l"/>
              </a:tabLst>
            </a:pPr>
            <a:r>
              <a:rPr lang="en-US" dirty="0">
                <a:effectLst/>
                <a:ea typeface="Times New Roman" panose="02020603050405020304" pitchFamily="18" charset="0"/>
                <a:cs typeface="Times New Roman" panose="02020603050405020304" pitchFamily="18" charset="0"/>
              </a:rPr>
              <a:t>A steward must be </a:t>
            </a:r>
            <a:r>
              <a:rPr lang="en-US" dirty="0">
                <a:solidFill>
                  <a:srgbClr val="FFFF00"/>
                </a:solidFill>
                <a:effectLst/>
                <a:ea typeface="Times New Roman" panose="02020603050405020304" pitchFamily="18" charset="0"/>
                <a:cs typeface="Times New Roman" panose="02020603050405020304" pitchFamily="18" charset="0"/>
              </a:rPr>
              <a:t>faithful</a:t>
            </a:r>
            <a:r>
              <a:rPr lang="en-US" dirty="0">
                <a:effectLst/>
                <a:ea typeface="Times New Roman" panose="02020603050405020304" pitchFamily="18" charset="0"/>
                <a:cs typeface="Times New Roman" panose="02020603050405020304" pitchFamily="18" charset="0"/>
              </a:rPr>
              <a:t>. (I Corinthians 4:2, I Peter 4:10,11)</a:t>
            </a:r>
          </a:p>
          <a:p>
            <a:pPr marL="457200" lvl="0" indent="-457200">
              <a:spcBef>
                <a:spcPts val="0"/>
              </a:spcBef>
              <a:buFont typeface="+mj-lt"/>
              <a:buAutoNum type="arabicPeriod"/>
              <a:tabLst>
                <a:tab pos="228600" algn="l"/>
              </a:tabLst>
            </a:pPr>
            <a:r>
              <a:rPr lang="en-US" dirty="0">
                <a:effectLst/>
                <a:ea typeface="Times New Roman" panose="02020603050405020304" pitchFamily="18" charset="0"/>
                <a:cs typeface="Times New Roman" panose="02020603050405020304" pitchFamily="18" charset="0"/>
              </a:rPr>
              <a:t>Old vs. New Testament pattern for Giving</a:t>
            </a:r>
          </a:p>
        </p:txBody>
      </p:sp>
      <p:sp>
        <p:nvSpPr>
          <p:cNvPr id="5" name="Rectangle 4"/>
          <p:cNvSpPr/>
          <p:nvPr/>
        </p:nvSpPr>
        <p:spPr>
          <a:xfrm>
            <a:off x="7645996" y="6281824"/>
            <a:ext cx="1896866" cy="369332"/>
          </a:xfrm>
          <a:prstGeom prst="rect">
            <a:avLst/>
          </a:prstGeom>
        </p:spPr>
        <p:txBody>
          <a:bodyPr wrap="none">
            <a:spAutoFit/>
          </a:bodyPr>
          <a:lstStyle/>
          <a:p>
            <a:r>
              <a:rPr lang="en-US" dirty="0">
                <a:solidFill>
                  <a:srgbClr val="92D050"/>
                </a:solidFill>
              </a:rPr>
              <a:t>CONTRIBUTION</a:t>
            </a:r>
          </a:p>
        </p:txBody>
      </p:sp>
    </p:spTree>
    <p:extLst>
      <p:ext uri="{BB962C8B-B14F-4D97-AF65-F5344CB8AC3E}">
        <p14:creationId xmlns:p14="http://schemas.microsoft.com/office/powerpoint/2010/main" val="4033081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my attitude towards my Giving?</a:t>
            </a:r>
          </a:p>
        </p:txBody>
      </p:sp>
      <p:sp>
        <p:nvSpPr>
          <p:cNvPr id="3" name="Content Placeholder 2"/>
          <p:cNvSpPr>
            <a:spLocks noGrp="1"/>
          </p:cNvSpPr>
          <p:nvPr>
            <p:ph idx="1"/>
          </p:nvPr>
        </p:nvSpPr>
        <p:spPr/>
        <p:txBody>
          <a:bodyPr>
            <a:normAutofit/>
          </a:bodyPr>
          <a:lstStyle/>
          <a:p>
            <a:r>
              <a:rPr lang="en-US" sz="2500" dirty="0"/>
              <a:t>Personal - individually</a:t>
            </a:r>
          </a:p>
          <a:p>
            <a:r>
              <a:rPr lang="en-US" sz="2500" dirty="0"/>
              <a:t>Preferred – first place</a:t>
            </a:r>
          </a:p>
          <a:p>
            <a:r>
              <a:rPr lang="en-US" sz="2500" dirty="0"/>
              <a:t>Purposed - with forethought</a:t>
            </a:r>
          </a:p>
          <a:p>
            <a:r>
              <a:rPr lang="en-US" sz="2500" dirty="0"/>
              <a:t>Pleasant - cheerfully</a:t>
            </a:r>
          </a:p>
          <a:p>
            <a:r>
              <a:rPr lang="en-US" sz="2500" dirty="0"/>
              <a:t>Plentiful – </a:t>
            </a:r>
            <a:r>
              <a:rPr lang="en-US" sz="2500" dirty="0">
                <a:effectLst/>
              </a:rPr>
              <a:t>liberally</a:t>
            </a:r>
          </a:p>
          <a:p>
            <a:r>
              <a:rPr lang="en-US" sz="2500" dirty="0">
                <a:effectLst/>
              </a:rPr>
              <a:t>Periodic - regularly</a:t>
            </a:r>
            <a:endParaRPr lang="en-US" sz="2500" dirty="0"/>
          </a:p>
        </p:txBody>
      </p:sp>
      <p:sp>
        <p:nvSpPr>
          <p:cNvPr id="5" name="Rectangle 4"/>
          <p:cNvSpPr/>
          <p:nvPr/>
        </p:nvSpPr>
        <p:spPr>
          <a:xfrm>
            <a:off x="7645996" y="6281824"/>
            <a:ext cx="1896866" cy="369332"/>
          </a:xfrm>
          <a:prstGeom prst="rect">
            <a:avLst/>
          </a:prstGeom>
        </p:spPr>
        <p:txBody>
          <a:bodyPr wrap="none">
            <a:spAutoFit/>
          </a:bodyPr>
          <a:lstStyle/>
          <a:p>
            <a:r>
              <a:rPr lang="en-US" dirty="0">
                <a:solidFill>
                  <a:srgbClr val="92D050"/>
                </a:solidFill>
              </a:rPr>
              <a:t>CONTRIBUTION</a:t>
            </a:r>
          </a:p>
        </p:txBody>
      </p:sp>
    </p:spTree>
    <p:extLst>
      <p:ext uri="{BB962C8B-B14F-4D97-AF65-F5344CB8AC3E}">
        <p14:creationId xmlns:p14="http://schemas.microsoft.com/office/powerpoint/2010/main" val="3540706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Prayer</a:t>
            </a:r>
          </a:p>
        </p:txBody>
      </p:sp>
      <p:sp>
        <p:nvSpPr>
          <p:cNvPr id="5" name="Text Placeholder 4"/>
          <p:cNvSpPr>
            <a:spLocks noGrp="1"/>
          </p:cNvSpPr>
          <p:nvPr>
            <p:ph type="body" idx="1"/>
          </p:nvPr>
        </p:nvSpPr>
        <p:spPr/>
        <p:txBody>
          <a:bodyPr>
            <a:noAutofit/>
          </a:bodyPr>
          <a:lstStyle/>
          <a:p>
            <a:r>
              <a:rPr lang="en-US" dirty="0"/>
              <a:t>The Share – Episode 6</a:t>
            </a:r>
          </a:p>
          <a:p>
            <a:endParaRPr lang="en-US" dirty="0"/>
          </a:p>
          <a:p>
            <a:r>
              <a:rPr lang="en-US" dirty="0">
                <a:solidFill>
                  <a:schemeClr val="tx2">
                    <a:lumMod val="75000"/>
                  </a:schemeClr>
                </a:solidFill>
              </a:rPr>
              <a:t>OBS Lesson #3 - Questions 7 – I Thessalonians 5:17 </a:t>
            </a:r>
          </a:p>
        </p:txBody>
      </p:sp>
    </p:spTree>
    <p:extLst>
      <p:ext uri="{BB962C8B-B14F-4D97-AF65-F5344CB8AC3E}">
        <p14:creationId xmlns:p14="http://schemas.microsoft.com/office/powerpoint/2010/main" val="68932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prayer?</a:t>
            </a:r>
          </a:p>
        </p:txBody>
      </p:sp>
      <p:sp>
        <p:nvSpPr>
          <p:cNvPr id="3" name="Content Placeholder 2"/>
          <p:cNvSpPr>
            <a:spLocks noGrp="1"/>
          </p:cNvSpPr>
          <p:nvPr>
            <p:ph idx="1"/>
          </p:nvPr>
        </p:nvSpPr>
        <p:spPr/>
        <p:txBody>
          <a:bodyPr>
            <a:normAutofit/>
          </a:bodyPr>
          <a:lstStyle/>
          <a:p>
            <a:pPr marL="0" indent="0">
              <a:buNone/>
            </a:pPr>
            <a:r>
              <a:rPr lang="en-US" sz="2800" dirty="0"/>
              <a:t>What is Prayer?</a:t>
            </a:r>
          </a:p>
          <a:p>
            <a:pPr>
              <a:lnSpc>
                <a:spcPct val="100000"/>
              </a:lnSpc>
            </a:pPr>
            <a:r>
              <a:rPr lang="en-US" sz="2800" dirty="0"/>
              <a:t>The </a:t>
            </a:r>
            <a:r>
              <a:rPr lang="en-US" sz="2800" dirty="0">
                <a:solidFill>
                  <a:srgbClr val="FFFF00"/>
                </a:solidFill>
              </a:rPr>
              <a:t>sincere</a:t>
            </a:r>
            <a:r>
              <a:rPr lang="en-US" sz="2800" dirty="0"/>
              <a:t> desire of the heart </a:t>
            </a:r>
            <a:r>
              <a:rPr lang="en-US" sz="2800" dirty="0">
                <a:solidFill>
                  <a:srgbClr val="FFFF00"/>
                </a:solidFill>
              </a:rPr>
              <a:t>expressed in words </a:t>
            </a:r>
            <a:r>
              <a:rPr lang="en-US" sz="2800" dirty="0"/>
              <a:t>unto God (Rom 10:1, Matt 14:30, Lk 18:13)</a:t>
            </a:r>
          </a:p>
          <a:p>
            <a:pPr>
              <a:lnSpc>
                <a:spcPct val="100000"/>
              </a:lnSpc>
            </a:pPr>
            <a:r>
              <a:rPr lang="en-US" sz="2800" dirty="0"/>
              <a:t>Prayer is not meditation or an attitude but rather communication with God.</a:t>
            </a:r>
          </a:p>
          <a:p>
            <a:pPr marL="0" indent="0">
              <a:buNone/>
            </a:pPr>
            <a:r>
              <a:rPr lang="en-US" sz="2800" dirty="0"/>
              <a:t>Basis of Relationship is Jesus Christ (John 14:5-6)</a:t>
            </a:r>
          </a:p>
          <a:p>
            <a:endParaRPr lang="en-US" sz="2800" dirty="0"/>
          </a:p>
        </p:txBody>
      </p:sp>
      <p:sp>
        <p:nvSpPr>
          <p:cNvPr id="4" name="Rectangle 3"/>
          <p:cNvSpPr/>
          <p:nvPr/>
        </p:nvSpPr>
        <p:spPr>
          <a:xfrm>
            <a:off x="8455286" y="6281824"/>
            <a:ext cx="1040413" cy="369332"/>
          </a:xfrm>
          <a:prstGeom prst="rect">
            <a:avLst/>
          </a:prstGeom>
        </p:spPr>
        <p:txBody>
          <a:bodyPr wrap="none">
            <a:spAutoFit/>
          </a:bodyPr>
          <a:lstStyle/>
          <a:p>
            <a:r>
              <a:rPr lang="en-US" dirty="0">
                <a:solidFill>
                  <a:srgbClr val="92D050"/>
                </a:solidFill>
              </a:rPr>
              <a:t>PRAYER</a:t>
            </a:r>
          </a:p>
        </p:txBody>
      </p:sp>
    </p:spTree>
    <p:extLst>
      <p:ext uri="{BB962C8B-B14F-4D97-AF65-F5344CB8AC3E}">
        <p14:creationId xmlns:p14="http://schemas.microsoft.com/office/powerpoint/2010/main" val="2864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and the Modern Christian</a:t>
            </a:r>
          </a:p>
        </p:txBody>
      </p:sp>
      <p:sp>
        <p:nvSpPr>
          <p:cNvPr id="3" name="Content Placeholder 2"/>
          <p:cNvSpPr>
            <a:spLocks noGrp="1"/>
          </p:cNvSpPr>
          <p:nvPr>
            <p:ph idx="1"/>
          </p:nvPr>
        </p:nvSpPr>
        <p:spPr>
          <a:xfrm>
            <a:off x="913795" y="1854325"/>
            <a:ext cx="10353762" cy="4578006"/>
          </a:xfrm>
        </p:spPr>
        <p:txBody>
          <a:bodyPr>
            <a:noAutofit/>
          </a:bodyPr>
          <a:lstStyle/>
          <a:p>
            <a:pPr marL="0" indent="0">
              <a:buNone/>
            </a:pPr>
            <a:r>
              <a:rPr lang="en-US" sz="2800" dirty="0"/>
              <a:t>There are many issues that plague the Modern Christian which hurts their Prayer life.</a:t>
            </a:r>
          </a:p>
          <a:p>
            <a:pPr marL="457200" indent="-457200">
              <a:lnSpc>
                <a:spcPct val="100000"/>
              </a:lnSpc>
              <a:spcBef>
                <a:spcPts val="600"/>
              </a:spcBef>
              <a:buFont typeface="+mj-lt"/>
              <a:buAutoNum type="arabicPeriod"/>
            </a:pPr>
            <a:r>
              <a:rPr lang="en-US" dirty="0"/>
              <a:t>Lifestyle:  Fast pace society </a:t>
            </a:r>
          </a:p>
          <a:p>
            <a:pPr marL="457200" indent="-457200">
              <a:lnSpc>
                <a:spcPct val="100000"/>
              </a:lnSpc>
              <a:spcBef>
                <a:spcPts val="600"/>
              </a:spcBef>
              <a:buFont typeface="+mj-lt"/>
              <a:buAutoNum type="arabicPeriod"/>
            </a:pPr>
            <a:r>
              <a:rPr lang="en-US" dirty="0"/>
              <a:t>A means of informing God and scolding man. (Acts 15:18, Lk 18:9-14)</a:t>
            </a:r>
          </a:p>
          <a:p>
            <a:pPr marL="457200" indent="-457200">
              <a:lnSpc>
                <a:spcPct val="100000"/>
              </a:lnSpc>
              <a:spcBef>
                <a:spcPts val="600"/>
              </a:spcBef>
              <a:buFont typeface="+mj-lt"/>
              <a:buAutoNum type="arabicPeriod"/>
            </a:pPr>
            <a:r>
              <a:rPr lang="en-US" dirty="0"/>
              <a:t>A means to minister to our selfishness. (James 4:1-4)</a:t>
            </a:r>
          </a:p>
          <a:p>
            <a:pPr marL="457200" indent="-457200">
              <a:lnSpc>
                <a:spcPct val="100000"/>
              </a:lnSpc>
              <a:spcBef>
                <a:spcPts val="600"/>
              </a:spcBef>
              <a:buFont typeface="+mj-lt"/>
              <a:buAutoNum type="arabicPeriod"/>
            </a:pPr>
            <a:r>
              <a:rPr lang="en-US" dirty="0"/>
              <a:t>Not to be used only in time of disaster. (</a:t>
            </a:r>
            <a:r>
              <a:rPr lang="en-US" dirty="0" err="1"/>
              <a:t>Prov</a:t>
            </a:r>
            <a:r>
              <a:rPr lang="en-US" dirty="0"/>
              <a:t> 1:24-33, </a:t>
            </a:r>
            <a:r>
              <a:rPr lang="en-US" dirty="0" err="1"/>
              <a:t>Ezek</a:t>
            </a:r>
            <a:r>
              <a:rPr lang="en-US" dirty="0"/>
              <a:t> 8:17-18)</a:t>
            </a:r>
          </a:p>
          <a:p>
            <a:pPr marL="457200" indent="-457200">
              <a:lnSpc>
                <a:spcPct val="100000"/>
              </a:lnSpc>
              <a:spcBef>
                <a:spcPts val="600"/>
              </a:spcBef>
              <a:buFont typeface="+mj-lt"/>
              <a:buAutoNum type="arabicPeriod"/>
            </a:pPr>
            <a:r>
              <a:rPr lang="en-US" dirty="0"/>
              <a:t>Not an ultimatum issued to God.</a:t>
            </a:r>
          </a:p>
          <a:p>
            <a:pPr marL="457200" indent="-457200">
              <a:lnSpc>
                <a:spcPct val="100000"/>
              </a:lnSpc>
              <a:spcBef>
                <a:spcPts val="600"/>
              </a:spcBef>
              <a:buFont typeface="+mj-lt"/>
              <a:buAutoNum type="arabicPeriod"/>
            </a:pPr>
            <a:r>
              <a:rPr lang="en-US" dirty="0"/>
              <a:t>Not a memorized speech.</a:t>
            </a:r>
          </a:p>
        </p:txBody>
      </p:sp>
      <p:sp>
        <p:nvSpPr>
          <p:cNvPr id="4" name="Rectangle 3"/>
          <p:cNvSpPr/>
          <p:nvPr/>
        </p:nvSpPr>
        <p:spPr>
          <a:xfrm>
            <a:off x="8455286" y="6281824"/>
            <a:ext cx="1040413" cy="369332"/>
          </a:xfrm>
          <a:prstGeom prst="rect">
            <a:avLst/>
          </a:prstGeom>
        </p:spPr>
        <p:txBody>
          <a:bodyPr wrap="none">
            <a:spAutoFit/>
          </a:bodyPr>
          <a:lstStyle/>
          <a:p>
            <a:r>
              <a:rPr lang="en-US" dirty="0">
                <a:solidFill>
                  <a:srgbClr val="92D050"/>
                </a:solidFill>
              </a:rPr>
              <a:t>PRAYER</a:t>
            </a:r>
          </a:p>
        </p:txBody>
      </p:sp>
    </p:spTree>
    <p:extLst>
      <p:ext uri="{BB962C8B-B14F-4D97-AF65-F5344CB8AC3E}">
        <p14:creationId xmlns:p14="http://schemas.microsoft.com/office/powerpoint/2010/main" val="427013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 and the Modern Christian</a:t>
            </a:r>
          </a:p>
        </p:txBody>
      </p:sp>
      <p:sp>
        <p:nvSpPr>
          <p:cNvPr id="3" name="Content Placeholder 2"/>
          <p:cNvSpPr>
            <a:spLocks noGrp="1"/>
          </p:cNvSpPr>
          <p:nvPr>
            <p:ph idx="1"/>
          </p:nvPr>
        </p:nvSpPr>
        <p:spPr>
          <a:xfrm>
            <a:off x="913795" y="1791265"/>
            <a:ext cx="10353762" cy="584074"/>
          </a:xfrm>
        </p:spPr>
        <p:txBody>
          <a:bodyPr/>
          <a:lstStyle/>
          <a:p>
            <a:pPr marL="0" indent="0">
              <a:buNone/>
            </a:pPr>
            <a:r>
              <a:rPr lang="en-US" dirty="0"/>
              <a:t>A healthy prayer life requires </a:t>
            </a:r>
            <a:r>
              <a:rPr lang="en-US" dirty="0">
                <a:solidFill>
                  <a:srgbClr val="FFFF00"/>
                </a:solidFill>
              </a:rPr>
              <a:t>discipline </a:t>
            </a:r>
            <a:r>
              <a:rPr lang="en-US" dirty="0"/>
              <a:t>and </a:t>
            </a:r>
            <a:r>
              <a:rPr lang="en-US" dirty="0">
                <a:solidFill>
                  <a:srgbClr val="FFFF00"/>
                </a:solidFill>
              </a:rPr>
              <a:t>planning</a:t>
            </a:r>
            <a:r>
              <a:rPr lang="en-US" dirty="0"/>
              <a:t>. </a:t>
            </a:r>
          </a:p>
          <a:p>
            <a:pPr marL="0" indent="0">
              <a:buNone/>
            </a:pPr>
            <a:endParaRPr lang="en-US" dirty="0"/>
          </a:p>
        </p:txBody>
      </p:sp>
      <p:sp>
        <p:nvSpPr>
          <p:cNvPr id="4" name="Rectangle 3"/>
          <p:cNvSpPr/>
          <p:nvPr/>
        </p:nvSpPr>
        <p:spPr>
          <a:xfrm>
            <a:off x="8455286" y="6281824"/>
            <a:ext cx="1040413" cy="369332"/>
          </a:xfrm>
          <a:prstGeom prst="rect">
            <a:avLst/>
          </a:prstGeom>
        </p:spPr>
        <p:txBody>
          <a:bodyPr wrap="none">
            <a:spAutoFit/>
          </a:bodyPr>
          <a:lstStyle/>
          <a:p>
            <a:r>
              <a:rPr lang="en-US" dirty="0">
                <a:solidFill>
                  <a:srgbClr val="92D050"/>
                </a:solidFill>
              </a:rPr>
              <a:t>PRAYER</a:t>
            </a:r>
          </a:p>
        </p:txBody>
      </p:sp>
      <p:sp>
        <p:nvSpPr>
          <p:cNvPr id="5" name="TextBox 4"/>
          <p:cNvSpPr txBox="1"/>
          <p:nvPr/>
        </p:nvSpPr>
        <p:spPr>
          <a:xfrm>
            <a:off x="4650508" y="2391069"/>
            <a:ext cx="7541492" cy="3785652"/>
          </a:xfrm>
          <a:prstGeom prst="rect">
            <a:avLst/>
          </a:prstGeom>
          <a:noFill/>
        </p:spPr>
        <p:txBody>
          <a:bodyPr wrap="square" rtlCol="0">
            <a:spAutoFit/>
          </a:bodyPr>
          <a:lstStyle/>
          <a:p>
            <a:pPr marL="342900" lvl="0" indent="-342900">
              <a:buFont typeface="Arial" panose="020B0604020202020204" pitchFamily="34" charset="0"/>
              <a:buChar char="•"/>
            </a:pPr>
            <a:r>
              <a:rPr lang="en-US" sz="2400" dirty="0"/>
              <a:t>Pray upon </a:t>
            </a:r>
            <a:r>
              <a:rPr lang="en-US" sz="2400" dirty="0">
                <a:solidFill>
                  <a:schemeClr val="accent2"/>
                </a:solidFill>
              </a:rPr>
              <a:t>rising</a:t>
            </a:r>
          </a:p>
          <a:p>
            <a:pPr marL="342900" lvl="0" indent="-342900">
              <a:buFont typeface="Arial" panose="020B0604020202020204" pitchFamily="34" charset="0"/>
              <a:buChar char="•"/>
            </a:pPr>
            <a:r>
              <a:rPr lang="en-US" sz="2400" dirty="0"/>
              <a:t>Pray before </a:t>
            </a:r>
            <a:r>
              <a:rPr lang="en-US" sz="2400" dirty="0">
                <a:solidFill>
                  <a:schemeClr val="accent2"/>
                </a:solidFill>
              </a:rPr>
              <a:t>every meal</a:t>
            </a:r>
          </a:p>
          <a:p>
            <a:pPr marL="342900" lvl="0" indent="-342900">
              <a:buFont typeface="Arial" panose="020B0604020202020204" pitchFamily="34" charset="0"/>
              <a:buChar char="•"/>
            </a:pPr>
            <a:r>
              <a:rPr lang="en-US" sz="2400" dirty="0"/>
              <a:t>Pray at </a:t>
            </a:r>
            <a:r>
              <a:rPr lang="en-US" sz="2400" dirty="0">
                <a:solidFill>
                  <a:schemeClr val="accent2"/>
                </a:solidFill>
              </a:rPr>
              <a:t>set times</a:t>
            </a:r>
          </a:p>
          <a:p>
            <a:pPr marL="342900" lvl="0" indent="-342900">
              <a:buFont typeface="Arial" panose="020B0604020202020204" pitchFamily="34" charset="0"/>
              <a:buChar char="•"/>
            </a:pPr>
            <a:r>
              <a:rPr lang="en-US" sz="2400" dirty="0"/>
              <a:t>Pray at odd times whenever you </a:t>
            </a:r>
            <a:r>
              <a:rPr lang="en-US" sz="2400" dirty="0">
                <a:solidFill>
                  <a:schemeClr val="accent2"/>
                </a:solidFill>
              </a:rPr>
              <a:t>feel the desire</a:t>
            </a:r>
          </a:p>
          <a:p>
            <a:pPr marL="342900" lvl="0" indent="-342900">
              <a:buFont typeface="Arial" panose="020B0604020202020204" pitchFamily="34" charset="0"/>
              <a:buChar char="•"/>
            </a:pPr>
            <a:r>
              <a:rPr lang="en-US" sz="2400" dirty="0"/>
              <a:t>Pray </a:t>
            </a:r>
            <a:r>
              <a:rPr lang="en-US" sz="2400" dirty="0">
                <a:solidFill>
                  <a:schemeClr val="accent2"/>
                </a:solidFill>
              </a:rPr>
              <a:t>with your family</a:t>
            </a:r>
          </a:p>
          <a:p>
            <a:pPr marL="342900" lvl="0" indent="-342900">
              <a:buFont typeface="Arial" panose="020B0604020202020204" pitchFamily="34" charset="0"/>
              <a:buChar char="•"/>
            </a:pPr>
            <a:r>
              <a:rPr lang="en-US" sz="2400" dirty="0"/>
              <a:t>Pray </a:t>
            </a:r>
            <a:r>
              <a:rPr lang="en-US" sz="2400" dirty="0">
                <a:solidFill>
                  <a:schemeClr val="accent2"/>
                </a:solidFill>
              </a:rPr>
              <a:t>before bedtime</a:t>
            </a:r>
          </a:p>
          <a:p>
            <a:pPr marL="342900" lvl="0" indent="-342900">
              <a:buFont typeface="Arial" panose="020B0604020202020204" pitchFamily="34" charset="0"/>
              <a:buChar char="•"/>
            </a:pPr>
            <a:r>
              <a:rPr lang="en-US" sz="2400" dirty="0"/>
              <a:t>Pray when you </a:t>
            </a:r>
            <a:r>
              <a:rPr lang="en-US" sz="2400" dirty="0">
                <a:solidFill>
                  <a:schemeClr val="accent2"/>
                </a:solidFill>
              </a:rPr>
              <a:t>feel discouraged</a:t>
            </a:r>
          </a:p>
          <a:p>
            <a:pPr marL="342900" lvl="0" indent="-342900">
              <a:buFont typeface="Arial" panose="020B0604020202020204" pitchFamily="34" charset="0"/>
              <a:buChar char="•"/>
            </a:pPr>
            <a:r>
              <a:rPr lang="en-US" sz="2400" dirty="0"/>
              <a:t>Pray when </a:t>
            </a:r>
            <a:r>
              <a:rPr lang="en-US" sz="2400" dirty="0">
                <a:solidFill>
                  <a:schemeClr val="accent2"/>
                </a:solidFill>
              </a:rPr>
              <a:t>your happy</a:t>
            </a:r>
          </a:p>
          <a:p>
            <a:pPr marL="342900" lvl="0" indent="-342900">
              <a:buFont typeface="Arial" panose="020B0604020202020204" pitchFamily="34" charset="0"/>
              <a:buChar char="•"/>
            </a:pPr>
            <a:r>
              <a:rPr lang="en-US" sz="2400" dirty="0"/>
              <a:t>Pray whenever you </a:t>
            </a:r>
            <a:r>
              <a:rPr lang="en-US" sz="2400" dirty="0">
                <a:solidFill>
                  <a:schemeClr val="accent2"/>
                </a:solidFill>
              </a:rPr>
              <a:t>must suffer</a:t>
            </a:r>
          </a:p>
          <a:p>
            <a:pPr marL="342900" indent="-342900">
              <a:buFont typeface="Arial" panose="020B0604020202020204" pitchFamily="34" charset="0"/>
              <a:buChar char="•"/>
            </a:pPr>
            <a:r>
              <a:rPr lang="en-US" sz="2400" dirty="0"/>
              <a:t>Pray when you </a:t>
            </a:r>
            <a:r>
              <a:rPr lang="en-US" sz="2400" dirty="0">
                <a:solidFill>
                  <a:schemeClr val="accent2"/>
                </a:solidFill>
              </a:rPr>
              <a:t>are stressed</a:t>
            </a:r>
          </a:p>
        </p:txBody>
      </p:sp>
      <p:sp>
        <p:nvSpPr>
          <p:cNvPr id="6" name="Rectangle 5"/>
          <p:cNvSpPr/>
          <p:nvPr/>
        </p:nvSpPr>
        <p:spPr>
          <a:xfrm>
            <a:off x="1071450" y="2991462"/>
            <a:ext cx="3405957" cy="1446550"/>
          </a:xfrm>
          <a:prstGeom prst="rect">
            <a:avLst/>
          </a:prstGeom>
        </p:spPr>
        <p:txBody>
          <a:bodyPr wrap="square">
            <a:spAutoFit/>
          </a:bodyPr>
          <a:lstStyle/>
          <a:p>
            <a:pPr algn="ctr"/>
            <a:r>
              <a:rPr lang="en-US" sz="3200" dirty="0">
                <a:solidFill>
                  <a:srgbClr val="92D050"/>
                </a:solidFill>
              </a:rPr>
              <a:t>We are to pray without ceasing</a:t>
            </a:r>
          </a:p>
          <a:p>
            <a:pPr algn="ctr"/>
            <a:r>
              <a:rPr lang="en-US" sz="2400" dirty="0"/>
              <a:t>(I Thess. 5:17)</a:t>
            </a:r>
          </a:p>
        </p:txBody>
      </p:sp>
    </p:spTree>
    <p:extLst>
      <p:ext uri="{BB962C8B-B14F-4D97-AF65-F5344CB8AC3E}">
        <p14:creationId xmlns:p14="http://schemas.microsoft.com/office/powerpoint/2010/main" val="3726825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 &amp; Answer</a:t>
            </a:r>
          </a:p>
        </p:txBody>
      </p:sp>
      <p:sp>
        <p:nvSpPr>
          <p:cNvPr id="5" name="Text Placeholder 4"/>
          <p:cNvSpPr>
            <a:spLocks noGrp="1"/>
          </p:cNvSpPr>
          <p:nvPr>
            <p:ph type="body" idx="1"/>
          </p:nvPr>
        </p:nvSpPr>
        <p:spPr/>
        <p:txBody>
          <a:bodyPr/>
          <a:lstStyle/>
          <a:p>
            <a:r>
              <a:rPr lang="en-US" dirty="0"/>
              <a:t>The Share – Episode 6</a:t>
            </a:r>
          </a:p>
        </p:txBody>
      </p:sp>
    </p:spTree>
    <p:extLst>
      <p:ext uri="{BB962C8B-B14F-4D97-AF65-F5344CB8AC3E}">
        <p14:creationId xmlns:p14="http://schemas.microsoft.com/office/powerpoint/2010/main" val="194060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Communion</a:t>
            </a:r>
          </a:p>
        </p:txBody>
      </p:sp>
      <p:sp>
        <p:nvSpPr>
          <p:cNvPr id="5" name="Text Placeholder 4"/>
          <p:cNvSpPr>
            <a:spLocks noGrp="1"/>
          </p:cNvSpPr>
          <p:nvPr>
            <p:ph type="body" idx="1"/>
          </p:nvPr>
        </p:nvSpPr>
        <p:spPr/>
        <p:txBody>
          <a:bodyPr/>
          <a:lstStyle/>
          <a:p>
            <a:r>
              <a:rPr lang="en-US" dirty="0"/>
              <a:t>The Share – Episode 6</a:t>
            </a:r>
          </a:p>
        </p:txBody>
      </p:sp>
    </p:spTree>
    <p:extLst>
      <p:ext uri="{BB962C8B-B14F-4D97-AF65-F5344CB8AC3E}">
        <p14:creationId xmlns:p14="http://schemas.microsoft.com/office/powerpoint/2010/main" val="87107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Communion</a:t>
            </a:r>
          </a:p>
        </p:txBody>
      </p:sp>
      <p:sp>
        <p:nvSpPr>
          <p:cNvPr id="5" name="Content Placeholder 4"/>
          <p:cNvSpPr>
            <a:spLocks noGrp="1"/>
          </p:cNvSpPr>
          <p:nvPr>
            <p:ph idx="1"/>
          </p:nvPr>
        </p:nvSpPr>
        <p:spPr/>
        <p:txBody>
          <a:bodyPr/>
          <a:lstStyle/>
          <a:p>
            <a:pPr marL="0" lvl="0" indent="0">
              <a:buNone/>
            </a:pPr>
            <a:r>
              <a:rPr lang="en-US" sz="3200" dirty="0">
                <a:effectLst/>
              </a:rPr>
              <a:t>What is communion?</a:t>
            </a:r>
          </a:p>
          <a:p>
            <a:pPr marL="0" lvl="0" indent="0">
              <a:buNone/>
            </a:pPr>
            <a:r>
              <a:rPr lang="en-US" sz="3200" dirty="0">
                <a:effectLst/>
              </a:rPr>
              <a:t>Why do we take communion?</a:t>
            </a:r>
          </a:p>
          <a:p>
            <a:pPr marL="0" lvl="0" indent="0">
              <a:buNone/>
            </a:pPr>
            <a:r>
              <a:rPr lang="en-US" sz="3200" dirty="0">
                <a:effectLst/>
              </a:rPr>
              <a:t>When should we take communion?</a:t>
            </a:r>
          </a:p>
          <a:p>
            <a:endParaRPr lang="en-US" dirty="0"/>
          </a:p>
          <a:p>
            <a:pPr marL="0" indent="0">
              <a:buNone/>
            </a:pPr>
            <a:r>
              <a:rPr lang="en-US" sz="2400" dirty="0">
                <a:solidFill>
                  <a:schemeClr val="tx2">
                    <a:lumMod val="75000"/>
                  </a:schemeClr>
                </a:solidFill>
              </a:rPr>
              <a:t>OBS Lesson #3 - Questions 1</a:t>
            </a:r>
          </a:p>
        </p:txBody>
      </p:sp>
      <p:sp>
        <p:nvSpPr>
          <p:cNvPr id="6" name="Rectangle 5"/>
          <p:cNvSpPr/>
          <p:nvPr/>
        </p:nvSpPr>
        <p:spPr>
          <a:xfrm>
            <a:off x="7645996" y="6281824"/>
            <a:ext cx="1693092" cy="369332"/>
          </a:xfrm>
          <a:prstGeom prst="rect">
            <a:avLst/>
          </a:prstGeom>
        </p:spPr>
        <p:txBody>
          <a:bodyPr wrap="none">
            <a:spAutoFit/>
          </a:bodyPr>
          <a:lstStyle/>
          <a:p>
            <a:r>
              <a:rPr lang="en-US" dirty="0">
                <a:solidFill>
                  <a:srgbClr val="92D050"/>
                </a:solidFill>
              </a:rPr>
              <a:t>COMMUNION</a:t>
            </a:r>
          </a:p>
        </p:txBody>
      </p:sp>
    </p:spTree>
    <p:extLst>
      <p:ext uri="{BB962C8B-B14F-4D97-AF65-F5344CB8AC3E}">
        <p14:creationId xmlns:p14="http://schemas.microsoft.com/office/powerpoint/2010/main" val="229551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communion?</a:t>
            </a:r>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a:t>Communion = Lord’s Supper</a:t>
            </a:r>
          </a:p>
          <a:p>
            <a:pPr marL="0" indent="0" algn="just">
              <a:buNone/>
            </a:pPr>
            <a:endParaRPr lang="en-US" sz="900" dirty="0" smtClean="0"/>
          </a:p>
          <a:p>
            <a:pPr marL="0" indent="0" algn="just">
              <a:buNone/>
            </a:pPr>
            <a:r>
              <a:rPr lang="en-US" sz="2500" dirty="0" smtClean="0"/>
              <a:t>In </a:t>
            </a:r>
            <a:r>
              <a:rPr lang="en-US" sz="2500" dirty="0"/>
              <a:t>the Old Testament the Passover was a Jewish feast commemorating Israel’s deliverance from Egyptian bondage.  It was during this feast when Jesus with his disciples instituted the Lord’s Supper for Christians to commemorate our deliverance from the bondage to Sin.</a:t>
            </a:r>
          </a:p>
          <a:p>
            <a:pPr algn="just"/>
            <a:endParaRPr lang="en-US" sz="2500" dirty="0"/>
          </a:p>
          <a:p>
            <a:pPr marL="0" indent="0" algn="just">
              <a:buNone/>
            </a:pPr>
            <a:r>
              <a:rPr lang="en-US" sz="2500" dirty="0"/>
              <a:t>Symbolic of the Passover of the Jews in Egypt - Exodus 12:1-19</a:t>
            </a:r>
          </a:p>
        </p:txBody>
      </p:sp>
      <p:sp>
        <p:nvSpPr>
          <p:cNvPr id="4" name="Rectangle 3"/>
          <p:cNvSpPr/>
          <p:nvPr/>
        </p:nvSpPr>
        <p:spPr>
          <a:xfrm>
            <a:off x="7645996" y="6281824"/>
            <a:ext cx="1693092" cy="369332"/>
          </a:xfrm>
          <a:prstGeom prst="rect">
            <a:avLst/>
          </a:prstGeom>
        </p:spPr>
        <p:txBody>
          <a:bodyPr wrap="none">
            <a:spAutoFit/>
          </a:bodyPr>
          <a:lstStyle/>
          <a:p>
            <a:r>
              <a:rPr lang="en-US" dirty="0">
                <a:solidFill>
                  <a:srgbClr val="92D050"/>
                </a:solidFill>
              </a:rPr>
              <a:t>COMMUNION</a:t>
            </a:r>
          </a:p>
        </p:txBody>
      </p:sp>
    </p:spTree>
    <p:extLst>
      <p:ext uri="{BB962C8B-B14F-4D97-AF65-F5344CB8AC3E}">
        <p14:creationId xmlns:p14="http://schemas.microsoft.com/office/powerpoint/2010/main" val="60481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communion?</a:t>
            </a:r>
          </a:p>
        </p:txBody>
      </p:sp>
      <p:sp>
        <p:nvSpPr>
          <p:cNvPr id="3" name="Content Placeholder 2"/>
          <p:cNvSpPr>
            <a:spLocks noGrp="1"/>
          </p:cNvSpPr>
          <p:nvPr>
            <p:ph idx="1"/>
          </p:nvPr>
        </p:nvSpPr>
        <p:spPr>
          <a:xfrm>
            <a:off x="913795" y="2096063"/>
            <a:ext cx="10353762" cy="4178613"/>
          </a:xfrm>
        </p:spPr>
        <p:txBody>
          <a:bodyPr>
            <a:normAutofit fontScale="62500" lnSpcReduction="20000"/>
          </a:bodyPr>
          <a:lstStyle/>
          <a:p>
            <a:pPr marL="0" indent="0">
              <a:buNone/>
            </a:pPr>
            <a:r>
              <a:rPr lang="en-US" sz="3700" dirty="0"/>
              <a:t>Matthew 26:26-28</a:t>
            </a:r>
          </a:p>
          <a:p>
            <a:pPr marL="0" indent="0">
              <a:buNone/>
            </a:pPr>
            <a:r>
              <a:rPr lang="en-US" sz="3300" dirty="0">
                <a:solidFill>
                  <a:schemeClr val="tx2">
                    <a:lumMod val="75000"/>
                  </a:schemeClr>
                </a:solidFill>
              </a:rPr>
              <a:t>26</a:t>
            </a:r>
            <a:r>
              <a:rPr lang="en-US" sz="3300" dirty="0"/>
              <a:t> And as they were eating, Jesus took bread, and blessed it, and brake it, and gave it to the disciples, and said, Take, eat; </a:t>
            </a:r>
            <a:r>
              <a:rPr lang="en-US" sz="3300" dirty="0">
                <a:solidFill>
                  <a:srgbClr val="FFFF00"/>
                </a:solidFill>
              </a:rPr>
              <a:t>this is my body</a:t>
            </a:r>
            <a:r>
              <a:rPr lang="en-US" sz="3300" dirty="0"/>
              <a:t>.</a:t>
            </a:r>
          </a:p>
          <a:p>
            <a:pPr marL="0" indent="0">
              <a:buNone/>
            </a:pPr>
            <a:r>
              <a:rPr lang="en-US" sz="3300" dirty="0">
                <a:solidFill>
                  <a:schemeClr val="tx2">
                    <a:lumMod val="75000"/>
                  </a:schemeClr>
                </a:solidFill>
              </a:rPr>
              <a:t>27</a:t>
            </a:r>
            <a:r>
              <a:rPr lang="en-US" sz="3300" dirty="0"/>
              <a:t>  And he took the cup, and gave thanks, and gave it to them, saying, Drink ye all of it;</a:t>
            </a:r>
          </a:p>
          <a:p>
            <a:pPr marL="0" indent="0">
              <a:buNone/>
            </a:pPr>
            <a:r>
              <a:rPr lang="en-US" sz="3300" dirty="0">
                <a:solidFill>
                  <a:schemeClr val="tx2">
                    <a:lumMod val="75000"/>
                  </a:schemeClr>
                </a:solidFill>
              </a:rPr>
              <a:t>28</a:t>
            </a:r>
            <a:r>
              <a:rPr lang="en-US" sz="3300" dirty="0"/>
              <a:t>  For </a:t>
            </a:r>
            <a:r>
              <a:rPr lang="en-US" sz="3300" dirty="0">
                <a:solidFill>
                  <a:srgbClr val="FFFF00"/>
                </a:solidFill>
              </a:rPr>
              <a:t>this is my blood </a:t>
            </a:r>
            <a:r>
              <a:rPr lang="en-US" sz="3300" dirty="0"/>
              <a:t>of the new testament, which is shed for many for the remission of sins.</a:t>
            </a:r>
          </a:p>
          <a:p>
            <a:pPr marL="0" indent="0">
              <a:buNone/>
            </a:pPr>
            <a:endParaRPr lang="en-US" sz="3000" dirty="0"/>
          </a:p>
          <a:p>
            <a:pPr marL="0" indent="0">
              <a:buNone/>
            </a:pPr>
            <a:r>
              <a:rPr lang="en-US" sz="3700" dirty="0"/>
              <a:t>The Bread = Christ body</a:t>
            </a:r>
          </a:p>
          <a:p>
            <a:pPr marL="0" indent="0">
              <a:buNone/>
            </a:pPr>
            <a:r>
              <a:rPr lang="en-US" sz="3700" dirty="0"/>
              <a:t>The Cup/Fruit of the Vine = Christ’s blood</a:t>
            </a:r>
          </a:p>
        </p:txBody>
      </p:sp>
      <p:sp>
        <p:nvSpPr>
          <p:cNvPr id="4" name="Rectangle 3"/>
          <p:cNvSpPr/>
          <p:nvPr/>
        </p:nvSpPr>
        <p:spPr>
          <a:xfrm>
            <a:off x="7645996" y="6281824"/>
            <a:ext cx="1693092" cy="369332"/>
          </a:xfrm>
          <a:prstGeom prst="rect">
            <a:avLst/>
          </a:prstGeom>
        </p:spPr>
        <p:txBody>
          <a:bodyPr wrap="none">
            <a:spAutoFit/>
          </a:bodyPr>
          <a:lstStyle/>
          <a:p>
            <a:r>
              <a:rPr lang="en-US" dirty="0">
                <a:solidFill>
                  <a:srgbClr val="92D050"/>
                </a:solidFill>
              </a:rPr>
              <a:t>COMMUNION</a:t>
            </a:r>
          </a:p>
        </p:txBody>
      </p:sp>
    </p:spTree>
    <p:extLst>
      <p:ext uri="{BB962C8B-B14F-4D97-AF65-F5344CB8AC3E}">
        <p14:creationId xmlns:p14="http://schemas.microsoft.com/office/powerpoint/2010/main" val="213802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733" y="374469"/>
            <a:ext cx="10353761" cy="1326321"/>
          </a:xfrm>
        </p:spPr>
        <p:txBody>
          <a:bodyPr/>
          <a:lstStyle/>
          <a:p>
            <a:r>
              <a:rPr lang="en-US" dirty="0"/>
              <a:t>Why do we take communion?</a:t>
            </a:r>
          </a:p>
        </p:txBody>
      </p:sp>
      <p:sp>
        <p:nvSpPr>
          <p:cNvPr id="3" name="Content Placeholder 2"/>
          <p:cNvSpPr>
            <a:spLocks noGrp="1"/>
          </p:cNvSpPr>
          <p:nvPr>
            <p:ph idx="1"/>
          </p:nvPr>
        </p:nvSpPr>
        <p:spPr>
          <a:xfrm>
            <a:off x="913794" y="1843816"/>
            <a:ext cx="10353762" cy="4185760"/>
          </a:xfrm>
        </p:spPr>
        <p:txBody>
          <a:bodyPr>
            <a:noAutofit/>
          </a:bodyPr>
          <a:lstStyle/>
          <a:p>
            <a:pPr marL="457200" lvl="0" indent="-457200">
              <a:lnSpc>
                <a:spcPct val="100000"/>
              </a:lnSpc>
              <a:buFont typeface="+mj-lt"/>
              <a:buAutoNum type="arabicPeriod"/>
            </a:pPr>
            <a:r>
              <a:rPr lang="en-US" sz="2300" dirty="0">
                <a:effectLst/>
              </a:rPr>
              <a:t>Reminds me of his </a:t>
            </a:r>
            <a:r>
              <a:rPr lang="en-US" sz="2300" dirty="0">
                <a:solidFill>
                  <a:srgbClr val="FFFF00"/>
                </a:solidFill>
                <a:effectLst/>
              </a:rPr>
              <a:t>death and suffering </a:t>
            </a:r>
            <a:r>
              <a:rPr lang="en-US" sz="2300" dirty="0">
                <a:effectLst/>
              </a:rPr>
              <a:t>– memorial.  I Cor. 11:25-33 (Ex. 12:14)</a:t>
            </a:r>
          </a:p>
          <a:p>
            <a:pPr marL="457200" lvl="0" indent="-457200">
              <a:lnSpc>
                <a:spcPct val="100000"/>
              </a:lnSpc>
              <a:buFont typeface="+mj-lt"/>
              <a:buAutoNum type="arabicPeriod"/>
            </a:pPr>
            <a:r>
              <a:rPr lang="en-US" sz="2300" dirty="0">
                <a:effectLst/>
              </a:rPr>
              <a:t>Reminds me I am </a:t>
            </a:r>
            <a:r>
              <a:rPr lang="en-US" sz="2300" dirty="0">
                <a:solidFill>
                  <a:srgbClr val="FFFF00"/>
                </a:solidFill>
                <a:effectLst/>
              </a:rPr>
              <a:t>freed from sin </a:t>
            </a:r>
            <a:r>
              <a:rPr lang="en-US" sz="2300" dirty="0">
                <a:effectLst/>
              </a:rPr>
              <a:t>because of his death.  v26</a:t>
            </a:r>
          </a:p>
          <a:p>
            <a:pPr marL="457200" lvl="0" indent="-457200">
              <a:lnSpc>
                <a:spcPct val="100000"/>
              </a:lnSpc>
              <a:buFont typeface="+mj-lt"/>
              <a:buAutoNum type="arabicPeriod"/>
            </a:pPr>
            <a:r>
              <a:rPr lang="en-US" sz="2300" dirty="0">
                <a:effectLst/>
              </a:rPr>
              <a:t>Proclaims the Lord’s death.  Tells the world that </a:t>
            </a:r>
            <a:r>
              <a:rPr lang="en-US" sz="2300" dirty="0">
                <a:solidFill>
                  <a:srgbClr val="FFFF00"/>
                </a:solidFill>
                <a:effectLst/>
              </a:rPr>
              <a:t>I believe in Christ </a:t>
            </a:r>
            <a:r>
              <a:rPr lang="en-US" sz="2300" dirty="0">
                <a:effectLst/>
              </a:rPr>
              <a:t>and his death and resurrection. v26</a:t>
            </a:r>
          </a:p>
          <a:p>
            <a:pPr marL="457200" lvl="0" indent="-457200">
              <a:lnSpc>
                <a:spcPct val="100000"/>
              </a:lnSpc>
              <a:buFont typeface="+mj-lt"/>
              <a:buAutoNum type="arabicPeriod"/>
            </a:pPr>
            <a:r>
              <a:rPr lang="en-US" sz="2300" dirty="0">
                <a:effectLst/>
              </a:rPr>
              <a:t>Examination</a:t>
            </a:r>
          </a:p>
          <a:p>
            <a:pPr lvl="1">
              <a:lnSpc>
                <a:spcPct val="100000"/>
              </a:lnSpc>
            </a:pPr>
            <a:r>
              <a:rPr lang="en-US" sz="2300" dirty="0">
                <a:effectLst/>
              </a:rPr>
              <a:t>Take it worthily not discerning the Lord’s body v27</a:t>
            </a:r>
          </a:p>
          <a:p>
            <a:pPr lvl="1">
              <a:lnSpc>
                <a:spcPct val="100000"/>
              </a:lnSpc>
            </a:pPr>
            <a:r>
              <a:rPr lang="en-US" sz="2300" dirty="0">
                <a:effectLst/>
              </a:rPr>
              <a:t>Self examination v28</a:t>
            </a:r>
          </a:p>
          <a:p>
            <a:pPr marL="457200" lvl="0" indent="-457200">
              <a:lnSpc>
                <a:spcPct val="100000"/>
              </a:lnSpc>
              <a:buFont typeface="+mj-lt"/>
              <a:buAutoNum type="arabicPeriod"/>
            </a:pPr>
            <a:r>
              <a:rPr lang="en-US" sz="2300" dirty="0">
                <a:effectLst/>
              </a:rPr>
              <a:t>Reminds us of </a:t>
            </a:r>
            <a:r>
              <a:rPr lang="en-US" sz="2300" dirty="0">
                <a:solidFill>
                  <a:srgbClr val="FFFF00"/>
                </a:solidFill>
                <a:effectLst/>
              </a:rPr>
              <a:t>Christ’s Return</a:t>
            </a:r>
          </a:p>
          <a:p>
            <a:pPr marL="0" indent="0">
              <a:lnSpc>
                <a:spcPct val="100000"/>
              </a:lnSpc>
              <a:buNone/>
            </a:pPr>
            <a:endParaRPr lang="en-US" sz="2300" dirty="0"/>
          </a:p>
        </p:txBody>
      </p:sp>
      <p:sp>
        <p:nvSpPr>
          <p:cNvPr id="4" name="Rectangle 3"/>
          <p:cNvSpPr/>
          <p:nvPr/>
        </p:nvSpPr>
        <p:spPr>
          <a:xfrm>
            <a:off x="7645996" y="6281824"/>
            <a:ext cx="1693092" cy="369332"/>
          </a:xfrm>
          <a:prstGeom prst="rect">
            <a:avLst/>
          </a:prstGeom>
        </p:spPr>
        <p:txBody>
          <a:bodyPr wrap="none">
            <a:spAutoFit/>
          </a:bodyPr>
          <a:lstStyle/>
          <a:p>
            <a:r>
              <a:rPr lang="en-US" dirty="0">
                <a:solidFill>
                  <a:srgbClr val="92D050"/>
                </a:solidFill>
              </a:rPr>
              <a:t>COMMUNION</a:t>
            </a:r>
          </a:p>
        </p:txBody>
      </p:sp>
    </p:spTree>
    <p:extLst>
      <p:ext uri="{BB962C8B-B14F-4D97-AF65-F5344CB8AC3E}">
        <p14:creationId xmlns:p14="http://schemas.microsoft.com/office/powerpoint/2010/main" val="2258712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669" y="361406"/>
            <a:ext cx="10353761" cy="1326321"/>
          </a:xfrm>
        </p:spPr>
        <p:txBody>
          <a:bodyPr/>
          <a:lstStyle/>
          <a:p>
            <a:r>
              <a:rPr lang="en-US" dirty="0"/>
              <a:t>When should we take communion?</a:t>
            </a:r>
          </a:p>
        </p:txBody>
      </p:sp>
      <p:sp>
        <p:nvSpPr>
          <p:cNvPr id="3" name="Content Placeholder 2"/>
          <p:cNvSpPr>
            <a:spLocks noGrp="1"/>
          </p:cNvSpPr>
          <p:nvPr>
            <p:ph idx="1"/>
          </p:nvPr>
        </p:nvSpPr>
        <p:spPr>
          <a:xfrm>
            <a:off x="913795" y="1894114"/>
            <a:ext cx="10353762" cy="3897086"/>
          </a:xfrm>
        </p:spPr>
        <p:txBody>
          <a:bodyPr>
            <a:normAutofit/>
          </a:bodyPr>
          <a:lstStyle/>
          <a:p>
            <a:pPr marL="457200" indent="-457200">
              <a:buFont typeface="+mj-lt"/>
              <a:buAutoNum type="arabicPeriod"/>
            </a:pPr>
            <a:r>
              <a:rPr lang="en-US" dirty="0">
                <a:effectLst/>
              </a:rPr>
              <a:t>Observed when the disciples came together the first day of the week. (Acts 20:7,  I Cor. 11:18 – 34</a:t>
            </a:r>
            <a:r>
              <a:rPr lang="en-US" dirty="0" smtClean="0">
                <a:effectLst/>
              </a:rPr>
              <a:t>)</a:t>
            </a:r>
          </a:p>
          <a:p>
            <a:pPr marL="457200" indent="-457200">
              <a:buFont typeface="+mj-lt"/>
              <a:buAutoNum type="arabicPeriod"/>
            </a:pPr>
            <a:r>
              <a:rPr lang="en-US" dirty="0" smtClean="0"/>
              <a:t>It </a:t>
            </a:r>
            <a:r>
              <a:rPr lang="en-US" dirty="0"/>
              <a:t>was commanded and instructed by apostle’s (Acts 2:42)</a:t>
            </a:r>
          </a:p>
          <a:p>
            <a:pPr marL="457200" indent="-457200">
              <a:buFont typeface="+mj-lt"/>
              <a:buAutoNum type="arabicPeriod"/>
            </a:pPr>
            <a:r>
              <a:rPr lang="en-US" dirty="0"/>
              <a:t>No </a:t>
            </a:r>
            <a:r>
              <a:rPr lang="en-US" dirty="0">
                <a:effectLst/>
              </a:rPr>
              <a:t>other</a:t>
            </a:r>
            <a:r>
              <a:rPr lang="en-US" dirty="0"/>
              <a:t> occasion should the Lord’s Supper be taken</a:t>
            </a:r>
          </a:p>
        </p:txBody>
      </p:sp>
      <p:sp>
        <p:nvSpPr>
          <p:cNvPr id="4" name="Rectangle 3"/>
          <p:cNvSpPr/>
          <p:nvPr/>
        </p:nvSpPr>
        <p:spPr>
          <a:xfrm>
            <a:off x="7645996" y="6281824"/>
            <a:ext cx="1693092" cy="369332"/>
          </a:xfrm>
          <a:prstGeom prst="rect">
            <a:avLst/>
          </a:prstGeom>
        </p:spPr>
        <p:txBody>
          <a:bodyPr wrap="none">
            <a:spAutoFit/>
          </a:bodyPr>
          <a:lstStyle/>
          <a:p>
            <a:r>
              <a:rPr lang="en-US" dirty="0">
                <a:solidFill>
                  <a:srgbClr val="92D050"/>
                </a:solidFill>
              </a:rPr>
              <a:t>COMMUNION</a:t>
            </a:r>
          </a:p>
        </p:txBody>
      </p:sp>
    </p:spTree>
    <p:extLst>
      <p:ext uri="{BB962C8B-B14F-4D97-AF65-F5344CB8AC3E}">
        <p14:creationId xmlns:p14="http://schemas.microsoft.com/office/powerpoint/2010/main" val="168042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contribution</a:t>
            </a:r>
          </a:p>
        </p:txBody>
      </p:sp>
      <p:sp>
        <p:nvSpPr>
          <p:cNvPr id="5" name="Text Placeholder 4"/>
          <p:cNvSpPr>
            <a:spLocks noGrp="1"/>
          </p:cNvSpPr>
          <p:nvPr>
            <p:ph type="body" idx="1"/>
          </p:nvPr>
        </p:nvSpPr>
        <p:spPr/>
        <p:txBody>
          <a:bodyPr/>
          <a:lstStyle/>
          <a:p>
            <a:r>
              <a:rPr lang="en-US" dirty="0"/>
              <a:t>The Share – Episode 6</a:t>
            </a:r>
          </a:p>
        </p:txBody>
      </p:sp>
    </p:spTree>
    <p:extLst>
      <p:ext uri="{BB962C8B-B14F-4D97-AF65-F5344CB8AC3E}">
        <p14:creationId xmlns:p14="http://schemas.microsoft.com/office/powerpoint/2010/main" val="181114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61544" y="400594"/>
            <a:ext cx="10353761" cy="1326321"/>
          </a:xfrm>
        </p:spPr>
        <p:txBody>
          <a:bodyPr/>
          <a:lstStyle/>
          <a:p>
            <a:r>
              <a:rPr lang="en-US" dirty="0"/>
              <a:t>contribution</a:t>
            </a:r>
          </a:p>
        </p:txBody>
      </p:sp>
      <p:sp>
        <p:nvSpPr>
          <p:cNvPr id="5" name="Content Placeholder 4"/>
          <p:cNvSpPr>
            <a:spLocks noGrp="1"/>
          </p:cNvSpPr>
          <p:nvPr>
            <p:ph idx="1"/>
          </p:nvPr>
        </p:nvSpPr>
        <p:spPr/>
        <p:txBody>
          <a:bodyPr/>
          <a:lstStyle/>
          <a:p>
            <a:pPr marL="0" lvl="0" indent="0">
              <a:buNone/>
            </a:pPr>
            <a:r>
              <a:rPr lang="en-US" sz="2800" dirty="0">
                <a:effectLst/>
              </a:rPr>
              <a:t>What is contribution?</a:t>
            </a:r>
          </a:p>
          <a:p>
            <a:pPr marL="0" lvl="0" indent="0">
              <a:buNone/>
            </a:pPr>
            <a:r>
              <a:rPr lang="en-US" sz="2800" dirty="0">
                <a:effectLst/>
              </a:rPr>
              <a:t>Why do we contribute?  </a:t>
            </a:r>
          </a:p>
          <a:p>
            <a:pPr marL="0" lvl="0" indent="0">
              <a:buNone/>
            </a:pPr>
            <a:r>
              <a:rPr lang="en-US" sz="2800" dirty="0">
                <a:effectLst/>
              </a:rPr>
              <a:t>What should be my attitude towards my contribution?</a:t>
            </a:r>
          </a:p>
          <a:p>
            <a:endParaRPr lang="en-US" dirty="0"/>
          </a:p>
          <a:p>
            <a:pPr marL="0" indent="0">
              <a:buNone/>
            </a:pPr>
            <a:r>
              <a:rPr lang="en-US" sz="2800" dirty="0">
                <a:solidFill>
                  <a:schemeClr val="tx2">
                    <a:lumMod val="75000"/>
                  </a:schemeClr>
                </a:solidFill>
              </a:rPr>
              <a:t>OBS Lesson #3 - Questions 2 – I Corinthians 16:1 – 2 </a:t>
            </a:r>
          </a:p>
        </p:txBody>
      </p:sp>
      <p:sp>
        <p:nvSpPr>
          <p:cNvPr id="6" name="Rectangle 5"/>
          <p:cNvSpPr/>
          <p:nvPr/>
        </p:nvSpPr>
        <p:spPr>
          <a:xfrm>
            <a:off x="7645996" y="6281824"/>
            <a:ext cx="1896866" cy="369332"/>
          </a:xfrm>
          <a:prstGeom prst="rect">
            <a:avLst/>
          </a:prstGeom>
        </p:spPr>
        <p:txBody>
          <a:bodyPr wrap="none">
            <a:spAutoFit/>
          </a:bodyPr>
          <a:lstStyle/>
          <a:p>
            <a:r>
              <a:rPr lang="en-US" dirty="0">
                <a:solidFill>
                  <a:srgbClr val="92D050"/>
                </a:solidFill>
              </a:rPr>
              <a:t>CONTRIBUTION</a:t>
            </a:r>
          </a:p>
        </p:txBody>
      </p:sp>
    </p:spTree>
    <p:extLst>
      <p:ext uri="{BB962C8B-B14F-4D97-AF65-F5344CB8AC3E}">
        <p14:creationId xmlns:p14="http://schemas.microsoft.com/office/powerpoint/2010/main" val="3649100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TM04033921[[fn=Damask]]</Template>
  <TotalTime>999</TotalTime>
  <Words>697</Words>
  <Application>Microsoft Office PowerPoint</Application>
  <PresentationFormat>Custom</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Damask</vt:lpstr>
      <vt:lpstr>Communion, Contribution &amp; Prayer</vt:lpstr>
      <vt:lpstr>Communion</vt:lpstr>
      <vt:lpstr>Communion</vt:lpstr>
      <vt:lpstr>What is the communion?</vt:lpstr>
      <vt:lpstr>What is the communion?</vt:lpstr>
      <vt:lpstr>Why do we take communion?</vt:lpstr>
      <vt:lpstr>When should we take communion?</vt:lpstr>
      <vt:lpstr>contribution</vt:lpstr>
      <vt:lpstr>contribution</vt:lpstr>
      <vt:lpstr>What is contribution?</vt:lpstr>
      <vt:lpstr>Why do we Contribute or Give?</vt:lpstr>
      <vt:lpstr>What should be my attitude towards my Giving?</vt:lpstr>
      <vt:lpstr>Prayer</vt:lpstr>
      <vt:lpstr>What is prayer?</vt:lpstr>
      <vt:lpstr>Prayer and the Modern Christian</vt:lpstr>
      <vt:lpstr>Prayer and the Modern Christian</vt:lpstr>
      <vt:lpstr>Question &amp; Answer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Communion, Contribution &amp; Prayer</dc:title>
  <dc:creator>Jason Moseley</dc:creator>
  <cp:lastModifiedBy>Jones, Vanessa</cp:lastModifiedBy>
  <cp:revision>27</cp:revision>
  <dcterms:created xsi:type="dcterms:W3CDTF">2019-02-24T02:28:55Z</dcterms:created>
  <dcterms:modified xsi:type="dcterms:W3CDTF">2019-03-23T00:42:59Z</dcterms:modified>
</cp:coreProperties>
</file>