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9" r:id="rId3"/>
    <p:sldId id="258" r:id="rId4"/>
    <p:sldId id="260" r:id="rId5"/>
    <p:sldId id="268" r:id="rId6"/>
    <p:sldId id="263" r:id="rId7"/>
    <p:sldId id="270" r:id="rId8"/>
    <p:sldId id="257" r:id="rId9"/>
    <p:sldId id="262" r:id="rId10"/>
    <p:sldId id="264"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p:scale>
          <a:sx n="55" d="100"/>
          <a:sy n="55" d="100"/>
        </p:scale>
        <p:origin x="-768" y="21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9F31F1-A890-46CE-9A5F-3FCD7261580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9F31F1-A890-46CE-9A5F-3FCD72615806}"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D23020F-34F9-4195-B796-315AD82F6B2B}" type="datetimeFigureOut">
              <a:rPr lang="en-US" smtClean="0"/>
              <a:t>3/21/2019</a:t>
            </a:fld>
            <a:endParaRPr lang="en-US" dirty="0"/>
          </a:p>
        </p:txBody>
      </p:sp>
      <p:sp>
        <p:nvSpPr>
          <p:cNvPr id="9" name="Slide Number Placeholder 8"/>
          <p:cNvSpPr>
            <a:spLocks noGrp="1"/>
          </p:cNvSpPr>
          <p:nvPr>
            <p:ph type="sldNum" sz="quarter" idx="11"/>
          </p:nvPr>
        </p:nvSpPr>
        <p:spPr/>
        <p:txBody>
          <a:bodyPr/>
          <a:lstStyle/>
          <a:p>
            <a:fld id="{379F31F1-A890-46CE-9A5F-3FCD72615806}"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9F31F1-A890-46CE-9A5F-3FCD72615806}"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D23020F-34F9-4195-B796-315AD82F6B2B}" type="datetimeFigureOut">
              <a:rPr lang="en-US" smtClean="0"/>
              <a:t>3/21/2019</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Hebrews+8&amp;version=NIV#fen-NIV-30105c" TargetMode="External"/><Relationship Id="rId2" Type="http://schemas.openxmlformats.org/officeDocument/2006/relationships/hyperlink" Target="https://www.biblegateway.com/passage/?search=Hebrews+8&amp;version=NIV#fen-NIV-30101b"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r>
              <a:rPr lang="en-US" dirty="0">
                <a:latin typeface="+mn-lt"/>
              </a:rPr>
              <a:t>The Assembling of the Saints Collectively:</a:t>
            </a:r>
            <a:br>
              <a:rPr lang="en-US" dirty="0">
                <a:latin typeface="+mn-lt"/>
              </a:rPr>
            </a:br>
            <a:r>
              <a:rPr lang="en-US" dirty="0">
                <a:latin typeface="+mn-lt"/>
              </a:rPr>
              <a:t>The Sabbath worship vs.</a:t>
            </a:r>
            <a:br>
              <a:rPr lang="en-US" dirty="0">
                <a:latin typeface="+mn-lt"/>
              </a:rPr>
            </a:br>
            <a:r>
              <a:rPr lang="en-US" dirty="0">
                <a:latin typeface="+mn-lt"/>
              </a:rPr>
              <a:t> the 1st Day of the week worship</a:t>
            </a:r>
            <a:r>
              <a:rPr lang="en-US" dirty="0"/>
              <a:t/>
            </a:r>
            <a:br>
              <a:rPr lang="en-US" dirty="0"/>
            </a:br>
            <a:r>
              <a:rPr lang="en-US" dirty="0"/>
              <a:t/>
            </a:r>
            <a:br>
              <a:rPr lang="en-US" dirty="0"/>
            </a:br>
            <a:r>
              <a:rPr lang="en-US" dirty="0"/>
              <a:t/>
            </a:r>
            <a:br>
              <a:rPr lang="en-US" dirty="0"/>
            </a:br>
            <a:r>
              <a:rPr lang="en-US" dirty="0">
                <a:latin typeface="+mn-lt"/>
              </a:rPr>
              <a:t>Presented by Cedric Stevenson</a:t>
            </a:r>
          </a:p>
        </p:txBody>
      </p:sp>
    </p:spTree>
    <p:extLst>
      <p:ext uri="{BB962C8B-B14F-4D97-AF65-F5344CB8AC3E}">
        <p14:creationId xmlns:p14="http://schemas.microsoft.com/office/powerpoint/2010/main" val="199133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Christians do when we come together </a:t>
            </a:r>
          </a:p>
        </p:txBody>
      </p:sp>
      <p:sp>
        <p:nvSpPr>
          <p:cNvPr id="3" name="Content Placeholder 2"/>
          <p:cNvSpPr>
            <a:spLocks noGrp="1"/>
          </p:cNvSpPr>
          <p:nvPr>
            <p:ph idx="1"/>
          </p:nvPr>
        </p:nvSpPr>
        <p:spPr/>
        <p:txBody>
          <a:bodyPr/>
          <a:lstStyle/>
          <a:p>
            <a:r>
              <a:rPr lang="en-US" sz="2800" dirty="0"/>
              <a:t>Worship the father in spirit and truth, (John 4:24)</a:t>
            </a:r>
          </a:p>
          <a:p>
            <a:r>
              <a:rPr lang="en-US" sz="2800" dirty="0"/>
              <a:t>Pray Eph. 6:18</a:t>
            </a:r>
          </a:p>
          <a:p>
            <a:r>
              <a:rPr lang="en-US" sz="2800" dirty="0"/>
              <a:t>Sing (uplift our voice to the father) Col 3:16</a:t>
            </a:r>
          </a:p>
          <a:p>
            <a:r>
              <a:rPr lang="en-US" sz="2800" dirty="0"/>
              <a:t>Receive the word (Preaching) Acts 20:7</a:t>
            </a:r>
          </a:p>
          <a:p>
            <a:r>
              <a:rPr lang="en-US" sz="2800" dirty="0"/>
              <a:t>Commune (in remembrance of him) 1Cor 11:23-30</a:t>
            </a:r>
          </a:p>
          <a:p>
            <a:r>
              <a:rPr lang="en-US" sz="2800" dirty="0"/>
              <a:t>To give (Offerings) 1Cor 16:1-2</a:t>
            </a:r>
          </a:p>
          <a:p>
            <a:endParaRPr lang="en-US" dirty="0"/>
          </a:p>
        </p:txBody>
      </p:sp>
    </p:spTree>
    <p:extLst>
      <p:ext uri="{BB962C8B-B14F-4D97-AF65-F5344CB8AC3E}">
        <p14:creationId xmlns:p14="http://schemas.microsoft.com/office/powerpoint/2010/main" val="23390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Christians do when we come together </a:t>
            </a:r>
          </a:p>
        </p:txBody>
      </p:sp>
      <p:sp>
        <p:nvSpPr>
          <p:cNvPr id="3" name="Content Placeholder 2"/>
          <p:cNvSpPr>
            <a:spLocks noGrp="1"/>
          </p:cNvSpPr>
          <p:nvPr>
            <p:ph idx="1"/>
          </p:nvPr>
        </p:nvSpPr>
        <p:spPr/>
        <p:txBody>
          <a:bodyPr/>
          <a:lstStyle/>
          <a:p>
            <a:r>
              <a:rPr lang="en-US" sz="2800" dirty="0"/>
              <a:t>Teach Gospel (1 Tim. 3:15) (Matt 28-18-20)</a:t>
            </a:r>
          </a:p>
          <a:p>
            <a:r>
              <a:rPr lang="en-US" sz="2800" dirty="0"/>
              <a:t>Care for Needy Saints (Rom. 15:25-26)</a:t>
            </a:r>
          </a:p>
          <a:p>
            <a:r>
              <a:rPr lang="en-US" sz="2800" dirty="0"/>
              <a:t>Encouraging One Another (10:24-25)</a:t>
            </a:r>
          </a:p>
          <a:p>
            <a:r>
              <a:rPr lang="en-US" sz="2800" dirty="0"/>
              <a:t>Edify the Saints (Eph. 4:11-12)</a:t>
            </a:r>
          </a:p>
          <a:p>
            <a:r>
              <a:rPr lang="en-US" sz="2800" dirty="0"/>
              <a:t>Mission is NOT:</a:t>
            </a:r>
          </a:p>
          <a:p>
            <a:r>
              <a:rPr lang="en-US" sz="2800" dirty="0"/>
              <a:t> Social</a:t>
            </a:r>
          </a:p>
          <a:p>
            <a:r>
              <a:rPr lang="en-US" sz="2800" dirty="0"/>
              <a:t> Recreational</a:t>
            </a:r>
          </a:p>
          <a:p>
            <a:r>
              <a:rPr lang="en-US" sz="2800" dirty="0"/>
              <a:t> Money-making</a:t>
            </a:r>
          </a:p>
          <a:p>
            <a:r>
              <a:rPr lang="en-US" sz="2800" dirty="0"/>
              <a:t> Political</a:t>
            </a:r>
          </a:p>
          <a:p>
            <a:endParaRPr lang="en-US" dirty="0"/>
          </a:p>
        </p:txBody>
      </p:sp>
    </p:spTree>
    <p:extLst>
      <p:ext uri="{BB962C8B-B14F-4D97-AF65-F5344CB8AC3E}">
        <p14:creationId xmlns:p14="http://schemas.microsoft.com/office/powerpoint/2010/main" val="144206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7620000" cy="5211762"/>
          </a:xfrm>
        </p:spPr>
        <p:txBody>
          <a:bodyPr/>
          <a:lstStyle/>
          <a:p>
            <a:pPr algn="ctr"/>
            <a:r>
              <a:rPr lang="en-US" sz="9600" dirty="0">
                <a:latin typeface="+mn-lt"/>
              </a:rPr>
              <a:t>Thank you</a:t>
            </a:r>
          </a:p>
        </p:txBody>
      </p:sp>
    </p:spTree>
    <p:extLst>
      <p:ext uri="{BB962C8B-B14F-4D97-AF65-F5344CB8AC3E}">
        <p14:creationId xmlns:p14="http://schemas.microsoft.com/office/powerpoint/2010/main" val="155043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latin typeface="+mn-lt"/>
              </a:rPr>
              <a:t>What is The Sabbath?</a:t>
            </a:r>
          </a:p>
        </p:txBody>
      </p:sp>
      <p:sp>
        <p:nvSpPr>
          <p:cNvPr id="8" name="Content Placeholder 7"/>
          <p:cNvSpPr>
            <a:spLocks noGrp="1"/>
          </p:cNvSpPr>
          <p:nvPr>
            <p:ph idx="4294967295"/>
          </p:nvPr>
        </p:nvSpPr>
        <p:spPr>
          <a:xfrm>
            <a:off x="0" y="1600200"/>
            <a:ext cx="8305800" cy="4525963"/>
          </a:xfrm>
        </p:spPr>
        <p:txBody>
          <a:bodyPr>
            <a:normAutofit/>
          </a:bodyPr>
          <a:lstStyle/>
          <a:p>
            <a:r>
              <a:rPr lang="en-US" sz="2100" dirty="0"/>
              <a:t>The Sabbath beginnings:</a:t>
            </a:r>
          </a:p>
          <a:p>
            <a:pPr marL="457200" lvl="1" indent="0">
              <a:buNone/>
            </a:pPr>
            <a:r>
              <a:rPr lang="en-US" sz="2100" dirty="0"/>
              <a:t>1`. After God created the world in six days...</a:t>
            </a:r>
          </a:p>
          <a:p>
            <a:pPr lvl="1"/>
            <a:r>
              <a:rPr lang="en-US" sz="2100" dirty="0"/>
              <a:t>   a. He rested on the seventh day - Gen 2:1-2 </a:t>
            </a:r>
          </a:p>
          <a:p>
            <a:pPr lvl="1"/>
            <a:r>
              <a:rPr lang="en-US" sz="2100" dirty="0"/>
              <a:t>   b. Then He blessed and sanctified the  seventh day - Gen 2:3</a:t>
            </a:r>
          </a:p>
          <a:p>
            <a:pPr marL="457200" lvl="1" indent="0">
              <a:buNone/>
            </a:pPr>
            <a:r>
              <a:rPr lang="en-US" sz="2100" dirty="0"/>
              <a:t>2. The seventh day later became known as "The Sabbath Day"...</a:t>
            </a:r>
          </a:p>
          <a:p>
            <a:pPr lvl="1"/>
            <a:r>
              <a:rPr lang="en-US" sz="2100" dirty="0"/>
              <a:t>   a. From the Hebrew word shabbath, meaning "to rest from labor"</a:t>
            </a:r>
          </a:p>
          <a:p>
            <a:pPr lvl="1"/>
            <a:r>
              <a:rPr lang="en-US" sz="2100" dirty="0"/>
              <a:t>   b. The Greek word is </a:t>
            </a:r>
            <a:r>
              <a:rPr lang="en-US" sz="2100" dirty="0"/>
              <a:t>sabbaton</a:t>
            </a:r>
            <a:r>
              <a:rPr lang="en-US" sz="2100" dirty="0"/>
              <a:t>, and like English, a transliteration of  the Hebrew</a:t>
            </a:r>
          </a:p>
          <a:p>
            <a:pPr lvl="1"/>
            <a:r>
              <a:rPr lang="en-US" sz="2100" dirty="0"/>
              <a:t>   c. Thus it came to mean "the day of rest"</a:t>
            </a:r>
          </a:p>
          <a:p>
            <a:pPr lvl="1"/>
            <a:endParaRPr lang="en-US" dirty="0"/>
          </a:p>
        </p:txBody>
      </p:sp>
    </p:spTree>
    <p:extLst>
      <p:ext uri="{BB962C8B-B14F-4D97-AF65-F5344CB8AC3E}">
        <p14:creationId xmlns:p14="http://schemas.microsoft.com/office/powerpoint/2010/main" val="338534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mn-lt"/>
              </a:rPr>
              <a:t>The Sabbath Commanded of the Israelites</a:t>
            </a:r>
          </a:p>
        </p:txBody>
      </p:sp>
      <p:sp>
        <p:nvSpPr>
          <p:cNvPr id="3" name="Content Placeholder 2"/>
          <p:cNvSpPr>
            <a:spLocks noGrp="1"/>
          </p:cNvSpPr>
          <p:nvPr>
            <p:ph idx="1"/>
          </p:nvPr>
        </p:nvSpPr>
        <p:spPr>
          <a:xfrm>
            <a:off x="457200" y="1447800"/>
            <a:ext cx="7620000" cy="4953000"/>
          </a:xfrm>
        </p:spPr>
        <p:txBody>
          <a:bodyPr>
            <a:normAutofit fontScale="55000" lnSpcReduction="20000"/>
          </a:bodyPr>
          <a:lstStyle/>
          <a:p>
            <a:pPr marL="0" indent="0">
              <a:buNone/>
            </a:pPr>
            <a:r>
              <a:rPr lang="en-US" sz="4200" dirty="0"/>
              <a:t>1. The Sabbath is first mentioned in regards to Israel collecting Manna 2. When God actually blessed and sanctified the seventh day as a day of rest - Exo 16:23-30</a:t>
            </a:r>
          </a:p>
          <a:p>
            <a:pPr marL="0" indent="0">
              <a:buNone/>
            </a:pPr>
            <a:endParaRPr lang="en-US" sz="3800" dirty="0"/>
          </a:p>
          <a:p>
            <a:pPr lvl="1" algn="just"/>
            <a:r>
              <a:rPr lang="en-US" sz="3300" b="1" i="1" baseline="30000" dirty="0">
                <a:solidFill>
                  <a:srgbClr val="000000"/>
                </a:solidFill>
                <a:effectLst/>
              </a:rPr>
              <a:t>23 </a:t>
            </a:r>
            <a:r>
              <a:rPr lang="en-US" sz="3300" b="0" i="1" dirty="0">
                <a:solidFill>
                  <a:srgbClr val="000000"/>
                </a:solidFill>
                <a:effectLst/>
              </a:rPr>
              <a:t>And he said unto them, This is that which the </a:t>
            </a:r>
            <a:r>
              <a:rPr lang="en-US" sz="3300" b="0" i="1" cap="small" dirty="0">
                <a:solidFill>
                  <a:srgbClr val="000000"/>
                </a:solidFill>
                <a:effectLst/>
              </a:rPr>
              <a:t>Lord</a:t>
            </a:r>
            <a:r>
              <a:rPr lang="en-US" sz="3300" b="0" i="1" dirty="0">
                <a:solidFill>
                  <a:srgbClr val="000000"/>
                </a:solidFill>
                <a:effectLst/>
              </a:rPr>
              <a:t> hath said, To morrow is the rest of the holy sabbath unto the </a:t>
            </a:r>
            <a:r>
              <a:rPr lang="en-US" sz="3300" b="0" i="1" cap="small" dirty="0">
                <a:solidFill>
                  <a:srgbClr val="000000"/>
                </a:solidFill>
                <a:effectLst/>
              </a:rPr>
              <a:t>Lord</a:t>
            </a:r>
            <a:r>
              <a:rPr lang="en-US" sz="3300" b="0" i="1" dirty="0">
                <a:solidFill>
                  <a:srgbClr val="000000"/>
                </a:solidFill>
                <a:effectLst/>
              </a:rPr>
              <a:t>: bake that which ye will bake to day, and seethe that ye will seethe; and that which </a:t>
            </a:r>
            <a:r>
              <a:rPr lang="en-US" sz="3300" b="0" i="1" dirty="0">
                <a:solidFill>
                  <a:srgbClr val="000000"/>
                </a:solidFill>
                <a:effectLst/>
              </a:rPr>
              <a:t>remaineth</a:t>
            </a:r>
            <a:r>
              <a:rPr lang="en-US" sz="3300" b="0" i="1" dirty="0">
                <a:solidFill>
                  <a:srgbClr val="000000"/>
                </a:solidFill>
                <a:effectLst/>
              </a:rPr>
              <a:t> over lay up for you to be kept until the morning.</a:t>
            </a:r>
            <a:r>
              <a:rPr lang="en-US" sz="3300" b="1" i="1" baseline="30000" dirty="0">
                <a:solidFill>
                  <a:srgbClr val="000000"/>
                </a:solidFill>
                <a:effectLst/>
              </a:rPr>
              <a:t>24 </a:t>
            </a:r>
            <a:r>
              <a:rPr lang="en-US" sz="3300" b="0" i="1" dirty="0">
                <a:solidFill>
                  <a:srgbClr val="000000"/>
                </a:solidFill>
                <a:effectLst/>
              </a:rPr>
              <a:t>And they laid it up till the morning, as Moses bade: and it did not stink, neither was there any worm therein.</a:t>
            </a:r>
            <a:r>
              <a:rPr lang="en-US" sz="3300" b="1" i="1" baseline="30000" dirty="0">
                <a:solidFill>
                  <a:srgbClr val="000000"/>
                </a:solidFill>
                <a:effectLst/>
              </a:rPr>
              <a:t>25 </a:t>
            </a:r>
            <a:r>
              <a:rPr lang="en-US" sz="3300" b="0" i="1" dirty="0">
                <a:solidFill>
                  <a:srgbClr val="000000"/>
                </a:solidFill>
                <a:effectLst/>
              </a:rPr>
              <a:t>And Moses said, Eat that to day; for to day is a sabbath unto the </a:t>
            </a:r>
            <a:r>
              <a:rPr lang="en-US" sz="3300" b="0" i="1" cap="small" dirty="0">
                <a:solidFill>
                  <a:srgbClr val="000000"/>
                </a:solidFill>
                <a:effectLst/>
              </a:rPr>
              <a:t>Lord</a:t>
            </a:r>
            <a:r>
              <a:rPr lang="en-US" sz="3300" b="0" i="1" dirty="0">
                <a:solidFill>
                  <a:srgbClr val="000000"/>
                </a:solidFill>
                <a:effectLst/>
              </a:rPr>
              <a:t>: to day ye shall not find it in the field.</a:t>
            </a:r>
            <a:r>
              <a:rPr lang="en-US" sz="3300" b="1" i="1" baseline="30000" dirty="0">
                <a:solidFill>
                  <a:srgbClr val="000000"/>
                </a:solidFill>
                <a:effectLst/>
              </a:rPr>
              <a:t>26 </a:t>
            </a:r>
            <a:r>
              <a:rPr lang="en-US" sz="3300" b="0" i="1" dirty="0">
                <a:solidFill>
                  <a:srgbClr val="000000"/>
                </a:solidFill>
                <a:effectLst/>
              </a:rPr>
              <a:t>Six days ye shall gather it; but on the seventh day, which is the sabbath, in it there shall be none.</a:t>
            </a:r>
            <a:r>
              <a:rPr lang="en-US" sz="3300" b="1" i="1" baseline="30000" dirty="0">
                <a:solidFill>
                  <a:srgbClr val="000000"/>
                </a:solidFill>
                <a:effectLst/>
              </a:rPr>
              <a:t>27 </a:t>
            </a:r>
            <a:r>
              <a:rPr lang="en-US" sz="3300" b="0" i="1" dirty="0">
                <a:solidFill>
                  <a:srgbClr val="000000"/>
                </a:solidFill>
                <a:effectLst/>
              </a:rPr>
              <a:t>And it came to pass, that there went out some of the people on the seventh day for to gather, and they found none.</a:t>
            </a:r>
            <a:r>
              <a:rPr lang="en-US" sz="3300" b="1" i="1" baseline="30000" dirty="0">
                <a:solidFill>
                  <a:srgbClr val="000000"/>
                </a:solidFill>
                <a:effectLst/>
              </a:rPr>
              <a:t>28 </a:t>
            </a:r>
            <a:r>
              <a:rPr lang="en-US" sz="3300" b="0" i="1" dirty="0">
                <a:solidFill>
                  <a:srgbClr val="000000"/>
                </a:solidFill>
                <a:effectLst/>
              </a:rPr>
              <a:t>And the </a:t>
            </a:r>
            <a:r>
              <a:rPr lang="en-US" sz="3300" b="0" i="1" cap="small" dirty="0">
                <a:solidFill>
                  <a:srgbClr val="000000"/>
                </a:solidFill>
                <a:effectLst/>
              </a:rPr>
              <a:t>Lord</a:t>
            </a:r>
            <a:r>
              <a:rPr lang="en-US" sz="3300" b="0" i="1" dirty="0">
                <a:solidFill>
                  <a:srgbClr val="000000"/>
                </a:solidFill>
                <a:effectLst/>
              </a:rPr>
              <a:t> said unto Moses, How long refuse ye to keep my commandments and my laws?</a:t>
            </a:r>
            <a:r>
              <a:rPr lang="en-US" sz="3300" b="1" i="1" baseline="30000" dirty="0">
                <a:solidFill>
                  <a:srgbClr val="000000"/>
                </a:solidFill>
                <a:effectLst/>
              </a:rPr>
              <a:t>29 </a:t>
            </a:r>
            <a:r>
              <a:rPr lang="en-US" sz="3300" b="0" i="1" dirty="0">
                <a:solidFill>
                  <a:srgbClr val="000000"/>
                </a:solidFill>
                <a:effectLst/>
              </a:rPr>
              <a:t>See, for that the </a:t>
            </a:r>
            <a:r>
              <a:rPr lang="en-US" sz="3300" b="0" i="1" cap="small" dirty="0">
                <a:solidFill>
                  <a:srgbClr val="000000"/>
                </a:solidFill>
                <a:effectLst/>
              </a:rPr>
              <a:t>Lord</a:t>
            </a:r>
            <a:r>
              <a:rPr lang="en-US" sz="3300" b="0" i="1" dirty="0">
                <a:solidFill>
                  <a:srgbClr val="000000"/>
                </a:solidFill>
                <a:effectLst/>
              </a:rPr>
              <a:t> hath given you the sabbath, therefore he giveth you on the sixth day the bread of two days; abide ye every man in his place, let no man go out of his place on the seventh day. </a:t>
            </a:r>
            <a:r>
              <a:rPr lang="en-US" sz="3300" b="1" i="1" baseline="30000" dirty="0">
                <a:solidFill>
                  <a:srgbClr val="000000"/>
                </a:solidFill>
                <a:effectLst/>
              </a:rPr>
              <a:t>30 </a:t>
            </a:r>
            <a:r>
              <a:rPr lang="en-US" sz="3300" b="0" i="1" dirty="0">
                <a:solidFill>
                  <a:srgbClr val="000000"/>
                </a:solidFill>
                <a:effectLst/>
              </a:rPr>
              <a:t>So the people rested on the seventh day. KJV</a:t>
            </a:r>
          </a:p>
          <a:p>
            <a:pPr marL="0" indent="0">
              <a:buNone/>
            </a:pPr>
            <a:endParaRPr lang="en-US" dirty="0"/>
          </a:p>
        </p:txBody>
      </p:sp>
    </p:spTree>
    <p:extLst>
      <p:ext uri="{BB962C8B-B14F-4D97-AF65-F5344CB8AC3E}">
        <p14:creationId xmlns:p14="http://schemas.microsoft.com/office/powerpoint/2010/main" val="253250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 Example of The Sabbath Worship</a:t>
            </a:r>
          </a:p>
        </p:txBody>
      </p:sp>
      <p:sp>
        <p:nvSpPr>
          <p:cNvPr id="3" name="Content Placeholder 2"/>
          <p:cNvSpPr>
            <a:spLocks noGrp="1"/>
          </p:cNvSpPr>
          <p:nvPr>
            <p:ph idx="1"/>
          </p:nvPr>
        </p:nvSpPr>
        <p:spPr/>
        <p:txBody>
          <a:bodyPr>
            <a:normAutofit fontScale="92500" lnSpcReduction="10000"/>
          </a:bodyPr>
          <a:lstStyle/>
          <a:p>
            <a:r>
              <a:rPr lang="en-US" dirty="0"/>
              <a:t>Ezekiel 46 </a:t>
            </a:r>
          </a:p>
          <a:p>
            <a:pPr marL="0" indent="0">
              <a:buNone/>
            </a:pPr>
            <a:r>
              <a:rPr lang="en-US" dirty="0"/>
              <a:t>“‘1. This is what the Sovereign Lord says: </a:t>
            </a:r>
          </a:p>
          <a:p>
            <a:r>
              <a:rPr lang="en-US" dirty="0"/>
              <a:t>The gate of the inner court facing east is to be shut on the six working days, </a:t>
            </a:r>
          </a:p>
          <a:p>
            <a:r>
              <a:rPr lang="en-US" dirty="0"/>
              <a:t> </a:t>
            </a:r>
            <a:r>
              <a:rPr lang="en-US" dirty="0" smtClean="0"/>
              <a:t>but </a:t>
            </a:r>
            <a:r>
              <a:rPr lang="en-US" dirty="0"/>
              <a:t>on the Sabbath day and on the day of the New Moon it is to be </a:t>
            </a:r>
            <a:r>
              <a:rPr lang="en-US" dirty="0" smtClean="0"/>
              <a:t>          opened</a:t>
            </a:r>
            <a:r>
              <a:rPr lang="en-US" dirty="0"/>
              <a:t>.  </a:t>
            </a:r>
          </a:p>
          <a:p>
            <a:r>
              <a:rPr lang="en-US" dirty="0" smtClean="0"/>
              <a:t>2. </a:t>
            </a:r>
            <a:r>
              <a:rPr lang="en-US" dirty="0"/>
              <a:t>The prince is to enter from the outside through the portico of the gateway and stand by the gatepost. </a:t>
            </a:r>
          </a:p>
          <a:p>
            <a:r>
              <a:rPr lang="en-US" dirty="0"/>
              <a:t>The priests are to sacrifice his burnt offering and his fellowship offerings. </a:t>
            </a:r>
          </a:p>
          <a:p>
            <a:r>
              <a:rPr lang="en-US" dirty="0"/>
              <a:t>He is to bow down in worship at the threshold of the gateway and then go out, </a:t>
            </a:r>
          </a:p>
          <a:p>
            <a:r>
              <a:rPr lang="en-US" dirty="0"/>
              <a:t>but the gate will not be shut until evening. </a:t>
            </a:r>
          </a:p>
          <a:p>
            <a:r>
              <a:rPr lang="en-US" dirty="0"/>
              <a:t>3 On the Sabbaths and New Moons the people of the land are to worship in the presence of the Lord at the entrance of that gateway.</a:t>
            </a:r>
          </a:p>
        </p:txBody>
      </p:sp>
    </p:spTree>
    <p:extLst>
      <p:ext uri="{BB962C8B-B14F-4D97-AF65-F5344CB8AC3E}">
        <p14:creationId xmlns:p14="http://schemas.microsoft.com/office/powerpoint/2010/main" val="4012608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 Example of The Sabbath Worship</a:t>
            </a:r>
          </a:p>
        </p:txBody>
      </p:sp>
      <p:pic>
        <p:nvPicPr>
          <p:cNvPr id="4" name="Content Placeholder 3" descr="Related 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7772400" cy="4876799"/>
          </a:xfrm>
          <a:prstGeom prst="rect">
            <a:avLst/>
          </a:prstGeom>
          <a:noFill/>
          <a:ln>
            <a:noFill/>
          </a:ln>
        </p:spPr>
      </p:pic>
      <p:sp>
        <p:nvSpPr>
          <p:cNvPr id="6" name="Right Arrow 5"/>
          <p:cNvSpPr/>
          <p:nvPr/>
        </p:nvSpPr>
        <p:spPr>
          <a:xfrm rot="11567000">
            <a:off x="7377620" y="4121168"/>
            <a:ext cx="697744" cy="947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rot="1941088">
            <a:off x="5410200" y="3591888"/>
            <a:ext cx="242316" cy="489204"/>
          </a:xfrm>
          <a:prstGeom prst="downArrow">
            <a:avLst>
              <a:gd name="adj1" fmla="val 50000"/>
              <a:gd name="adj2" fmla="val 446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168725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The New Covenant </a:t>
            </a:r>
            <a:br>
              <a:rPr lang="en-US" dirty="0">
                <a:latin typeface="+mn-lt"/>
              </a:rPr>
            </a:br>
            <a:r>
              <a:rPr lang="en-US" dirty="0">
                <a:latin typeface="+mn-lt"/>
              </a:rPr>
              <a:t>Hebrews 8:7-13</a:t>
            </a:r>
          </a:p>
        </p:txBody>
      </p:sp>
      <p:sp>
        <p:nvSpPr>
          <p:cNvPr id="3" name="Content Placeholder 2"/>
          <p:cNvSpPr>
            <a:spLocks noGrp="1"/>
          </p:cNvSpPr>
          <p:nvPr>
            <p:ph idx="1"/>
          </p:nvPr>
        </p:nvSpPr>
        <p:spPr>
          <a:xfrm>
            <a:off x="304800" y="1600200"/>
            <a:ext cx="8001000" cy="4800600"/>
          </a:xfrm>
        </p:spPr>
        <p:txBody>
          <a:bodyPr>
            <a:normAutofit fontScale="25000" lnSpcReduction="20000"/>
          </a:bodyPr>
          <a:lstStyle/>
          <a:p>
            <a:pPr marL="0" indent="0" algn="just">
              <a:buNone/>
            </a:pPr>
            <a:r>
              <a:rPr lang="en-US" b="1" i="0" baseline="30000" dirty="0">
                <a:solidFill>
                  <a:srgbClr val="000000"/>
                </a:solidFill>
                <a:effectLst/>
                <a:latin typeface="Arial"/>
              </a:rPr>
              <a:t>7</a:t>
            </a:r>
            <a:r>
              <a:rPr lang="en-US" sz="4200" b="1" i="0" baseline="30000" dirty="0">
                <a:solidFill>
                  <a:srgbClr val="000000"/>
                </a:solidFill>
                <a:effectLst/>
              </a:rPr>
              <a:t> </a:t>
            </a:r>
            <a:r>
              <a:rPr lang="en-US" sz="8000" b="0" i="0" dirty="0">
                <a:solidFill>
                  <a:srgbClr val="000000"/>
                </a:solidFill>
                <a:effectLst/>
              </a:rPr>
              <a:t>For if there had been nothing wrong with that first covenant, no place would have been sought for another. </a:t>
            </a:r>
            <a:r>
              <a:rPr lang="en-US" sz="8000" b="1" i="0" baseline="30000" dirty="0">
                <a:solidFill>
                  <a:srgbClr val="000000"/>
                </a:solidFill>
                <a:effectLst/>
              </a:rPr>
              <a:t>8 </a:t>
            </a:r>
            <a:r>
              <a:rPr lang="en-US" sz="8000" b="0" i="0" dirty="0">
                <a:solidFill>
                  <a:srgbClr val="000000"/>
                </a:solidFill>
                <a:effectLst/>
              </a:rPr>
              <a:t>But God found fault with the people and said</a:t>
            </a:r>
            <a:r>
              <a:rPr lang="en-US" sz="8000" b="0" i="0" baseline="30000" dirty="0">
                <a:solidFill>
                  <a:srgbClr val="000000"/>
                </a:solidFill>
                <a:effectLst/>
              </a:rPr>
              <a:t>[</a:t>
            </a:r>
            <a:r>
              <a:rPr lang="en-US" sz="8000" b="0" i="0" u="none" strike="noStrike" baseline="30000" dirty="0">
                <a:solidFill>
                  <a:srgbClr val="B34B2C"/>
                </a:solidFill>
                <a:effectLst/>
                <a:hlinkClick r:id="rId2" tooltip="See footnote b"/>
              </a:rPr>
              <a:t>b</a:t>
            </a:r>
            <a:r>
              <a:rPr lang="en-US" sz="8000" b="0" i="0" baseline="30000" dirty="0">
                <a:solidFill>
                  <a:srgbClr val="000000"/>
                </a:solidFill>
                <a:effectLst/>
              </a:rPr>
              <a:t>]</a:t>
            </a:r>
            <a:r>
              <a:rPr lang="en-US" sz="8000" b="0" i="0" dirty="0">
                <a:solidFill>
                  <a:srgbClr val="000000"/>
                </a:solidFill>
                <a:effectLst/>
              </a:rPr>
              <a:t>:</a:t>
            </a:r>
          </a:p>
          <a:p>
            <a:pPr marL="0" indent="0" algn="just">
              <a:buNone/>
            </a:pPr>
            <a:r>
              <a:rPr lang="en-US" sz="8000" b="0" i="0" dirty="0">
                <a:solidFill>
                  <a:srgbClr val="000000"/>
                </a:solidFill>
                <a:effectLst/>
              </a:rPr>
              <a:t>“The days are coming, declares the Lord, when I will make a new covenant with the people of Israel and with the people of Judah. </a:t>
            </a:r>
            <a:r>
              <a:rPr lang="en-US" sz="8000" b="1" i="0" baseline="30000" dirty="0">
                <a:solidFill>
                  <a:srgbClr val="000000"/>
                </a:solidFill>
                <a:effectLst/>
              </a:rPr>
              <a:t>9 </a:t>
            </a:r>
            <a:r>
              <a:rPr lang="en-US" sz="8000" b="0" i="0" dirty="0">
                <a:solidFill>
                  <a:srgbClr val="000000"/>
                </a:solidFill>
                <a:effectLst/>
              </a:rPr>
              <a:t>It will not be like the covenant I made with their ancestors when I took them by the hand to lead them out of Egypt, because they did not remain faithful to my covenant, and I turned away from them, declares the Lord.</a:t>
            </a:r>
            <a:br>
              <a:rPr lang="en-US" sz="8000" b="0" i="0" dirty="0">
                <a:solidFill>
                  <a:srgbClr val="000000"/>
                </a:solidFill>
                <a:effectLst/>
              </a:rPr>
            </a:br>
            <a:r>
              <a:rPr lang="en-US" sz="8000" b="1" i="0" baseline="30000" dirty="0">
                <a:solidFill>
                  <a:srgbClr val="000000"/>
                </a:solidFill>
                <a:effectLst/>
              </a:rPr>
              <a:t>10 </a:t>
            </a:r>
            <a:r>
              <a:rPr lang="en-US" sz="8000" b="0" i="0" dirty="0">
                <a:solidFill>
                  <a:srgbClr val="000000"/>
                </a:solidFill>
                <a:effectLst/>
              </a:rPr>
              <a:t>This is the covenant I will establish with the people of Israel after that time, declares the Lord. I will put my laws in their minds and write them on their hearts. I will be their God, and they will be my people. </a:t>
            </a:r>
            <a:r>
              <a:rPr lang="en-US" sz="8000" b="1" i="0" baseline="30000" dirty="0">
                <a:solidFill>
                  <a:srgbClr val="000000"/>
                </a:solidFill>
                <a:effectLst/>
              </a:rPr>
              <a:t>11 </a:t>
            </a:r>
            <a:r>
              <a:rPr lang="en-US" sz="8000" b="0" i="0" dirty="0">
                <a:solidFill>
                  <a:srgbClr val="000000"/>
                </a:solidFill>
                <a:effectLst/>
              </a:rPr>
              <a:t>No longer will they teach their neighbor, or say to one another, ‘Know the Lord,’ because they will all know me, from the least of them to the greatest.</a:t>
            </a:r>
            <a:br>
              <a:rPr lang="en-US" sz="8000" b="0" i="0" dirty="0">
                <a:solidFill>
                  <a:srgbClr val="000000"/>
                </a:solidFill>
                <a:effectLst/>
              </a:rPr>
            </a:br>
            <a:r>
              <a:rPr lang="en-US" sz="8000" b="1" i="0" baseline="30000" dirty="0">
                <a:solidFill>
                  <a:srgbClr val="000000"/>
                </a:solidFill>
                <a:effectLst/>
              </a:rPr>
              <a:t>12 </a:t>
            </a:r>
            <a:r>
              <a:rPr lang="en-US" sz="8000" b="0" i="0" dirty="0">
                <a:solidFill>
                  <a:srgbClr val="000000"/>
                </a:solidFill>
                <a:effectLst/>
              </a:rPr>
              <a:t>For I will forgive their wickedness and will remember their sins no more.”</a:t>
            </a:r>
            <a:r>
              <a:rPr lang="en-US" sz="8000" b="0" i="0" baseline="30000" dirty="0">
                <a:solidFill>
                  <a:srgbClr val="000000"/>
                </a:solidFill>
                <a:effectLst/>
              </a:rPr>
              <a:t>[</a:t>
            </a:r>
            <a:r>
              <a:rPr lang="en-US" sz="8000" b="0" i="0" u="none" strike="noStrike" baseline="30000" dirty="0">
                <a:solidFill>
                  <a:srgbClr val="B34B2C"/>
                </a:solidFill>
                <a:effectLst/>
                <a:hlinkClick r:id="rId3" tooltip="See footnote c"/>
              </a:rPr>
              <a:t>c</a:t>
            </a:r>
            <a:r>
              <a:rPr lang="en-US" sz="8000" b="0" i="0" baseline="30000" dirty="0">
                <a:solidFill>
                  <a:srgbClr val="000000"/>
                </a:solidFill>
                <a:effectLst/>
              </a:rPr>
              <a:t>]</a:t>
            </a:r>
            <a:endParaRPr lang="en-US" sz="8000" b="0" i="0" dirty="0">
              <a:solidFill>
                <a:srgbClr val="000000"/>
              </a:solidFill>
              <a:effectLst/>
            </a:endParaRPr>
          </a:p>
          <a:p>
            <a:pPr marL="0" indent="0" algn="just">
              <a:buNone/>
            </a:pPr>
            <a:r>
              <a:rPr lang="en-US" sz="8000" b="1" i="0" baseline="30000" dirty="0">
                <a:solidFill>
                  <a:srgbClr val="000000"/>
                </a:solidFill>
                <a:effectLst/>
              </a:rPr>
              <a:t>13 </a:t>
            </a:r>
            <a:r>
              <a:rPr lang="en-US" sz="8000" b="0" i="0" dirty="0">
                <a:solidFill>
                  <a:srgbClr val="000000"/>
                </a:solidFill>
                <a:effectLst/>
              </a:rPr>
              <a:t>By calling this covenant “new,” he has made the first one obsolete; and what is obsolete and outdated will soon disappear.</a:t>
            </a:r>
          </a:p>
        </p:txBody>
      </p:sp>
    </p:spTree>
    <p:extLst>
      <p:ext uri="{BB962C8B-B14F-4D97-AF65-F5344CB8AC3E}">
        <p14:creationId xmlns:p14="http://schemas.microsoft.com/office/powerpoint/2010/main" val="240885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The New Covenant </a:t>
            </a:r>
            <a:br>
              <a:rPr lang="en-US" dirty="0">
                <a:latin typeface="+mn-lt"/>
              </a:rPr>
            </a:br>
            <a:r>
              <a:rPr lang="en-US" dirty="0">
                <a:latin typeface="+mn-lt"/>
              </a:rPr>
              <a:t>John 19:28-30</a:t>
            </a:r>
          </a:p>
        </p:txBody>
      </p:sp>
      <p:sp>
        <p:nvSpPr>
          <p:cNvPr id="3" name="Content Placeholder 2"/>
          <p:cNvSpPr>
            <a:spLocks noGrp="1"/>
          </p:cNvSpPr>
          <p:nvPr>
            <p:ph idx="1"/>
          </p:nvPr>
        </p:nvSpPr>
        <p:spPr/>
        <p:txBody>
          <a:bodyPr>
            <a:normAutofit fontScale="55000" lnSpcReduction="20000"/>
          </a:bodyPr>
          <a:lstStyle/>
          <a:p>
            <a:pPr marL="0" indent="0">
              <a:buNone/>
            </a:pPr>
            <a:r>
              <a:rPr lang="en-US" sz="5600" dirty="0">
                <a:solidFill>
                  <a:srgbClr val="000000"/>
                </a:solidFill>
              </a:rPr>
              <a:t>The Death of Jesus</a:t>
            </a:r>
          </a:p>
          <a:p>
            <a:pPr marL="0" indent="0" algn="just">
              <a:buNone/>
            </a:pPr>
            <a:r>
              <a:rPr lang="en-US" sz="5600" dirty="0" smtClean="0">
                <a:solidFill>
                  <a:srgbClr val="000000"/>
                </a:solidFill>
              </a:rPr>
              <a:t>28. </a:t>
            </a:r>
            <a:r>
              <a:rPr lang="en-US" sz="5600" dirty="0">
                <a:solidFill>
                  <a:srgbClr val="000000"/>
                </a:solidFill>
              </a:rPr>
              <a:t>Later, knowing that everything had now been finished, and so that Scripture would be fulfilled, Jesus said, “I am thirsty.” </a:t>
            </a:r>
            <a:r>
              <a:rPr lang="en-US" sz="5600" dirty="0" smtClean="0">
                <a:solidFill>
                  <a:srgbClr val="000000"/>
                </a:solidFill>
              </a:rPr>
              <a:t>29. </a:t>
            </a:r>
            <a:r>
              <a:rPr lang="en-US" sz="5600" dirty="0">
                <a:solidFill>
                  <a:srgbClr val="000000"/>
                </a:solidFill>
              </a:rPr>
              <a:t>A jar of wine vinegar was there, so they soaked a sponge in it, put the sponge on a stalk of the hyssop plant, and lifted it to Jesus’ lips. </a:t>
            </a:r>
            <a:r>
              <a:rPr lang="en-US" sz="5600" dirty="0" smtClean="0">
                <a:solidFill>
                  <a:srgbClr val="000000"/>
                </a:solidFill>
              </a:rPr>
              <a:t>30. </a:t>
            </a:r>
            <a:r>
              <a:rPr lang="en-US" sz="5600" dirty="0">
                <a:solidFill>
                  <a:srgbClr val="000000"/>
                </a:solidFill>
              </a:rPr>
              <a:t>When he had received the drink, Jesus said, “It is finished.” With that, he bowed his head and gave up his spirit.</a:t>
            </a:r>
          </a:p>
        </p:txBody>
      </p:sp>
    </p:spTree>
    <p:extLst>
      <p:ext uri="{BB962C8B-B14F-4D97-AF65-F5344CB8AC3E}">
        <p14:creationId xmlns:p14="http://schemas.microsoft.com/office/powerpoint/2010/main" val="323744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Define Pentecost</a:t>
            </a:r>
          </a:p>
        </p:txBody>
      </p:sp>
      <p:sp>
        <p:nvSpPr>
          <p:cNvPr id="3" name="Content Placeholder 2"/>
          <p:cNvSpPr>
            <a:spLocks noGrp="1"/>
          </p:cNvSpPr>
          <p:nvPr>
            <p:ph idx="1"/>
          </p:nvPr>
        </p:nvSpPr>
        <p:spPr/>
        <p:txBody>
          <a:bodyPr>
            <a:normAutofit/>
          </a:bodyPr>
          <a:lstStyle/>
          <a:p>
            <a:pPr marL="0" indent="0" algn="just">
              <a:buNone/>
            </a:pPr>
            <a:r>
              <a:rPr lang="en-US" sz="3200" dirty="0"/>
              <a:t>The day of Pentecost (meaning 50</a:t>
            </a:r>
            <a:r>
              <a:rPr lang="en-US" sz="3200" baseline="30000" dirty="0"/>
              <a:t>th</a:t>
            </a:r>
            <a:r>
              <a:rPr lang="en-US" sz="3200" dirty="0"/>
              <a:t>)is seven weeks after Passover: that is to say, the fiftieth day after Passover inclusive of  Sunday. Pentecost may also refer to the 50 days from Passover to Pentecost Sunday inclusive of both. Which is the first day of the week </a:t>
            </a:r>
          </a:p>
          <a:p>
            <a:pPr marL="0" indent="0">
              <a:buNone/>
            </a:pPr>
            <a:r>
              <a:rPr lang="en-US" sz="3200" dirty="0"/>
              <a:t>Let’s read Acts 2</a:t>
            </a:r>
          </a:p>
        </p:txBody>
      </p:sp>
    </p:spTree>
    <p:extLst>
      <p:ext uri="{BB962C8B-B14F-4D97-AF65-F5344CB8AC3E}">
        <p14:creationId xmlns:p14="http://schemas.microsoft.com/office/powerpoint/2010/main" val="153944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Assembling of the Saints Collectively</a:t>
            </a:r>
          </a:p>
        </p:txBody>
      </p:sp>
      <p:sp>
        <p:nvSpPr>
          <p:cNvPr id="3" name="Content Placeholder 2"/>
          <p:cNvSpPr>
            <a:spLocks noGrp="1"/>
          </p:cNvSpPr>
          <p:nvPr>
            <p:ph idx="1"/>
          </p:nvPr>
        </p:nvSpPr>
        <p:spPr/>
        <p:txBody>
          <a:bodyPr>
            <a:normAutofit/>
          </a:bodyPr>
          <a:lstStyle/>
          <a:p>
            <a:r>
              <a:rPr lang="en-US" dirty="0"/>
              <a:t>CHRISTIANS ASSEMBLED ON THE FIRST DAY...</a:t>
            </a:r>
          </a:p>
          <a:p>
            <a:pPr marL="0" indent="0">
              <a:buNone/>
            </a:pPr>
            <a:r>
              <a:rPr lang="en-US" dirty="0"/>
              <a:t> 1. Expressed both explicitly and implicitly in the NT:</a:t>
            </a:r>
          </a:p>
          <a:p>
            <a:pPr marL="0" indent="0" algn="just">
              <a:buNone/>
            </a:pPr>
            <a:r>
              <a:rPr lang="en-US" dirty="0"/>
              <a:t>Ac 20:7; On the first day of the week we came together to break bread. Paul spoke to the people and, because he intended to leave the next day, kept on talking until midnight.</a:t>
            </a:r>
          </a:p>
          <a:p>
            <a:pPr marL="0" indent="0" algn="just">
              <a:buNone/>
            </a:pPr>
            <a:r>
              <a:rPr lang="en-US" dirty="0" smtClean="0"/>
              <a:t>I </a:t>
            </a:r>
            <a:r>
              <a:rPr lang="en-US" dirty="0" smtClean="0"/>
              <a:t>Cor. </a:t>
            </a:r>
            <a:r>
              <a:rPr lang="en-US" smtClean="0"/>
              <a:t>16:1-2; </a:t>
            </a:r>
            <a:r>
              <a:rPr lang="en-US" dirty="0"/>
              <a:t>Now about the collection for the Lord’s people: Do what I told the Galatian churches to do. </a:t>
            </a:r>
            <a:r>
              <a:rPr lang="en-US" dirty="0" smtClean="0"/>
              <a:t>2. </a:t>
            </a:r>
            <a:r>
              <a:rPr lang="en-US" dirty="0"/>
              <a:t>On the first day of every week, each one of you should set aside a sum of money in keeping with your income, saving it up, so that when I come no collections will have to be made.</a:t>
            </a:r>
          </a:p>
          <a:p>
            <a:endParaRPr lang="en-US" dirty="0"/>
          </a:p>
        </p:txBody>
      </p:sp>
    </p:spTree>
    <p:extLst>
      <p:ext uri="{BB962C8B-B14F-4D97-AF65-F5344CB8AC3E}">
        <p14:creationId xmlns:p14="http://schemas.microsoft.com/office/powerpoint/2010/main" val="1676287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488</TotalTime>
  <Words>717</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The Assembling of the Saints Collectively: The Sabbath worship vs.  the 1st Day of the week worship   Presented by Cedric Stevenson</vt:lpstr>
      <vt:lpstr>What is The Sabbath?</vt:lpstr>
      <vt:lpstr>The Sabbath Commanded of the Israelites</vt:lpstr>
      <vt:lpstr>An Example of The Sabbath Worship</vt:lpstr>
      <vt:lpstr>An Example of The Sabbath Worship</vt:lpstr>
      <vt:lpstr>The New Covenant  Hebrews 8:7-13</vt:lpstr>
      <vt:lpstr>The New Covenant  John 19:28-30</vt:lpstr>
      <vt:lpstr>Define Pentecost</vt:lpstr>
      <vt:lpstr>The Assembling of the Saints Collectively</vt:lpstr>
      <vt:lpstr>What Christians do when we come together </vt:lpstr>
      <vt:lpstr>What Christians do when we come together </vt:lpstr>
      <vt:lpstr>Thank you</vt:lpstr>
    </vt:vector>
  </TitlesOfParts>
  <Company>HP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Cedric and Leila</dc:creator>
  <cp:lastModifiedBy>Jones, Vanessa</cp:lastModifiedBy>
  <cp:revision>37</cp:revision>
  <cp:lastPrinted>2019-03-05T06:25:41Z</cp:lastPrinted>
  <dcterms:created xsi:type="dcterms:W3CDTF">2019-03-05T01:23:36Z</dcterms:created>
  <dcterms:modified xsi:type="dcterms:W3CDTF">2019-03-22T03:02:02Z</dcterms:modified>
</cp:coreProperties>
</file>