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59" r:id="rId5"/>
    <p:sldId id="260" r:id="rId6"/>
    <p:sldId id="261" r:id="rId7"/>
    <p:sldId id="262" r:id="rId8"/>
    <p:sldId id="285" r:id="rId9"/>
    <p:sldId id="263" r:id="rId10"/>
    <p:sldId id="277" r:id="rId11"/>
    <p:sldId id="278" r:id="rId12"/>
    <p:sldId id="279" r:id="rId13"/>
    <p:sldId id="280" r:id="rId14"/>
    <p:sldId id="281" r:id="rId15"/>
    <p:sldId id="265" r:id="rId16"/>
    <p:sldId id="266" r:id="rId17"/>
    <p:sldId id="267" r:id="rId18"/>
    <p:sldId id="269" r:id="rId19"/>
    <p:sldId id="268" r:id="rId20"/>
    <p:sldId id="270" r:id="rId21"/>
    <p:sldId id="271" r:id="rId22"/>
    <p:sldId id="282" r:id="rId23"/>
    <p:sldId id="272" r:id="rId24"/>
    <p:sldId id="274" r:id="rId25"/>
    <p:sldId id="275" r:id="rId26"/>
    <p:sldId id="276" r:id="rId27"/>
    <p:sldId id="28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8" d="100"/>
          <a:sy n="58" d="100"/>
        </p:scale>
        <p:origin x="-49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186955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349247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CCEA8-7C66-4B41-B8F8-B73299DB0651}"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2022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3669974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CCEA8-7C66-4B41-B8F8-B73299DB0651}"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0579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596669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890574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2917525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160565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2231922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158658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431197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384778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222804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7D2881-2C5F-4A37-A0E7-6FBFE742C74A}" type="datetimeFigureOut">
              <a:rPr lang="en-US" smtClean="0"/>
              <a:t>3/20/2019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5CCEA8-7C66-4B41-B8F8-B73299DB0651}" type="slidenum">
              <a:rPr lang="en-US" smtClean="0"/>
              <a:t>‹#›</a:t>
            </a:fld>
            <a:endParaRPr lang="en-US" dirty="0"/>
          </a:p>
        </p:txBody>
      </p:sp>
    </p:spTree>
    <p:extLst>
      <p:ext uri="{BB962C8B-B14F-4D97-AF65-F5344CB8AC3E}">
        <p14:creationId xmlns:p14="http://schemas.microsoft.com/office/powerpoint/2010/main" val="1108566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5CCEA8-7C66-4B41-B8F8-B73299DB0651}" type="slidenum">
              <a:rPr lang="en-US" smtClean="0"/>
              <a:t>‹#›</a:t>
            </a:fld>
            <a:endParaRPr lang="en-US" dirty="0"/>
          </a:p>
        </p:txBody>
      </p:sp>
      <p:sp>
        <p:nvSpPr>
          <p:cNvPr id="5" name="Date Placeholder 4"/>
          <p:cNvSpPr>
            <a:spLocks noGrp="1"/>
          </p:cNvSpPr>
          <p:nvPr>
            <p:ph type="dt" sz="half" idx="10"/>
          </p:nvPr>
        </p:nvSpPr>
        <p:spPr/>
        <p:txBody>
          <a:bodyPr/>
          <a:lstStyle/>
          <a:p>
            <a:fld id="{BC7D2881-2C5F-4A37-A0E7-6FBFE742C74A}" type="datetimeFigureOut">
              <a:rPr lang="en-US" smtClean="0"/>
              <a:t>3/20/2019</a:t>
            </a:fld>
            <a:endParaRPr lang="en-US" dirty="0"/>
          </a:p>
        </p:txBody>
      </p:sp>
    </p:spTree>
    <p:extLst>
      <p:ext uri="{BB962C8B-B14F-4D97-AF65-F5344CB8AC3E}">
        <p14:creationId xmlns:p14="http://schemas.microsoft.com/office/powerpoint/2010/main" val="711849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7D2881-2C5F-4A37-A0E7-6FBFE742C74A}" type="datetimeFigureOut">
              <a:rPr lang="en-US" smtClean="0"/>
              <a:t>3/20/2019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D5CCEA8-7C66-4B41-B8F8-B73299DB0651}" type="slidenum">
              <a:rPr lang="en-US" smtClean="0"/>
              <a:t>‹#›</a:t>
            </a:fld>
            <a:endParaRPr lang="en-US" dirty="0"/>
          </a:p>
        </p:txBody>
      </p:sp>
    </p:spTree>
    <p:extLst>
      <p:ext uri="{BB962C8B-B14F-4D97-AF65-F5344CB8AC3E}">
        <p14:creationId xmlns:p14="http://schemas.microsoft.com/office/powerpoint/2010/main" val="213795002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imgres?imgurl=https://www-images.christianitytoday.com/images/75041.jpg?w%3D700&amp;imgrefurl=https://www.christianitytoday.com/history/issues/issue-29/life-times-of-charles-h-spurgeon.html&amp;docid=BUrqfv3O3EnPsM&amp;tbnid=nQFIn2Hgjfs4hM:&amp;vet=1&amp;w=700&amp;h=393&amp;bih=495&amp;biw=1093&amp;ved=0ahUKEwjGyaPOtuTgAhVNhq0KHe3_A4IQMwg6KAAwAA&amp;iact=c&amp;ictx=1" TargetMode="Externa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m/imgres?imgurl=http://photos.geni.com/p13/34/a3/3b/f9/5344483e7a5b98b9/800px-allan_pinkerton-retouch_original.jpg&amp;imgrefurl=https://www.geni.com/people/Allan-Pinkerton/6000000012609547342&amp;docid=iHyjbyHXCcUCAM&amp;tbnid=VUIH9AKWPJBtsM:&amp;vet=1&amp;w=800&amp;h=931&amp;bih=495&amp;biw=1093&amp;ved=0ahUKEwibgqmTueTgAhUFiqwKHTnzDl4QMwhEKAcwBw&amp;iact=c&amp;ictx=1" TargetMode="Externa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054866-B3C7-4C05-9B30-B4BC40CD260E}"/>
              </a:ext>
            </a:extLst>
          </p:cNvPr>
          <p:cNvSpPr>
            <a:spLocks noGrp="1"/>
          </p:cNvSpPr>
          <p:nvPr>
            <p:ph type="ctrTitle"/>
          </p:nvPr>
        </p:nvSpPr>
        <p:spPr>
          <a:xfrm>
            <a:off x="617640" y="1555096"/>
            <a:ext cx="9144000" cy="3800060"/>
          </a:xfrm>
          <a:blipFill>
            <a:blip r:embed="rId2"/>
            <a:tile tx="0" ty="0" sx="100000" sy="100000" flip="none" algn="tl"/>
          </a:blipFill>
        </p:spPr>
        <p:txBody>
          <a:bodyPr>
            <a:normAutofit/>
          </a:bodyPr>
          <a:lstStyle/>
          <a:p>
            <a:pPr algn="ctr"/>
            <a:r>
              <a:rPr lang="en-US" b="1" u="sng" dirty="0">
                <a:solidFill>
                  <a:schemeClr val="accent2">
                    <a:lumMod val="50000"/>
                  </a:schemeClr>
                </a:solidFill>
                <a:latin typeface="Algerian" panose="04020705040A02060702" pitchFamily="82" charset="0"/>
              </a:rPr>
              <a:t>New Testament Singing </a:t>
            </a:r>
            <a:r>
              <a:rPr lang="en-US" b="1" u="sng" dirty="0" smtClean="0">
                <a:solidFill>
                  <a:schemeClr val="accent2">
                    <a:lumMod val="50000"/>
                  </a:schemeClr>
                </a:solidFill>
                <a:latin typeface="Algerian" panose="04020705040A02060702" pitchFamily="82" charset="0"/>
              </a:rPr>
              <a:t>  vs. </a:t>
            </a:r>
            <a:r>
              <a:rPr lang="en-US" b="1" u="sng" dirty="0">
                <a:solidFill>
                  <a:schemeClr val="accent2">
                    <a:lumMod val="50000"/>
                  </a:schemeClr>
                </a:solidFill>
                <a:latin typeface="Algerian" panose="04020705040A02060702" pitchFamily="82" charset="0"/>
              </a:rPr>
              <a:t>Old Testament Singing and    Instruments of music</a:t>
            </a:r>
            <a:r>
              <a:rPr lang="en-US" b="1" dirty="0">
                <a:latin typeface="Algerian" panose="04020705040A02060702" pitchFamily="82" charset="0"/>
              </a:rPr>
              <a:t>.</a:t>
            </a:r>
            <a:endParaRPr lang="en-US" sz="2800" b="1" dirty="0">
              <a:latin typeface="Algerian" panose="04020705040A02060702" pitchFamily="82" charset="0"/>
            </a:endParaRPr>
          </a:p>
        </p:txBody>
      </p:sp>
      <p:sp>
        <p:nvSpPr>
          <p:cNvPr id="3" name="Subtitle 2">
            <a:extLst>
              <a:ext uri="{FF2B5EF4-FFF2-40B4-BE49-F238E27FC236}">
                <a16:creationId xmlns:a16="http://schemas.microsoft.com/office/drawing/2014/main" xmlns="" id="{4EC06E44-8359-4E7D-A2B3-BC863F94E9FA}"/>
              </a:ext>
            </a:extLst>
          </p:cNvPr>
          <p:cNvSpPr>
            <a:spLocks noGrp="1"/>
          </p:cNvSpPr>
          <p:nvPr>
            <p:ph type="subTitle" idx="1"/>
          </p:nvPr>
        </p:nvSpPr>
        <p:spPr>
          <a:xfrm>
            <a:off x="2451652" y="5645425"/>
            <a:ext cx="8083826" cy="745435"/>
          </a:xfrm>
        </p:spPr>
        <p:txBody>
          <a:bodyPr/>
          <a:lstStyle/>
          <a:p>
            <a:r>
              <a:rPr lang="en-US" b="1" u="sng" dirty="0"/>
              <a:t>Brother Phillip Williams</a:t>
            </a:r>
          </a:p>
        </p:txBody>
      </p:sp>
    </p:spTree>
    <p:extLst>
      <p:ext uri="{BB962C8B-B14F-4D97-AF65-F5344CB8AC3E}">
        <p14:creationId xmlns:p14="http://schemas.microsoft.com/office/powerpoint/2010/main" val="1828511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62DEA6-F6C4-4235-857D-5932AB4F2E82}"/>
              </a:ext>
            </a:extLst>
          </p:cNvPr>
          <p:cNvSpPr>
            <a:spLocks noGrp="1"/>
          </p:cNvSpPr>
          <p:nvPr>
            <p:ph type="title"/>
          </p:nvPr>
        </p:nvSpPr>
        <p:spPr/>
        <p:txBody>
          <a:bodyPr/>
          <a:lstStyle/>
          <a:p>
            <a:pPr algn="ctr"/>
            <a:r>
              <a:rPr lang="en-US" dirty="0">
                <a:latin typeface="Algerian" panose="04020705040A02060702" pitchFamily="82" charset="0"/>
              </a:rPr>
              <a:t>1 Corinthians 14:12-15</a:t>
            </a:r>
          </a:p>
        </p:txBody>
      </p:sp>
      <p:sp>
        <p:nvSpPr>
          <p:cNvPr id="3" name="Content Placeholder 2">
            <a:extLst>
              <a:ext uri="{FF2B5EF4-FFF2-40B4-BE49-F238E27FC236}">
                <a16:creationId xmlns:a16="http://schemas.microsoft.com/office/drawing/2014/main" xmlns="" id="{309782B6-0A1E-462E-9E18-53CCB6F5A05F}"/>
              </a:ext>
            </a:extLst>
          </p:cNvPr>
          <p:cNvSpPr>
            <a:spLocks noGrp="1"/>
          </p:cNvSpPr>
          <p:nvPr>
            <p:ph idx="1"/>
          </p:nvPr>
        </p:nvSpPr>
        <p:spPr>
          <a:xfrm>
            <a:off x="972756" y="1533378"/>
            <a:ext cx="8596668" cy="4815171"/>
          </a:xfrm>
        </p:spPr>
        <p:txBody>
          <a:bodyPr>
            <a:normAutofit lnSpcReduction="10000"/>
          </a:bodyPr>
          <a:lstStyle/>
          <a:p>
            <a:pPr marL="0" indent="0" algn="just">
              <a:buNone/>
            </a:pPr>
            <a:r>
              <a:rPr lang="en-US" sz="1800" dirty="0"/>
              <a:t>Paul is addressing what God’s people are to do in the assembly and it should reflect the oneness of the body.  In the assembly we are to exhort and edify one another.</a:t>
            </a:r>
          </a:p>
          <a:p>
            <a:pPr marL="0" indent="0">
              <a:buNone/>
            </a:pPr>
            <a:endParaRPr lang="en-US" sz="1800" dirty="0"/>
          </a:p>
          <a:p>
            <a:pPr marL="0" indent="0">
              <a:buNone/>
            </a:pPr>
            <a:r>
              <a:rPr lang="en-US" sz="1800" dirty="0"/>
              <a:t>The Corinthians manifested Pride and Diverseness in their assembly.  Some wanted to do tings their way and it was not edifying everyone.  </a:t>
            </a:r>
          </a:p>
          <a:p>
            <a:pPr marL="0" indent="0">
              <a:buNone/>
            </a:pPr>
            <a:endParaRPr lang="en-US" sz="1800" dirty="0"/>
          </a:p>
          <a:p>
            <a:pPr marL="0" indent="0">
              <a:buNone/>
            </a:pPr>
            <a:r>
              <a:rPr lang="en-US" sz="1800" dirty="0"/>
              <a:t>Paul wrote a portion of this scripture specifically directed to correct their divisive attitude and behavior.  This is why Paul made the statement:   </a:t>
            </a:r>
          </a:p>
          <a:p>
            <a:pPr marL="342900" indent="-342900">
              <a:buAutoNum type="arabicPeriod"/>
            </a:pPr>
            <a:r>
              <a:rPr lang="en-US" sz="1800" dirty="0"/>
              <a:t>I will Sing with the Spirit</a:t>
            </a:r>
          </a:p>
          <a:p>
            <a:pPr marL="342900" indent="-342900">
              <a:buAutoNum type="arabicPeriod"/>
            </a:pPr>
            <a:r>
              <a:rPr lang="en-US" sz="1800" dirty="0"/>
              <a:t>I will Sing with the Understanding ( Mind )</a:t>
            </a:r>
          </a:p>
          <a:p>
            <a:pPr marL="342900" indent="-342900" algn="just">
              <a:buAutoNum type="arabicPeriod"/>
            </a:pPr>
            <a:r>
              <a:rPr lang="en-US" sz="1800" b="1" i="1" u="sng" dirty="0">
                <a:solidFill>
                  <a:srgbClr val="FF0000"/>
                </a:solidFill>
              </a:rPr>
              <a:t>John 4:23,24  </a:t>
            </a:r>
            <a:r>
              <a:rPr lang="en-US" sz="1800" dirty="0"/>
              <a:t>Says “ But the hour cometh, and now is, when the true worshippers shall worship the Father in Spirit and in truth.  God is a Spirit: and they that worship him must worship in in Spirit and in truth..</a:t>
            </a:r>
          </a:p>
          <a:p>
            <a:pPr marL="0" indent="0" algn="just">
              <a:buNone/>
            </a:pPr>
            <a:endParaRPr lang="en-US" sz="1800" dirty="0"/>
          </a:p>
        </p:txBody>
      </p:sp>
    </p:spTree>
    <p:extLst>
      <p:ext uri="{BB962C8B-B14F-4D97-AF65-F5344CB8AC3E}">
        <p14:creationId xmlns:p14="http://schemas.microsoft.com/office/powerpoint/2010/main" val="1625178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AB745C-50C3-47D2-BD59-3650FCC3B261}"/>
              </a:ext>
            </a:extLst>
          </p:cNvPr>
          <p:cNvSpPr>
            <a:spLocks noGrp="1"/>
          </p:cNvSpPr>
          <p:nvPr>
            <p:ph type="title"/>
          </p:nvPr>
        </p:nvSpPr>
        <p:spPr/>
        <p:txBody>
          <a:bodyPr/>
          <a:lstStyle/>
          <a:p>
            <a:pPr algn="ctr"/>
            <a:r>
              <a:rPr lang="en-US" dirty="0">
                <a:latin typeface="Algerian" panose="04020705040A02060702" pitchFamily="82" charset="0"/>
              </a:rPr>
              <a:t>11 Corinthians 14:26</a:t>
            </a:r>
          </a:p>
        </p:txBody>
      </p:sp>
      <p:sp>
        <p:nvSpPr>
          <p:cNvPr id="3" name="Content Placeholder 2">
            <a:extLst>
              <a:ext uri="{FF2B5EF4-FFF2-40B4-BE49-F238E27FC236}">
                <a16:creationId xmlns:a16="http://schemas.microsoft.com/office/drawing/2014/main" xmlns="" id="{C02E468E-421B-485F-8A8E-7A7C4858F0E6}"/>
              </a:ext>
            </a:extLst>
          </p:cNvPr>
          <p:cNvSpPr>
            <a:spLocks noGrp="1"/>
          </p:cNvSpPr>
          <p:nvPr>
            <p:ph idx="1"/>
          </p:nvPr>
        </p:nvSpPr>
        <p:spPr>
          <a:xfrm>
            <a:off x="677334" y="1854927"/>
            <a:ext cx="8596668" cy="4186436"/>
          </a:xfrm>
        </p:spPr>
        <p:txBody>
          <a:bodyPr>
            <a:normAutofit/>
          </a:bodyPr>
          <a:lstStyle/>
          <a:p>
            <a:pPr algn="just"/>
            <a:r>
              <a:rPr lang="en-US" sz="2800" dirty="0"/>
              <a:t>How is it then, brethren? When ye come together, everyone of you hath a psalm, hath a doctrine, hath a tongue, hath a revelation, hath an interpretation.  Let all things be done unto edifying.  </a:t>
            </a:r>
          </a:p>
        </p:txBody>
      </p:sp>
    </p:spTree>
    <p:extLst>
      <p:ext uri="{BB962C8B-B14F-4D97-AF65-F5344CB8AC3E}">
        <p14:creationId xmlns:p14="http://schemas.microsoft.com/office/powerpoint/2010/main" val="3746036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C82FBB-76EB-45E8-9C09-091C6CC65A7B}"/>
              </a:ext>
            </a:extLst>
          </p:cNvPr>
          <p:cNvSpPr>
            <a:spLocks noGrp="1"/>
          </p:cNvSpPr>
          <p:nvPr>
            <p:ph type="title"/>
          </p:nvPr>
        </p:nvSpPr>
        <p:spPr/>
        <p:txBody>
          <a:bodyPr/>
          <a:lstStyle/>
          <a:p>
            <a:pPr algn="ctr"/>
            <a:r>
              <a:rPr lang="en-US" dirty="0">
                <a:latin typeface="Algerian" panose="04020705040A02060702" pitchFamily="82" charset="0"/>
              </a:rPr>
              <a:t>Ephesians 5:19</a:t>
            </a:r>
          </a:p>
        </p:txBody>
      </p:sp>
      <p:sp>
        <p:nvSpPr>
          <p:cNvPr id="3" name="Content Placeholder 2">
            <a:extLst>
              <a:ext uri="{FF2B5EF4-FFF2-40B4-BE49-F238E27FC236}">
                <a16:creationId xmlns:a16="http://schemas.microsoft.com/office/drawing/2014/main" xmlns="" id="{C0605473-D638-4CF3-921C-7809CC274089}"/>
              </a:ext>
            </a:extLst>
          </p:cNvPr>
          <p:cNvSpPr>
            <a:spLocks noGrp="1"/>
          </p:cNvSpPr>
          <p:nvPr>
            <p:ph idx="1"/>
          </p:nvPr>
        </p:nvSpPr>
        <p:spPr>
          <a:xfrm>
            <a:off x="677334" y="1488613"/>
            <a:ext cx="9310728" cy="3674230"/>
          </a:xfrm>
        </p:spPr>
        <p:txBody>
          <a:bodyPr/>
          <a:lstStyle/>
          <a:p>
            <a:pPr marL="0" indent="0">
              <a:buNone/>
            </a:pPr>
            <a:r>
              <a:rPr lang="en-US" sz="2400" dirty="0"/>
              <a:t>Let us start at verse 6 and read through verse 20, so we can get a through understanding of verse 19.  </a:t>
            </a:r>
            <a:endParaRPr lang="en-US" sz="2400" dirty="0" smtClean="0"/>
          </a:p>
          <a:p>
            <a:pPr marL="0" indent="0">
              <a:buNone/>
            </a:pPr>
            <a:endParaRPr lang="en-US" sz="2400" dirty="0"/>
          </a:p>
          <a:p>
            <a:pPr>
              <a:buFont typeface="Wingdings" panose="05000000000000000000" pitchFamily="2" charset="2"/>
              <a:buChar char="v"/>
            </a:pPr>
            <a:r>
              <a:rPr lang="en-US" sz="2400" dirty="0"/>
              <a:t>How do I sing and make Melody in my Heart? </a:t>
            </a:r>
            <a:endParaRPr lang="en-US" sz="2400" dirty="0" smtClean="0"/>
          </a:p>
          <a:p>
            <a:pPr marL="0" indent="0">
              <a:buNone/>
            </a:pPr>
            <a:r>
              <a:rPr lang="en-US" sz="2400" dirty="0" smtClean="0"/>
              <a:t> </a:t>
            </a:r>
            <a:endParaRPr lang="en-US" sz="2400" dirty="0"/>
          </a:p>
          <a:p>
            <a:pPr>
              <a:buFont typeface="Wingdings" panose="05000000000000000000" pitchFamily="2" charset="2"/>
              <a:buChar char="v"/>
            </a:pPr>
            <a:r>
              <a:rPr lang="en-US" sz="2400" dirty="0"/>
              <a:t>Is my singing acceptable to God?</a:t>
            </a:r>
          </a:p>
          <a:p>
            <a:pPr marL="0" indent="0">
              <a:buNone/>
            </a:pPr>
            <a:endParaRPr lang="en-US" dirty="0"/>
          </a:p>
        </p:txBody>
      </p:sp>
    </p:spTree>
    <p:extLst>
      <p:ext uri="{BB962C8B-B14F-4D97-AF65-F5344CB8AC3E}">
        <p14:creationId xmlns:p14="http://schemas.microsoft.com/office/powerpoint/2010/main" val="1902521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CFDC7C-BACE-49DD-BADC-E8D3A4D08161}"/>
              </a:ext>
            </a:extLst>
          </p:cNvPr>
          <p:cNvSpPr>
            <a:spLocks noGrp="1"/>
          </p:cNvSpPr>
          <p:nvPr>
            <p:ph type="ctrTitle"/>
          </p:nvPr>
        </p:nvSpPr>
        <p:spPr>
          <a:xfrm>
            <a:off x="1524000" y="313980"/>
            <a:ext cx="9144000" cy="1170263"/>
          </a:xfrm>
        </p:spPr>
        <p:txBody>
          <a:bodyPr>
            <a:normAutofit/>
          </a:bodyPr>
          <a:lstStyle/>
          <a:p>
            <a:pPr algn="ctr"/>
            <a:r>
              <a:rPr lang="en-US" sz="4800" dirty="0">
                <a:latin typeface="Algerian" panose="04020705040A02060702" pitchFamily="82" charset="0"/>
              </a:rPr>
              <a:t>Colossians 3:15-17</a:t>
            </a:r>
          </a:p>
        </p:txBody>
      </p:sp>
      <p:sp>
        <p:nvSpPr>
          <p:cNvPr id="3" name="Subtitle 2">
            <a:extLst>
              <a:ext uri="{FF2B5EF4-FFF2-40B4-BE49-F238E27FC236}">
                <a16:creationId xmlns:a16="http://schemas.microsoft.com/office/drawing/2014/main" xmlns="" id="{E4711BB7-63AB-4DF2-820C-7CFAE99F0C82}"/>
              </a:ext>
            </a:extLst>
          </p:cNvPr>
          <p:cNvSpPr>
            <a:spLocks noGrp="1"/>
          </p:cNvSpPr>
          <p:nvPr>
            <p:ph type="subTitle" idx="1"/>
          </p:nvPr>
        </p:nvSpPr>
        <p:spPr>
          <a:xfrm>
            <a:off x="667706" y="1771125"/>
            <a:ext cx="10495721" cy="4394544"/>
          </a:xfrm>
        </p:spPr>
        <p:txBody>
          <a:bodyPr>
            <a:normAutofit/>
          </a:bodyPr>
          <a:lstStyle/>
          <a:p>
            <a:pPr marL="342900" indent="-342900" algn="l">
              <a:buFont typeface="Wingdings" panose="05000000000000000000" pitchFamily="2" charset="2"/>
              <a:buChar char="v"/>
            </a:pPr>
            <a:r>
              <a:rPr lang="en-US" sz="2000" dirty="0">
                <a:solidFill>
                  <a:schemeClr val="tx1"/>
                </a:solidFill>
              </a:rPr>
              <a:t>Am I listening to the words of the song</a:t>
            </a:r>
            <a:r>
              <a:rPr lang="en-US" sz="2000" dirty="0" smtClean="0">
                <a:solidFill>
                  <a:schemeClr val="tx1"/>
                </a:solidFill>
              </a:rPr>
              <a:t>?</a:t>
            </a:r>
          </a:p>
          <a:p>
            <a:pPr marL="342900" indent="-342900" algn="l">
              <a:buFont typeface="Wingdings" panose="05000000000000000000" pitchFamily="2" charset="2"/>
              <a:buChar char="v"/>
            </a:pPr>
            <a:endParaRPr lang="en-US" sz="800" dirty="0">
              <a:solidFill>
                <a:schemeClr val="tx1"/>
              </a:solidFill>
            </a:endParaRPr>
          </a:p>
          <a:p>
            <a:pPr marL="342900" indent="-342900" algn="l">
              <a:buFont typeface="Wingdings" panose="05000000000000000000" pitchFamily="2" charset="2"/>
              <a:buChar char="v"/>
            </a:pPr>
            <a:r>
              <a:rPr lang="en-US" sz="2000" dirty="0">
                <a:solidFill>
                  <a:schemeClr val="tx1"/>
                </a:solidFill>
              </a:rPr>
              <a:t>Am I Giving Thanks to God </a:t>
            </a:r>
            <a:r>
              <a:rPr lang="en-US" sz="2000" dirty="0" smtClean="0">
                <a:solidFill>
                  <a:schemeClr val="tx1"/>
                </a:solidFill>
              </a:rPr>
              <a:t>?</a:t>
            </a:r>
          </a:p>
          <a:p>
            <a:pPr marL="342900" indent="-342900" algn="l">
              <a:buFont typeface="Wingdings" panose="05000000000000000000" pitchFamily="2" charset="2"/>
              <a:buChar char="v"/>
            </a:pPr>
            <a:endParaRPr lang="en-US" sz="800" dirty="0">
              <a:solidFill>
                <a:schemeClr val="tx1"/>
              </a:solidFill>
            </a:endParaRPr>
          </a:p>
          <a:p>
            <a:pPr marL="342900" indent="-342900" algn="l">
              <a:buFont typeface="Wingdings" panose="05000000000000000000" pitchFamily="2" charset="2"/>
              <a:buChar char="v"/>
            </a:pPr>
            <a:r>
              <a:rPr lang="en-US" sz="2000" dirty="0">
                <a:solidFill>
                  <a:schemeClr val="tx1"/>
                </a:solidFill>
              </a:rPr>
              <a:t>Is my Mind Clear when I am singing to the Lord</a:t>
            </a:r>
            <a:r>
              <a:rPr lang="en-US" sz="2000" dirty="0" smtClean="0">
                <a:solidFill>
                  <a:schemeClr val="tx1"/>
                </a:solidFill>
              </a:rPr>
              <a:t>?</a:t>
            </a:r>
          </a:p>
          <a:p>
            <a:pPr marL="342900" indent="-342900" algn="l">
              <a:buFont typeface="Wingdings" panose="05000000000000000000" pitchFamily="2" charset="2"/>
              <a:buChar char="v"/>
            </a:pPr>
            <a:endParaRPr lang="en-US" sz="800" dirty="0">
              <a:solidFill>
                <a:schemeClr val="tx1"/>
              </a:solidFill>
            </a:endParaRPr>
          </a:p>
          <a:p>
            <a:pPr marL="342900" indent="-342900" algn="l">
              <a:buFont typeface="Wingdings" panose="05000000000000000000" pitchFamily="2" charset="2"/>
              <a:buChar char="v"/>
            </a:pPr>
            <a:r>
              <a:rPr lang="en-US" sz="2000" dirty="0">
                <a:solidFill>
                  <a:schemeClr val="tx1"/>
                </a:solidFill>
              </a:rPr>
              <a:t>Am I edifying my Brother or my Sister if I am just mumbling some words </a:t>
            </a:r>
            <a:r>
              <a:rPr lang="en-US" sz="2000" dirty="0" smtClean="0">
                <a:solidFill>
                  <a:schemeClr val="tx1"/>
                </a:solidFill>
              </a:rPr>
              <a:t>?</a:t>
            </a:r>
          </a:p>
          <a:p>
            <a:pPr marL="342900" indent="-342900" algn="l">
              <a:buFont typeface="Wingdings" panose="05000000000000000000" pitchFamily="2" charset="2"/>
              <a:buChar char="v"/>
            </a:pPr>
            <a:endParaRPr lang="en-US" sz="800" dirty="0">
              <a:solidFill>
                <a:schemeClr val="tx1"/>
              </a:solidFill>
            </a:endParaRPr>
          </a:p>
          <a:p>
            <a:pPr marL="342900" indent="-342900" algn="l">
              <a:buFont typeface="Wingdings" panose="05000000000000000000" pitchFamily="2" charset="2"/>
              <a:buChar char="v"/>
            </a:pPr>
            <a:r>
              <a:rPr lang="en-US" sz="2000" dirty="0">
                <a:solidFill>
                  <a:schemeClr val="tx1"/>
                </a:solidFill>
              </a:rPr>
              <a:t>Am I edifying my Brother/ Sister if I am just sitting through the singing listening to others sing ? </a:t>
            </a:r>
            <a:endParaRPr lang="en-US" sz="2000" dirty="0" smtClean="0">
              <a:solidFill>
                <a:schemeClr val="tx1"/>
              </a:solidFill>
            </a:endParaRPr>
          </a:p>
          <a:p>
            <a:pPr marL="342900" indent="-342900" algn="l">
              <a:buFont typeface="Wingdings" panose="05000000000000000000" pitchFamily="2" charset="2"/>
              <a:buChar char="v"/>
            </a:pPr>
            <a:endParaRPr lang="en-US" sz="900" dirty="0">
              <a:solidFill>
                <a:schemeClr val="tx1"/>
              </a:solidFill>
            </a:endParaRPr>
          </a:p>
          <a:p>
            <a:pPr marL="342900" indent="-342900" algn="l">
              <a:buFont typeface="Wingdings" panose="05000000000000000000" pitchFamily="2" charset="2"/>
              <a:buChar char="v"/>
            </a:pPr>
            <a:r>
              <a:rPr lang="en-US" sz="2000" dirty="0">
                <a:solidFill>
                  <a:schemeClr val="tx1"/>
                </a:solidFill>
              </a:rPr>
              <a:t>Am I Happy to be at Worship ? </a:t>
            </a:r>
          </a:p>
          <a:p>
            <a:pPr marL="342900" indent="-342900" algn="l">
              <a:buFont typeface="Wingdings" panose="05000000000000000000" pitchFamily="2" charset="2"/>
              <a:buChar char="v"/>
            </a:pPr>
            <a:endParaRPr lang="en-US" dirty="0"/>
          </a:p>
        </p:txBody>
      </p:sp>
    </p:spTree>
    <p:extLst>
      <p:ext uri="{BB962C8B-B14F-4D97-AF65-F5344CB8AC3E}">
        <p14:creationId xmlns:p14="http://schemas.microsoft.com/office/powerpoint/2010/main" val="205879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2DA5ED-AC57-4D76-81E7-39E2B7337B34}"/>
              </a:ext>
            </a:extLst>
          </p:cNvPr>
          <p:cNvSpPr>
            <a:spLocks noGrp="1"/>
          </p:cNvSpPr>
          <p:nvPr>
            <p:ph type="title"/>
          </p:nvPr>
        </p:nvSpPr>
        <p:spPr>
          <a:xfrm>
            <a:off x="705470" y="242957"/>
            <a:ext cx="8596668" cy="1320800"/>
          </a:xfrm>
        </p:spPr>
        <p:txBody>
          <a:bodyPr>
            <a:normAutofit/>
          </a:bodyPr>
          <a:lstStyle/>
          <a:p>
            <a:pPr algn="ctr"/>
            <a:r>
              <a:rPr lang="en-US" sz="5400" b="1" dirty="0">
                <a:latin typeface="Algerian" panose="04020705040A02060702" pitchFamily="82" charset="0"/>
              </a:rPr>
              <a:t>By God’s Authority</a:t>
            </a:r>
          </a:p>
        </p:txBody>
      </p:sp>
      <p:sp>
        <p:nvSpPr>
          <p:cNvPr id="3" name="Content Placeholder 2">
            <a:extLst>
              <a:ext uri="{FF2B5EF4-FFF2-40B4-BE49-F238E27FC236}">
                <a16:creationId xmlns:a16="http://schemas.microsoft.com/office/drawing/2014/main" xmlns="" id="{5B8C5255-CB20-4B7F-8C70-96A13486C69C}"/>
              </a:ext>
            </a:extLst>
          </p:cNvPr>
          <p:cNvSpPr>
            <a:spLocks noGrp="1"/>
          </p:cNvSpPr>
          <p:nvPr>
            <p:ph idx="1"/>
          </p:nvPr>
        </p:nvSpPr>
        <p:spPr>
          <a:xfrm>
            <a:off x="394063" y="1589883"/>
            <a:ext cx="10515600" cy="4929118"/>
          </a:xfrm>
        </p:spPr>
        <p:txBody>
          <a:bodyPr>
            <a:normAutofit/>
          </a:bodyPr>
          <a:lstStyle/>
          <a:p>
            <a:pPr marL="0" indent="0" algn="just">
              <a:buNone/>
            </a:pPr>
            <a:r>
              <a:rPr lang="en-US" sz="1800" b="1" dirty="0"/>
              <a:t>The authority of God was imparted to his son, Jesus  </a:t>
            </a:r>
            <a:r>
              <a:rPr lang="en-US" sz="1800" b="1" dirty="0">
                <a:solidFill>
                  <a:srgbClr val="FF0000"/>
                </a:solidFill>
              </a:rPr>
              <a:t>( Matthew 28: 18,19 )</a:t>
            </a:r>
            <a:r>
              <a:rPr lang="en-US" sz="1800" b="1" dirty="0"/>
              <a:t>.  In turn, Jesus delegated His authority to spiritually –guided men who preached His Message and wrote it down for future generations   </a:t>
            </a:r>
            <a:r>
              <a:rPr lang="en-US" sz="1800" b="1" dirty="0">
                <a:solidFill>
                  <a:srgbClr val="FF0000"/>
                </a:solidFill>
              </a:rPr>
              <a:t>1</a:t>
            </a:r>
            <a:r>
              <a:rPr lang="en-US" sz="1800" b="1" dirty="0"/>
              <a:t> </a:t>
            </a:r>
            <a:r>
              <a:rPr lang="en-US" sz="1800" b="1" dirty="0">
                <a:solidFill>
                  <a:srgbClr val="FF0000"/>
                </a:solidFill>
              </a:rPr>
              <a:t>Thessalonians 2:13, 4:1,2 and 1 Corinthians 14:37.  Hebrews 8:6-7, 13</a:t>
            </a:r>
          </a:p>
          <a:p>
            <a:pPr marL="0" indent="0">
              <a:buNone/>
            </a:pPr>
            <a:r>
              <a:rPr lang="en-US" sz="1800" b="1" dirty="0"/>
              <a:t>God has </a:t>
            </a:r>
            <a:r>
              <a:rPr lang="en-US" sz="2400" b="1" i="1" u="sng" dirty="0">
                <a:solidFill>
                  <a:srgbClr val="FF0000"/>
                </a:solidFill>
              </a:rPr>
              <a:t>NEVER</a:t>
            </a:r>
            <a:r>
              <a:rPr lang="en-US" sz="1800" b="1" dirty="0"/>
              <a:t> Authorized the use of Instruments in the New Testament Worship.  </a:t>
            </a:r>
          </a:p>
          <a:p>
            <a:pPr marL="0" indent="0">
              <a:buNone/>
            </a:pPr>
            <a:r>
              <a:rPr lang="en-US" sz="1800" b="1" i="1" u="sng" dirty="0">
                <a:solidFill>
                  <a:srgbClr val="FF0000"/>
                </a:solidFill>
              </a:rPr>
              <a:t>Matt. 28: 18  </a:t>
            </a:r>
            <a:r>
              <a:rPr lang="en-US" sz="1800" b="1" dirty="0"/>
              <a:t>says “All power is given unto me in Heaven and in Earth”.</a:t>
            </a:r>
          </a:p>
          <a:p>
            <a:pPr marL="0" indent="0">
              <a:buNone/>
            </a:pPr>
            <a:r>
              <a:rPr lang="en-US" sz="1800" b="1" i="1" u="sng" dirty="0">
                <a:solidFill>
                  <a:srgbClr val="FF0000"/>
                </a:solidFill>
              </a:rPr>
              <a:t>1 Thessalonians 4:1,2  </a:t>
            </a:r>
            <a:r>
              <a:rPr lang="en-US" sz="1800" b="1" dirty="0"/>
              <a:t>“Teaches us that we are to Walk and Please God”</a:t>
            </a:r>
          </a:p>
          <a:p>
            <a:pPr marL="0" indent="0">
              <a:buNone/>
            </a:pPr>
            <a:r>
              <a:rPr lang="en-US" sz="1800" b="1" i="1" u="sng" dirty="0">
                <a:solidFill>
                  <a:srgbClr val="FF0000"/>
                </a:solidFill>
              </a:rPr>
              <a:t>Hebrews 8:6-7,13  </a:t>
            </a:r>
            <a:r>
              <a:rPr lang="en-US" sz="1800" b="1" dirty="0"/>
              <a:t>But now Hath he ordained a more excellent ministry, by how much he is the mediator of a better covenant , which was established upon better promises.  </a:t>
            </a:r>
          </a:p>
          <a:p>
            <a:pPr marL="0" indent="0">
              <a:buNone/>
            </a:pPr>
            <a:r>
              <a:rPr lang="en-US" sz="1800" b="1" dirty="0">
                <a:solidFill>
                  <a:srgbClr val="FF0000"/>
                </a:solidFill>
              </a:rPr>
              <a:t>V7</a:t>
            </a:r>
            <a:r>
              <a:rPr lang="en-US" sz="1800" b="1" dirty="0"/>
              <a:t>     For if that first covenant had been faultless, then should no place have been sought for the second.  </a:t>
            </a:r>
          </a:p>
          <a:p>
            <a:pPr marL="0" indent="0">
              <a:buNone/>
            </a:pPr>
            <a:r>
              <a:rPr lang="en-US" sz="1800" b="1" dirty="0">
                <a:solidFill>
                  <a:srgbClr val="FF0000"/>
                </a:solidFill>
              </a:rPr>
              <a:t>V 13  </a:t>
            </a:r>
            <a:r>
              <a:rPr lang="en-US" sz="1800" b="1" dirty="0"/>
              <a:t>In that he saith, A New covenant, he hath made the first Old, Now that which decayeth(obsolete) and waxeth (growing ) Old is ready to vanish away.</a:t>
            </a:r>
          </a:p>
        </p:txBody>
      </p:sp>
    </p:spTree>
    <p:extLst>
      <p:ext uri="{BB962C8B-B14F-4D97-AF65-F5344CB8AC3E}">
        <p14:creationId xmlns:p14="http://schemas.microsoft.com/office/powerpoint/2010/main" val="4055069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605E0E-BA52-4D35-A74F-C502723A6626}"/>
              </a:ext>
            </a:extLst>
          </p:cNvPr>
          <p:cNvSpPr>
            <a:spLocks noGrp="1"/>
          </p:cNvSpPr>
          <p:nvPr>
            <p:ph type="ctrTitle"/>
          </p:nvPr>
        </p:nvSpPr>
        <p:spPr>
          <a:xfrm>
            <a:off x="1524000" y="239300"/>
            <a:ext cx="9011478" cy="1655761"/>
          </a:xfrm>
        </p:spPr>
        <p:txBody>
          <a:bodyPr>
            <a:normAutofit fontScale="90000"/>
          </a:bodyPr>
          <a:lstStyle/>
          <a:p>
            <a:pPr algn="ctr"/>
            <a:r>
              <a:rPr lang="en-US" sz="4000" dirty="0">
                <a:latin typeface="Algerian" panose="04020705040A02060702" pitchFamily="82" charset="0"/>
              </a:rPr>
              <a:t>How did Instrumental Music find its’ way into Worship?  Was it Authorized?</a:t>
            </a:r>
          </a:p>
        </p:txBody>
      </p:sp>
      <p:sp>
        <p:nvSpPr>
          <p:cNvPr id="3" name="Subtitle 2">
            <a:extLst>
              <a:ext uri="{FF2B5EF4-FFF2-40B4-BE49-F238E27FC236}">
                <a16:creationId xmlns:a16="http://schemas.microsoft.com/office/drawing/2014/main" xmlns="" id="{DF80EDD0-BF3D-4196-9A1C-71A1BC5CF096}"/>
              </a:ext>
            </a:extLst>
          </p:cNvPr>
          <p:cNvSpPr>
            <a:spLocks noGrp="1"/>
          </p:cNvSpPr>
          <p:nvPr>
            <p:ph type="subTitle" idx="1"/>
          </p:nvPr>
        </p:nvSpPr>
        <p:spPr>
          <a:xfrm>
            <a:off x="474996" y="2358886"/>
            <a:ext cx="10667621" cy="4250919"/>
          </a:xfrm>
        </p:spPr>
        <p:txBody>
          <a:bodyPr/>
          <a:lstStyle/>
          <a:p>
            <a:pPr algn="l"/>
            <a:r>
              <a:rPr lang="en-US" sz="1900" dirty="0">
                <a:solidFill>
                  <a:schemeClr val="tx1"/>
                </a:solidFill>
              </a:rPr>
              <a:t>Pope Vitalian  in 666 AD is recorded as being the first to introduce an organ into a church worship</a:t>
            </a:r>
            <a:r>
              <a:rPr lang="en-US" dirty="0"/>
              <a:t>. </a:t>
            </a:r>
          </a:p>
        </p:txBody>
      </p:sp>
      <p:pic>
        <p:nvPicPr>
          <p:cNvPr id="1026" name="Picture 2" descr="Image result for picture of pope vitalian">
            <a:extLst>
              <a:ext uri="{FF2B5EF4-FFF2-40B4-BE49-F238E27FC236}">
                <a16:creationId xmlns:a16="http://schemas.microsoft.com/office/drawing/2014/main" xmlns="" id="{8A92E918-A1EA-4E29-B634-9D114C07B6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4405" y="3313043"/>
            <a:ext cx="3655426" cy="2912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338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67F715-6E2B-4C26-A713-DA2D27F1775F}"/>
              </a:ext>
            </a:extLst>
          </p:cNvPr>
          <p:cNvSpPr>
            <a:spLocks noGrp="1"/>
          </p:cNvSpPr>
          <p:nvPr>
            <p:ph type="title"/>
          </p:nvPr>
        </p:nvSpPr>
        <p:spPr/>
        <p:txBody>
          <a:bodyPr/>
          <a:lstStyle/>
          <a:p>
            <a:pPr algn="ctr"/>
            <a:r>
              <a:rPr lang="en-US" dirty="0" smtClean="0">
                <a:latin typeface="Algerian" panose="04020705040A02060702" pitchFamily="82" charset="0"/>
              </a:rPr>
              <a:t/>
            </a:r>
            <a:br>
              <a:rPr lang="en-US" dirty="0" smtClean="0">
                <a:latin typeface="Algerian" panose="04020705040A02060702" pitchFamily="82" charset="0"/>
              </a:rPr>
            </a:br>
            <a:r>
              <a:rPr lang="en-US" dirty="0" smtClean="0">
                <a:latin typeface="Algerian" panose="04020705040A02060702" pitchFamily="82" charset="0"/>
              </a:rPr>
              <a:t>The </a:t>
            </a:r>
            <a:r>
              <a:rPr lang="en-US" dirty="0">
                <a:latin typeface="Algerian" panose="04020705040A02060702" pitchFamily="82" charset="0"/>
              </a:rPr>
              <a:t>Organ Controversy </a:t>
            </a:r>
          </a:p>
        </p:txBody>
      </p:sp>
      <p:sp>
        <p:nvSpPr>
          <p:cNvPr id="3" name="Content Placeholder 2">
            <a:extLst>
              <a:ext uri="{FF2B5EF4-FFF2-40B4-BE49-F238E27FC236}">
                <a16:creationId xmlns:a16="http://schemas.microsoft.com/office/drawing/2014/main" xmlns="" id="{1B98A069-95FD-4F2D-A480-7BF7A4860593}"/>
              </a:ext>
            </a:extLst>
          </p:cNvPr>
          <p:cNvSpPr>
            <a:spLocks noGrp="1"/>
          </p:cNvSpPr>
          <p:nvPr>
            <p:ph idx="1"/>
          </p:nvPr>
        </p:nvSpPr>
        <p:spPr/>
        <p:txBody>
          <a:bodyPr/>
          <a:lstStyle/>
          <a:p>
            <a:pPr marL="0" indent="0">
              <a:buNone/>
            </a:pPr>
            <a:r>
              <a:rPr lang="en-US" dirty="0"/>
              <a:t>In 1054 the Organ play in worship caused the Catholic Church and the Eastern Orthodox Church led to a split.  </a:t>
            </a:r>
          </a:p>
          <a:p>
            <a:pPr marL="0" indent="0">
              <a:buNone/>
            </a:pPr>
            <a:endParaRPr lang="en-US" dirty="0"/>
          </a:p>
          <a:p>
            <a:pPr marL="0" indent="0">
              <a:buNone/>
            </a:pPr>
            <a:r>
              <a:rPr lang="en-US" dirty="0"/>
              <a:t>In the 1800’s, most </a:t>
            </a:r>
            <a:r>
              <a:rPr lang="en-US" dirty="0" smtClean="0"/>
              <a:t>Protestant </a:t>
            </a:r>
            <a:r>
              <a:rPr lang="en-US" dirty="0"/>
              <a:t>Churches did not use instruments and opposed instrumental music very strongly.</a:t>
            </a:r>
          </a:p>
        </p:txBody>
      </p:sp>
    </p:spTree>
    <p:extLst>
      <p:ext uri="{BB962C8B-B14F-4D97-AF65-F5344CB8AC3E}">
        <p14:creationId xmlns:p14="http://schemas.microsoft.com/office/powerpoint/2010/main" val="2235018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9D8FDA-4C6A-4234-B151-663306B260F5}"/>
              </a:ext>
            </a:extLst>
          </p:cNvPr>
          <p:cNvSpPr>
            <a:spLocks noGrp="1"/>
          </p:cNvSpPr>
          <p:nvPr>
            <p:ph type="title"/>
          </p:nvPr>
        </p:nvSpPr>
        <p:spPr>
          <a:xfrm>
            <a:off x="-126814" y="105091"/>
            <a:ext cx="10227417" cy="2539635"/>
          </a:xfrm>
        </p:spPr>
        <p:txBody>
          <a:bodyPr>
            <a:normAutofit/>
          </a:bodyPr>
          <a:lstStyle/>
          <a:p>
            <a:pPr algn="ctr"/>
            <a:r>
              <a:rPr lang="en-US" dirty="0">
                <a:latin typeface="Algerian" panose="04020705040A02060702" pitchFamily="82" charset="0"/>
              </a:rPr>
              <a:t>Men who opposed Instrumental Music</a:t>
            </a:r>
            <a:br>
              <a:rPr lang="en-US" dirty="0">
                <a:latin typeface="Algerian" panose="04020705040A02060702" pitchFamily="82" charset="0"/>
              </a:rPr>
            </a:br>
            <a:r>
              <a:rPr lang="en-US" dirty="0">
                <a:latin typeface="Algerian" panose="04020705040A02060702" pitchFamily="82" charset="0"/>
              </a:rPr>
              <a:t>but were not God’s authoritative Men, had Quotes on music in worship </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47E25027-AAAF-4433-BC16-31890007EABA}"/>
              </a:ext>
            </a:extLst>
          </p:cNvPr>
          <p:cNvSpPr>
            <a:spLocks noGrp="1"/>
          </p:cNvSpPr>
          <p:nvPr>
            <p:ph idx="1"/>
          </p:nvPr>
        </p:nvSpPr>
        <p:spPr>
          <a:xfrm>
            <a:off x="162950" y="2492425"/>
            <a:ext cx="10515600" cy="3441700"/>
          </a:xfrm>
        </p:spPr>
        <p:txBody>
          <a:bodyPr/>
          <a:lstStyle/>
          <a:p>
            <a:pPr marL="0" indent="0">
              <a:buNone/>
            </a:pPr>
            <a:r>
              <a:rPr lang="en-US" b="1" i="1" u="sng" dirty="0"/>
              <a:t>Martin Luther    </a:t>
            </a:r>
            <a:r>
              <a:rPr lang="en-US" dirty="0"/>
              <a:t>( founder of the Lutheran Church )</a:t>
            </a:r>
          </a:p>
          <a:p>
            <a:pPr marL="0" indent="0">
              <a:buNone/>
            </a:pPr>
            <a:r>
              <a:rPr lang="en-US" b="1" i="1" u="sng" dirty="0"/>
              <a:t>John Calvin         </a:t>
            </a:r>
            <a:r>
              <a:rPr lang="en-US" dirty="0"/>
              <a:t>( founder of the Presbyterian Church )</a:t>
            </a:r>
          </a:p>
          <a:p>
            <a:pPr marL="0" indent="0">
              <a:buNone/>
            </a:pPr>
            <a:r>
              <a:rPr lang="en-US" b="1" i="1" u="sng" dirty="0"/>
              <a:t>John Wesley       </a:t>
            </a:r>
            <a:r>
              <a:rPr lang="en-US" dirty="0"/>
              <a:t>( founder of the Methodist Church )</a:t>
            </a:r>
          </a:p>
          <a:p>
            <a:pPr marL="0" indent="0">
              <a:buNone/>
            </a:pPr>
            <a:r>
              <a:rPr lang="en-US" b="1" i="1" u="sng" dirty="0"/>
              <a:t>Charles Spurgeon  </a:t>
            </a:r>
            <a:r>
              <a:rPr lang="en-US" dirty="0"/>
              <a:t>( known as one of the great Baptist preachers, that seated thousands of people in a Metropolitan Tabernacle</a:t>
            </a:r>
          </a:p>
          <a:p>
            <a:pPr marL="0" indent="0">
              <a:buNone/>
            </a:pPr>
            <a:r>
              <a:rPr lang="en-US" b="1" i="1" u="sng" dirty="0"/>
              <a:t>Alexander Campbell   </a:t>
            </a:r>
            <a:r>
              <a:rPr lang="en-US" dirty="0"/>
              <a:t>( During the Restoration Movement )</a:t>
            </a:r>
          </a:p>
        </p:txBody>
      </p:sp>
    </p:spTree>
    <p:extLst>
      <p:ext uri="{BB962C8B-B14F-4D97-AF65-F5344CB8AC3E}">
        <p14:creationId xmlns:p14="http://schemas.microsoft.com/office/powerpoint/2010/main" val="2861166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C7AA9-E6BC-4C54-8797-08BC38599E82}"/>
              </a:ext>
            </a:extLst>
          </p:cNvPr>
          <p:cNvSpPr>
            <a:spLocks noGrp="1"/>
          </p:cNvSpPr>
          <p:nvPr>
            <p:ph type="title"/>
          </p:nvPr>
        </p:nvSpPr>
        <p:spPr/>
        <p:txBody>
          <a:bodyPr>
            <a:normAutofit/>
          </a:bodyPr>
          <a:lstStyle/>
          <a:p>
            <a:r>
              <a:rPr lang="en-US" sz="2400" dirty="0"/>
              <a:t>Martin Luther</a:t>
            </a:r>
          </a:p>
        </p:txBody>
      </p:sp>
      <p:pic>
        <p:nvPicPr>
          <p:cNvPr id="2050" name="Picture 2" descr="Image result for picture of martin luther founder of lutheran church">
            <a:extLst>
              <a:ext uri="{FF2B5EF4-FFF2-40B4-BE49-F238E27FC236}">
                <a16:creationId xmlns:a16="http://schemas.microsoft.com/office/drawing/2014/main" xmlns="" id="{B5374216-217A-4AB9-AFCC-B0429311508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470322" y="2527800"/>
            <a:ext cx="2883987" cy="3245983"/>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xmlns="" id="{209D221C-EA67-4003-B6B0-86D9DCF85543}"/>
              </a:ext>
            </a:extLst>
          </p:cNvPr>
          <p:cNvSpPr>
            <a:spLocks noGrp="1"/>
          </p:cNvSpPr>
          <p:nvPr>
            <p:ph type="body" sz="half" idx="2"/>
          </p:nvPr>
        </p:nvSpPr>
        <p:spPr/>
        <p:txBody>
          <a:bodyPr>
            <a:normAutofit/>
          </a:bodyPr>
          <a:lstStyle/>
          <a:p>
            <a:r>
              <a:rPr lang="en-US" sz="2200" dirty="0"/>
              <a:t>Founder of the Lutheran church</a:t>
            </a:r>
          </a:p>
        </p:txBody>
      </p:sp>
    </p:spTree>
    <p:extLst>
      <p:ext uri="{BB962C8B-B14F-4D97-AF65-F5344CB8AC3E}">
        <p14:creationId xmlns:p14="http://schemas.microsoft.com/office/powerpoint/2010/main" val="15702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5B4AEC-0B6F-4C72-8F1B-54DE5C33345D}"/>
              </a:ext>
            </a:extLst>
          </p:cNvPr>
          <p:cNvSpPr>
            <a:spLocks noGrp="1"/>
          </p:cNvSpPr>
          <p:nvPr>
            <p:ph type="title"/>
          </p:nvPr>
        </p:nvSpPr>
        <p:spPr/>
        <p:txBody>
          <a:bodyPr/>
          <a:lstStyle/>
          <a:p>
            <a:r>
              <a:rPr lang="en-US" dirty="0"/>
              <a:t>John Calvin</a:t>
            </a:r>
          </a:p>
        </p:txBody>
      </p:sp>
      <p:pic>
        <p:nvPicPr>
          <p:cNvPr id="6" name="Picture Placeholder 5">
            <a:extLst>
              <a:ext uri="{FF2B5EF4-FFF2-40B4-BE49-F238E27FC236}">
                <a16:creationId xmlns:a16="http://schemas.microsoft.com/office/drawing/2014/main" xmlns="" id="{C8E351C5-9DC0-4BFE-A25C-5850EDC2F30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28931" b="28931"/>
          <a:stretch>
            <a:fillRect/>
          </a:stretch>
        </p:blipFill>
        <p:spPr>
          <a:xfrm>
            <a:off x="743377" y="661184"/>
            <a:ext cx="6374876" cy="2744294"/>
          </a:xfrm>
        </p:spPr>
      </p:pic>
      <p:sp>
        <p:nvSpPr>
          <p:cNvPr id="4" name="Text Placeholder 3">
            <a:extLst>
              <a:ext uri="{FF2B5EF4-FFF2-40B4-BE49-F238E27FC236}">
                <a16:creationId xmlns:a16="http://schemas.microsoft.com/office/drawing/2014/main" xmlns="" id="{CE4706EC-63E6-446E-B301-23EA97BDE9E3}"/>
              </a:ext>
            </a:extLst>
          </p:cNvPr>
          <p:cNvSpPr>
            <a:spLocks noGrp="1"/>
          </p:cNvSpPr>
          <p:nvPr>
            <p:ph type="body" sz="half" idx="2"/>
          </p:nvPr>
        </p:nvSpPr>
        <p:spPr/>
        <p:txBody>
          <a:bodyPr>
            <a:normAutofit/>
          </a:bodyPr>
          <a:lstStyle/>
          <a:p>
            <a:r>
              <a:rPr lang="en-US" sz="3200" dirty="0"/>
              <a:t>Founder of the Presbyterian Church</a:t>
            </a:r>
          </a:p>
        </p:txBody>
      </p:sp>
    </p:spTree>
    <p:extLst>
      <p:ext uri="{BB962C8B-B14F-4D97-AF65-F5344CB8AC3E}">
        <p14:creationId xmlns:p14="http://schemas.microsoft.com/office/powerpoint/2010/main" val="134925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5364BB-0AAE-4D1D-9F91-F2E6C5EE122E}"/>
              </a:ext>
            </a:extLst>
          </p:cNvPr>
          <p:cNvSpPr>
            <a:spLocks noGrp="1"/>
          </p:cNvSpPr>
          <p:nvPr>
            <p:ph type="title"/>
          </p:nvPr>
        </p:nvSpPr>
        <p:spPr>
          <a:xfrm>
            <a:off x="1042020" y="0"/>
            <a:ext cx="8534400" cy="1507067"/>
          </a:xfrm>
        </p:spPr>
        <p:txBody>
          <a:bodyPr/>
          <a:lstStyle/>
          <a:p>
            <a:pPr algn="ctr"/>
            <a:r>
              <a:rPr lang="en-US" b="1" dirty="0">
                <a:latin typeface="Algerian" panose="04020705040A02060702" pitchFamily="82" charset="0"/>
              </a:rPr>
              <a:t/>
            </a:r>
            <a:br>
              <a:rPr lang="en-US" b="1" dirty="0">
                <a:latin typeface="Algerian" panose="04020705040A02060702" pitchFamily="82" charset="0"/>
              </a:rPr>
            </a:br>
            <a:r>
              <a:rPr lang="en-US" b="1" dirty="0">
                <a:latin typeface="Algerian" panose="04020705040A02060702" pitchFamily="82" charset="0"/>
              </a:rPr>
              <a:t>Old Testament Music</a:t>
            </a:r>
          </a:p>
        </p:txBody>
      </p:sp>
      <p:sp>
        <p:nvSpPr>
          <p:cNvPr id="3" name="Content Placeholder 2">
            <a:extLst>
              <a:ext uri="{FF2B5EF4-FFF2-40B4-BE49-F238E27FC236}">
                <a16:creationId xmlns:a16="http://schemas.microsoft.com/office/drawing/2014/main" xmlns="" id="{866D3D98-2569-4DB8-898B-1005590F5AA6}"/>
              </a:ext>
            </a:extLst>
          </p:cNvPr>
          <p:cNvSpPr>
            <a:spLocks noGrp="1"/>
          </p:cNvSpPr>
          <p:nvPr>
            <p:ph idx="1"/>
          </p:nvPr>
        </p:nvSpPr>
        <p:spPr>
          <a:xfrm>
            <a:off x="609600" y="1626946"/>
            <a:ext cx="10972800" cy="4351338"/>
          </a:xfrm>
        </p:spPr>
        <p:txBody>
          <a:bodyPr>
            <a:normAutofit/>
          </a:bodyPr>
          <a:lstStyle/>
          <a:p>
            <a:r>
              <a:rPr lang="en-US" sz="2400" dirty="0"/>
              <a:t>Musical Instruments were used widely for a variety of purposes</a:t>
            </a:r>
          </a:p>
          <a:p>
            <a:pPr>
              <a:buFont typeface="Wingdings" panose="05000000000000000000" pitchFamily="2" charset="2"/>
              <a:buChar char="v"/>
            </a:pPr>
            <a:endParaRPr lang="en-US" sz="1600" dirty="0"/>
          </a:p>
          <a:p>
            <a:pPr>
              <a:buFont typeface="Wingdings" panose="05000000000000000000" pitchFamily="2" charset="2"/>
              <a:buChar char="v"/>
            </a:pPr>
            <a:r>
              <a:rPr lang="en-US" sz="2000" dirty="0"/>
              <a:t>Returning Heroes of war were greeted with songs and tambourines </a:t>
            </a:r>
            <a:r>
              <a:rPr lang="en-US" sz="2000" dirty="0" smtClean="0"/>
              <a:t>  </a:t>
            </a:r>
            <a:r>
              <a:rPr lang="en-US" sz="2000" b="1" dirty="0">
                <a:solidFill>
                  <a:srgbClr val="FF0000"/>
                </a:solidFill>
              </a:rPr>
              <a:t>Judges </a:t>
            </a:r>
            <a:r>
              <a:rPr lang="en-US" sz="2000" b="1" dirty="0" smtClean="0">
                <a:solidFill>
                  <a:srgbClr val="FF0000"/>
                </a:solidFill>
              </a:rPr>
              <a:t>11:34;1 </a:t>
            </a:r>
            <a:r>
              <a:rPr lang="en-US" sz="2000" b="1" dirty="0">
                <a:solidFill>
                  <a:srgbClr val="FF0000"/>
                </a:solidFill>
              </a:rPr>
              <a:t>Sam. 18:6</a:t>
            </a:r>
          </a:p>
          <a:p>
            <a:pPr>
              <a:buFont typeface="Wingdings" panose="05000000000000000000" pitchFamily="2" charset="2"/>
              <a:buChar char="v"/>
            </a:pPr>
            <a:r>
              <a:rPr lang="en-US" sz="2000" dirty="0"/>
              <a:t>Instruments were used at the Installation of a new of </a:t>
            </a:r>
            <a:r>
              <a:rPr lang="en-US" sz="2000" dirty="0" smtClean="0"/>
              <a:t>King- </a:t>
            </a:r>
            <a:r>
              <a:rPr lang="en-US" sz="2000" b="1" dirty="0" smtClean="0">
                <a:solidFill>
                  <a:srgbClr val="FF0000"/>
                </a:solidFill>
              </a:rPr>
              <a:t>I</a:t>
            </a:r>
            <a:r>
              <a:rPr lang="en-US" sz="2000" b="1" dirty="0" smtClean="0">
                <a:solidFill>
                  <a:srgbClr val="FF0000"/>
                </a:solidFill>
              </a:rPr>
              <a:t> </a:t>
            </a:r>
            <a:r>
              <a:rPr lang="en-US" sz="2000" b="1" dirty="0">
                <a:solidFill>
                  <a:srgbClr val="FF0000"/>
                </a:solidFill>
              </a:rPr>
              <a:t>Kings 1:39,40    </a:t>
            </a:r>
          </a:p>
          <a:p>
            <a:pPr>
              <a:buFont typeface="Wingdings" panose="05000000000000000000" pitchFamily="2" charset="2"/>
              <a:buChar char="v"/>
            </a:pPr>
            <a:r>
              <a:rPr lang="en-US" sz="2000" dirty="0"/>
              <a:t>People used Musicians for Personal </a:t>
            </a:r>
            <a:r>
              <a:rPr lang="en-US" sz="2000" dirty="0" smtClean="0"/>
              <a:t>enjoyment- </a:t>
            </a:r>
            <a:r>
              <a:rPr lang="en-US" sz="2000" b="1" dirty="0" smtClean="0">
                <a:solidFill>
                  <a:srgbClr val="FF0000"/>
                </a:solidFill>
              </a:rPr>
              <a:t>Isaiah 5:12; Amos  </a:t>
            </a:r>
            <a:r>
              <a:rPr lang="en-US" sz="2000" b="1" dirty="0">
                <a:solidFill>
                  <a:srgbClr val="FF0000"/>
                </a:solidFill>
              </a:rPr>
              <a:t>6:5</a:t>
            </a:r>
          </a:p>
          <a:p>
            <a:pPr>
              <a:buFont typeface="Wingdings" panose="05000000000000000000" pitchFamily="2" charset="2"/>
              <a:buChar char="v"/>
            </a:pPr>
            <a:r>
              <a:rPr lang="en-US" sz="2000" dirty="0"/>
              <a:t>Songs were used for the Bereaved in times of </a:t>
            </a:r>
            <a:r>
              <a:rPr lang="en-US" sz="2000" dirty="0" smtClean="0"/>
              <a:t>sorrow- </a:t>
            </a:r>
            <a:r>
              <a:rPr lang="en-US" sz="2000" b="1" dirty="0" smtClean="0">
                <a:solidFill>
                  <a:srgbClr val="FF0000"/>
                </a:solidFill>
              </a:rPr>
              <a:t>II </a:t>
            </a:r>
            <a:r>
              <a:rPr lang="en-US" sz="2000" b="1" dirty="0" smtClean="0">
                <a:solidFill>
                  <a:srgbClr val="FF0000"/>
                </a:solidFill>
              </a:rPr>
              <a:t>Samuel 1:17-18</a:t>
            </a:r>
            <a:endParaRPr lang="en-US" sz="2000" b="1" dirty="0">
              <a:solidFill>
                <a:srgbClr val="FF0000"/>
              </a:solidFill>
            </a:endParaRPr>
          </a:p>
          <a:p>
            <a:pPr>
              <a:buFont typeface="Wingdings" panose="05000000000000000000" pitchFamily="2" charset="2"/>
              <a:buChar char="v"/>
            </a:pPr>
            <a:r>
              <a:rPr lang="en-US" sz="2000" dirty="0"/>
              <a:t>Songs and instruments were used to worship </a:t>
            </a:r>
            <a:r>
              <a:rPr lang="en-US" sz="2000" dirty="0" smtClean="0"/>
              <a:t>God- </a:t>
            </a:r>
            <a:r>
              <a:rPr lang="en-US" sz="2000" b="1" dirty="0" smtClean="0">
                <a:solidFill>
                  <a:srgbClr val="FF0000"/>
                </a:solidFill>
              </a:rPr>
              <a:t>II</a:t>
            </a:r>
            <a:r>
              <a:rPr lang="en-US" sz="2000" b="1" dirty="0" smtClean="0">
                <a:solidFill>
                  <a:srgbClr val="FF0000"/>
                </a:solidFill>
              </a:rPr>
              <a:t> </a:t>
            </a:r>
            <a:r>
              <a:rPr lang="en-US" sz="2000" b="1" dirty="0">
                <a:solidFill>
                  <a:srgbClr val="FF0000"/>
                </a:solidFill>
              </a:rPr>
              <a:t>Samuel 6:5</a:t>
            </a:r>
            <a:r>
              <a:rPr lang="en-US" sz="1600" dirty="0"/>
              <a:t>	</a:t>
            </a:r>
          </a:p>
        </p:txBody>
      </p:sp>
    </p:spTree>
    <p:extLst>
      <p:ext uri="{BB962C8B-B14F-4D97-AF65-F5344CB8AC3E}">
        <p14:creationId xmlns:p14="http://schemas.microsoft.com/office/powerpoint/2010/main" val="10727996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1620E7-1C08-46BE-87E5-0DF84F044B41}"/>
              </a:ext>
            </a:extLst>
          </p:cNvPr>
          <p:cNvSpPr>
            <a:spLocks noGrp="1"/>
          </p:cNvSpPr>
          <p:nvPr>
            <p:ph type="title"/>
          </p:nvPr>
        </p:nvSpPr>
        <p:spPr/>
        <p:txBody>
          <a:bodyPr>
            <a:normAutofit/>
          </a:bodyPr>
          <a:lstStyle/>
          <a:p>
            <a:r>
              <a:rPr lang="en-US" sz="2400" dirty="0"/>
              <a:t>John Wesley</a:t>
            </a:r>
          </a:p>
        </p:txBody>
      </p:sp>
      <p:pic>
        <p:nvPicPr>
          <p:cNvPr id="3074" name="Picture 2" descr="Image result for picture of john wesley church">
            <a:extLst>
              <a:ext uri="{FF2B5EF4-FFF2-40B4-BE49-F238E27FC236}">
                <a16:creationId xmlns:a16="http://schemas.microsoft.com/office/drawing/2014/main" xmlns="" id="{F217F958-4F95-4C20-9544-5A15C893F18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130847" y="2442753"/>
            <a:ext cx="2817018" cy="2795453"/>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xmlns="" id="{24436CE8-530A-40AB-8EB8-CC219075AE9F}"/>
              </a:ext>
            </a:extLst>
          </p:cNvPr>
          <p:cNvSpPr>
            <a:spLocks noGrp="1"/>
          </p:cNvSpPr>
          <p:nvPr>
            <p:ph type="body" sz="half" idx="2"/>
          </p:nvPr>
        </p:nvSpPr>
        <p:spPr/>
        <p:txBody>
          <a:bodyPr>
            <a:normAutofit/>
          </a:bodyPr>
          <a:lstStyle/>
          <a:p>
            <a:r>
              <a:rPr lang="en-US" sz="2200" dirty="0"/>
              <a:t>Founder of the Methodist Church</a:t>
            </a:r>
          </a:p>
        </p:txBody>
      </p:sp>
    </p:spTree>
    <p:extLst>
      <p:ext uri="{BB962C8B-B14F-4D97-AF65-F5344CB8AC3E}">
        <p14:creationId xmlns:p14="http://schemas.microsoft.com/office/powerpoint/2010/main" val="69420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0CB4ED-2FC4-4F2C-9D0D-5A3E95B1AA4B}"/>
              </a:ext>
            </a:extLst>
          </p:cNvPr>
          <p:cNvSpPr>
            <a:spLocks noGrp="1"/>
          </p:cNvSpPr>
          <p:nvPr>
            <p:ph type="title"/>
          </p:nvPr>
        </p:nvSpPr>
        <p:spPr>
          <a:xfrm>
            <a:off x="677334" y="1345474"/>
            <a:ext cx="3854528" cy="1201783"/>
          </a:xfrm>
        </p:spPr>
        <p:txBody>
          <a:bodyPr>
            <a:normAutofit/>
          </a:bodyPr>
          <a:lstStyle/>
          <a:p>
            <a:r>
              <a:rPr lang="en-US" sz="2400" dirty="0"/>
              <a:t>Charles Spurgeon</a:t>
            </a:r>
          </a:p>
        </p:txBody>
      </p:sp>
      <p:pic>
        <p:nvPicPr>
          <p:cNvPr id="4098" name="Picture 2" descr="Related image">
            <a:hlinkClick r:id="rId2"/>
            <a:extLst>
              <a:ext uri="{FF2B5EF4-FFF2-40B4-BE49-F238E27FC236}">
                <a16:creationId xmlns:a16="http://schemas.microsoft.com/office/drawing/2014/main" xmlns="" id="{1677CDC7-5B5D-4282-A20E-6BE85B42AC1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021200" y="2713054"/>
            <a:ext cx="3790854" cy="2786409"/>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xmlns="" id="{209E118F-D4EC-4A22-B6AE-38EB46513E0B}"/>
              </a:ext>
            </a:extLst>
          </p:cNvPr>
          <p:cNvSpPr>
            <a:spLocks noGrp="1"/>
          </p:cNvSpPr>
          <p:nvPr>
            <p:ph type="body" sz="half" idx="2"/>
          </p:nvPr>
        </p:nvSpPr>
        <p:spPr>
          <a:xfrm>
            <a:off x="690397" y="2894634"/>
            <a:ext cx="3854528" cy="2584449"/>
          </a:xfrm>
        </p:spPr>
        <p:txBody>
          <a:bodyPr>
            <a:normAutofit/>
          </a:bodyPr>
          <a:lstStyle/>
          <a:p>
            <a:r>
              <a:rPr lang="en-US" sz="2400" dirty="0"/>
              <a:t>Known as one of the greatest Baptist Preachers.  Preached in a Metropolitan tabernacle in London.</a:t>
            </a:r>
          </a:p>
        </p:txBody>
      </p:sp>
    </p:spTree>
    <p:extLst>
      <p:ext uri="{BB962C8B-B14F-4D97-AF65-F5344CB8AC3E}">
        <p14:creationId xmlns:p14="http://schemas.microsoft.com/office/powerpoint/2010/main" val="2889474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E1EED5-87FF-4CB3-9288-DC9FB4164E3A}"/>
              </a:ext>
            </a:extLst>
          </p:cNvPr>
          <p:cNvSpPr>
            <a:spLocks noGrp="1"/>
          </p:cNvSpPr>
          <p:nvPr>
            <p:ph type="title"/>
          </p:nvPr>
        </p:nvSpPr>
        <p:spPr/>
        <p:txBody>
          <a:bodyPr/>
          <a:lstStyle/>
          <a:p>
            <a:r>
              <a:rPr lang="en-US" dirty="0"/>
              <a:t>Alexander Campbell</a:t>
            </a:r>
          </a:p>
        </p:txBody>
      </p:sp>
      <p:pic>
        <p:nvPicPr>
          <p:cNvPr id="6146" name="Picture 2" descr="Image result for picture alexander campbell">
            <a:extLst>
              <a:ext uri="{FF2B5EF4-FFF2-40B4-BE49-F238E27FC236}">
                <a16:creationId xmlns:a16="http://schemas.microsoft.com/office/drawing/2014/main" xmlns="" id="{7A282B75-1353-450A-BAF6-E74D4F6BEBD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40856" y="1828800"/>
            <a:ext cx="3338688" cy="2926080"/>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xmlns="" id="{93AC1EC4-F782-4E94-AB3A-CAAEBF93D4F5}"/>
              </a:ext>
            </a:extLst>
          </p:cNvPr>
          <p:cNvSpPr>
            <a:spLocks noGrp="1"/>
          </p:cNvSpPr>
          <p:nvPr>
            <p:ph type="body" sz="half" idx="2"/>
          </p:nvPr>
        </p:nvSpPr>
        <p:spPr/>
        <p:txBody>
          <a:bodyPr>
            <a:normAutofit/>
          </a:bodyPr>
          <a:lstStyle/>
          <a:p>
            <a:r>
              <a:rPr lang="en-US" sz="2400" dirty="0"/>
              <a:t>Restoration Movement</a:t>
            </a:r>
          </a:p>
        </p:txBody>
      </p:sp>
    </p:spTree>
    <p:extLst>
      <p:ext uri="{BB962C8B-B14F-4D97-AF65-F5344CB8AC3E}">
        <p14:creationId xmlns:p14="http://schemas.microsoft.com/office/powerpoint/2010/main" val="1155852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74D3CC-911F-4088-983A-DB5C4C37B073}"/>
              </a:ext>
            </a:extLst>
          </p:cNvPr>
          <p:cNvSpPr>
            <a:spLocks noGrp="1"/>
          </p:cNvSpPr>
          <p:nvPr>
            <p:ph type="title"/>
          </p:nvPr>
        </p:nvSpPr>
        <p:spPr>
          <a:xfrm>
            <a:off x="838200" y="365125"/>
            <a:ext cx="8418342" cy="4912269"/>
          </a:xfrm>
        </p:spPr>
        <p:txBody>
          <a:bodyPr>
            <a:normAutofit/>
          </a:bodyPr>
          <a:lstStyle/>
          <a:p>
            <a:pPr algn="ctr"/>
            <a:r>
              <a:rPr lang="en-US" dirty="0" smtClean="0">
                <a:latin typeface="Algerian" panose="04020705040A02060702" pitchFamily="82" charset="0"/>
              </a:rPr>
              <a:t/>
            </a:r>
            <a:br>
              <a:rPr lang="en-US" dirty="0" smtClean="0">
                <a:latin typeface="Algerian" panose="04020705040A02060702" pitchFamily="82" charset="0"/>
              </a:rPr>
            </a:br>
            <a:r>
              <a:rPr lang="en-US" dirty="0">
                <a:latin typeface="Algerian" panose="04020705040A02060702" pitchFamily="82" charset="0"/>
              </a:rPr>
              <a:t/>
            </a:r>
            <a:br>
              <a:rPr lang="en-US" dirty="0">
                <a:latin typeface="Algerian" panose="04020705040A02060702" pitchFamily="82" charset="0"/>
              </a:rPr>
            </a:br>
            <a:r>
              <a:rPr lang="en-US" dirty="0" smtClean="0">
                <a:latin typeface="Algerian" panose="04020705040A02060702" pitchFamily="82" charset="0"/>
              </a:rPr>
              <a:t/>
            </a:r>
            <a:br>
              <a:rPr lang="en-US" dirty="0" smtClean="0">
                <a:latin typeface="Algerian" panose="04020705040A02060702" pitchFamily="82" charset="0"/>
              </a:rPr>
            </a:br>
            <a:r>
              <a:rPr lang="en-US" dirty="0" smtClean="0">
                <a:latin typeface="Algerian" panose="04020705040A02060702" pitchFamily="82" charset="0"/>
              </a:rPr>
              <a:t>Men </a:t>
            </a:r>
            <a:r>
              <a:rPr lang="en-US" dirty="0">
                <a:latin typeface="Algerian" panose="04020705040A02060702" pitchFamily="82" charset="0"/>
              </a:rPr>
              <a:t>who were supportive of Instrumental Music</a:t>
            </a:r>
            <a:br>
              <a:rPr lang="en-US" dirty="0">
                <a:latin typeface="Algerian" panose="04020705040A02060702" pitchFamily="82" charset="0"/>
              </a:rPr>
            </a:br>
            <a:r>
              <a:rPr lang="en-US" dirty="0">
                <a:latin typeface="Algerian" panose="04020705040A02060702" pitchFamily="82" charset="0"/>
              </a:rPr>
              <a:t>but were not God’s authoritative Men, had Quotes on music in worship</a:t>
            </a:r>
            <a:endParaRPr lang="en-US" dirty="0"/>
          </a:p>
        </p:txBody>
      </p:sp>
    </p:spTree>
    <p:extLst>
      <p:ext uri="{BB962C8B-B14F-4D97-AF65-F5344CB8AC3E}">
        <p14:creationId xmlns:p14="http://schemas.microsoft.com/office/powerpoint/2010/main" val="4279316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522A82-B097-4E0B-B890-8B76F0C39F32}"/>
              </a:ext>
            </a:extLst>
          </p:cNvPr>
          <p:cNvSpPr>
            <a:spLocks noGrp="1"/>
          </p:cNvSpPr>
          <p:nvPr>
            <p:ph type="title"/>
          </p:nvPr>
        </p:nvSpPr>
        <p:spPr>
          <a:xfrm>
            <a:off x="838200" y="365126"/>
            <a:ext cx="7292926" cy="1984180"/>
          </a:xfrm>
        </p:spPr>
        <p:txBody>
          <a:bodyPr/>
          <a:lstStyle/>
          <a:p>
            <a:r>
              <a:rPr lang="en-US" dirty="0"/>
              <a:t>L. L. Pinkerton, Isaac Errett and J.H. Garrison </a:t>
            </a:r>
          </a:p>
        </p:txBody>
      </p:sp>
      <p:pic>
        <p:nvPicPr>
          <p:cNvPr id="5122" name="Picture 2" descr="Related image">
            <a:hlinkClick r:id="rId2"/>
            <a:extLst>
              <a:ext uri="{FF2B5EF4-FFF2-40B4-BE49-F238E27FC236}">
                <a16:creationId xmlns:a16="http://schemas.microsoft.com/office/drawing/2014/main" xmlns="" id="{9EAE4D2D-4A81-4AFE-8841-C6BCF34F254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1350498" y="2450475"/>
            <a:ext cx="2409496" cy="280335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picture isaac errett">
            <a:extLst>
              <a:ext uri="{FF2B5EF4-FFF2-40B4-BE49-F238E27FC236}">
                <a16:creationId xmlns:a16="http://schemas.microsoft.com/office/drawing/2014/main" xmlns="" id="{8C2B6A0F-3569-419D-AFC1-46DB174BD437}"/>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tretch>
            <a:fillRect/>
          </a:stretch>
        </p:blipFill>
        <p:spPr bwMode="auto">
          <a:xfrm>
            <a:off x="5255395" y="2757268"/>
            <a:ext cx="2540817" cy="1772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342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F310C-DC33-44C5-82C2-50C551535418}"/>
              </a:ext>
            </a:extLst>
          </p:cNvPr>
          <p:cNvSpPr>
            <a:spLocks noGrp="1"/>
          </p:cNvSpPr>
          <p:nvPr>
            <p:ph type="ctrTitle"/>
          </p:nvPr>
        </p:nvSpPr>
        <p:spPr>
          <a:xfrm>
            <a:off x="1524000" y="530087"/>
            <a:ext cx="9144000" cy="1655762"/>
          </a:xfrm>
        </p:spPr>
        <p:txBody>
          <a:bodyPr/>
          <a:lstStyle/>
          <a:p>
            <a:pPr algn="ctr"/>
            <a:r>
              <a:rPr lang="en-US" dirty="0">
                <a:latin typeface="Algerian" panose="04020705040A02060702" pitchFamily="82" charset="0"/>
              </a:rPr>
              <a:t>PSALLO</a:t>
            </a:r>
          </a:p>
        </p:txBody>
      </p:sp>
      <p:sp>
        <p:nvSpPr>
          <p:cNvPr id="3" name="Subtitle 2">
            <a:extLst>
              <a:ext uri="{FF2B5EF4-FFF2-40B4-BE49-F238E27FC236}">
                <a16:creationId xmlns:a16="http://schemas.microsoft.com/office/drawing/2014/main" xmlns="" id="{1764D68B-560D-4EA2-A641-E23F85F6F474}"/>
              </a:ext>
            </a:extLst>
          </p:cNvPr>
          <p:cNvSpPr>
            <a:spLocks noGrp="1"/>
          </p:cNvSpPr>
          <p:nvPr>
            <p:ph type="subTitle" idx="1"/>
          </p:nvPr>
        </p:nvSpPr>
        <p:spPr>
          <a:xfrm>
            <a:off x="1087902" y="2255151"/>
            <a:ext cx="9144000" cy="2417001"/>
          </a:xfrm>
        </p:spPr>
        <p:txBody>
          <a:bodyPr>
            <a:normAutofit/>
          </a:bodyPr>
          <a:lstStyle/>
          <a:p>
            <a:pPr algn="just"/>
            <a:r>
              <a:rPr lang="en-US" sz="2000" dirty="0"/>
              <a:t>They said there was support for the word for the use of instruments in the meaning of the word Psallo, but later insisted that they were permitted and not required, to do what God had commanded.  They referred to the </a:t>
            </a:r>
            <a:r>
              <a:rPr lang="en-US" sz="2000" b="1" dirty="0">
                <a:solidFill>
                  <a:srgbClr val="FF0000"/>
                </a:solidFill>
              </a:rPr>
              <a:t>FEELINGS</a:t>
            </a:r>
            <a:r>
              <a:rPr lang="en-US" sz="2000" dirty="0"/>
              <a:t> of devotion </a:t>
            </a:r>
            <a:r>
              <a:rPr lang="en-US" sz="2000" b="1" dirty="0">
                <a:solidFill>
                  <a:srgbClr val="FF0000"/>
                </a:solidFill>
              </a:rPr>
              <a:t>AROUSED</a:t>
            </a:r>
            <a:r>
              <a:rPr lang="en-US" sz="2000" dirty="0"/>
              <a:t> by </a:t>
            </a:r>
            <a:r>
              <a:rPr lang="en-US" sz="2000" b="1" dirty="0">
                <a:solidFill>
                  <a:srgbClr val="FF0000"/>
                </a:solidFill>
              </a:rPr>
              <a:t>INSTRUMENTS</a:t>
            </a:r>
            <a:r>
              <a:rPr lang="en-US" sz="2000" dirty="0"/>
              <a:t> in an </a:t>
            </a:r>
            <a:r>
              <a:rPr lang="en-US" sz="2000" b="1" dirty="0">
                <a:solidFill>
                  <a:srgbClr val="FF0000"/>
                </a:solidFill>
              </a:rPr>
              <a:t>Emotional</a:t>
            </a:r>
            <a:r>
              <a:rPr lang="en-US" sz="2000" dirty="0"/>
              <a:t> appeal for the church to accept them </a:t>
            </a:r>
          </a:p>
        </p:txBody>
      </p:sp>
    </p:spTree>
    <p:extLst>
      <p:ext uri="{BB962C8B-B14F-4D97-AF65-F5344CB8AC3E}">
        <p14:creationId xmlns:p14="http://schemas.microsoft.com/office/powerpoint/2010/main" val="1370799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80E024-B3C5-4629-B519-DA3CEC9125A5}"/>
              </a:ext>
            </a:extLst>
          </p:cNvPr>
          <p:cNvSpPr>
            <a:spLocks noGrp="1"/>
          </p:cNvSpPr>
          <p:nvPr>
            <p:ph type="ctrTitle"/>
          </p:nvPr>
        </p:nvSpPr>
        <p:spPr>
          <a:xfrm>
            <a:off x="1431235" y="340485"/>
            <a:ext cx="9144000" cy="587167"/>
          </a:xfrm>
        </p:spPr>
        <p:txBody>
          <a:bodyPr>
            <a:noAutofit/>
          </a:bodyPr>
          <a:lstStyle/>
          <a:p>
            <a:pPr algn="ctr"/>
            <a:r>
              <a:rPr lang="en-US" sz="4400" dirty="0">
                <a:latin typeface="Algerian" panose="04020705040A02060702" pitchFamily="82" charset="0"/>
              </a:rPr>
              <a:t>Resistance to Gods Word</a:t>
            </a:r>
          </a:p>
        </p:txBody>
      </p:sp>
      <p:sp>
        <p:nvSpPr>
          <p:cNvPr id="3" name="Subtitle 2">
            <a:extLst>
              <a:ext uri="{FF2B5EF4-FFF2-40B4-BE49-F238E27FC236}">
                <a16:creationId xmlns:a16="http://schemas.microsoft.com/office/drawing/2014/main" xmlns="" id="{A70F5575-3044-4470-8130-B64996B00955}"/>
              </a:ext>
            </a:extLst>
          </p:cNvPr>
          <p:cNvSpPr>
            <a:spLocks noGrp="1"/>
          </p:cNvSpPr>
          <p:nvPr>
            <p:ph type="subTitle" idx="1"/>
          </p:nvPr>
        </p:nvSpPr>
        <p:spPr>
          <a:xfrm>
            <a:off x="1179444" y="1338470"/>
            <a:ext cx="9766852" cy="4916556"/>
          </a:xfrm>
        </p:spPr>
        <p:txBody>
          <a:bodyPr>
            <a:normAutofit/>
          </a:bodyPr>
          <a:lstStyle/>
          <a:p>
            <a:pPr algn="just"/>
            <a:r>
              <a:rPr lang="en-US" dirty="0">
                <a:solidFill>
                  <a:schemeClr val="tx1"/>
                </a:solidFill>
              </a:rPr>
              <a:t>The resistance to instrumental Music is already crumbling in some of the Lords churches today because there are compelling new arguments to change peoples mind, WHY  because a growing number of Christians have not learned the lessons of the past.</a:t>
            </a:r>
          </a:p>
          <a:p>
            <a:pPr algn="just"/>
            <a:endParaRPr lang="en-US" dirty="0">
              <a:solidFill>
                <a:schemeClr val="tx1"/>
              </a:solidFill>
            </a:endParaRPr>
          </a:p>
          <a:p>
            <a:pPr marL="342900" indent="-342900" algn="l">
              <a:buFont typeface="Wingdings" panose="05000000000000000000" pitchFamily="2" charset="2"/>
              <a:buChar char="v"/>
            </a:pPr>
            <a:r>
              <a:rPr lang="en-US" dirty="0">
                <a:solidFill>
                  <a:schemeClr val="tx1"/>
                </a:solidFill>
              </a:rPr>
              <a:t>Lets look at the book of  Judges chapter 2</a:t>
            </a:r>
          </a:p>
          <a:p>
            <a:pPr algn="l"/>
            <a:endParaRPr lang="en-US" dirty="0">
              <a:solidFill>
                <a:schemeClr val="tx1"/>
              </a:solidFill>
            </a:endParaRPr>
          </a:p>
          <a:p>
            <a:pPr marL="342900" indent="-342900" algn="l">
              <a:buFont typeface="Wingdings" panose="05000000000000000000" pitchFamily="2" charset="2"/>
              <a:buChar char="v"/>
            </a:pPr>
            <a:r>
              <a:rPr lang="en-US" dirty="0">
                <a:solidFill>
                  <a:schemeClr val="tx1"/>
                </a:solidFill>
              </a:rPr>
              <a:t>I Samuel 8: 19- 20</a:t>
            </a:r>
          </a:p>
          <a:p>
            <a:pPr algn="l"/>
            <a:endParaRPr lang="en-US" dirty="0">
              <a:solidFill>
                <a:schemeClr val="tx1"/>
              </a:solidFill>
            </a:endParaRPr>
          </a:p>
          <a:p>
            <a:pPr marL="342900" indent="-342900" algn="l">
              <a:buFont typeface="Wingdings" panose="05000000000000000000" pitchFamily="2" charset="2"/>
              <a:buChar char="v"/>
            </a:pPr>
            <a:r>
              <a:rPr lang="en-US" dirty="0">
                <a:solidFill>
                  <a:schemeClr val="tx1"/>
                </a:solidFill>
              </a:rPr>
              <a:t>Identity of the New Testament </a:t>
            </a:r>
            <a:r>
              <a:rPr lang="en-US" dirty="0" smtClean="0">
                <a:solidFill>
                  <a:schemeClr val="tx1"/>
                </a:solidFill>
              </a:rPr>
              <a:t>Church</a:t>
            </a:r>
          </a:p>
          <a:p>
            <a:pPr marL="342900" indent="-342900" algn="l">
              <a:buFont typeface="Wingdings" panose="05000000000000000000" pitchFamily="2" charset="2"/>
              <a:buChar char="v"/>
            </a:pPr>
            <a:endParaRPr lang="en-US" dirty="0">
              <a:solidFill>
                <a:schemeClr val="tx1"/>
              </a:solidFill>
            </a:endParaRPr>
          </a:p>
          <a:p>
            <a:pPr marL="342900" indent="-342900" algn="l">
              <a:buFont typeface="Wingdings" panose="05000000000000000000" pitchFamily="2" charset="2"/>
              <a:buChar char="v"/>
            </a:pPr>
            <a:r>
              <a:rPr lang="en-US" dirty="0">
                <a:solidFill>
                  <a:schemeClr val="tx1"/>
                </a:solidFill>
              </a:rPr>
              <a:t>Ephesians 5:19  and  11 Peter 1:3</a:t>
            </a:r>
          </a:p>
        </p:txBody>
      </p:sp>
    </p:spTree>
    <p:extLst>
      <p:ext uri="{BB962C8B-B14F-4D97-AF65-F5344CB8AC3E}">
        <p14:creationId xmlns:p14="http://schemas.microsoft.com/office/powerpoint/2010/main" val="2513128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E74A69-D495-478E-8435-AF55B84655EA}"/>
              </a:ext>
            </a:extLst>
          </p:cNvPr>
          <p:cNvSpPr>
            <a:spLocks noGrp="1"/>
          </p:cNvSpPr>
          <p:nvPr>
            <p:ph type="title"/>
          </p:nvPr>
        </p:nvSpPr>
        <p:spPr>
          <a:xfrm>
            <a:off x="677334" y="609600"/>
            <a:ext cx="8596668" cy="715617"/>
          </a:xfrm>
        </p:spPr>
        <p:txBody>
          <a:bodyPr/>
          <a:lstStyle/>
          <a:p>
            <a:pPr algn="ctr"/>
            <a:r>
              <a:rPr lang="en-US" b="1" dirty="0"/>
              <a:t>I LOVE TO PRAISE HIS NAME</a:t>
            </a:r>
          </a:p>
        </p:txBody>
      </p:sp>
      <p:sp>
        <p:nvSpPr>
          <p:cNvPr id="3" name="Content Placeholder 2">
            <a:extLst>
              <a:ext uri="{FF2B5EF4-FFF2-40B4-BE49-F238E27FC236}">
                <a16:creationId xmlns:a16="http://schemas.microsoft.com/office/drawing/2014/main" xmlns="" id="{502B709D-8601-4EBE-9C92-0BCDD845A069}"/>
              </a:ext>
            </a:extLst>
          </p:cNvPr>
          <p:cNvSpPr>
            <a:spLocks noGrp="1"/>
          </p:cNvSpPr>
          <p:nvPr>
            <p:ph idx="1"/>
          </p:nvPr>
        </p:nvSpPr>
        <p:spPr>
          <a:xfrm>
            <a:off x="677333" y="1325217"/>
            <a:ext cx="9579849" cy="5314122"/>
          </a:xfrm>
        </p:spPr>
        <p:txBody>
          <a:bodyPr>
            <a:normAutofit/>
          </a:bodyPr>
          <a:lstStyle/>
          <a:p>
            <a:r>
              <a:rPr lang="en-US" dirty="0"/>
              <a:t>I love to praise him ( I love to praise his name)</a:t>
            </a:r>
          </a:p>
          <a:p>
            <a:r>
              <a:rPr lang="en-US" dirty="0"/>
              <a:t>I love to praise him ( I love to praise his name)</a:t>
            </a:r>
          </a:p>
          <a:p>
            <a:r>
              <a:rPr lang="en-US" dirty="0"/>
              <a:t>I love to praise him ( I love to praise his name)</a:t>
            </a:r>
          </a:p>
          <a:p>
            <a:r>
              <a:rPr lang="en-US" dirty="0"/>
              <a:t>I love to praise his holy name.</a:t>
            </a:r>
          </a:p>
          <a:p>
            <a:endParaRPr lang="en-US" dirty="0"/>
          </a:p>
          <a:p>
            <a:r>
              <a:rPr lang="en-US" dirty="0"/>
              <a:t>He’s my rock ( He’s my rock, my rock, my sword and shield)</a:t>
            </a:r>
          </a:p>
          <a:p>
            <a:r>
              <a:rPr lang="en-US" dirty="0"/>
              <a:t>He’s the wheel, (He’s the wheel, in the middle of the wheel)</a:t>
            </a:r>
          </a:p>
          <a:p>
            <a:r>
              <a:rPr lang="en-US" dirty="0"/>
              <a:t>I know he’ll never, (I know he’ll never, never, let me down)</a:t>
            </a:r>
          </a:p>
          <a:p>
            <a:r>
              <a:rPr lang="en-US" dirty="0"/>
              <a:t>He’s just a jewel, (He’s just a jewel that I have found)</a:t>
            </a:r>
          </a:p>
          <a:p>
            <a:r>
              <a:rPr lang="en-US" dirty="0"/>
              <a:t>We’re singing hallelujah, (Hallelujah, hallelujah, I love to praise his name)</a:t>
            </a:r>
          </a:p>
          <a:p>
            <a:r>
              <a:rPr lang="en-US" dirty="0"/>
              <a:t>Keep singing hallelujah, ( Hallelujah, hallelujah, I love to praise his name)</a:t>
            </a:r>
          </a:p>
          <a:p>
            <a:r>
              <a:rPr lang="en-US" dirty="0"/>
              <a:t>Oh Hallelujah, (hallelujah, hallelujah, I love to praise his name)</a:t>
            </a:r>
          </a:p>
          <a:p>
            <a:r>
              <a:rPr lang="en-US" dirty="0"/>
              <a:t>I love to ( I love to praise His holy name)</a:t>
            </a:r>
          </a:p>
        </p:txBody>
      </p:sp>
    </p:spTree>
    <p:extLst>
      <p:ext uri="{BB962C8B-B14F-4D97-AF65-F5344CB8AC3E}">
        <p14:creationId xmlns:p14="http://schemas.microsoft.com/office/powerpoint/2010/main" val="3042888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77A7F7-9A88-4DC6-A7FE-4E7008110778}"/>
              </a:ext>
            </a:extLst>
          </p:cNvPr>
          <p:cNvSpPr>
            <a:spLocks noGrp="1"/>
          </p:cNvSpPr>
          <p:nvPr>
            <p:ph type="title"/>
          </p:nvPr>
        </p:nvSpPr>
        <p:spPr>
          <a:xfrm>
            <a:off x="812074" y="396618"/>
            <a:ext cx="10515600" cy="1073426"/>
          </a:xfrm>
        </p:spPr>
        <p:txBody>
          <a:bodyPr>
            <a:normAutofit/>
          </a:bodyPr>
          <a:lstStyle/>
          <a:p>
            <a:r>
              <a:rPr lang="en-US" dirty="0"/>
              <a:t>Is Singing a Requirement of God’s Worship</a:t>
            </a:r>
          </a:p>
        </p:txBody>
      </p:sp>
      <p:sp>
        <p:nvSpPr>
          <p:cNvPr id="3" name="Content Placeholder 2">
            <a:extLst>
              <a:ext uri="{FF2B5EF4-FFF2-40B4-BE49-F238E27FC236}">
                <a16:creationId xmlns:a16="http://schemas.microsoft.com/office/drawing/2014/main" xmlns="" id="{9C930304-1BEE-4A2B-9369-6D258B77A1DE}"/>
              </a:ext>
            </a:extLst>
          </p:cNvPr>
          <p:cNvSpPr>
            <a:spLocks noGrp="1"/>
          </p:cNvSpPr>
          <p:nvPr>
            <p:ph idx="1"/>
          </p:nvPr>
        </p:nvSpPr>
        <p:spPr>
          <a:xfrm>
            <a:off x="274151" y="1699743"/>
            <a:ext cx="10112996" cy="4661868"/>
          </a:xfrm>
        </p:spPr>
        <p:txBody>
          <a:bodyPr>
            <a:normAutofit lnSpcReduction="10000"/>
          </a:bodyPr>
          <a:lstStyle/>
          <a:p>
            <a:pPr algn="just"/>
            <a:r>
              <a:rPr lang="en-US" sz="2400" dirty="0"/>
              <a:t>Singing has always been a requirement of God to worship him.  Man must follow the desires of God in how we worship him.  When Israel failed to tithe properly, it was robbing God of what was due him and they were guilty of sin  </a:t>
            </a:r>
            <a:r>
              <a:rPr lang="en-US" sz="2400" b="1" i="1" u="sng" dirty="0">
                <a:solidFill>
                  <a:srgbClr val="FF0000"/>
                </a:solidFill>
              </a:rPr>
              <a:t>( Malachi  3:8 ).  </a:t>
            </a:r>
            <a:r>
              <a:rPr lang="en-US" sz="2400" dirty="0"/>
              <a:t>A Christian who fails to worship God properly sins against Him as well</a:t>
            </a:r>
            <a:r>
              <a:rPr lang="en-US" sz="2400" dirty="0" smtClean="0"/>
              <a:t>.</a:t>
            </a:r>
          </a:p>
          <a:p>
            <a:pPr marL="0" indent="0" algn="just">
              <a:buNone/>
            </a:pPr>
            <a:endParaRPr lang="en-US" sz="2400" dirty="0"/>
          </a:p>
          <a:p>
            <a:r>
              <a:rPr lang="en-US" sz="2400" dirty="0"/>
              <a:t>Moses explains the reason of the deaths of 2 young men who lost their lives while worshipping God.   </a:t>
            </a:r>
            <a:r>
              <a:rPr lang="en-US" sz="2400" b="1" i="1" u="sng" dirty="0">
                <a:solidFill>
                  <a:srgbClr val="FF0000"/>
                </a:solidFill>
              </a:rPr>
              <a:t>( Leviticus 10:3 )</a:t>
            </a:r>
            <a:endParaRPr lang="en-US" sz="1600" b="1" i="1" u="sng" dirty="0">
              <a:solidFill>
                <a:srgbClr val="FF0000"/>
              </a:solidFill>
            </a:endParaRPr>
          </a:p>
          <a:p>
            <a:pPr marL="0" indent="0">
              <a:buNone/>
            </a:pPr>
            <a:endParaRPr lang="en-US" sz="2400" dirty="0"/>
          </a:p>
          <a:p>
            <a:r>
              <a:rPr lang="en-US" sz="2400" dirty="0"/>
              <a:t>Any one who considers singing in worship to be irrelevant should consider God’s reaction to how incense was offered in worship on one occasion in </a:t>
            </a:r>
            <a:r>
              <a:rPr lang="en-US" sz="2400" b="1" i="1" u="sng" dirty="0">
                <a:solidFill>
                  <a:srgbClr val="FF0000"/>
                </a:solidFill>
              </a:rPr>
              <a:t>Leviticus</a:t>
            </a:r>
            <a:r>
              <a:rPr lang="en-US" sz="2400" dirty="0"/>
              <a:t> </a:t>
            </a:r>
            <a:r>
              <a:rPr lang="en-US" sz="2400" b="1" i="1" u="sng" dirty="0">
                <a:solidFill>
                  <a:srgbClr val="FF0000"/>
                </a:solidFill>
              </a:rPr>
              <a:t>chapter 10</a:t>
            </a:r>
            <a:r>
              <a:rPr lang="en-US" sz="2400" dirty="0"/>
              <a:t>.  </a:t>
            </a:r>
          </a:p>
        </p:txBody>
      </p:sp>
    </p:spTree>
    <p:extLst>
      <p:ext uri="{BB962C8B-B14F-4D97-AF65-F5344CB8AC3E}">
        <p14:creationId xmlns:p14="http://schemas.microsoft.com/office/powerpoint/2010/main" val="1738564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91E3EA-A791-4495-9B91-857B1E657A27}"/>
              </a:ext>
            </a:extLst>
          </p:cNvPr>
          <p:cNvSpPr>
            <a:spLocks noGrp="1"/>
          </p:cNvSpPr>
          <p:nvPr>
            <p:ph type="title"/>
          </p:nvPr>
        </p:nvSpPr>
        <p:spPr>
          <a:xfrm>
            <a:off x="1042021" y="0"/>
            <a:ext cx="8534400" cy="1507067"/>
          </a:xfrm>
        </p:spPr>
        <p:txBody>
          <a:bodyPr/>
          <a:lstStyle/>
          <a:p>
            <a:pPr algn="ctr"/>
            <a:r>
              <a:rPr lang="en-US" dirty="0">
                <a:latin typeface="Algerian" panose="04020705040A02060702" pitchFamily="82" charset="0"/>
              </a:rPr>
              <a:t/>
            </a:r>
            <a:br>
              <a:rPr lang="en-US" dirty="0">
                <a:latin typeface="Algerian" panose="04020705040A02060702" pitchFamily="82" charset="0"/>
              </a:rPr>
            </a:br>
            <a:r>
              <a:rPr lang="en-US" dirty="0">
                <a:latin typeface="Algerian" panose="04020705040A02060702" pitchFamily="82" charset="0"/>
              </a:rPr>
              <a:t>A look at King David</a:t>
            </a:r>
          </a:p>
        </p:txBody>
      </p:sp>
      <p:sp>
        <p:nvSpPr>
          <p:cNvPr id="3" name="Content Placeholder 2">
            <a:extLst>
              <a:ext uri="{FF2B5EF4-FFF2-40B4-BE49-F238E27FC236}">
                <a16:creationId xmlns:a16="http://schemas.microsoft.com/office/drawing/2014/main" xmlns="" id="{95AB4FB1-9174-473C-9511-361C3DAE1DEE}"/>
              </a:ext>
            </a:extLst>
          </p:cNvPr>
          <p:cNvSpPr>
            <a:spLocks noGrp="1"/>
          </p:cNvSpPr>
          <p:nvPr>
            <p:ph idx="1"/>
          </p:nvPr>
        </p:nvSpPr>
        <p:spPr>
          <a:xfrm>
            <a:off x="450574" y="1686171"/>
            <a:ext cx="11290852" cy="4667250"/>
          </a:xfrm>
        </p:spPr>
        <p:txBody>
          <a:bodyPr>
            <a:normAutofit/>
          </a:bodyPr>
          <a:lstStyle/>
          <a:p>
            <a:pPr marL="0" indent="0" algn="ctr">
              <a:buNone/>
            </a:pPr>
            <a:r>
              <a:rPr lang="en-US" sz="2400" dirty="0"/>
              <a:t>Introduction on Instruments into the Levitical Worship</a:t>
            </a:r>
          </a:p>
          <a:p>
            <a:pPr algn="ctr"/>
            <a:endParaRPr lang="en-US" dirty="0"/>
          </a:p>
          <a:p>
            <a:r>
              <a:rPr lang="en-US" dirty="0"/>
              <a:t>The Ark of God transported to Jerusalem    </a:t>
            </a:r>
            <a:r>
              <a:rPr lang="en-US" b="1" dirty="0" smtClean="0">
                <a:solidFill>
                  <a:srgbClr val="FF0000"/>
                </a:solidFill>
              </a:rPr>
              <a:t>II </a:t>
            </a:r>
            <a:r>
              <a:rPr lang="en-US" b="1" dirty="0" smtClean="0">
                <a:solidFill>
                  <a:srgbClr val="FF0000"/>
                </a:solidFill>
              </a:rPr>
              <a:t>Samuel </a:t>
            </a:r>
            <a:r>
              <a:rPr lang="en-US" b="1" dirty="0">
                <a:solidFill>
                  <a:srgbClr val="FF0000"/>
                </a:solidFill>
              </a:rPr>
              <a:t>6:5</a:t>
            </a:r>
          </a:p>
          <a:p>
            <a:r>
              <a:rPr lang="en-US" dirty="0"/>
              <a:t>King David commands the Levites to appoint singers   </a:t>
            </a:r>
            <a:r>
              <a:rPr lang="en-US" b="1" dirty="0" smtClean="0">
                <a:solidFill>
                  <a:srgbClr val="FF0000"/>
                </a:solidFill>
              </a:rPr>
              <a:t>I </a:t>
            </a:r>
            <a:r>
              <a:rPr lang="en-US" b="1" dirty="0" smtClean="0">
                <a:solidFill>
                  <a:srgbClr val="FF0000"/>
                </a:solidFill>
              </a:rPr>
              <a:t>Chronicles 15:16 </a:t>
            </a:r>
            <a:endParaRPr lang="en-US" b="1" dirty="0">
              <a:solidFill>
                <a:srgbClr val="FF0000"/>
              </a:solidFill>
            </a:endParaRPr>
          </a:p>
          <a:p>
            <a:r>
              <a:rPr lang="en-US" dirty="0"/>
              <a:t>Four Thousand men would praise the Lord with Musical Instruments that David made to praise the Lord.  </a:t>
            </a:r>
            <a:r>
              <a:rPr lang="en-US" b="1" dirty="0">
                <a:solidFill>
                  <a:srgbClr val="FF0000"/>
                </a:solidFill>
              </a:rPr>
              <a:t>I</a:t>
            </a:r>
            <a:r>
              <a:rPr lang="en-US" b="1" dirty="0" smtClean="0">
                <a:solidFill>
                  <a:srgbClr val="FF0000"/>
                </a:solidFill>
              </a:rPr>
              <a:t> </a:t>
            </a:r>
            <a:r>
              <a:rPr lang="en-US" b="1" dirty="0">
                <a:solidFill>
                  <a:srgbClr val="FF0000"/>
                </a:solidFill>
              </a:rPr>
              <a:t>Chronicles 23: 5</a:t>
            </a:r>
          </a:p>
          <a:p>
            <a:r>
              <a:rPr lang="en-US" dirty="0"/>
              <a:t>Two hundred eighty skilled singers were instructed in the songs of the Lord </a:t>
            </a:r>
            <a:r>
              <a:rPr lang="en-US" b="1" dirty="0" smtClean="0">
                <a:solidFill>
                  <a:srgbClr val="FF0000"/>
                </a:solidFill>
              </a:rPr>
              <a:t>I</a:t>
            </a:r>
            <a:r>
              <a:rPr lang="en-US" b="1" dirty="0" smtClean="0">
                <a:solidFill>
                  <a:srgbClr val="FF0000"/>
                </a:solidFill>
              </a:rPr>
              <a:t> </a:t>
            </a:r>
            <a:r>
              <a:rPr lang="en-US" b="1" dirty="0">
                <a:solidFill>
                  <a:srgbClr val="FF0000"/>
                </a:solidFill>
              </a:rPr>
              <a:t>Chronicles 25:7</a:t>
            </a:r>
          </a:p>
          <a:p>
            <a:r>
              <a:rPr lang="en-US" dirty="0"/>
              <a:t>Hezekiah wrote, we will sing my songs to the stringed instruments all the days of our life in the house of the Lord.    </a:t>
            </a:r>
            <a:r>
              <a:rPr lang="en-US" b="1" dirty="0">
                <a:solidFill>
                  <a:srgbClr val="FF0000"/>
                </a:solidFill>
              </a:rPr>
              <a:t>Isaiah 38: 20 </a:t>
            </a:r>
          </a:p>
          <a:p>
            <a:endParaRPr lang="en-US" dirty="0"/>
          </a:p>
        </p:txBody>
      </p:sp>
    </p:spTree>
    <p:extLst>
      <p:ext uri="{BB962C8B-B14F-4D97-AF65-F5344CB8AC3E}">
        <p14:creationId xmlns:p14="http://schemas.microsoft.com/office/powerpoint/2010/main" val="3734199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6202F1-DB88-457F-82D6-50B090E23813}"/>
              </a:ext>
            </a:extLst>
          </p:cNvPr>
          <p:cNvSpPr>
            <a:spLocks noGrp="1"/>
          </p:cNvSpPr>
          <p:nvPr>
            <p:ph type="title"/>
          </p:nvPr>
        </p:nvSpPr>
        <p:spPr>
          <a:xfrm>
            <a:off x="1217023" y="365125"/>
            <a:ext cx="10515600" cy="1662458"/>
          </a:xfrm>
        </p:spPr>
        <p:txBody>
          <a:bodyPr/>
          <a:lstStyle/>
          <a:p>
            <a:pPr algn="ctr"/>
            <a:r>
              <a:rPr lang="en-US" b="1" dirty="0">
                <a:latin typeface="Algerian" panose="04020705040A02060702" pitchFamily="82" charset="0"/>
              </a:rPr>
              <a:t>Instrumental Music Authorized by the Lord in the Old Testament</a:t>
            </a:r>
          </a:p>
        </p:txBody>
      </p:sp>
      <p:sp>
        <p:nvSpPr>
          <p:cNvPr id="3" name="Content Placeholder 2">
            <a:extLst>
              <a:ext uri="{FF2B5EF4-FFF2-40B4-BE49-F238E27FC236}">
                <a16:creationId xmlns:a16="http://schemas.microsoft.com/office/drawing/2014/main" xmlns="" id="{9F05D0C7-227B-49A4-8BEC-BE12FA46F596}"/>
              </a:ext>
            </a:extLst>
          </p:cNvPr>
          <p:cNvSpPr>
            <a:spLocks noGrp="1"/>
          </p:cNvSpPr>
          <p:nvPr>
            <p:ph idx="1"/>
          </p:nvPr>
        </p:nvSpPr>
        <p:spPr>
          <a:xfrm>
            <a:off x="354874" y="2011680"/>
            <a:ext cx="10515600" cy="4673226"/>
          </a:xfrm>
        </p:spPr>
        <p:txBody>
          <a:bodyPr>
            <a:normAutofit/>
          </a:bodyPr>
          <a:lstStyle/>
          <a:p>
            <a:pPr marL="0" indent="0" algn="ctr">
              <a:buNone/>
            </a:pPr>
            <a:r>
              <a:rPr lang="en-US" sz="2400" b="1" dirty="0" smtClean="0">
                <a:solidFill>
                  <a:srgbClr val="FF0000"/>
                </a:solidFill>
              </a:rPr>
              <a:t>II</a:t>
            </a:r>
            <a:r>
              <a:rPr lang="en-US" sz="2400" b="1" dirty="0" smtClean="0">
                <a:solidFill>
                  <a:srgbClr val="FF0000"/>
                </a:solidFill>
              </a:rPr>
              <a:t> </a:t>
            </a:r>
            <a:r>
              <a:rPr lang="en-US" sz="2400" b="1" dirty="0">
                <a:solidFill>
                  <a:srgbClr val="FF0000"/>
                </a:solidFill>
              </a:rPr>
              <a:t>Chronicles 29:25 -28</a:t>
            </a:r>
            <a:endParaRPr lang="en-US" sz="2400" dirty="0"/>
          </a:p>
          <a:p>
            <a:pPr marL="0" indent="0" algn="just">
              <a:buNone/>
            </a:pPr>
            <a:endParaRPr lang="en-US" sz="800" dirty="0" smtClean="0"/>
          </a:p>
          <a:p>
            <a:pPr marL="0" indent="0" algn="just">
              <a:buNone/>
            </a:pPr>
            <a:r>
              <a:rPr lang="en-US" sz="2200" dirty="0" smtClean="0"/>
              <a:t>And </a:t>
            </a:r>
            <a:r>
              <a:rPr lang="en-US" sz="2200" dirty="0"/>
              <a:t>he set the Levites in the house of the Lord with cymbals, with psalteries, and with harps, according to the commandment of David, and of Gad the King’s sheer, and Nathan the prophet: for so was the commandment of the Lord by his prophets.  And the Levites stood with the instruments of David, and the priest with the trumpets. And Hezekiah commanded to offer the burnt offering upon the alter.  And when the instruments ordained by David king of Israel. And all the congregation worshipped, and the singers sang, and the trumpeters sounded: and all this continued until the burnt offering was finished.  </a:t>
            </a:r>
          </a:p>
        </p:txBody>
      </p:sp>
    </p:spTree>
    <p:extLst>
      <p:ext uri="{BB962C8B-B14F-4D97-AF65-F5344CB8AC3E}">
        <p14:creationId xmlns:p14="http://schemas.microsoft.com/office/powerpoint/2010/main" val="2972903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2E2B52-E960-405B-8988-54D3118E1F1B}"/>
              </a:ext>
            </a:extLst>
          </p:cNvPr>
          <p:cNvSpPr>
            <a:spLocks noGrp="1"/>
          </p:cNvSpPr>
          <p:nvPr>
            <p:ph type="ctrTitle"/>
          </p:nvPr>
        </p:nvSpPr>
        <p:spPr>
          <a:xfrm>
            <a:off x="1082397" y="0"/>
            <a:ext cx="9313627" cy="1699132"/>
          </a:xfrm>
        </p:spPr>
        <p:txBody>
          <a:bodyPr>
            <a:normAutofit/>
          </a:bodyPr>
          <a:lstStyle/>
          <a:p>
            <a:pPr algn="ctr"/>
            <a:r>
              <a:rPr lang="en-US" sz="2800" dirty="0">
                <a:latin typeface="Algerian" panose="04020705040A02060702" pitchFamily="82" charset="0"/>
              </a:rPr>
              <a:t>What should Christians learn from this brief survey of how music was used in the Old Testament?</a:t>
            </a:r>
          </a:p>
        </p:txBody>
      </p:sp>
      <p:sp>
        <p:nvSpPr>
          <p:cNvPr id="3" name="Subtitle 2">
            <a:extLst>
              <a:ext uri="{FF2B5EF4-FFF2-40B4-BE49-F238E27FC236}">
                <a16:creationId xmlns:a16="http://schemas.microsoft.com/office/drawing/2014/main" xmlns="" id="{3A4DD379-0A72-4188-90EB-B5FD5D5713AA}"/>
              </a:ext>
            </a:extLst>
          </p:cNvPr>
          <p:cNvSpPr>
            <a:spLocks noGrp="1"/>
          </p:cNvSpPr>
          <p:nvPr>
            <p:ph type="subTitle" idx="1"/>
          </p:nvPr>
        </p:nvSpPr>
        <p:spPr>
          <a:xfrm>
            <a:off x="559693" y="1857578"/>
            <a:ext cx="9144000" cy="3844862"/>
          </a:xfrm>
        </p:spPr>
        <p:txBody>
          <a:bodyPr>
            <a:noAutofit/>
          </a:bodyPr>
          <a:lstStyle/>
          <a:p>
            <a:pPr marL="457200" indent="-457200" algn="just">
              <a:buAutoNum type="alphaUcPeriod"/>
            </a:pPr>
            <a:r>
              <a:rPr lang="en-US" sz="2400" dirty="0">
                <a:solidFill>
                  <a:schemeClr val="tx1"/>
                </a:solidFill>
              </a:rPr>
              <a:t>It is not up to Man to desire whether or not he will use instruments.  When God wanted them to be apart of Worship, He commanded it, He made it known.  </a:t>
            </a:r>
          </a:p>
          <a:p>
            <a:pPr marL="457200" indent="-457200" algn="just">
              <a:buAutoNum type="alphaUcPeriod"/>
            </a:pPr>
            <a:r>
              <a:rPr lang="en-US" sz="2400" dirty="0">
                <a:solidFill>
                  <a:schemeClr val="tx1"/>
                </a:solidFill>
              </a:rPr>
              <a:t>If God wanted instruments to be included with songs of praise today, he would have commanded its’  use, just as he did in the Old Testament.  </a:t>
            </a:r>
          </a:p>
          <a:p>
            <a:pPr marL="457200" indent="-457200" algn="just">
              <a:buAutoNum type="alphaUcPeriod"/>
            </a:pPr>
            <a:r>
              <a:rPr lang="en-US" sz="2400" dirty="0">
                <a:solidFill>
                  <a:schemeClr val="tx1"/>
                </a:solidFill>
              </a:rPr>
              <a:t>In the temple they were required, and not optional.  In the church they have not been authorized and are not to be used.  </a:t>
            </a:r>
          </a:p>
        </p:txBody>
      </p:sp>
    </p:spTree>
    <p:extLst>
      <p:ext uri="{BB962C8B-B14F-4D97-AF65-F5344CB8AC3E}">
        <p14:creationId xmlns:p14="http://schemas.microsoft.com/office/powerpoint/2010/main" val="2782002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A8F9C-531E-4094-A2BA-55B7C6911DCF}"/>
              </a:ext>
            </a:extLst>
          </p:cNvPr>
          <p:cNvSpPr>
            <a:spLocks noGrp="1"/>
          </p:cNvSpPr>
          <p:nvPr>
            <p:ph type="ctrTitle"/>
          </p:nvPr>
        </p:nvSpPr>
        <p:spPr>
          <a:xfrm>
            <a:off x="1524000" y="543339"/>
            <a:ext cx="9144000" cy="1007165"/>
          </a:xfrm>
        </p:spPr>
        <p:txBody>
          <a:bodyPr>
            <a:normAutofit/>
          </a:bodyPr>
          <a:lstStyle/>
          <a:p>
            <a:pPr algn="ctr"/>
            <a:r>
              <a:rPr lang="en-US" b="1" dirty="0"/>
              <a:t>QUESTIONS?</a:t>
            </a:r>
          </a:p>
        </p:txBody>
      </p:sp>
      <p:sp>
        <p:nvSpPr>
          <p:cNvPr id="3" name="Subtitle 2">
            <a:extLst>
              <a:ext uri="{FF2B5EF4-FFF2-40B4-BE49-F238E27FC236}">
                <a16:creationId xmlns:a16="http://schemas.microsoft.com/office/drawing/2014/main" xmlns="" id="{15FFB2BA-0EF1-4035-85C5-0B1204075D13}"/>
              </a:ext>
            </a:extLst>
          </p:cNvPr>
          <p:cNvSpPr>
            <a:spLocks noGrp="1"/>
          </p:cNvSpPr>
          <p:nvPr>
            <p:ph type="subTitle" idx="1"/>
          </p:nvPr>
        </p:nvSpPr>
        <p:spPr>
          <a:xfrm>
            <a:off x="980661" y="1775791"/>
            <a:ext cx="10243930" cy="4661452"/>
          </a:xfrm>
        </p:spPr>
        <p:txBody>
          <a:bodyPr>
            <a:normAutofit/>
          </a:bodyPr>
          <a:lstStyle/>
          <a:p>
            <a:pPr marL="342900" indent="-342900" algn="l">
              <a:buFont typeface="Wingdings" panose="05000000000000000000" pitchFamily="2" charset="2"/>
              <a:buChar char="v"/>
            </a:pPr>
            <a:r>
              <a:rPr lang="en-US" sz="2000" dirty="0">
                <a:solidFill>
                  <a:schemeClr val="tx1"/>
                </a:solidFill>
              </a:rPr>
              <a:t>Who is Worship For?</a:t>
            </a:r>
          </a:p>
          <a:p>
            <a:pPr marL="342900" indent="-342900" algn="l">
              <a:buFont typeface="Wingdings" panose="05000000000000000000" pitchFamily="2" charset="2"/>
              <a:buChar char="v"/>
            </a:pPr>
            <a:endParaRPr lang="en-US" sz="2000" dirty="0">
              <a:solidFill>
                <a:schemeClr val="tx1"/>
              </a:solidFill>
            </a:endParaRPr>
          </a:p>
          <a:p>
            <a:pPr marL="342900" indent="-342900" algn="l">
              <a:buFont typeface="Wingdings" panose="05000000000000000000" pitchFamily="2" charset="2"/>
              <a:buChar char="v"/>
            </a:pPr>
            <a:r>
              <a:rPr lang="en-US" sz="2000" dirty="0">
                <a:solidFill>
                  <a:schemeClr val="tx1"/>
                </a:solidFill>
              </a:rPr>
              <a:t>Who are we singing To?</a:t>
            </a:r>
          </a:p>
          <a:p>
            <a:pPr marL="342900" indent="-342900" algn="l">
              <a:buFont typeface="Wingdings" panose="05000000000000000000" pitchFamily="2" charset="2"/>
              <a:buChar char="v"/>
            </a:pPr>
            <a:endParaRPr lang="en-US" sz="2000" dirty="0">
              <a:solidFill>
                <a:schemeClr val="tx1"/>
              </a:solidFill>
            </a:endParaRPr>
          </a:p>
          <a:p>
            <a:pPr marL="342900" indent="-342900" algn="l">
              <a:buFont typeface="Wingdings" panose="05000000000000000000" pitchFamily="2" charset="2"/>
              <a:buChar char="v"/>
            </a:pPr>
            <a:r>
              <a:rPr lang="en-US" sz="2000" dirty="0">
                <a:solidFill>
                  <a:schemeClr val="tx1"/>
                </a:solidFill>
              </a:rPr>
              <a:t>Who is to be Glorified when we sing in Worship?</a:t>
            </a:r>
          </a:p>
          <a:p>
            <a:pPr marL="342900" indent="-342900" algn="l">
              <a:buFont typeface="Wingdings" panose="05000000000000000000" pitchFamily="2" charset="2"/>
              <a:buChar char="v"/>
            </a:pPr>
            <a:endParaRPr lang="en-US" sz="2000" dirty="0">
              <a:solidFill>
                <a:schemeClr val="tx1"/>
              </a:solidFill>
            </a:endParaRPr>
          </a:p>
          <a:p>
            <a:pPr marL="342900" indent="-342900" algn="l">
              <a:buFont typeface="Wingdings" panose="05000000000000000000" pitchFamily="2" charset="2"/>
              <a:buChar char="v"/>
            </a:pPr>
            <a:r>
              <a:rPr lang="en-US" sz="2000" dirty="0">
                <a:solidFill>
                  <a:schemeClr val="tx1"/>
                </a:solidFill>
              </a:rPr>
              <a:t>If singing and instruments were approved in the Old Testament, are they both approved in the New Testament?</a:t>
            </a:r>
          </a:p>
          <a:p>
            <a:pPr marL="342900" indent="-342900" algn="l">
              <a:buFont typeface="Wingdings" panose="05000000000000000000" pitchFamily="2" charset="2"/>
              <a:buChar char="v"/>
            </a:pPr>
            <a:endParaRPr lang="en-US" sz="2000" dirty="0">
              <a:solidFill>
                <a:schemeClr val="tx1"/>
              </a:solidFill>
            </a:endParaRPr>
          </a:p>
          <a:p>
            <a:pPr marL="342900" indent="-342900" algn="l">
              <a:buFont typeface="Wingdings" panose="05000000000000000000" pitchFamily="2" charset="2"/>
              <a:buChar char="v"/>
            </a:pPr>
            <a:r>
              <a:rPr lang="en-US" sz="2000" dirty="0">
                <a:solidFill>
                  <a:schemeClr val="tx1"/>
                </a:solidFill>
              </a:rPr>
              <a:t>What does God say about Music in Worship in the New Testament?</a:t>
            </a:r>
          </a:p>
          <a:p>
            <a:pPr marL="342900" indent="-342900" algn="l">
              <a:buFont typeface="Wingdings" panose="05000000000000000000" pitchFamily="2" charset="2"/>
              <a:buChar char="v"/>
            </a:pPr>
            <a:endParaRPr lang="en-US" sz="2000" dirty="0">
              <a:solidFill>
                <a:schemeClr val="tx1"/>
              </a:solidFill>
            </a:endParaRPr>
          </a:p>
          <a:p>
            <a:pPr marL="342900" indent="-342900" algn="l">
              <a:buFont typeface="Wingdings" panose="05000000000000000000" pitchFamily="2" charset="2"/>
              <a:buChar char="v"/>
            </a:pPr>
            <a:endParaRPr lang="en-US" sz="2000" dirty="0"/>
          </a:p>
        </p:txBody>
      </p:sp>
    </p:spTree>
    <p:extLst>
      <p:ext uri="{BB962C8B-B14F-4D97-AF65-F5344CB8AC3E}">
        <p14:creationId xmlns:p14="http://schemas.microsoft.com/office/powerpoint/2010/main" val="219403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72795B-4203-4EA6-9FF5-EC2F84D5F212}"/>
              </a:ext>
            </a:extLst>
          </p:cNvPr>
          <p:cNvSpPr>
            <a:spLocks noGrp="1"/>
          </p:cNvSpPr>
          <p:nvPr>
            <p:ph type="title"/>
          </p:nvPr>
        </p:nvSpPr>
        <p:spPr>
          <a:xfrm>
            <a:off x="677334" y="609600"/>
            <a:ext cx="8596668" cy="450574"/>
          </a:xfrm>
        </p:spPr>
        <p:txBody>
          <a:bodyPr>
            <a:normAutofit fontScale="90000"/>
          </a:bodyPr>
          <a:lstStyle/>
          <a:p>
            <a:pPr algn="ctr"/>
            <a:r>
              <a:rPr lang="en-US" b="1" u="sng" dirty="0"/>
              <a:t>MY GOD IS REAL</a:t>
            </a:r>
          </a:p>
        </p:txBody>
      </p:sp>
      <p:sp>
        <p:nvSpPr>
          <p:cNvPr id="3" name="Content Placeholder 2">
            <a:extLst>
              <a:ext uri="{FF2B5EF4-FFF2-40B4-BE49-F238E27FC236}">
                <a16:creationId xmlns:a16="http://schemas.microsoft.com/office/drawing/2014/main" xmlns="" id="{78A78FA0-1780-420D-9703-B5AFD26D497D}"/>
              </a:ext>
            </a:extLst>
          </p:cNvPr>
          <p:cNvSpPr>
            <a:spLocks noGrp="1"/>
          </p:cNvSpPr>
          <p:nvPr>
            <p:ph idx="1"/>
          </p:nvPr>
        </p:nvSpPr>
        <p:spPr>
          <a:xfrm>
            <a:off x="677334" y="1232452"/>
            <a:ext cx="8596668" cy="5625547"/>
          </a:xfrm>
        </p:spPr>
        <p:txBody>
          <a:bodyPr>
            <a:normAutofit fontScale="77500" lnSpcReduction="20000"/>
          </a:bodyPr>
          <a:lstStyle/>
          <a:p>
            <a:r>
              <a:rPr lang="en-US" dirty="0">
                <a:solidFill>
                  <a:schemeClr val="tx1"/>
                </a:solidFill>
              </a:rPr>
              <a:t>There are some things							</a:t>
            </a:r>
            <a:br>
              <a:rPr lang="en-US" dirty="0">
                <a:solidFill>
                  <a:schemeClr val="tx1"/>
                </a:solidFill>
              </a:rPr>
            </a:br>
            <a:r>
              <a:rPr lang="en-US" dirty="0">
                <a:solidFill>
                  <a:schemeClr val="tx1"/>
                </a:solidFill>
              </a:rPr>
              <a:t>I may not know</a:t>
            </a:r>
            <a:br>
              <a:rPr lang="en-US" dirty="0">
                <a:solidFill>
                  <a:schemeClr val="tx1"/>
                </a:solidFill>
              </a:rPr>
            </a:br>
            <a:r>
              <a:rPr lang="en-US" dirty="0">
                <a:solidFill>
                  <a:schemeClr val="tx1"/>
                </a:solidFill>
              </a:rPr>
              <a:t>There are some places</a:t>
            </a:r>
            <a:br>
              <a:rPr lang="en-US" dirty="0">
                <a:solidFill>
                  <a:schemeClr val="tx1"/>
                </a:solidFill>
              </a:rPr>
            </a:br>
            <a:r>
              <a:rPr lang="en-US" dirty="0">
                <a:solidFill>
                  <a:schemeClr val="tx1"/>
                </a:solidFill>
              </a:rPr>
              <a:t>I can't go</a:t>
            </a:r>
            <a:br>
              <a:rPr lang="en-US" dirty="0">
                <a:solidFill>
                  <a:schemeClr val="tx1"/>
                </a:solidFill>
              </a:rPr>
            </a:br>
            <a:r>
              <a:rPr lang="en-US" dirty="0">
                <a:solidFill>
                  <a:schemeClr val="tx1"/>
                </a:solidFill>
              </a:rPr>
              <a:t>But I'm sure</a:t>
            </a:r>
            <a:br>
              <a:rPr lang="en-US" dirty="0">
                <a:solidFill>
                  <a:schemeClr val="tx1"/>
                </a:solidFill>
              </a:rPr>
            </a:br>
            <a:r>
              <a:rPr lang="en-US" dirty="0">
                <a:solidFill>
                  <a:schemeClr val="tx1"/>
                </a:solidFill>
              </a:rPr>
              <a:t>Of this one thing</a:t>
            </a:r>
            <a:br>
              <a:rPr lang="en-US" dirty="0">
                <a:solidFill>
                  <a:schemeClr val="tx1"/>
                </a:solidFill>
              </a:rPr>
            </a:br>
            <a:r>
              <a:rPr lang="en-US" dirty="0">
                <a:solidFill>
                  <a:schemeClr val="tx1"/>
                </a:solidFill>
              </a:rPr>
              <a:t>That God is real</a:t>
            </a:r>
            <a:br>
              <a:rPr lang="en-US" dirty="0">
                <a:solidFill>
                  <a:schemeClr val="tx1"/>
                </a:solidFill>
              </a:rPr>
            </a:br>
            <a:r>
              <a:rPr lang="en-US" dirty="0">
                <a:solidFill>
                  <a:schemeClr val="tx1"/>
                </a:solidFill>
              </a:rPr>
              <a:t>For I can feel</a:t>
            </a:r>
            <a:br>
              <a:rPr lang="en-US" dirty="0">
                <a:solidFill>
                  <a:schemeClr val="tx1"/>
                </a:solidFill>
              </a:rPr>
            </a:br>
            <a:r>
              <a:rPr lang="en-US" dirty="0">
                <a:solidFill>
                  <a:schemeClr val="tx1"/>
                </a:solidFill>
              </a:rPr>
              <a:t>Him deep within</a:t>
            </a:r>
          </a:p>
          <a:p>
            <a:endParaRPr lang="en-US" dirty="0">
              <a:solidFill>
                <a:schemeClr val="tx1"/>
              </a:solidFill>
            </a:endParaRPr>
          </a:p>
          <a:p>
            <a:r>
              <a:rPr lang="en-US" b="1" u="sng" dirty="0"/>
              <a:t>Verse Two:</a:t>
            </a:r>
            <a:r>
              <a:rPr lang="en-US" dirty="0"/>
              <a:t>							</a:t>
            </a:r>
            <a:br>
              <a:rPr lang="en-US" dirty="0"/>
            </a:br>
            <a:r>
              <a:rPr lang="en-US" dirty="0"/>
              <a:t>Some folks may doubt</a:t>
            </a:r>
            <a:br>
              <a:rPr lang="en-US" dirty="0"/>
            </a:br>
            <a:r>
              <a:rPr lang="en-US" dirty="0"/>
              <a:t>Some folks may scorn</a:t>
            </a:r>
            <a:br>
              <a:rPr lang="en-US" dirty="0"/>
            </a:br>
            <a:r>
              <a:rPr lang="en-US" dirty="0"/>
              <a:t>All can desert</a:t>
            </a:r>
            <a:br>
              <a:rPr lang="en-US" dirty="0"/>
            </a:br>
            <a:r>
              <a:rPr lang="en-US" dirty="0"/>
              <a:t>And leave me alone</a:t>
            </a:r>
            <a:br>
              <a:rPr lang="en-US" dirty="0"/>
            </a:br>
            <a:r>
              <a:rPr lang="en-US" dirty="0"/>
              <a:t>But as for me</a:t>
            </a:r>
            <a:br>
              <a:rPr lang="en-US" dirty="0"/>
            </a:br>
            <a:r>
              <a:rPr lang="en-US" dirty="0"/>
              <a:t>I'll take God's part</a:t>
            </a:r>
            <a:br>
              <a:rPr lang="en-US" dirty="0"/>
            </a:br>
            <a:r>
              <a:rPr lang="en-US" dirty="0"/>
              <a:t>For God is real and I can feel</a:t>
            </a:r>
            <a:br>
              <a:rPr lang="en-US" dirty="0"/>
            </a:br>
            <a:r>
              <a:rPr lang="en-US" dirty="0"/>
              <a:t>Him in my heart</a:t>
            </a:r>
            <a:br>
              <a:rPr lang="en-US" dirty="0"/>
            </a:br>
            <a:endParaRPr lang="en-US" dirty="0">
              <a:solidFill>
                <a:schemeClr val="tx1"/>
              </a:solidFill>
            </a:endParaRPr>
          </a:p>
          <a:p>
            <a:r>
              <a:rPr lang="en-US" dirty="0"/>
              <a:t>	 </a:t>
            </a:r>
            <a:r>
              <a:rPr lang="en-US" b="1" u="sng" dirty="0"/>
              <a:t>Verse Three:</a:t>
            </a:r>
            <a:r>
              <a:rPr lang="en-US" dirty="0"/>
              <a:t/>
            </a:r>
            <a:br>
              <a:rPr lang="en-US" dirty="0"/>
            </a:br>
            <a:r>
              <a:rPr lang="en-US" dirty="0"/>
              <a:t>I cannot tell</a:t>
            </a:r>
            <a:br>
              <a:rPr lang="en-US" dirty="0"/>
            </a:br>
            <a:r>
              <a:rPr lang="en-US" dirty="0"/>
              <a:t>Just how you felt</a:t>
            </a:r>
            <a:br>
              <a:rPr lang="en-US" dirty="0"/>
            </a:br>
            <a:r>
              <a:rPr lang="en-US" dirty="0"/>
              <a:t>When Jesus</a:t>
            </a:r>
            <a:br>
              <a:rPr lang="en-US" dirty="0"/>
            </a:br>
            <a:r>
              <a:rPr lang="en-US" dirty="0"/>
              <a:t>Took all your sins away</a:t>
            </a:r>
            <a:br>
              <a:rPr lang="en-US" dirty="0"/>
            </a:br>
            <a:r>
              <a:rPr lang="en-US" dirty="0"/>
              <a:t>But since that day</a:t>
            </a:r>
            <a:br>
              <a:rPr lang="en-US" dirty="0"/>
            </a:br>
            <a:r>
              <a:rPr lang="en-US" dirty="0"/>
              <a:t>Yes, since that hour</a:t>
            </a:r>
            <a:br>
              <a:rPr lang="en-US" dirty="0"/>
            </a:br>
            <a:r>
              <a:rPr lang="en-US" dirty="0"/>
              <a:t>God has been real</a:t>
            </a:r>
            <a:br>
              <a:rPr lang="en-US" dirty="0"/>
            </a:br>
            <a:r>
              <a:rPr lang="en-US" dirty="0"/>
              <a:t>For I can feel</a:t>
            </a:r>
            <a:br>
              <a:rPr lang="en-US" dirty="0"/>
            </a:br>
            <a:r>
              <a:rPr lang="en-US" dirty="0"/>
              <a:t>His holy power</a:t>
            </a:r>
          </a:p>
        </p:txBody>
      </p:sp>
      <p:pic>
        <p:nvPicPr>
          <p:cNvPr id="4" name="Picture 3">
            <a:extLst>
              <a:ext uri="{FF2B5EF4-FFF2-40B4-BE49-F238E27FC236}">
                <a16:creationId xmlns:a16="http://schemas.microsoft.com/office/drawing/2014/main" xmlns="" id="{8934D945-373B-4FFB-BE2B-0B50C36A2830}"/>
              </a:ext>
            </a:extLst>
          </p:cNvPr>
          <p:cNvPicPr>
            <a:picLocks noChangeAspect="1"/>
          </p:cNvPicPr>
          <p:nvPr/>
        </p:nvPicPr>
        <p:blipFill>
          <a:blip r:embed="rId2"/>
          <a:stretch>
            <a:fillRect/>
          </a:stretch>
        </p:blipFill>
        <p:spPr>
          <a:xfrm>
            <a:off x="4776101" y="1810371"/>
            <a:ext cx="2639797" cy="3237257"/>
          </a:xfrm>
          <a:prstGeom prst="rect">
            <a:avLst/>
          </a:prstGeom>
        </p:spPr>
      </p:pic>
    </p:spTree>
    <p:extLst>
      <p:ext uri="{BB962C8B-B14F-4D97-AF65-F5344CB8AC3E}">
        <p14:creationId xmlns:p14="http://schemas.microsoft.com/office/powerpoint/2010/main" val="2851571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8D60EC-BF7A-4015-8DE6-E8CA4C581C2A}"/>
              </a:ext>
            </a:extLst>
          </p:cNvPr>
          <p:cNvSpPr>
            <a:spLocks noGrp="1"/>
          </p:cNvSpPr>
          <p:nvPr>
            <p:ph type="ctrTitle"/>
          </p:nvPr>
        </p:nvSpPr>
        <p:spPr>
          <a:xfrm>
            <a:off x="1524000" y="914400"/>
            <a:ext cx="9144000" cy="1139687"/>
          </a:xfrm>
        </p:spPr>
        <p:txBody>
          <a:bodyPr>
            <a:noAutofit/>
          </a:bodyPr>
          <a:lstStyle/>
          <a:p>
            <a:pPr algn="ctr"/>
            <a:r>
              <a:rPr lang="en-US" sz="3600" dirty="0">
                <a:latin typeface="Algerian" panose="04020705040A02060702" pitchFamily="82" charset="0"/>
              </a:rPr>
              <a:t>New Testament Worship </a:t>
            </a:r>
            <a:br>
              <a:rPr lang="en-US" sz="3600" dirty="0">
                <a:latin typeface="Algerian" panose="04020705040A02060702" pitchFamily="82" charset="0"/>
              </a:rPr>
            </a:br>
            <a:r>
              <a:rPr lang="en-US" sz="3600" dirty="0">
                <a:latin typeface="Algerian" panose="04020705040A02060702" pitchFamily="82" charset="0"/>
              </a:rPr>
              <a:t>Music in the New Testament</a:t>
            </a:r>
          </a:p>
        </p:txBody>
      </p:sp>
      <p:sp>
        <p:nvSpPr>
          <p:cNvPr id="3" name="Subtitle 2">
            <a:extLst>
              <a:ext uri="{FF2B5EF4-FFF2-40B4-BE49-F238E27FC236}">
                <a16:creationId xmlns:a16="http://schemas.microsoft.com/office/drawing/2014/main" xmlns="" id="{659E097F-2409-44AE-A71E-BE56E558A7B6}"/>
              </a:ext>
            </a:extLst>
          </p:cNvPr>
          <p:cNvSpPr>
            <a:spLocks noGrp="1"/>
          </p:cNvSpPr>
          <p:nvPr>
            <p:ph type="subTitle" idx="1"/>
          </p:nvPr>
        </p:nvSpPr>
        <p:spPr>
          <a:xfrm>
            <a:off x="1369255" y="2205977"/>
            <a:ext cx="9144000" cy="3882887"/>
          </a:xfrm>
        </p:spPr>
        <p:txBody>
          <a:bodyPr>
            <a:normAutofit/>
          </a:bodyPr>
          <a:lstStyle/>
          <a:p>
            <a:pPr algn="just"/>
            <a:r>
              <a:rPr lang="en-US" sz="2000" dirty="0"/>
              <a:t>What type of Music did the Lord want in the New Testament?  Let’s seek scripture for the answer.  There are many passages to use in helping us understand, what was required in the New Testament as acceptable Music.   Four will be used in this lesson</a:t>
            </a:r>
            <a:r>
              <a:rPr lang="en-US" sz="2000" dirty="0" smtClean="0"/>
              <a:t>:</a:t>
            </a:r>
          </a:p>
          <a:p>
            <a:pPr algn="just"/>
            <a:endParaRPr lang="en-US" sz="800" dirty="0"/>
          </a:p>
          <a:p>
            <a:pPr marL="514350" indent="-514350" algn="l">
              <a:buFont typeface="+mj-lt"/>
              <a:buAutoNum type="romanUcPeriod"/>
            </a:pPr>
            <a:r>
              <a:rPr lang="en-US" b="1" dirty="0">
                <a:solidFill>
                  <a:srgbClr val="FF0000"/>
                </a:solidFill>
              </a:rPr>
              <a:t>1 Corinthians  14:15</a:t>
            </a:r>
          </a:p>
          <a:p>
            <a:pPr marL="514350" indent="-514350" algn="l">
              <a:buFont typeface="+mj-lt"/>
              <a:buAutoNum type="romanUcPeriod"/>
            </a:pPr>
            <a:r>
              <a:rPr lang="en-US" b="1" dirty="0">
                <a:solidFill>
                  <a:srgbClr val="FF0000"/>
                </a:solidFill>
              </a:rPr>
              <a:t>1 Corinthians  14:26</a:t>
            </a:r>
          </a:p>
          <a:p>
            <a:pPr marL="514350" indent="-514350" algn="l">
              <a:buFont typeface="+mj-lt"/>
              <a:buAutoNum type="romanUcPeriod"/>
            </a:pPr>
            <a:r>
              <a:rPr lang="en-US" b="1" dirty="0">
                <a:solidFill>
                  <a:srgbClr val="FF0000"/>
                </a:solidFill>
              </a:rPr>
              <a:t>Ephesians   5:19</a:t>
            </a:r>
          </a:p>
          <a:p>
            <a:pPr marL="514350" indent="-514350" algn="l">
              <a:buFont typeface="+mj-lt"/>
              <a:buAutoNum type="romanUcPeriod"/>
            </a:pPr>
            <a:r>
              <a:rPr lang="en-US" b="1" dirty="0">
                <a:solidFill>
                  <a:srgbClr val="FF0000"/>
                </a:solidFill>
              </a:rPr>
              <a:t>Colossians  3:16</a:t>
            </a:r>
          </a:p>
        </p:txBody>
      </p:sp>
    </p:spTree>
    <p:extLst>
      <p:ext uri="{BB962C8B-B14F-4D97-AF65-F5344CB8AC3E}">
        <p14:creationId xmlns:p14="http://schemas.microsoft.com/office/powerpoint/2010/main" val="13554354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TM02900688[[fn=Facet]]</Template>
  <TotalTime>707</TotalTime>
  <Words>1685</Words>
  <Application>Microsoft Office PowerPoint</Application>
  <PresentationFormat>Custom</PresentationFormat>
  <Paragraphs>141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Facet</vt:lpstr>
      <vt:lpstr>New Testament Singing   vs. Old Testament Singing and    Instruments of music.</vt:lpstr>
      <vt:lpstr> Old Testament Music</vt:lpstr>
      <vt:lpstr>Is Singing a Requirement of God’s Worship</vt:lpstr>
      <vt:lpstr> A look at King David</vt:lpstr>
      <vt:lpstr>Instrumental Music Authorized by the Lord in the Old Testament</vt:lpstr>
      <vt:lpstr>What should Christians learn from this brief survey of how music was used in the Old Testament?</vt:lpstr>
      <vt:lpstr>QUESTIONS?</vt:lpstr>
      <vt:lpstr>MY GOD IS REAL</vt:lpstr>
      <vt:lpstr>New Testament Worship  Music in the New Testament</vt:lpstr>
      <vt:lpstr>1 Corinthians 14:12-15</vt:lpstr>
      <vt:lpstr>11 Corinthians 14:26</vt:lpstr>
      <vt:lpstr>Ephesians 5:19</vt:lpstr>
      <vt:lpstr>Colossians 3:15-17</vt:lpstr>
      <vt:lpstr>By God’s Authority</vt:lpstr>
      <vt:lpstr>How did Instrumental Music find its’ way into Worship?  Was it Authorized?</vt:lpstr>
      <vt:lpstr> The Organ Controversy </vt:lpstr>
      <vt:lpstr>Men who opposed Instrumental Music but were not God’s authoritative Men, had Quotes on music in worship  </vt:lpstr>
      <vt:lpstr>Martin Luther</vt:lpstr>
      <vt:lpstr>John Calvin</vt:lpstr>
      <vt:lpstr>John Wesley</vt:lpstr>
      <vt:lpstr>Charles Spurgeon</vt:lpstr>
      <vt:lpstr>Alexander Campbell</vt:lpstr>
      <vt:lpstr>   Men who were supportive of Instrumental Music but were not God’s authoritative Men, had Quotes on music in worship</vt:lpstr>
      <vt:lpstr>L. L. Pinkerton, Isaac Errett and J.H. Garrison </vt:lpstr>
      <vt:lpstr>PSALLO</vt:lpstr>
      <vt:lpstr>Resistance to Gods Word</vt:lpstr>
      <vt:lpstr>I LOVE TO PRAISE HIS NAME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Singing vs Old Testament Singing and instruments of music.</dc:title>
  <dc:creator>philw</dc:creator>
  <cp:lastModifiedBy>Jones, Vanessa</cp:lastModifiedBy>
  <cp:revision>88</cp:revision>
  <dcterms:created xsi:type="dcterms:W3CDTF">2019-03-02T04:02:45Z</dcterms:created>
  <dcterms:modified xsi:type="dcterms:W3CDTF">2019-03-21T03:42:15Z</dcterms:modified>
</cp:coreProperties>
</file>