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78" r:id="rId5"/>
    <p:sldId id="277" r:id="rId6"/>
    <p:sldId id="279" r:id="rId7"/>
    <p:sldId id="269" r:id="rId8"/>
    <p:sldId id="276" r:id="rId9"/>
    <p:sldId id="268" r:id="rId10"/>
    <p:sldId id="275" r:id="rId11"/>
    <p:sldId id="280" r:id="rId12"/>
    <p:sldId id="264" r:id="rId13"/>
    <p:sldId id="267" r:id="rId14"/>
    <p:sldId id="260" r:id="rId15"/>
    <p:sldId id="273" r:id="rId16"/>
    <p:sldId id="256" r:id="rId17"/>
    <p:sldId id="274" r:id="rId18"/>
    <p:sldId id="266" r:id="rId19"/>
    <p:sldId id="281" r:id="rId20"/>
    <p:sldId id="27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C251CB-16D5-44C9-8936-31C9CD6AB840}">
          <p14:sldIdLst>
            <p14:sldId id="262"/>
            <p14:sldId id="263"/>
            <p14:sldId id="265"/>
            <p14:sldId id="278"/>
            <p14:sldId id="277"/>
            <p14:sldId id="279"/>
            <p14:sldId id="269"/>
            <p14:sldId id="276"/>
            <p14:sldId id="268"/>
            <p14:sldId id="275"/>
            <p14:sldId id="280"/>
            <p14:sldId id="264"/>
            <p14:sldId id="267"/>
            <p14:sldId id="260"/>
            <p14:sldId id="273"/>
            <p14:sldId id="256"/>
            <p14:sldId id="274"/>
            <p14:sldId id="266"/>
            <p14:sldId id="281"/>
            <p14:sldId id="271"/>
            <p14:sldId id="28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p:scale>
          <a:sx n="58" d="100"/>
          <a:sy n="58" d="100"/>
        </p:scale>
        <p:origin x="-494"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47E3B-2870-4007-A3A7-A80BA854B5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B66820-7A83-4DC1-9C1C-85D77BB8F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20F7AF4-DF58-4402-A17C-5F00D1341C63}"/>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32BBA25F-676D-4459-8308-D3463EB5FA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2736AD7-8E8B-4559-BE4E-F00FE7C20019}"/>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325052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3F97C-B13C-4F73-A433-E5B942689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62057D-807D-4EC6-BF26-DE42CEBB42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86E33A-3B2B-47BC-A02B-F50A8F733D3E}"/>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0278DBD1-9574-4197-8E4F-35A02488F4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176DEAE-8A5B-49AF-ADC6-7A404EE12BDB}"/>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256357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B1ECC2-B42E-458C-8237-A448F3035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FD6A24-B633-4876-A776-34CA46F653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1EE2D6-FBC4-4453-BF24-2C525DC9BD9D}"/>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53105396-C7F1-4603-838B-A0EC44CBF1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B830D4-3AB6-4C8C-AC10-EE5DAA2307AF}"/>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169035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12771-4011-4D09-9D06-F2A252FAA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3165DC-37AF-4B09-9C09-1C538D4D0E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3DC722-6803-413F-AB9D-A75C036F8C8F}"/>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E6C6ED3A-9FD7-4E00-BE60-37200B808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47F802-800F-4AC9-A6D4-C4B20170223C}"/>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117133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8AD09-61F8-4E2B-A8A9-06DF65D14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A2EF48-B218-4ABD-8A7F-C914A866B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E283410-17C3-40A5-A5E0-DE40743F52D6}"/>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182953E4-2DC7-498E-BF07-66C702BDAB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8B3C08E-2532-42DA-A64C-40EB3DDCB131}"/>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115990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E7488-CAFE-470C-9F9F-69C662470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69D2B4-22D8-4276-9C02-CD30497D99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BCBF8F-F346-47DA-8C03-4039A95C76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514029-7C09-44C0-AB52-F0345715D667}"/>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6" name="Footer Placeholder 5">
            <a:extLst>
              <a:ext uri="{FF2B5EF4-FFF2-40B4-BE49-F238E27FC236}">
                <a16:creationId xmlns:a16="http://schemas.microsoft.com/office/drawing/2014/main" xmlns="" id="{CA684535-2F89-4C24-9B7B-A2EA0F2CF0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C253763-6E78-4308-97D5-056485628F8F}"/>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230399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0997F-4636-402A-90FE-C89B7E8B11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7482E53-3927-4A87-8BE9-C56D3512B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F686742-42D2-4A3E-B780-9CC56AA1ED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912768-2D09-478E-A20C-722ABA8C6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60C436A-A186-4EBB-A19B-250775CA24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E8E11A-6508-44FA-9AD5-3D77EBE14EEE}"/>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8" name="Footer Placeholder 7">
            <a:extLst>
              <a:ext uri="{FF2B5EF4-FFF2-40B4-BE49-F238E27FC236}">
                <a16:creationId xmlns:a16="http://schemas.microsoft.com/office/drawing/2014/main" xmlns="" id="{E6F1CE01-95B0-4D21-ACBE-04959547B6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243DA9CA-B00B-4785-9CE2-52BCFC6C4AF0}"/>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26732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6DE9A-5DA2-40CC-B15E-60AB3BAD0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FF9D07-EE0C-4C56-981C-E468D9B590CD}"/>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4" name="Footer Placeholder 3">
            <a:extLst>
              <a:ext uri="{FF2B5EF4-FFF2-40B4-BE49-F238E27FC236}">
                <a16:creationId xmlns:a16="http://schemas.microsoft.com/office/drawing/2014/main" xmlns="" id="{58849C3E-E07B-43AD-9EA1-9E278C1B42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6B24FAB-D454-4325-B693-701504830A3F}"/>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227654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38C383-5217-456C-8097-1310AE228C34}"/>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3" name="Footer Placeholder 2">
            <a:extLst>
              <a:ext uri="{FF2B5EF4-FFF2-40B4-BE49-F238E27FC236}">
                <a16:creationId xmlns:a16="http://schemas.microsoft.com/office/drawing/2014/main" xmlns="" id="{19B8B0CF-C2C0-4049-850B-1CDE4E4798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1DFA03A-F620-4C7A-8668-0B99BEE92D87}"/>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34684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69D02-A5B5-4AC2-82E3-FE7F89215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59A0F1-71FE-4727-9789-802EE6215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586CAD-F259-4E63-8C80-1D1B6A79E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1DF5E9D-D5A5-43D0-B259-5400139A5FAB}"/>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6" name="Footer Placeholder 5">
            <a:extLst>
              <a:ext uri="{FF2B5EF4-FFF2-40B4-BE49-F238E27FC236}">
                <a16:creationId xmlns:a16="http://schemas.microsoft.com/office/drawing/2014/main" xmlns="" id="{E9939252-0E3A-43DC-89F3-42774D447D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B3F7B6A-ABF9-4EC6-B39D-CD08F2B1DCC7}"/>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400488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0C45C-D20E-4E10-A37A-84785C8BB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516667-EC9F-4EB4-B653-0FDAB3580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2FA4B6D-E501-4385-A0D3-5BECF6C88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487B890-489F-4A2F-A0C3-949FF75F8360}"/>
              </a:ext>
            </a:extLst>
          </p:cNvPr>
          <p:cNvSpPr>
            <a:spLocks noGrp="1"/>
          </p:cNvSpPr>
          <p:nvPr>
            <p:ph type="dt" sz="half" idx="10"/>
          </p:nvPr>
        </p:nvSpPr>
        <p:spPr/>
        <p:txBody>
          <a:bodyPr/>
          <a:lstStyle/>
          <a:p>
            <a:fld id="{7FA10FB0-F679-4C88-A2B9-F32234DA55F7}" type="datetimeFigureOut">
              <a:rPr lang="en-US" smtClean="0"/>
              <a:t>10/2/2018</a:t>
            </a:fld>
            <a:endParaRPr lang="en-US" dirty="0"/>
          </a:p>
        </p:txBody>
      </p:sp>
      <p:sp>
        <p:nvSpPr>
          <p:cNvPr id="6" name="Footer Placeholder 5">
            <a:extLst>
              <a:ext uri="{FF2B5EF4-FFF2-40B4-BE49-F238E27FC236}">
                <a16:creationId xmlns:a16="http://schemas.microsoft.com/office/drawing/2014/main" xmlns="" id="{4F7E7D8C-470A-48C0-B190-6B86021B61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18C3F9B-32A0-45D1-B19C-4B82E589F194}"/>
              </a:ext>
            </a:extLst>
          </p:cNvPr>
          <p:cNvSpPr>
            <a:spLocks noGrp="1"/>
          </p:cNvSpPr>
          <p:nvPr>
            <p:ph type="sldNum" sz="quarter" idx="12"/>
          </p:nvPr>
        </p:nvSpPr>
        <p:spPr/>
        <p:txBody>
          <a:bodyPr/>
          <a:lstStyle/>
          <a:p>
            <a:fld id="{48407189-DC8B-4084-A544-2455C9754192}" type="slidenum">
              <a:rPr lang="en-US" smtClean="0"/>
              <a:t>‹#›</a:t>
            </a:fld>
            <a:endParaRPr lang="en-US" dirty="0"/>
          </a:p>
        </p:txBody>
      </p:sp>
    </p:spTree>
    <p:extLst>
      <p:ext uri="{BB962C8B-B14F-4D97-AF65-F5344CB8AC3E}">
        <p14:creationId xmlns:p14="http://schemas.microsoft.com/office/powerpoint/2010/main" val="314192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5B9A21-C58B-40F3-A205-DECF82BF3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8ED9A93-2AB7-4885-889C-4B490B433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DE3037-B2D5-4DBD-8EC5-0B20563BF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10FB0-F679-4C88-A2B9-F32234DA55F7}" type="datetimeFigureOut">
              <a:rPr lang="en-US" smtClean="0"/>
              <a:t>10/2/2018</a:t>
            </a:fld>
            <a:endParaRPr lang="en-US" dirty="0"/>
          </a:p>
        </p:txBody>
      </p:sp>
      <p:sp>
        <p:nvSpPr>
          <p:cNvPr id="5" name="Footer Placeholder 4">
            <a:extLst>
              <a:ext uri="{FF2B5EF4-FFF2-40B4-BE49-F238E27FC236}">
                <a16:creationId xmlns:a16="http://schemas.microsoft.com/office/drawing/2014/main" xmlns="" id="{F78A0039-0AFB-4D9D-AB11-E7AD4BBAE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F625331-05B0-4DC2-B6FB-6A6049269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07189-DC8B-4084-A544-2455C9754192}" type="slidenum">
              <a:rPr lang="en-US" smtClean="0"/>
              <a:t>‹#›</a:t>
            </a:fld>
            <a:endParaRPr lang="en-US" dirty="0"/>
          </a:p>
        </p:txBody>
      </p:sp>
      <p:sp>
        <p:nvSpPr>
          <p:cNvPr id="7" name="MSIPCMc3b44ea8ae5ff2e6b0e20b67" descr="{&quot;HashCode&quot;:-1330317080,&quot;Placement&quot;:&quot;Footer&quot;,&quot;Top&quot;:522.0343,&quot;Left&quot;:0.0,&quot;SlideWidth&quot;:960,&quot;SlideHeight&quot;:540}">
            <a:extLst>
              <a:ext uri="{FF2B5EF4-FFF2-40B4-BE49-F238E27FC236}">
                <a16:creationId xmlns:a16="http://schemas.microsoft.com/office/drawing/2014/main" xmlns="" id="{E587ED23-1094-4C8D-BA8D-7E20FDFFEA97}"/>
              </a:ext>
            </a:extLst>
          </p:cNvPr>
          <p:cNvSpPr txBox="1"/>
          <p:nvPr userDrawn="1"/>
        </p:nvSpPr>
        <p:spPr>
          <a:xfrm>
            <a:off x="0" y="6629836"/>
            <a:ext cx="1228569" cy="228163"/>
          </a:xfrm>
          <a:prstGeom prst="rect">
            <a:avLst/>
          </a:prstGeom>
          <a:noFill/>
        </p:spPr>
        <p:txBody>
          <a:bodyPr vert="horz" wrap="square" lIns="0" tIns="0" rIns="0" bIns="0" rtlCol="0" anchor="ctr" anchorCtr="1">
            <a:spAutoFit/>
          </a:bodyPr>
          <a:lstStyle/>
          <a:p>
            <a:pPr algn="l">
              <a:spcBef>
                <a:spcPts val="0"/>
              </a:spcBef>
              <a:spcAft>
                <a:spcPts val="0"/>
              </a:spcAft>
            </a:pPr>
            <a:r>
              <a:rPr lang="en-US" sz="800" dirty="0">
                <a:solidFill>
                  <a:srgbClr val="000000"/>
                </a:solidFill>
                <a:latin typeface="Calibri" panose="020F0502020204030204" pitchFamily="34" charset="0"/>
              </a:rPr>
              <a:t>Sensitivity: Confidential</a:t>
            </a:r>
          </a:p>
        </p:txBody>
      </p:sp>
    </p:spTree>
    <p:extLst>
      <p:ext uri="{BB962C8B-B14F-4D97-AF65-F5344CB8AC3E}">
        <p14:creationId xmlns:p14="http://schemas.microsoft.com/office/powerpoint/2010/main" val="228690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biblestudytools.com/search/?t=niv&amp;q=ex+24" TargetMode="External"/><Relationship Id="rId2" Type="http://schemas.openxmlformats.org/officeDocument/2006/relationships/hyperlink" Target="http://www.biblestudytools.com/search/?t=niv&amp;q=ex+23" TargetMode="External"/><Relationship Id="rId1" Type="http://schemas.openxmlformats.org/officeDocument/2006/relationships/slideLayout" Target="../slideLayouts/slideLayout2.xml"/><Relationship Id="rId6" Type="http://schemas.openxmlformats.org/officeDocument/2006/relationships/hyperlink" Target="http://www.biblestudytools.com/search/?t=niv&amp;q=de+16" TargetMode="External"/><Relationship Id="rId5" Type="http://schemas.openxmlformats.org/officeDocument/2006/relationships/hyperlink" Target="http://www.biblestudytools.com/search/?t=niv&amp;q=nu+28" TargetMode="External"/><Relationship Id="rId4" Type="http://schemas.openxmlformats.org/officeDocument/2006/relationships/hyperlink" Target="http://www.biblestudytools.com/search/?t=niv&amp;q=le+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biblestudytools.com/search/?t=niv&amp;q=ac+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iblegateway.com/passage/?search=Exodus+3&amp;version=NIV#fen-NIV-1586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023DD-E030-4368-B370-94EC0DC61C50}"/>
              </a:ext>
            </a:extLst>
          </p:cNvPr>
          <p:cNvSpPr>
            <a:spLocks noGrp="1"/>
          </p:cNvSpPr>
          <p:nvPr>
            <p:ph type="title"/>
          </p:nvPr>
        </p:nvSpPr>
        <p:spPr/>
        <p:txBody>
          <a:bodyPr/>
          <a:lstStyle/>
          <a:p>
            <a:pPr algn="ctr"/>
            <a:r>
              <a:rPr lang="en-US" dirty="0"/>
              <a:t>THE HISTORY OF THE PENTECOST</a:t>
            </a:r>
            <a:br>
              <a:rPr lang="en-US" dirty="0"/>
            </a:br>
            <a:endParaRPr lang="en-US" dirty="0"/>
          </a:p>
        </p:txBody>
      </p:sp>
      <p:pic>
        <p:nvPicPr>
          <p:cNvPr id="4" name="Content Placeholder 3">
            <a:extLst>
              <a:ext uri="{FF2B5EF4-FFF2-40B4-BE49-F238E27FC236}">
                <a16:creationId xmlns:a16="http://schemas.microsoft.com/office/drawing/2014/main" xmlns="" id="{4B4AFA64-F97B-43BB-81C9-B2A7E7B1AB24}"/>
              </a:ext>
            </a:extLst>
          </p:cNvPr>
          <p:cNvPicPr>
            <a:picLocks noGrp="1" noChangeAspect="1"/>
          </p:cNvPicPr>
          <p:nvPr>
            <p:ph idx="1"/>
          </p:nvPr>
        </p:nvPicPr>
        <p:blipFill>
          <a:blip r:embed="rId2"/>
          <a:stretch>
            <a:fillRect/>
          </a:stretch>
        </p:blipFill>
        <p:spPr>
          <a:xfrm>
            <a:off x="838198" y="2130992"/>
            <a:ext cx="10515602" cy="4561210"/>
          </a:xfrm>
          <a:prstGeom prst="rect">
            <a:avLst/>
          </a:prstGeom>
        </p:spPr>
      </p:pic>
      <p:cxnSp>
        <p:nvCxnSpPr>
          <p:cNvPr id="5" name="Straight Connector 4">
            <a:extLst>
              <a:ext uri="{FF2B5EF4-FFF2-40B4-BE49-F238E27FC236}">
                <a16:creationId xmlns:a16="http://schemas.microsoft.com/office/drawing/2014/main" xmlns="" id="{AEE9757A-ECC0-4DC9-A11A-BBA04F7A08F2}"/>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511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55811-D163-449A-AC1E-24947AAE77AA}"/>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02B54247-1E9C-4D91-AD3C-F33F1AC7A81A}"/>
              </a:ext>
            </a:extLst>
          </p:cNvPr>
          <p:cNvSpPr>
            <a:spLocks noGrp="1"/>
          </p:cNvSpPr>
          <p:nvPr>
            <p:ph idx="1"/>
          </p:nvPr>
        </p:nvSpPr>
        <p:spPr/>
        <p:txBody>
          <a:bodyPr>
            <a:normAutofit/>
          </a:bodyPr>
          <a:lstStyle/>
          <a:p>
            <a:pPr marL="457200" lvl="1" indent="0">
              <a:buClr>
                <a:srgbClr val="C00000"/>
              </a:buClr>
              <a:buNone/>
            </a:pPr>
            <a:endParaRPr lang="en-US" dirty="0"/>
          </a:p>
          <a:p>
            <a:pPr lvl="1">
              <a:buClr>
                <a:srgbClr val="C00000"/>
              </a:buClr>
            </a:pPr>
            <a:r>
              <a:rPr lang="en-US" dirty="0"/>
              <a:t>(5) The Feast of Trumpets will be fulfilled as the rapture of the church (1 Cor. 15:52; 1 Thess. 4:16,17) </a:t>
            </a:r>
          </a:p>
          <a:p>
            <a:pPr lvl="1">
              <a:buClr>
                <a:srgbClr val="C00000"/>
              </a:buClr>
            </a:pPr>
            <a:endParaRPr lang="en-US" dirty="0"/>
          </a:p>
          <a:p>
            <a:pPr lvl="1">
              <a:buClr>
                <a:srgbClr val="C00000"/>
              </a:buClr>
            </a:pPr>
            <a:r>
              <a:rPr lang="en-US" dirty="0"/>
              <a:t>(6) The Day of Atonement will be completed seven years later when Christ return (Zech. 12:10; 13:1) </a:t>
            </a:r>
          </a:p>
          <a:p>
            <a:pPr lvl="1">
              <a:buClr>
                <a:srgbClr val="C00000"/>
              </a:buClr>
            </a:pPr>
            <a:endParaRPr lang="en-US" dirty="0"/>
          </a:p>
          <a:p>
            <a:pPr lvl="1">
              <a:buClr>
                <a:srgbClr val="C00000"/>
              </a:buClr>
            </a:pPr>
            <a:r>
              <a:rPr lang="en-US" dirty="0"/>
              <a:t>(7) The Feast of Tabernacles will find its final fulfillment in Christ’s thousand-year kingdom on earth (Zech. 14:16)  Application: All of the feasts include a Sabbath, reminding Christians of their rest in Christ. (Matt. 11:28,29)</a:t>
            </a:r>
          </a:p>
        </p:txBody>
      </p:sp>
      <p:cxnSp>
        <p:nvCxnSpPr>
          <p:cNvPr id="4" name="Straight Connector 3">
            <a:extLst>
              <a:ext uri="{FF2B5EF4-FFF2-40B4-BE49-F238E27FC236}">
                <a16:creationId xmlns:a16="http://schemas.microsoft.com/office/drawing/2014/main" xmlns="" id="{D30DDA81-041E-46C5-96E0-71A985285458}"/>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83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0A738-5CBD-4408-B682-3A63D63CC842}"/>
              </a:ext>
            </a:extLst>
          </p:cNvPr>
          <p:cNvSpPr>
            <a:spLocks noGrp="1"/>
          </p:cNvSpPr>
          <p:nvPr>
            <p:ph type="title"/>
          </p:nvPr>
        </p:nvSpPr>
        <p:spPr/>
        <p:txBody>
          <a:bodyPr>
            <a:normAutofit fontScale="90000"/>
          </a:bodyPr>
          <a:lstStyle/>
          <a:p>
            <a:pPr algn="ctr"/>
            <a:r>
              <a:rPr lang="en-US" dirty="0"/>
              <a:t/>
            </a:r>
            <a:br>
              <a:rPr lang="en-US" dirty="0"/>
            </a:br>
            <a:r>
              <a:rPr lang="en-US" dirty="0"/>
              <a:t>THE HISTORY OF THE PENTECOST</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4CD284A5-2585-42BA-BB07-BC62AF401C36}"/>
              </a:ext>
            </a:extLst>
          </p:cNvPr>
          <p:cNvSpPr>
            <a:spLocks noGrp="1"/>
          </p:cNvSpPr>
          <p:nvPr>
            <p:ph sz="half" idx="1"/>
          </p:nvPr>
        </p:nvSpPr>
        <p:spPr/>
        <p:txBody>
          <a:bodyPr>
            <a:normAutofit/>
          </a:bodyPr>
          <a:lstStyle/>
          <a:p>
            <a:pPr marL="914400" lvl="1" indent="-457200">
              <a:buClr>
                <a:srgbClr val="C00000"/>
              </a:buClr>
              <a:buFont typeface="+mj-lt"/>
              <a:buAutoNum type="arabicPeriod"/>
            </a:pPr>
            <a:r>
              <a:rPr lang="en-US" dirty="0"/>
              <a:t>Passover			</a:t>
            </a:r>
            <a:endParaRPr lang="en-US" dirty="0">
              <a:solidFill>
                <a:srgbClr val="C00000"/>
              </a:solidFill>
            </a:endParaRPr>
          </a:p>
          <a:p>
            <a:pPr marL="914400" lvl="1" indent="-457200">
              <a:buClr>
                <a:srgbClr val="C00000"/>
              </a:buClr>
              <a:buFont typeface="+mj-lt"/>
              <a:buAutoNum type="arabicPeriod"/>
            </a:pPr>
            <a:r>
              <a:rPr lang="en-US" dirty="0"/>
              <a:t>Unleavened Bread	</a:t>
            </a:r>
          </a:p>
          <a:p>
            <a:pPr marL="914400" lvl="1" indent="-457200">
              <a:buClr>
                <a:srgbClr val="C00000"/>
              </a:buClr>
              <a:buFont typeface="+mj-lt"/>
              <a:buAutoNum type="arabicPeriod"/>
            </a:pPr>
            <a:r>
              <a:rPr lang="en-US" dirty="0"/>
              <a:t>First Fruits			</a:t>
            </a:r>
          </a:p>
          <a:p>
            <a:pPr marL="914400" lvl="1" indent="-457200">
              <a:buClr>
                <a:srgbClr val="C00000"/>
              </a:buClr>
              <a:buFont typeface="+mj-lt"/>
              <a:buAutoNum type="arabicPeriod"/>
            </a:pPr>
            <a:r>
              <a:rPr lang="en-US" dirty="0"/>
              <a:t>Pentecost</a:t>
            </a:r>
          </a:p>
          <a:p>
            <a:pPr marL="914400" lvl="1" indent="-457200">
              <a:buClr>
                <a:srgbClr val="C00000"/>
              </a:buClr>
              <a:buFont typeface="+mj-lt"/>
              <a:buAutoNum type="arabicPeriod"/>
            </a:pPr>
            <a:r>
              <a:rPr lang="en-US" dirty="0"/>
              <a:t>Trumpet Blowing</a:t>
            </a:r>
          </a:p>
          <a:p>
            <a:pPr marL="914400" lvl="1" indent="-457200">
              <a:buClr>
                <a:srgbClr val="C00000"/>
              </a:buClr>
              <a:buFont typeface="+mj-lt"/>
              <a:buAutoNum type="arabicPeriod"/>
            </a:pPr>
            <a:r>
              <a:rPr lang="en-US" dirty="0"/>
              <a:t>The day of Atonement</a:t>
            </a:r>
          </a:p>
          <a:p>
            <a:pPr marL="457200" lvl="1" indent="0">
              <a:buNone/>
            </a:pPr>
            <a:r>
              <a:rPr lang="en-US" dirty="0">
                <a:solidFill>
                  <a:srgbClr val="C00000"/>
                </a:solidFill>
              </a:rPr>
              <a:t>7.</a:t>
            </a:r>
            <a:r>
              <a:rPr lang="en-US" dirty="0"/>
              <a:t>   The Feast of Tabernacles </a:t>
            </a:r>
          </a:p>
          <a:p>
            <a:endParaRPr lang="en-US" dirty="0"/>
          </a:p>
        </p:txBody>
      </p:sp>
      <p:graphicFrame>
        <p:nvGraphicFramePr>
          <p:cNvPr id="5" name="Content Placeholder 4">
            <a:extLst>
              <a:ext uri="{FF2B5EF4-FFF2-40B4-BE49-F238E27FC236}">
                <a16:creationId xmlns:a16="http://schemas.microsoft.com/office/drawing/2014/main" xmlns="" id="{5F07073D-C292-4762-8376-42F25EAD2A0E}"/>
              </a:ext>
            </a:extLst>
          </p:cNvPr>
          <p:cNvGraphicFramePr>
            <a:graphicFrameLocks noGrp="1"/>
          </p:cNvGraphicFramePr>
          <p:nvPr>
            <p:ph sz="half" idx="2"/>
            <p:extLst>
              <p:ext uri="{D42A27DB-BD31-4B8C-83A1-F6EECF244321}">
                <p14:modId xmlns:p14="http://schemas.microsoft.com/office/powerpoint/2010/main" val="467998100"/>
              </p:ext>
            </p:extLst>
          </p:nvPr>
        </p:nvGraphicFramePr>
        <p:xfrm>
          <a:off x="7239001" y="3391694"/>
          <a:ext cx="3047998" cy="1219200"/>
        </p:xfrm>
        <a:graphic>
          <a:graphicData uri="http://schemas.openxmlformats.org/drawingml/2006/table">
            <a:tbl>
              <a:tblPr>
                <a:tableStyleId>{5C22544A-7EE6-4342-B048-85BDC9FD1C3A}</a:tableStyleId>
              </a:tblPr>
              <a:tblGrid>
                <a:gridCol w="580571">
                  <a:extLst>
                    <a:ext uri="{9D8B030D-6E8A-4147-A177-3AD203B41FA5}">
                      <a16:colId xmlns:a16="http://schemas.microsoft.com/office/drawing/2014/main" xmlns="" val="2947748404"/>
                    </a:ext>
                  </a:extLst>
                </a:gridCol>
                <a:gridCol w="1741713">
                  <a:extLst>
                    <a:ext uri="{9D8B030D-6E8A-4147-A177-3AD203B41FA5}">
                      <a16:colId xmlns:a16="http://schemas.microsoft.com/office/drawing/2014/main" xmlns="" val="400819869"/>
                    </a:ext>
                  </a:extLst>
                </a:gridCol>
                <a:gridCol w="725714">
                  <a:extLst>
                    <a:ext uri="{9D8B030D-6E8A-4147-A177-3AD203B41FA5}">
                      <a16:colId xmlns:a16="http://schemas.microsoft.com/office/drawing/2014/main" xmlns="" val="83197362"/>
                    </a:ext>
                  </a:extLst>
                </a:gridCol>
              </a:tblGrid>
              <a:tr h="304800">
                <a:tc gridSpan="2">
                  <a:txBody>
                    <a:bodyPr/>
                    <a:lstStyle/>
                    <a:p>
                      <a:pPr algn="ctr" fontAlgn="b"/>
                      <a:r>
                        <a:rPr lang="en-US" sz="1800" u="none" strike="noStrike" dirty="0">
                          <a:effectLst/>
                        </a:rPr>
                        <a:t>Pentecost</a:t>
                      </a:r>
                      <a:endParaRPr lang="en-US" sz="1800" b="0" i="0" u="none" strike="noStrike" dirty="0">
                        <a:solidFill>
                          <a:srgbClr val="9C0006"/>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84965579"/>
                  </a:ext>
                </a:extLst>
              </a:tr>
              <a:tr h="304800">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US" sz="1800" u="none" strike="noStrike" dirty="0">
                          <a:effectLst/>
                        </a:rPr>
                        <a:t>First Fruit</a:t>
                      </a:r>
                      <a:endParaRPr lang="en-US" sz="18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xmlns="" val="3666753633"/>
                  </a:ext>
                </a:extLst>
              </a:tr>
              <a:tr h="304800">
                <a:tc gridSpan="2">
                  <a:txBody>
                    <a:bodyPr/>
                    <a:lstStyle/>
                    <a:p>
                      <a:pPr algn="ctr" fontAlgn="b"/>
                      <a:r>
                        <a:rPr lang="en-US" sz="1800" u="none" strike="noStrike" dirty="0">
                          <a:effectLst/>
                        </a:rPr>
                        <a:t>Unleaven Bread</a:t>
                      </a:r>
                      <a:endParaRPr lang="en-US" sz="1800" b="0" i="0" u="none" strike="noStrike" dirty="0">
                        <a:solidFill>
                          <a:srgbClr val="9C57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173983386"/>
                  </a:ext>
                </a:extLst>
              </a:tr>
              <a:tr h="304800">
                <a:tc>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US" sz="1800" u="none" strike="noStrike" dirty="0">
                          <a:effectLst/>
                        </a:rPr>
                        <a:t>Passover</a:t>
                      </a:r>
                      <a:endParaRPr lang="en-US" sz="1800" b="0" i="0" u="none" strike="noStrike" dirty="0">
                        <a:solidFill>
                          <a:srgbClr val="0061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xmlns="" val="3795858032"/>
                  </a:ext>
                </a:extLst>
              </a:tr>
            </a:tbl>
          </a:graphicData>
        </a:graphic>
      </p:graphicFrame>
      <p:cxnSp>
        <p:nvCxnSpPr>
          <p:cNvPr id="6" name="Straight Connector 5">
            <a:extLst>
              <a:ext uri="{FF2B5EF4-FFF2-40B4-BE49-F238E27FC236}">
                <a16:creationId xmlns:a16="http://schemas.microsoft.com/office/drawing/2014/main" xmlns="" id="{9BCCBB85-577E-469D-991B-054C95B07AFC}"/>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02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A6CE3-D720-4E5A-8B4A-DE6D304197F0}"/>
              </a:ext>
            </a:extLst>
          </p:cNvPr>
          <p:cNvSpPr>
            <a:spLocks noGrp="1"/>
          </p:cNvSpPr>
          <p:nvPr>
            <p:ph type="title"/>
          </p:nvPr>
        </p:nvSpPr>
        <p:spPr>
          <a:xfrm>
            <a:off x="630795" y="365125"/>
            <a:ext cx="10598813" cy="1325563"/>
          </a:xfrm>
        </p:spPr>
        <p:txBody>
          <a:bodyPr>
            <a:normAutofit/>
          </a:bodyPr>
          <a:lstStyle/>
          <a:p>
            <a:r>
              <a:rPr lang="en-US" sz="3200" dirty="0"/>
              <a:t>1.Death </a:t>
            </a:r>
            <a:r>
              <a:rPr lang="en-US" sz="1400" dirty="0"/>
              <a:t>(Passover)                                       </a:t>
            </a:r>
            <a:r>
              <a:rPr lang="en-US" sz="3200" dirty="0"/>
              <a:t>2. Burial</a:t>
            </a:r>
            <a:r>
              <a:rPr lang="en-US" sz="1400" dirty="0"/>
              <a:t>(Unleavened Bread)              </a:t>
            </a:r>
            <a:r>
              <a:rPr lang="en-US" sz="3200" dirty="0"/>
              <a:t>3.Resurrection </a:t>
            </a:r>
            <a:r>
              <a:rPr lang="en-US" sz="1400" dirty="0"/>
              <a:t>(First Fruit)</a:t>
            </a:r>
            <a:br>
              <a:rPr lang="en-US" sz="1400" dirty="0"/>
            </a:br>
            <a:r>
              <a:rPr lang="en-US" sz="1400" dirty="0"/>
              <a:t>(Exodus 12:2-13) (John 1:29)   		(Exodus 12:14) (1 Corp 5:7,8) 		(Leviticus 23:9) (1 Cor 15:20-26) </a:t>
            </a:r>
            <a:br>
              <a:rPr lang="en-US" sz="1400" dirty="0"/>
            </a:br>
            <a:r>
              <a:rPr lang="en-US" sz="1400" dirty="0"/>
              <a:t>(John 1:29)				(2 Corp 5:21) </a:t>
            </a:r>
            <a:br>
              <a:rPr lang="en-US" sz="1400" dirty="0"/>
            </a:br>
            <a:r>
              <a:rPr lang="en-US" sz="1400" b="1" dirty="0"/>
              <a:t>(I Peter 1:18,19)</a:t>
            </a:r>
          </a:p>
        </p:txBody>
      </p:sp>
      <p:pic>
        <p:nvPicPr>
          <p:cNvPr id="5" name="Content Placeholder 3">
            <a:extLst>
              <a:ext uri="{FF2B5EF4-FFF2-40B4-BE49-F238E27FC236}">
                <a16:creationId xmlns:a16="http://schemas.microsoft.com/office/drawing/2014/main" xmlns="" id="{4AA394FC-E43B-4955-9FCC-951640D507C5}"/>
              </a:ext>
            </a:extLst>
          </p:cNvPr>
          <p:cNvPicPr>
            <a:picLocks noChangeAspect="1"/>
          </p:cNvPicPr>
          <p:nvPr/>
        </p:nvPicPr>
        <p:blipFill>
          <a:blip r:embed="rId2"/>
          <a:stretch>
            <a:fillRect/>
          </a:stretch>
        </p:blipFill>
        <p:spPr>
          <a:xfrm>
            <a:off x="7714883" y="1967131"/>
            <a:ext cx="3514725" cy="4229100"/>
          </a:xfrm>
          <a:prstGeom prst="rect">
            <a:avLst/>
          </a:prstGeom>
        </p:spPr>
      </p:pic>
      <p:pic>
        <p:nvPicPr>
          <p:cNvPr id="6" name="Picture 5">
            <a:extLst>
              <a:ext uri="{FF2B5EF4-FFF2-40B4-BE49-F238E27FC236}">
                <a16:creationId xmlns:a16="http://schemas.microsoft.com/office/drawing/2014/main" xmlns="" id="{D4F6F085-3088-4997-88A2-E616CC1DBF89}"/>
              </a:ext>
            </a:extLst>
          </p:cNvPr>
          <p:cNvPicPr>
            <a:picLocks noChangeAspect="1"/>
          </p:cNvPicPr>
          <p:nvPr/>
        </p:nvPicPr>
        <p:blipFill>
          <a:blip r:embed="rId2"/>
          <a:stretch>
            <a:fillRect/>
          </a:stretch>
        </p:blipFill>
        <p:spPr>
          <a:xfrm>
            <a:off x="630795" y="1886744"/>
            <a:ext cx="3514725" cy="4229100"/>
          </a:xfrm>
          <a:prstGeom prst="rect">
            <a:avLst/>
          </a:prstGeom>
        </p:spPr>
      </p:pic>
      <p:pic>
        <p:nvPicPr>
          <p:cNvPr id="9" name="Content Placeholder 8">
            <a:extLst>
              <a:ext uri="{FF2B5EF4-FFF2-40B4-BE49-F238E27FC236}">
                <a16:creationId xmlns:a16="http://schemas.microsoft.com/office/drawing/2014/main" xmlns="" id="{0B2A7B69-36AF-4F29-A995-2558C99B54DD}"/>
              </a:ext>
            </a:extLst>
          </p:cNvPr>
          <p:cNvPicPr>
            <a:picLocks noGrp="1" noChangeAspect="1"/>
          </p:cNvPicPr>
          <p:nvPr>
            <p:ph idx="1"/>
          </p:nvPr>
        </p:nvPicPr>
        <p:blipFill>
          <a:blip r:embed="rId3"/>
          <a:stretch>
            <a:fillRect/>
          </a:stretch>
        </p:blipFill>
        <p:spPr>
          <a:xfrm>
            <a:off x="4300631" y="1886743"/>
            <a:ext cx="3305971" cy="4229101"/>
          </a:xfrm>
          <a:prstGeom prst="rect">
            <a:avLst/>
          </a:prstGeom>
        </p:spPr>
      </p:pic>
      <p:pic>
        <p:nvPicPr>
          <p:cNvPr id="10" name="Picture 9">
            <a:extLst>
              <a:ext uri="{FF2B5EF4-FFF2-40B4-BE49-F238E27FC236}">
                <a16:creationId xmlns:a16="http://schemas.microsoft.com/office/drawing/2014/main" xmlns="" id="{E9B3FB78-86AB-4501-825A-DAB23976E5CF}"/>
              </a:ext>
            </a:extLst>
          </p:cNvPr>
          <p:cNvPicPr>
            <a:picLocks noChangeAspect="1"/>
          </p:cNvPicPr>
          <p:nvPr/>
        </p:nvPicPr>
        <p:blipFill>
          <a:blip r:embed="rId4"/>
          <a:stretch>
            <a:fillRect/>
          </a:stretch>
        </p:blipFill>
        <p:spPr>
          <a:xfrm>
            <a:off x="7761713" y="1957083"/>
            <a:ext cx="3467895" cy="4229100"/>
          </a:xfrm>
          <a:prstGeom prst="rect">
            <a:avLst/>
          </a:prstGeom>
        </p:spPr>
      </p:pic>
    </p:spTree>
    <p:extLst>
      <p:ext uri="{BB962C8B-B14F-4D97-AF65-F5344CB8AC3E}">
        <p14:creationId xmlns:p14="http://schemas.microsoft.com/office/powerpoint/2010/main" val="319768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598DD-D9AA-44C7-A855-4234B0F4BD87}"/>
              </a:ext>
            </a:extLst>
          </p:cNvPr>
          <p:cNvSpPr>
            <a:spLocks noGrp="1"/>
          </p:cNvSpPr>
          <p:nvPr>
            <p:ph type="title"/>
          </p:nvPr>
        </p:nvSpPr>
        <p:spPr/>
        <p:txBody>
          <a:bodyPr/>
          <a:lstStyle/>
          <a:p>
            <a:pPr algn="ctr"/>
            <a:r>
              <a:rPr lang="en-US" dirty="0"/>
              <a:t>THE HISTORY OF THE PENTCOEST</a:t>
            </a:r>
            <a:br>
              <a:rPr lang="en-US" dirty="0"/>
            </a:br>
            <a:endParaRPr lang="en-US" dirty="0"/>
          </a:p>
        </p:txBody>
      </p:sp>
      <p:sp>
        <p:nvSpPr>
          <p:cNvPr id="3" name="Content Placeholder 2">
            <a:extLst>
              <a:ext uri="{FF2B5EF4-FFF2-40B4-BE49-F238E27FC236}">
                <a16:creationId xmlns:a16="http://schemas.microsoft.com/office/drawing/2014/main" xmlns="" id="{46FAE263-CC74-4DB7-8249-707EA276429F}"/>
              </a:ext>
            </a:extLst>
          </p:cNvPr>
          <p:cNvSpPr>
            <a:spLocks noGrp="1"/>
          </p:cNvSpPr>
          <p:nvPr>
            <p:ph idx="1"/>
          </p:nvPr>
        </p:nvSpPr>
        <p:spPr/>
        <p:txBody>
          <a:bodyPr/>
          <a:lstStyle/>
          <a:p>
            <a:pPr>
              <a:buClr>
                <a:srgbClr val="C00000"/>
              </a:buClr>
            </a:pPr>
            <a:r>
              <a:rPr lang="en-US" sz="4000" dirty="0"/>
              <a:t>The 4</a:t>
            </a:r>
            <a:r>
              <a:rPr lang="en-US" sz="4000" baseline="30000" dirty="0"/>
              <a:t>th</a:t>
            </a:r>
            <a:r>
              <a:rPr lang="en-US" sz="4000" dirty="0"/>
              <a:t> holy day on Israel’s calendar was the </a:t>
            </a:r>
            <a:r>
              <a:rPr lang="en-US" sz="4000" dirty="0">
                <a:solidFill>
                  <a:srgbClr val="C00000"/>
                </a:solidFill>
              </a:rPr>
              <a:t>festival of weeks</a:t>
            </a:r>
            <a:r>
              <a:rPr lang="en-US" sz="4000" dirty="0"/>
              <a:t>, also known as Shavuot in Hebrew, which was originally a harvest festival.  Later, the day was also used to commemorate the giving of the Law of Moses at Mount Sinai.  “Weeks” come from an expression Leviticus 23:16</a:t>
            </a:r>
          </a:p>
          <a:p>
            <a:endParaRPr lang="en-US" dirty="0"/>
          </a:p>
        </p:txBody>
      </p:sp>
      <p:cxnSp>
        <p:nvCxnSpPr>
          <p:cNvPr id="4" name="Straight Connector 3">
            <a:extLst>
              <a:ext uri="{FF2B5EF4-FFF2-40B4-BE49-F238E27FC236}">
                <a16:creationId xmlns:a16="http://schemas.microsoft.com/office/drawing/2014/main" xmlns="" id="{A4768F42-1AE2-43E0-8C0F-D7ABD6A53649}"/>
              </a:ext>
            </a:extLst>
          </p:cNvPr>
          <p:cNvCxnSpPr/>
          <p:nvPr/>
        </p:nvCxnSpPr>
        <p:spPr>
          <a:xfrm>
            <a:off x="1524000" y="1627833"/>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59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D19A1-8F3D-4953-B8F9-BB9C83C70340}"/>
              </a:ext>
            </a:extLst>
          </p:cNvPr>
          <p:cNvSpPr>
            <a:spLocks noGrp="1"/>
          </p:cNvSpPr>
          <p:nvPr>
            <p:ph type="ctrTitle"/>
          </p:nvPr>
        </p:nvSpPr>
        <p:spPr>
          <a:xfrm>
            <a:off x="1524000" y="318498"/>
            <a:ext cx="9144000" cy="816969"/>
          </a:xfrm>
        </p:spPr>
        <p:txBody>
          <a:bodyPr>
            <a:normAutofit/>
          </a:bodyPr>
          <a:lstStyle/>
          <a:p>
            <a:r>
              <a:rPr lang="en-US" sz="4800" dirty="0"/>
              <a:t>THE HISTORY OF THE PENTICOST</a:t>
            </a:r>
          </a:p>
        </p:txBody>
      </p:sp>
      <p:sp>
        <p:nvSpPr>
          <p:cNvPr id="3" name="Subtitle 2">
            <a:extLst>
              <a:ext uri="{FF2B5EF4-FFF2-40B4-BE49-F238E27FC236}">
                <a16:creationId xmlns:a16="http://schemas.microsoft.com/office/drawing/2014/main" xmlns="" id="{6A91E39B-994A-4074-A7DD-0965605EDBE9}"/>
              </a:ext>
            </a:extLst>
          </p:cNvPr>
          <p:cNvSpPr>
            <a:spLocks noGrp="1"/>
          </p:cNvSpPr>
          <p:nvPr>
            <p:ph type="subTitle" idx="1"/>
          </p:nvPr>
        </p:nvSpPr>
        <p:spPr>
          <a:xfrm>
            <a:off x="1524000" y="2140299"/>
            <a:ext cx="9144000" cy="4009292"/>
          </a:xfrm>
        </p:spPr>
        <p:txBody>
          <a:bodyPr>
            <a:normAutofit/>
          </a:bodyPr>
          <a:lstStyle/>
          <a:p>
            <a:pPr marL="342900" indent="-342900" algn="l">
              <a:buClr>
                <a:srgbClr val="FF0000"/>
              </a:buClr>
              <a:buFont typeface="Arial" panose="020B0604020202020204" pitchFamily="34" charset="0"/>
              <a:buChar char="•"/>
            </a:pPr>
            <a:r>
              <a:rPr lang="en-US" dirty="0"/>
              <a:t>Shavuot? Sha·vu·oth  ˌSHävo͞oˈōt, SHəˈvo͞oəs</a:t>
            </a:r>
          </a:p>
          <a:p>
            <a:pPr marL="342900" indent="-342900" algn="l">
              <a:buClr>
                <a:srgbClr val="FF0000"/>
              </a:buClr>
              <a:buFont typeface="Arial" panose="020B0604020202020204" pitchFamily="34" charset="0"/>
              <a:buChar char="•"/>
            </a:pPr>
            <a:endParaRPr lang="en-US" dirty="0"/>
          </a:p>
          <a:p>
            <a:pPr marL="342900" indent="-342900" algn="l">
              <a:buClr>
                <a:srgbClr val="FF0000"/>
              </a:buClr>
              <a:buFont typeface="Arial" panose="020B0604020202020204" pitchFamily="34" charset="0"/>
              <a:buChar char="•"/>
            </a:pPr>
            <a:r>
              <a:rPr lang="en-US" b="1" dirty="0"/>
              <a:t>Shavuot</a:t>
            </a:r>
            <a:r>
              <a:rPr lang="en-US" dirty="0"/>
              <a:t>. One of the 4 Pilgrimage Festivals. </a:t>
            </a:r>
            <a:r>
              <a:rPr lang="en-US" b="1" dirty="0"/>
              <a:t>Celebrates</a:t>
            </a:r>
            <a:r>
              <a:rPr lang="en-US" dirty="0"/>
              <a:t> the revelation of the Five Books of the (the Old Testament of the Christian Bible) by God to Moses and to the Israelites at Mount Sinai, 49 days (7 weeks) after the Exodus from Egypt. Commemorates the wheat harvesting in the Land of Israel.  </a:t>
            </a:r>
          </a:p>
          <a:p>
            <a:pPr marL="342900" indent="-342900" algn="l">
              <a:buClr>
                <a:srgbClr val="FF0000"/>
              </a:buClr>
              <a:buFont typeface="Arial" panose="020B0604020202020204" pitchFamily="34" charset="0"/>
              <a:buChar char="•"/>
            </a:pPr>
            <a:endParaRPr lang="en-US" dirty="0"/>
          </a:p>
          <a:p>
            <a:pPr marL="342900" indent="-342900" algn="l">
              <a:buClr>
                <a:srgbClr val="FF0000"/>
              </a:buClr>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xmlns="" id="{0712083F-3B64-4B88-9348-CF9CBCCDE217}"/>
              </a:ext>
            </a:extLst>
          </p:cNvPr>
          <p:cNvCxnSpPr/>
          <p:nvPr/>
        </p:nvCxnSpPr>
        <p:spPr>
          <a:xfrm>
            <a:off x="1524000" y="1627833"/>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573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72828-9260-4764-9C2E-696B37A0850C}"/>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CB87858B-03D9-4BE1-A2B2-F40D0991839F}"/>
              </a:ext>
            </a:extLst>
          </p:cNvPr>
          <p:cNvSpPr>
            <a:spLocks noGrp="1"/>
          </p:cNvSpPr>
          <p:nvPr>
            <p:ph idx="1"/>
          </p:nvPr>
        </p:nvSpPr>
        <p:spPr/>
        <p:txBody>
          <a:bodyPr>
            <a:normAutofit/>
          </a:bodyPr>
          <a:lstStyle/>
          <a:p>
            <a:pPr>
              <a:buClr>
                <a:srgbClr val="C00000"/>
              </a:buClr>
            </a:pPr>
            <a:r>
              <a:rPr lang="en-US" sz="3600" u="sng" dirty="0">
                <a:solidFill>
                  <a:srgbClr val="0070C0"/>
                </a:solidFill>
              </a:rPr>
              <a:t>Pentecost</a:t>
            </a:r>
            <a:r>
              <a:rPr lang="en-US" sz="3600" dirty="0"/>
              <a:t> was one of the Jewish feast days. Only they didn't call it Pentecost. That's the Greek name. The Jews called it the Feast of Harvest or the Feast of Weeks. It is mentioned five places in the first five books—in </a:t>
            </a:r>
            <a:r>
              <a:rPr lang="en-US" sz="3600" u="sng" dirty="0">
                <a:hlinkClick r:id="rId2"/>
              </a:rPr>
              <a:t>Exodus 23</a:t>
            </a:r>
            <a:r>
              <a:rPr lang="en-US" sz="3600" dirty="0"/>
              <a:t>, </a:t>
            </a:r>
            <a:r>
              <a:rPr lang="en-US" sz="3600" u="sng" dirty="0">
                <a:hlinkClick r:id="rId3"/>
              </a:rPr>
              <a:t>Exodus 24</a:t>
            </a:r>
            <a:r>
              <a:rPr lang="en-US" sz="3600" dirty="0"/>
              <a:t>, </a:t>
            </a:r>
            <a:r>
              <a:rPr lang="en-US" sz="3600" u="sng" dirty="0">
                <a:hlinkClick r:id="rId4"/>
              </a:rPr>
              <a:t>Leviticus 16</a:t>
            </a:r>
            <a:r>
              <a:rPr lang="en-US" sz="3600" dirty="0"/>
              <a:t>, </a:t>
            </a:r>
            <a:r>
              <a:rPr lang="en-US" sz="3600" u="sng" dirty="0">
                <a:hlinkClick r:id="rId5"/>
              </a:rPr>
              <a:t>Numbers 28</a:t>
            </a:r>
            <a:r>
              <a:rPr lang="en-US" sz="3600" dirty="0"/>
              <a:t>, and </a:t>
            </a:r>
            <a:r>
              <a:rPr lang="en-US" sz="3600" u="sng" dirty="0">
                <a:hlinkClick r:id="rId6"/>
              </a:rPr>
              <a:t>Deuteronomy 16</a:t>
            </a:r>
            <a:r>
              <a:rPr lang="en-US" sz="3600" dirty="0"/>
              <a:t>. It was the celebration of the beginning of the early weeks of harvest.</a:t>
            </a:r>
          </a:p>
        </p:txBody>
      </p:sp>
      <p:cxnSp>
        <p:nvCxnSpPr>
          <p:cNvPr id="4" name="Straight Connector 3">
            <a:extLst>
              <a:ext uri="{FF2B5EF4-FFF2-40B4-BE49-F238E27FC236}">
                <a16:creationId xmlns:a16="http://schemas.microsoft.com/office/drawing/2014/main" xmlns="" id="{8993CA69-855C-49EA-B5EE-C0230BBEF279}"/>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72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D19A1-8F3D-4953-B8F9-BB9C83C70340}"/>
              </a:ext>
            </a:extLst>
          </p:cNvPr>
          <p:cNvSpPr>
            <a:spLocks noGrp="1"/>
          </p:cNvSpPr>
          <p:nvPr>
            <p:ph type="ctrTitle"/>
          </p:nvPr>
        </p:nvSpPr>
        <p:spPr>
          <a:xfrm>
            <a:off x="1524000" y="318498"/>
            <a:ext cx="9144000" cy="816969"/>
          </a:xfrm>
        </p:spPr>
        <p:txBody>
          <a:bodyPr>
            <a:normAutofit/>
          </a:bodyPr>
          <a:lstStyle/>
          <a:p>
            <a:r>
              <a:rPr lang="en-US" sz="4800" dirty="0"/>
              <a:t>THE HISTORY OF THE PENTECOST</a:t>
            </a:r>
          </a:p>
        </p:txBody>
      </p:sp>
      <p:sp>
        <p:nvSpPr>
          <p:cNvPr id="3" name="Subtitle 2">
            <a:extLst>
              <a:ext uri="{FF2B5EF4-FFF2-40B4-BE49-F238E27FC236}">
                <a16:creationId xmlns:a16="http://schemas.microsoft.com/office/drawing/2014/main" xmlns="" id="{6A91E39B-994A-4074-A7DD-0965605EDBE9}"/>
              </a:ext>
            </a:extLst>
          </p:cNvPr>
          <p:cNvSpPr>
            <a:spLocks noGrp="1"/>
          </p:cNvSpPr>
          <p:nvPr>
            <p:ph type="subTitle" idx="1"/>
          </p:nvPr>
        </p:nvSpPr>
        <p:spPr>
          <a:xfrm>
            <a:off x="1524000" y="2140299"/>
            <a:ext cx="9144000" cy="4009292"/>
          </a:xfrm>
        </p:spPr>
        <p:txBody>
          <a:bodyPr/>
          <a:lstStyle/>
          <a:p>
            <a:pPr algn="l"/>
            <a:endParaRPr lang="en-US" dirty="0"/>
          </a:p>
          <a:p>
            <a:pPr marL="342900" indent="-342900" algn="l">
              <a:buClr>
                <a:srgbClr val="FF0000"/>
              </a:buClr>
              <a:buFont typeface="Arial" panose="020B0604020202020204" pitchFamily="34" charset="0"/>
              <a:buChar char="•"/>
            </a:pPr>
            <a:r>
              <a:rPr lang="en-US" b="1" dirty="0"/>
              <a:t>Pentecost</a:t>
            </a:r>
            <a:r>
              <a:rPr lang="en-US" dirty="0"/>
              <a:t> comes from the </a:t>
            </a:r>
            <a:r>
              <a:rPr lang="en-US" u="sng" dirty="0"/>
              <a:t>Greek</a:t>
            </a:r>
            <a:r>
              <a:rPr lang="en-US" dirty="0"/>
              <a:t> (Pentēkostē) meaning "fiftieth" (50th) or 50 days.  It refers to the festival celebrated on the fiftieth day after Passover.</a:t>
            </a:r>
          </a:p>
          <a:p>
            <a:pPr marL="342900" indent="-342900" algn="l">
              <a:buClr>
                <a:srgbClr val="FF0000"/>
              </a:buClr>
              <a:buFont typeface="Arial" panose="020B0604020202020204" pitchFamily="34" charset="0"/>
              <a:buChar char="•"/>
            </a:pPr>
            <a:endParaRPr lang="en-US" dirty="0"/>
          </a:p>
          <a:p>
            <a:pPr marL="342900" indent="-342900" algn="l">
              <a:buClr>
                <a:srgbClr val="FF0000"/>
              </a:buClr>
              <a:buFont typeface="Arial" panose="020B0604020202020204" pitchFamily="34" charset="0"/>
              <a:buChar char="•"/>
            </a:pPr>
            <a:r>
              <a:rPr lang="en-US" u="sng" dirty="0"/>
              <a:t>SHAVUOT</a:t>
            </a:r>
            <a:r>
              <a:rPr lang="en-US" dirty="0"/>
              <a:t>.  Shavuot is the Hebrew terms meaning “weeks” Shavuot means weeks or the Feast of Weeks.  </a:t>
            </a:r>
          </a:p>
          <a:p>
            <a:endParaRPr lang="en-US" dirty="0"/>
          </a:p>
        </p:txBody>
      </p:sp>
      <p:cxnSp>
        <p:nvCxnSpPr>
          <p:cNvPr id="5" name="Straight Connector 4">
            <a:extLst>
              <a:ext uri="{FF2B5EF4-FFF2-40B4-BE49-F238E27FC236}">
                <a16:creationId xmlns:a16="http://schemas.microsoft.com/office/drawing/2014/main" xmlns="" id="{0712083F-3B64-4B88-9348-CF9CBCCDE217}"/>
              </a:ext>
            </a:extLst>
          </p:cNvPr>
          <p:cNvCxnSpPr/>
          <p:nvPr/>
        </p:nvCxnSpPr>
        <p:spPr>
          <a:xfrm>
            <a:off x="1524000" y="1627833"/>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09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7548C-DC44-4A4A-98B8-5BD871A6175F}"/>
              </a:ext>
            </a:extLst>
          </p:cNvPr>
          <p:cNvSpPr>
            <a:spLocks noGrp="1"/>
          </p:cNvSpPr>
          <p:nvPr>
            <p:ph type="title"/>
          </p:nvPr>
        </p:nvSpPr>
        <p:spPr/>
        <p:txBody>
          <a:bodyPr>
            <a:normAutofit fontScale="90000"/>
          </a:bodyPr>
          <a:lstStyle/>
          <a:p>
            <a:pPr algn="ctr"/>
            <a:r>
              <a:rPr lang="en-US" dirty="0"/>
              <a:t/>
            </a:r>
            <a:br>
              <a:rPr lang="en-US" dirty="0"/>
            </a:br>
            <a:r>
              <a:rPr lang="en-US" dirty="0"/>
              <a:t>THE HISTORY OF THE PENTECOST</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AC0B9642-5A65-49F3-858E-454B8571F161}"/>
              </a:ext>
            </a:extLst>
          </p:cNvPr>
          <p:cNvSpPr>
            <a:spLocks noGrp="1"/>
          </p:cNvSpPr>
          <p:nvPr>
            <p:ph idx="1"/>
          </p:nvPr>
        </p:nvSpPr>
        <p:spPr/>
        <p:txBody>
          <a:bodyPr>
            <a:normAutofit fontScale="77500" lnSpcReduction="20000"/>
          </a:bodyPr>
          <a:lstStyle/>
          <a:p>
            <a:pPr>
              <a:buClr>
                <a:srgbClr val="C00000"/>
              </a:buClr>
            </a:pPr>
            <a:r>
              <a:rPr lang="en-US" b="1" dirty="0"/>
              <a:t>There are three things you need to know about Pentecost that will help you understand </a:t>
            </a:r>
            <a:r>
              <a:rPr lang="en-US" b="1" u="sng" dirty="0">
                <a:hlinkClick r:id="rId2"/>
              </a:rPr>
              <a:t>Acts 2</a:t>
            </a:r>
            <a:r>
              <a:rPr lang="en-US" b="1" dirty="0"/>
              <a:t>.</a:t>
            </a:r>
            <a:endParaRPr lang="en-US" dirty="0"/>
          </a:p>
          <a:p>
            <a:pPr>
              <a:buClr>
                <a:srgbClr val="C00000"/>
              </a:buClr>
            </a:pPr>
            <a:r>
              <a:rPr lang="en-US" b="1" dirty="0"/>
              <a:t>1. Pentecost was a pilgrim festival.</a:t>
            </a:r>
          </a:p>
          <a:p>
            <a:pPr lvl="1">
              <a:buClr>
                <a:srgbClr val="C00000"/>
              </a:buClr>
            </a:pPr>
            <a:r>
              <a:rPr lang="en-US" dirty="0"/>
              <a:t>That meant that according to Jewish Law, all the adult Jewish men would come from wherever they were living to Jerusalem and personally be in attendance during this celebration.</a:t>
            </a:r>
          </a:p>
          <a:p>
            <a:pPr>
              <a:buClr>
                <a:srgbClr val="C00000"/>
              </a:buClr>
            </a:pPr>
            <a:r>
              <a:rPr lang="en-US" b="1" dirty="0"/>
              <a:t>2. Pentecost was a holiday.</a:t>
            </a:r>
          </a:p>
          <a:p>
            <a:pPr lvl="1">
              <a:buClr>
                <a:srgbClr val="C00000"/>
              </a:buClr>
            </a:pPr>
            <a:r>
              <a:rPr lang="en-US" dirty="0"/>
              <a:t>No servile work was to be done. School was out. The shops were closed. It was party time.</a:t>
            </a:r>
          </a:p>
          <a:p>
            <a:pPr>
              <a:buClr>
                <a:srgbClr val="C00000"/>
              </a:buClr>
            </a:pPr>
            <a:r>
              <a:rPr lang="en-US" b="1" dirty="0"/>
              <a:t>3. There were certain celebrations and sacrifices and offerings which were prescribed in the Law for the day of Pentecost.</a:t>
            </a:r>
          </a:p>
          <a:p>
            <a:pPr lvl="1">
              <a:buClr>
                <a:srgbClr val="C00000"/>
              </a:buClr>
            </a:pPr>
            <a:r>
              <a:rPr lang="en-US" dirty="0"/>
              <a:t>On Pentecost, the High Priest was to take two loaves of freshly baked wheat bread and offer them before the Lord. The wheat bread was made from the newly harvested wheat.</a:t>
            </a:r>
          </a:p>
          <a:p>
            <a:pPr lvl="1">
              <a:buClr>
                <a:srgbClr val="C00000"/>
              </a:buClr>
            </a:pPr>
            <a:r>
              <a:rPr lang="en-US" dirty="0"/>
              <a:t>In short, Pentecost in the time of the Apostles was a great and grand harvest celebration. The streets of Jerusalem were clogged with thousands of pilgrims who had come from every point of the compass to celebrate the goodness of God and the bringing in of the wheat harvest.</a:t>
            </a:r>
          </a:p>
          <a:p>
            <a:endParaRPr lang="en-US" dirty="0"/>
          </a:p>
        </p:txBody>
      </p:sp>
      <p:cxnSp>
        <p:nvCxnSpPr>
          <p:cNvPr id="4" name="Straight Connector 3">
            <a:extLst>
              <a:ext uri="{FF2B5EF4-FFF2-40B4-BE49-F238E27FC236}">
                <a16:creationId xmlns:a16="http://schemas.microsoft.com/office/drawing/2014/main" xmlns="" id="{01266F58-C0AE-4F74-AD28-36DCE62675E6}"/>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236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2C967-8B8E-4C48-BDFF-7A1654481916}"/>
              </a:ext>
            </a:extLst>
          </p:cNvPr>
          <p:cNvSpPr>
            <a:spLocks noGrp="1"/>
          </p:cNvSpPr>
          <p:nvPr>
            <p:ph type="title"/>
          </p:nvPr>
        </p:nvSpPr>
        <p:spPr/>
        <p:txBody>
          <a:bodyPr/>
          <a:lstStyle/>
          <a:p>
            <a:pPr algn="ctr"/>
            <a:r>
              <a:rPr lang="en-US" dirty="0"/>
              <a:t>THE HISTORY OF THE PENTECOST</a:t>
            </a:r>
            <a:br>
              <a:rPr lang="en-US" dirty="0"/>
            </a:br>
            <a:endParaRPr lang="en-US" dirty="0"/>
          </a:p>
        </p:txBody>
      </p:sp>
      <p:pic>
        <p:nvPicPr>
          <p:cNvPr id="4" name="Content Placeholder 3">
            <a:extLst>
              <a:ext uri="{FF2B5EF4-FFF2-40B4-BE49-F238E27FC236}">
                <a16:creationId xmlns:a16="http://schemas.microsoft.com/office/drawing/2014/main" xmlns="" id="{54F50446-FD55-4552-A693-AE81CB857AFC}"/>
              </a:ext>
            </a:extLst>
          </p:cNvPr>
          <p:cNvPicPr>
            <a:picLocks noGrp="1" noChangeAspect="1"/>
          </p:cNvPicPr>
          <p:nvPr>
            <p:ph idx="1"/>
          </p:nvPr>
        </p:nvPicPr>
        <p:blipFill>
          <a:blip r:embed="rId2"/>
          <a:stretch>
            <a:fillRect/>
          </a:stretch>
        </p:blipFill>
        <p:spPr>
          <a:xfrm>
            <a:off x="838200" y="1845721"/>
            <a:ext cx="10515600" cy="4524933"/>
          </a:xfrm>
          <a:prstGeom prst="rect">
            <a:avLst/>
          </a:prstGeom>
        </p:spPr>
      </p:pic>
      <p:cxnSp>
        <p:nvCxnSpPr>
          <p:cNvPr id="5" name="Straight Connector 4">
            <a:extLst>
              <a:ext uri="{FF2B5EF4-FFF2-40B4-BE49-F238E27FC236}">
                <a16:creationId xmlns:a16="http://schemas.microsoft.com/office/drawing/2014/main" xmlns="" id="{A20D3870-C33E-47AC-B87C-4307B58622E8}"/>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60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25A3740-5314-4FA4-B7EC-974FA7F6026B}"/>
              </a:ext>
            </a:extLst>
          </p:cNvPr>
          <p:cNvPicPr>
            <a:picLocks noChangeAspect="1"/>
          </p:cNvPicPr>
          <p:nvPr/>
        </p:nvPicPr>
        <p:blipFill>
          <a:blip r:embed="rId2"/>
          <a:stretch>
            <a:fillRect/>
          </a:stretch>
        </p:blipFill>
        <p:spPr>
          <a:xfrm>
            <a:off x="2314575" y="576262"/>
            <a:ext cx="7562850" cy="5705475"/>
          </a:xfrm>
          <a:prstGeom prst="rect">
            <a:avLst/>
          </a:prstGeom>
        </p:spPr>
      </p:pic>
    </p:spTree>
    <p:extLst>
      <p:ext uri="{BB962C8B-B14F-4D97-AF65-F5344CB8AC3E}">
        <p14:creationId xmlns:p14="http://schemas.microsoft.com/office/powerpoint/2010/main" val="67746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2C967-8B8E-4C48-BDFF-7A1654481916}"/>
              </a:ext>
            </a:extLst>
          </p:cNvPr>
          <p:cNvSpPr>
            <a:spLocks noGrp="1"/>
          </p:cNvSpPr>
          <p:nvPr>
            <p:ph type="title"/>
          </p:nvPr>
        </p:nvSpPr>
        <p:spPr/>
        <p:txBody>
          <a:bodyPr/>
          <a:lstStyle/>
          <a:p>
            <a:pPr algn="ctr"/>
            <a:r>
              <a:rPr lang="en-US" dirty="0"/>
              <a:t>THE HISTORY OF THE PENTECOST</a:t>
            </a:r>
            <a:br>
              <a:rPr lang="en-US" dirty="0"/>
            </a:br>
            <a:endParaRPr lang="en-US" dirty="0"/>
          </a:p>
        </p:txBody>
      </p:sp>
      <p:pic>
        <p:nvPicPr>
          <p:cNvPr id="4" name="Content Placeholder 3">
            <a:extLst>
              <a:ext uri="{FF2B5EF4-FFF2-40B4-BE49-F238E27FC236}">
                <a16:creationId xmlns:a16="http://schemas.microsoft.com/office/drawing/2014/main" xmlns="" id="{54F50446-FD55-4552-A693-AE81CB857AFC}"/>
              </a:ext>
            </a:extLst>
          </p:cNvPr>
          <p:cNvPicPr>
            <a:picLocks noGrp="1" noChangeAspect="1"/>
          </p:cNvPicPr>
          <p:nvPr>
            <p:ph idx="1"/>
          </p:nvPr>
        </p:nvPicPr>
        <p:blipFill>
          <a:blip r:embed="rId2"/>
          <a:stretch>
            <a:fillRect/>
          </a:stretch>
        </p:blipFill>
        <p:spPr>
          <a:xfrm>
            <a:off x="838200" y="1845721"/>
            <a:ext cx="10515600" cy="4524933"/>
          </a:xfrm>
          <a:prstGeom prst="rect">
            <a:avLst/>
          </a:prstGeom>
        </p:spPr>
      </p:pic>
      <p:cxnSp>
        <p:nvCxnSpPr>
          <p:cNvPr id="5" name="Straight Connector 4">
            <a:extLst>
              <a:ext uri="{FF2B5EF4-FFF2-40B4-BE49-F238E27FC236}">
                <a16:creationId xmlns:a16="http://schemas.microsoft.com/office/drawing/2014/main" xmlns="" id="{A20D3870-C33E-47AC-B87C-4307B58622E8}"/>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276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87E6B-0DAE-4C12-BC21-246F1A220C43}"/>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EA43C50A-BA83-4B24-95ED-43C50D365190}"/>
              </a:ext>
            </a:extLst>
          </p:cNvPr>
          <p:cNvSpPr>
            <a:spLocks noGrp="1"/>
          </p:cNvSpPr>
          <p:nvPr>
            <p:ph idx="1"/>
          </p:nvPr>
        </p:nvSpPr>
        <p:spPr/>
        <p:txBody>
          <a:bodyPr>
            <a:normAutofit fontScale="92500" lnSpcReduction="20000"/>
          </a:bodyPr>
          <a:lstStyle/>
          <a:p>
            <a:pPr>
              <a:buClr>
                <a:srgbClr val="C00000"/>
              </a:buClr>
            </a:pPr>
            <a:r>
              <a:rPr lang="en-US" dirty="0"/>
              <a:t>The Feast of Pentecost occurred (50) days after the feast of Firstfruits (thus Pentecost in Greek) and was regards by later Jewish authorities as the complement or conclusion of the Passover celebration, since it followed the Passover celebrations, since it followed the latter by seven weeks.  It lasted one (</a:t>
            </a:r>
            <a:r>
              <a:rPr lang="en-US" u="sng" dirty="0"/>
              <a:t>Deut. 16:9-12)</a:t>
            </a:r>
            <a:r>
              <a:rPr lang="en-US" dirty="0"/>
              <a:t>, and was a joyous occasion when the entire nation give thanks to a gracious heavenly Father for His abundant gifts of food.  This was symbolized by two loaves baked (with leaven) (v. 17) and presented to the Lord, along with sacrificial animals, cereal gifts, and drink offerings.  The feast reminded the Israelites that God’s care and control reached into every area of life, making no distinctions between material and spiritual blessings.  Pentecost symbolized the thankfulness of a people who were not only grateful for the Firstfruits of the grain harvest but who looked forward to the culmination of the harvest season in the fall.  On the feast of Pentecost the Holy Spirit was first poured out on the apostles (Acts 2:1-4)</a:t>
            </a:r>
          </a:p>
        </p:txBody>
      </p:sp>
      <p:cxnSp>
        <p:nvCxnSpPr>
          <p:cNvPr id="4" name="Straight Connector 3">
            <a:extLst>
              <a:ext uri="{FF2B5EF4-FFF2-40B4-BE49-F238E27FC236}">
                <a16:creationId xmlns:a16="http://schemas.microsoft.com/office/drawing/2014/main" xmlns="" id="{A8BF14A7-10E1-4B97-98A2-7668017BDC8C}"/>
              </a:ext>
            </a:extLst>
          </p:cNvPr>
          <p:cNvCxnSpPr/>
          <p:nvPr/>
        </p:nvCxnSpPr>
        <p:spPr>
          <a:xfrm>
            <a:off x="1524000" y="1627833"/>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548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03C518-0C65-4DE0-AED1-6AE3B76B000D}"/>
              </a:ext>
            </a:extLst>
          </p:cNvPr>
          <p:cNvPicPr>
            <a:picLocks noChangeAspect="1"/>
          </p:cNvPicPr>
          <p:nvPr/>
        </p:nvPicPr>
        <p:blipFill>
          <a:blip r:embed="rId2"/>
          <a:stretch>
            <a:fillRect/>
          </a:stretch>
        </p:blipFill>
        <p:spPr>
          <a:xfrm>
            <a:off x="2066925" y="528637"/>
            <a:ext cx="8058150" cy="5800725"/>
          </a:xfrm>
          <a:prstGeom prst="rect">
            <a:avLst/>
          </a:prstGeom>
        </p:spPr>
      </p:pic>
    </p:spTree>
    <p:extLst>
      <p:ext uri="{BB962C8B-B14F-4D97-AF65-F5344CB8AC3E}">
        <p14:creationId xmlns:p14="http://schemas.microsoft.com/office/powerpoint/2010/main" val="99961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411-E389-4C62-B0AC-7AB84BFCA089}"/>
              </a:ext>
            </a:extLst>
          </p:cNvPr>
          <p:cNvSpPr>
            <a:spLocks noGrp="1"/>
          </p:cNvSpPr>
          <p:nvPr>
            <p:ph type="title"/>
          </p:nvPr>
        </p:nvSpPr>
        <p:spPr/>
        <p:txBody>
          <a:bodyPr/>
          <a:lstStyle/>
          <a:p>
            <a:pPr algn="ctr"/>
            <a:r>
              <a:rPr lang="en-US" dirty="0"/>
              <a:t>THE HISTORY OF THE PENTICOST</a:t>
            </a:r>
            <a:br>
              <a:rPr lang="en-US" dirty="0"/>
            </a:br>
            <a:endParaRPr lang="en-US" dirty="0"/>
          </a:p>
        </p:txBody>
      </p:sp>
      <p:sp>
        <p:nvSpPr>
          <p:cNvPr id="3" name="Content Placeholder 2">
            <a:extLst>
              <a:ext uri="{FF2B5EF4-FFF2-40B4-BE49-F238E27FC236}">
                <a16:creationId xmlns:a16="http://schemas.microsoft.com/office/drawing/2014/main" xmlns="" id="{FC5DFF88-8CBC-430C-A900-10F24C197FBA}"/>
              </a:ext>
            </a:extLst>
          </p:cNvPr>
          <p:cNvSpPr>
            <a:spLocks noGrp="1"/>
          </p:cNvSpPr>
          <p:nvPr>
            <p:ph idx="1"/>
          </p:nvPr>
        </p:nvSpPr>
        <p:spPr/>
        <p:txBody>
          <a:bodyPr/>
          <a:lstStyle/>
          <a:p>
            <a:endParaRPr lang="en-US" dirty="0"/>
          </a:p>
          <a:p>
            <a:r>
              <a:rPr lang="en-US" dirty="0"/>
              <a:t>7 Biblical Feasts: Leviticus 23</a:t>
            </a:r>
          </a:p>
          <a:p>
            <a:endParaRPr lang="en-US" dirty="0"/>
          </a:p>
          <a:p>
            <a:pPr marL="914400" lvl="1" indent="-457200">
              <a:buClr>
                <a:srgbClr val="C00000"/>
              </a:buClr>
              <a:buFont typeface="+mj-lt"/>
              <a:buAutoNum type="arabicPeriod"/>
            </a:pPr>
            <a:r>
              <a:rPr lang="en-US" dirty="0"/>
              <a:t>Passover				</a:t>
            </a:r>
            <a:r>
              <a:rPr lang="en-US" dirty="0">
                <a:solidFill>
                  <a:srgbClr val="C00000"/>
                </a:solidFill>
              </a:rPr>
              <a:t>5.</a:t>
            </a:r>
            <a:r>
              <a:rPr lang="en-US" dirty="0"/>
              <a:t> Trumpet Blowing</a:t>
            </a:r>
            <a:endParaRPr lang="en-US" dirty="0">
              <a:solidFill>
                <a:srgbClr val="C00000"/>
              </a:solidFill>
            </a:endParaRPr>
          </a:p>
          <a:p>
            <a:pPr marL="914400" lvl="1" indent="-457200">
              <a:buFont typeface="+mj-lt"/>
              <a:buAutoNum type="arabicPeriod"/>
            </a:pPr>
            <a:endParaRPr lang="en-US" dirty="0"/>
          </a:p>
          <a:p>
            <a:pPr marL="914400" lvl="1" indent="-457200">
              <a:buClr>
                <a:srgbClr val="C00000"/>
              </a:buClr>
              <a:buFont typeface="+mj-lt"/>
              <a:buAutoNum type="arabicPeriod"/>
            </a:pPr>
            <a:r>
              <a:rPr lang="en-US" dirty="0"/>
              <a:t>Unleavened Bread			</a:t>
            </a:r>
            <a:r>
              <a:rPr lang="en-US" dirty="0">
                <a:solidFill>
                  <a:srgbClr val="C00000"/>
                </a:solidFill>
              </a:rPr>
              <a:t>6.</a:t>
            </a:r>
            <a:r>
              <a:rPr lang="en-US" dirty="0"/>
              <a:t> The day of Atonement</a:t>
            </a:r>
          </a:p>
          <a:p>
            <a:pPr marL="914400" lvl="1" indent="-457200">
              <a:buFont typeface="+mj-lt"/>
              <a:buAutoNum type="arabicPeriod"/>
            </a:pPr>
            <a:endParaRPr lang="en-US" dirty="0"/>
          </a:p>
          <a:p>
            <a:pPr marL="914400" lvl="1" indent="-457200">
              <a:buClr>
                <a:srgbClr val="C00000"/>
              </a:buClr>
              <a:buFont typeface="+mj-lt"/>
              <a:buAutoNum type="arabicPeriod"/>
            </a:pPr>
            <a:r>
              <a:rPr lang="en-US" dirty="0"/>
              <a:t>First Fruits				</a:t>
            </a:r>
            <a:r>
              <a:rPr lang="en-US" dirty="0">
                <a:solidFill>
                  <a:srgbClr val="C00000"/>
                </a:solidFill>
              </a:rPr>
              <a:t>7.</a:t>
            </a:r>
            <a:r>
              <a:rPr lang="en-US" dirty="0"/>
              <a:t> The Feast of Tabernacles </a:t>
            </a:r>
          </a:p>
          <a:p>
            <a:pPr marL="914400" lvl="1" indent="-457200">
              <a:buFont typeface="+mj-lt"/>
              <a:buAutoNum type="arabicPeriod"/>
            </a:pPr>
            <a:endParaRPr lang="en-US" dirty="0"/>
          </a:p>
          <a:p>
            <a:pPr marL="914400" lvl="1" indent="-457200">
              <a:buClr>
                <a:srgbClr val="C00000"/>
              </a:buClr>
              <a:buFont typeface="+mj-lt"/>
              <a:buAutoNum type="arabicPeriod"/>
            </a:pPr>
            <a:r>
              <a:rPr lang="en-US" b="1" u="sng" dirty="0">
                <a:solidFill>
                  <a:srgbClr val="C00000"/>
                </a:solidFill>
              </a:rPr>
              <a:t>Pentecost</a:t>
            </a:r>
          </a:p>
        </p:txBody>
      </p:sp>
      <p:cxnSp>
        <p:nvCxnSpPr>
          <p:cNvPr id="4" name="Straight Connector 3">
            <a:extLst>
              <a:ext uri="{FF2B5EF4-FFF2-40B4-BE49-F238E27FC236}">
                <a16:creationId xmlns:a16="http://schemas.microsoft.com/office/drawing/2014/main" xmlns="" id="{92BDEC51-43C1-49D9-8CAA-30B80321628F}"/>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742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A6BD8-5FDB-4BE8-84B6-DE29EA67AC37}"/>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543D7421-6AB6-4716-BDB2-04467392AA03}"/>
              </a:ext>
            </a:extLst>
          </p:cNvPr>
          <p:cNvSpPr>
            <a:spLocks noGrp="1"/>
          </p:cNvSpPr>
          <p:nvPr>
            <p:ph sz="half" idx="1"/>
          </p:nvPr>
        </p:nvSpPr>
        <p:spPr/>
        <p:txBody>
          <a:bodyPr>
            <a:normAutofit fontScale="25000" lnSpcReduction="20000"/>
          </a:bodyPr>
          <a:lstStyle/>
          <a:p>
            <a:pPr>
              <a:buClr>
                <a:srgbClr val="C00000"/>
              </a:buClr>
            </a:pPr>
            <a:r>
              <a:rPr lang="en-US" sz="5000" b="1" baseline="30000" dirty="0"/>
              <a:t>Exodus 3:2-7</a:t>
            </a:r>
          </a:p>
          <a:p>
            <a:pPr>
              <a:buClr>
                <a:srgbClr val="C00000"/>
              </a:buClr>
            </a:pPr>
            <a:r>
              <a:rPr lang="en-US" sz="5000" b="1" baseline="30000" dirty="0"/>
              <a:t>2 </a:t>
            </a:r>
            <a:r>
              <a:rPr lang="en-US" sz="5000" dirty="0"/>
              <a:t>There the angel of the </a:t>
            </a:r>
            <a:r>
              <a:rPr lang="en-US" sz="5000" cap="small" dirty="0"/>
              <a:t>Lord</a:t>
            </a:r>
            <a:r>
              <a:rPr lang="en-US" sz="5000" dirty="0"/>
              <a:t> appeared to him in flames of fire from within a bush. Moses saw that though the bush was on fire it did not burn up. </a:t>
            </a:r>
            <a:r>
              <a:rPr lang="en-US" sz="5000" b="1" baseline="30000" dirty="0"/>
              <a:t>3 </a:t>
            </a:r>
            <a:r>
              <a:rPr lang="en-US" sz="5000" dirty="0"/>
              <a:t>So Moses thought, “I will go over and see this strange sight—why the bush does not burn up.”</a:t>
            </a:r>
          </a:p>
          <a:p>
            <a:pPr>
              <a:buClr>
                <a:srgbClr val="C00000"/>
              </a:buClr>
            </a:pPr>
            <a:r>
              <a:rPr lang="en-US" sz="5000" b="1" baseline="30000" dirty="0"/>
              <a:t>4 </a:t>
            </a:r>
            <a:r>
              <a:rPr lang="en-US" sz="5000" dirty="0"/>
              <a:t>When the </a:t>
            </a:r>
            <a:r>
              <a:rPr lang="en-US" sz="5000" cap="small" dirty="0"/>
              <a:t>Lord</a:t>
            </a:r>
            <a:r>
              <a:rPr lang="en-US" sz="5000" dirty="0"/>
              <a:t> saw that he had gone over to look, God called to him from within the bush, “Moses! Moses!”</a:t>
            </a:r>
          </a:p>
          <a:p>
            <a:pPr>
              <a:buClr>
                <a:srgbClr val="C00000"/>
              </a:buClr>
            </a:pPr>
            <a:r>
              <a:rPr lang="en-US" sz="5000" dirty="0"/>
              <a:t>And Moses said, “Here I am.”</a:t>
            </a:r>
          </a:p>
          <a:p>
            <a:pPr>
              <a:buClr>
                <a:srgbClr val="C00000"/>
              </a:buClr>
            </a:pPr>
            <a:r>
              <a:rPr lang="en-US" sz="5000" b="1" baseline="30000" dirty="0"/>
              <a:t>5 </a:t>
            </a:r>
            <a:r>
              <a:rPr lang="en-US" sz="5000" dirty="0"/>
              <a:t>“Do not come any closer,” God said. “Take off your sandals, for the place where you are standing is holy ground.” </a:t>
            </a:r>
            <a:r>
              <a:rPr lang="en-US" sz="5000" b="1" baseline="30000" dirty="0"/>
              <a:t>6 </a:t>
            </a:r>
            <a:r>
              <a:rPr lang="en-US" sz="5000" dirty="0"/>
              <a:t>Then he said, “I am the God of your father,</a:t>
            </a:r>
            <a:r>
              <a:rPr lang="en-US" sz="5000" baseline="30000" dirty="0"/>
              <a:t>[</a:t>
            </a:r>
            <a:r>
              <a:rPr lang="en-US" sz="5000" baseline="30000" dirty="0">
                <a:hlinkClick r:id="rId2" tooltip="See footnote a"/>
              </a:rPr>
              <a:t>a</a:t>
            </a:r>
            <a:r>
              <a:rPr lang="en-US" sz="5000" baseline="30000" dirty="0"/>
              <a:t>]</a:t>
            </a:r>
            <a:r>
              <a:rPr lang="en-US" sz="5000" dirty="0"/>
              <a:t> the God of Abraham, the God of Isaac and the God of Jacob.” At this, Moses hid his face, because he was afraid to look at God.</a:t>
            </a:r>
          </a:p>
          <a:p>
            <a:pPr>
              <a:buClr>
                <a:srgbClr val="C00000"/>
              </a:buClr>
            </a:pPr>
            <a:r>
              <a:rPr lang="en-US" sz="5000" b="1" baseline="30000" dirty="0"/>
              <a:t>7 </a:t>
            </a:r>
            <a:r>
              <a:rPr lang="en-US" sz="5000" dirty="0"/>
              <a:t>The </a:t>
            </a:r>
            <a:r>
              <a:rPr lang="en-US" sz="5000" cap="small" dirty="0"/>
              <a:t>Lord</a:t>
            </a:r>
            <a:r>
              <a:rPr lang="en-US" sz="5000" dirty="0"/>
              <a:t> said, “I have indeed seen the misery of my people in Egypt. I have heard them crying out because of their slave drivers, and I am concerned about their suffering. </a:t>
            </a:r>
            <a:r>
              <a:rPr lang="en-US" sz="5000" b="1" baseline="30000" dirty="0"/>
              <a:t>8 </a:t>
            </a:r>
            <a:r>
              <a:rPr lang="en-US" sz="5000" dirty="0"/>
              <a:t>So I have come down to rescue them from the hand of the Egyptians and to bring them up out of that land into a good and spacious land, a land flowing with milk and honey</a:t>
            </a:r>
          </a:p>
          <a:p>
            <a:endParaRPr lang="en-US" dirty="0"/>
          </a:p>
        </p:txBody>
      </p:sp>
      <p:pic>
        <p:nvPicPr>
          <p:cNvPr id="5" name="Content Placeholder 4">
            <a:extLst>
              <a:ext uri="{FF2B5EF4-FFF2-40B4-BE49-F238E27FC236}">
                <a16:creationId xmlns:a16="http://schemas.microsoft.com/office/drawing/2014/main" xmlns="" id="{50205E9B-09B4-4AA8-97F2-70F8F16154E5}"/>
              </a:ext>
            </a:extLst>
          </p:cNvPr>
          <p:cNvPicPr>
            <a:picLocks noGrp="1" noChangeAspect="1"/>
          </p:cNvPicPr>
          <p:nvPr>
            <p:ph sz="half" idx="2"/>
          </p:nvPr>
        </p:nvPicPr>
        <p:blipFill>
          <a:blip r:embed="rId3"/>
          <a:stretch>
            <a:fillRect/>
          </a:stretch>
        </p:blipFill>
        <p:spPr>
          <a:xfrm>
            <a:off x="6172200" y="1825625"/>
            <a:ext cx="5181600" cy="4351338"/>
          </a:xfrm>
          <a:prstGeom prst="rect">
            <a:avLst/>
          </a:prstGeom>
        </p:spPr>
      </p:pic>
      <p:cxnSp>
        <p:nvCxnSpPr>
          <p:cNvPr id="6" name="Straight Connector 5">
            <a:extLst>
              <a:ext uri="{FF2B5EF4-FFF2-40B4-BE49-F238E27FC236}">
                <a16:creationId xmlns:a16="http://schemas.microsoft.com/office/drawing/2014/main" xmlns="" id="{C29846FF-19FD-42E0-BCE2-C31314476BB2}"/>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123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7065B-B58F-47F8-B842-D6E658248097}"/>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8B62B675-7CAB-4CA6-8A1F-0A3961D8DB64}"/>
              </a:ext>
            </a:extLst>
          </p:cNvPr>
          <p:cNvSpPr>
            <a:spLocks noGrp="1"/>
          </p:cNvSpPr>
          <p:nvPr>
            <p:ph sz="half" idx="1"/>
          </p:nvPr>
        </p:nvSpPr>
        <p:spPr/>
        <p:txBody>
          <a:bodyPr>
            <a:normAutofit fontScale="92500" lnSpcReduction="20000"/>
          </a:bodyPr>
          <a:lstStyle/>
          <a:p>
            <a:pPr>
              <a:buClr>
                <a:srgbClr val="C00000"/>
              </a:buClr>
            </a:pPr>
            <a:r>
              <a:rPr lang="en-US" dirty="0"/>
              <a:t>Exodus 12: </a:t>
            </a:r>
            <a:r>
              <a:rPr lang="en-US" b="1" baseline="30000" dirty="0"/>
              <a:t>5 </a:t>
            </a:r>
            <a:r>
              <a:rPr lang="en-US" dirty="0"/>
              <a:t>Your lamb shall be without blemish, a male of the first year: ye shall take it out from the sheep, or from the goats: (The blood was then applied to the doorpost of the home, and the lamb was roasted and eaten with </a:t>
            </a:r>
            <a:r>
              <a:rPr lang="en-US" u="sng" dirty="0"/>
              <a:t>unleavened bread </a:t>
            </a:r>
            <a:r>
              <a:rPr lang="en-US" dirty="0"/>
              <a:t>and bitter herbs.) 13</a:t>
            </a:r>
            <a:r>
              <a:rPr lang="en-US" b="1" baseline="30000" dirty="0"/>
              <a:t> </a:t>
            </a:r>
            <a:r>
              <a:rPr lang="en-US" dirty="0"/>
              <a:t>And the blood shall be to you for a token upon the houses where ye are: and when I see the blood, I will pass over you, and the plague shall not be upon you to destroy you, when I smite the land of Egypt.</a:t>
            </a:r>
          </a:p>
        </p:txBody>
      </p:sp>
      <p:pic>
        <p:nvPicPr>
          <p:cNvPr id="1026" name="Picture 2" descr="Image result for passover pictures">
            <a:extLst>
              <a:ext uri="{FF2B5EF4-FFF2-40B4-BE49-F238E27FC236}">
                <a16:creationId xmlns:a16="http://schemas.microsoft.com/office/drawing/2014/main" xmlns="" id="{674E47DB-01B4-410C-A61D-810BCE8D87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3913631"/>
            <a:ext cx="5181600" cy="22633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5B37DE95-169B-43D9-943A-A90AB4DDBA0F}"/>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xmlns="" id="{9DFCD721-AAF3-4C59-B1BB-EF92566B2609}"/>
              </a:ext>
            </a:extLst>
          </p:cNvPr>
          <p:cNvPicPr>
            <a:picLocks noChangeAspect="1"/>
          </p:cNvPicPr>
          <p:nvPr/>
        </p:nvPicPr>
        <p:blipFill>
          <a:blip r:embed="rId3"/>
          <a:stretch>
            <a:fillRect/>
          </a:stretch>
        </p:blipFill>
        <p:spPr>
          <a:xfrm>
            <a:off x="6362700" y="1690687"/>
            <a:ext cx="4991100" cy="2155475"/>
          </a:xfrm>
          <a:prstGeom prst="rect">
            <a:avLst/>
          </a:prstGeom>
        </p:spPr>
      </p:pic>
    </p:spTree>
    <p:extLst>
      <p:ext uri="{BB962C8B-B14F-4D97-AF65-F5344CB8AC3E}">
        <p14:creationId xmlns:p14="http://schemas.microsoft.com/office/powerpoint/2010/main" val="250805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67522-7C73-4A62-9F11-8AADDBF1C0D1}"/>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8D58A08D-1C98-424F-8799-7E66199E8BC9}"/>
              </a:ext>
            </a:extLst>
          </p:cNvPr>
          <p:cNvSpPr>
            <a:spLocks noGrp="1"/>
          </p:cNvSpPr>
          <p:nvPr>
            <p:ph sz="half" idx="1"/>
          </p:nvPr>
        </p:nvSpPr>
        <p:spPr/>
        <p:txBody>
          <a:bodyPr>
            <a:normAutofit fontScale="77500" lnSpcReduction="20000"/>
          </a:bodyPr>
          <a:lstStyle/>
          <a:p>
            <a:pPr>
              <a:buClr>
                <a:srgbClr val="C00000"/>
              </a:buClr>
            </a:pPr>
            <a:r>
              <a:rPr lang="en-US" dirty="0"/>
              <a:t>Exodus (Remember  the Passover)</a:t>
            </a:r>
          </a:p>
          <a:p>
            <a:pPr>
              <a:buClr>
                <a:srgbClr val="C00000"/>
              </a:buClr>
            </a:pPr>
            <a:r>
              <a:rPr lang="en-US" b="1" dirty="0"/>
              <a:t>13 </a:t>
            </a:r>
            <a:r>
              <a:rPr lang="en-US" dirty="0"/>
              <a:t>And the </a:t>
            </a:r>
            <a:r>
              <a:rPr lang="en-US" cap="small" dirty="0"/>
              <a:t>Lord</a:t>
            </a:r>
            <a:r>
              <a:rPr lang="en-US" dirty="0"/>
              <a:t> spake unto Moses, saying,</a:t>
            </a:r>
          </a:p>
          <a:p>
            <a:pPr>
              <a:buClr>
                <a:srgbClr val="C00000"/>
              </a:buClr>
            </a:pPr>
            <a:r>
              <a:rPr lang="en-US" b="1" baseline="30000" dirty="0"/>
              <a:t>2 </a:t>
            </a:r>
            <a:r>
              <a:rPr lang="en-US" dirty="0"/>
              <a:t>Sanctify unto me all the firstborn, whatsoever openeth the womb among the children of Israel, both of man and of beast: it is mine.</a:t>
            </a:r>
          </a:p>
          <a:p>
            <a:pPr>
              <a:buClr>
                <a:srgbClr val="C00000"/>
              </a:buClr>
            </a:pPr>
            <a:r>
              <a:rPr lang="en-US" b="1" baseline="30000" dirty="0"/>
              <a:t>3 </a:t>
            </a:r>
            <a:r>
              <a:rPr lang="en-US" dirty="0"/>
              <a:t>And Moses said unto the people, Remember this day, in which ye came out from Egypt, out of the house of bondage; for by strength of hand the </a:t>
            </a:r>
            <a:r>
              <a:rPr lang="en-US" cap="small" dirty="0"/>
              <a:t>Lord</a:t>
            </a:r>
            <a:r>
              <a:rPr lang="en-US" dirty="0"/>
              <a:t> brought you out from this place: there shall no leavened bread be eaten.</a:t>
            </a:r>
          </a:p>
          <a:p>
            <a:pPr>
              <a:buClr>
                <a:srgbClr val="C00000"/>
              </a:buClr>
            </a:pPr>
            <a:r>
              <a:rPr lang="en-US" b="1" baseline="30000" dirty="0"/>
              <a:t>4 </a:t>
            </a:r>
            <a:r>
              <a:rPr lang="en-US" dirty="0"/>
              <a:t>This day came ye out in the month Abib.</a:t>
            </a:r>
          </a:p>
          <a:p>
            <a:endParaRPr lang="en-US" dirty="0"/>
          </a:p>
        </p:txBody>
      </p:sp>
      <p:pic>
        <p:nvPicPr>
          <p:cNvPr id="5" name="Content Placeholder 4">
            <a:extLst>
              <a:ext uri="{FF2B5EF4-FFF2-40B4-BE49-F238E27FC236}">
                <a16:creationId xmlns:a16="http://schemas.microsoft.com/office/drawing/2014/main" xmlns="" id="{3D2A9351-341B-4BC8-8CED-F1EA96238B69}"/>
              </a:ext>
            </a:extLst>
          </p:cNvPr>
          <p:cNvPicPr>
            <a:picLocks noGrp="1" noChangeAspect="1"/>
          </p:cNvPicPr>
          <p:nvPr>
            <p:ph sz="half" idx="2"/>
          </p:nvPr>
        </p:nvPicPr>
        <p:blipFill>
          <a:blip r:embed="rId2"/>
          <a:stretch>
            <a:fillRect/>
          </a:stretch>
        </p:blipFill>
        <p:spPr>
          <a:xfrm>
            <a:off x="6291464" y="1825625"/>
            <a:ext cx="4943072" cy="4351338"/>
          </a:xfrm>
          <a:prstGeom prst="rect">
            <a:avLst/>
          </a:prstGeom>
        </p:spPr>
      </p:pic>
      <p:cxnSp>
        <p:nvCxnSpPr>
          <p:cNvPr id="6" name="Straight Connector 5">
            <a:extLst>
              <a:ext uri="{FF2B5EF4-FFF2-40B4-BE49-F238E27FC236}">
                <a16:creationId xmlns:a16="http://schemas.microsoft.com/office/drawing/2014/main" xmlns="" id="{BA97E2AA-5339-4F9C-9CC6-BE3EBCBFD6C9}"/>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165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55811-D163-449A-AC1E-24947AAE77AA}"/>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02B54247-1E9C-4D91-AD3C-F33F1AC7A81A}"/>
              </a:ext>
            </a:extLst>
          </p:cNvPr>
          <p:cNvSpPr>
            <a:spLocks noGrp="1"/>
          </p:cNvSpPr>
          <p:nvPr>
            <p:ph idx="1"/>
          </p:nvPr>
        </p:nvSpPr>
        <p:spPr/>
        <p:txBody>
          <a:bodyPr>
            <a:normAutofit fontScale="92500" lnSpcReduction="10000"/>
          </a:bodyPr>
          <a:lstStyle/>
          <a:p>
            <a:pPr>
              <a:buClr>
                <a:srgbClr val="C00000"/>
              </a:buClr>
            </a:pPr>
            <a:r>
              <a:rPr lang="en-US" dirty="0"/>
              <a:t>The seven feasts or “holy convocations” find there fulfillment in Christ.  The </a:t>
            </a:r>
            <a:r>
              <a:rPr lang="en-US" u="sng" dirty="0"/>
              <a:t>first four feasts are already fulfilled</a:t>
            </a:r>
            <a:r>
              <a:rPr lang="en-US" dirty="0"/>
              <a:t>, and the latter three </a:t>
            </a:r>
            <a:r>
              <a:rPr lang="en-US" u="sng" dirty="0"/>
              <a:t>will be </a:t>
            </a:r>
            <a:r>
              <a:rPr lang="en-US" dirty="0"/>
              <a:t>fulfilled at the coming of Christ: </a:t>
            </a:r>
          </a:p>
          <a:p>
            <a:pPr lvl="1">
              <a:buClr>
                <a:srgbClr val="C00000"/>
              </a:buClr>
            </a:pPr>
            <a:r>
              <a:rPr lang="en-US" dirty="0"/>
              <a:t>(1) The </a:t>
            </a:r>
            <a:r>
              <a:rPr lang="en-US" u="sng" dirty="0"/>
              <a:t>Passover</a:t>
            </a:r>
            <a:r>
              <a:rPr lang="en-US" dirty="0"/>
              <a:t> speaks of the redemption, which was accomplished on the Cross (1 Pet. 1:18,19) and followed by </a:t>
            </a:r>
          </a:p>
          <a:p>
            <a:pPr lvl="1">
              <a:buClr>
                <a:srgbClr val="C00000"/>
              </a:buClr>
            </a:pPr>
            <a:endParaRPr lang="en-US" dirty="0"/>
          </a:p>
          <a:p>
            <a:pPr lvl="1">
              <a:buClr>
                <a:srgbClr val="C00000"/>
              </a:buClr>
            </a:pPr>
            <a:r>
              <a:rPr lang="en-US" dirty="0"/>
              <a:t>(2) The F</a:t>
            </a:r>
            <a:r>
              <a:rPr lang="en-US" u="sng" dirty="0"/>
              <a:t>east of Unleavened Bread</a:t>
            </a:r>
            <a:r>
              <a:rPr lang="en-US" dirty="0"/>
              <a:t>, typical of our justification (2 Cor. 5:21) and sanctification (1 Cor. 5:7) </a:t>
            </a:r>
          </a:p>
          <a:p>
            <a:pPr lvl="1">
              <a:buClr>
                <a:srgbClr val="C00000"/>
              </a:buClr>
            </a:pPr>
            <a:endParaRPr lang="en-US" dirty="0"/>
          </a:p>
          <a:p>
            <a:pPr lvl="1">
              <a:buClr>
                <a:srgbClr val="C00000"/>
              </a:buClr>
            </a:pPr>
            <a:r>
              <a:rPr lang="en-US" dirty="0"/>
              <a:t>(3) The feast of </a:t>
            </a:r>
            <a:r>
              <a:rPr lang="en-US" u="sng" dirty="0"/>
              <a:t>Firstfruits</a:t>
            </a:r>
            <a:r>
              <a:rPr lang="en-US" dirty="0"/>
              <a:t> was fulfilled in the resurrect of Christ (1 Cor. 15:20)</a:t>
            </a:r>
          </a:p>
          <a:p>
            <a:pPr lvl="1">
              <a:buClr>
                <a:srgbClr val="C00000"/>
              </a:buClr>
            </a:pPr>
            <a:endParaRPr lang="en-US" dirty="0"/>
          </a:p>
          <a:p>
            <a:pPr lvl="1">
              <a:buClr>
                <a:srgbClr val="C00000"/>
              </a:buClr>
            </a:pPr>
            <a:r>
              <a:rPr lang="en-US" dirty="0"/>
              <a:t>(4) Pentecost was fulfilled when Christ sent the Holy Spirit to begin the harvest of the church (Act 2:1-4) </a:t>
            </a:r>
          </a:p>
          <a:p>
            <a:pPr lvl="1">
              <a:buClr>
                <a:srgbClr val="C00000"/>
              </a:buClr>
            </a:pPr>
            <a:endParaRPr lang="en-US" dirty="0"/>
          </a:p>
        </p:txBody>
      </p:sp>
      <p:cxnSp>
        <p:nvCxnSpPr>
          <p:cNvPr id="4" name="Straight Connector 3">
            <a:extLst>
              <a:ext uri="{FF2B5EF4-FFF2-40B4-BE49-F238E27FC236}">
                <a16:creationId xmlns:a16="http://schemas.microsoft.com/office/drawing/2014/main" xmlns="" id="{D30DDA81-041E-46C5-96E0-71A985285458}"/>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43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A6CE3-D720-4E5A-8B4A-DE6D304197F0}"/>
              </a:ext>
            </a:extLst>
          </p:cNvPr>
          <p:cNvSpPr>
            <a:spLocks noGrp="1"/>
          </p:cNvSpPr>
          <p:nvPr>
            <p:ph type="title"/>
          </p:nvPr>
        </p:nvSpPr>
        <p:spPr>
          <a:xfrm>
            <a:off x="630795" y="365125"/>
            <a:ext cx="10598813" cy="1325563"/>
          </a:xfrm>
        </p:spPr>
        <p:txBody>
          <a:bodyPr>
            <a:normAutofit/>
          </a:bodyPr>
          <a:lstStyle/>
          <a:p>
            <a:r>
              <a:rPr lang="en-US" sz="3200" dirty="0"/>
              <a:t>1.Death </a:t>
            </a:r>
            <a:r>
              <a:rPr lang="en-US" sz="1400" dirty="0"/>
              <a:t>(Passover)                                       </a:t>
            </a:r>
            <a:r>
              <a:rPr lang="en-US" sz="3200" dirty="0"/>
              <a:t>2. Burial</a:t>
            </a:r>
            <a:r>
              <a:rPr lang="en-US" sz="1400" dirty="0"/>
              <a:t>(Unleavened Bread)              </a:t>
            </a:r>
            <a:r>
              <a:rPr lang="en-US" sz="3200" dirty="0"/>
              <a:t>3.Resurrection </a:t>
            </a:r>
            <a:r>
              <a:rPr lang="en-US" sz="1400" dirty="0"/>
              <a:t>(First Fruit)</a:t>
            </a:r>
            <a:br>
              <a:rPr lang="en-US" sz="1400" dirty="0"/>
            </a:br>
            <a:r>
              <a:rPr lang="en-US" sz="1400" dirty="0"/>
              <a:t>(Exodus 12:2-13) (John 1:29)   		(Exodus 12:14) (1 Corp 5:7,8) 		(Leviticus 23:9) (1 Cor 15:20-26) </a:t>
            </a:r>
            <a:br>
              <a:rPr lang="en-US" sz="1400" dirty="0"/>
            </a:br>
            <a:r>
              <a:rPr lang="en-US" sz="1400" dirty="0"/>
              <a:t>(John 1:29)				(2 Corp 5:21) </a:t>
            </a:r>
            <a:br>
              <a:rPr lang="en-US" sz="1400" dirty="0"/>
            </a:br>
            <a:r>
              <a:rPr lang="en-US" sz="1400" b="1" dirty="0"/>
              <a:t>(I Peter 1:18,19)</a:t>
            </a:r>
          </a:p>
        </p:txBody>
      </p:sp>
      <p:pic>
        <p:nvPicPr>
          <p:cNvPr id="5" name="Content Placeholder 3">
            <a:extLst>
              <a:ext uri="{FF2B5EF4-FFF2-40B4-BE49-F238E27FC236}">
                <a16:creationId xmlns:a16="http://schemas.microsoft.com/office/drawing/2014/main" xmlns="" id="{4AA394FC-E43B-4955-9FCC-951640D507C5}"/>
              </a:ext>
            </a:extLst>
          </p:cNvPr>
          <p:cNvPicPr>
            <a:picLocks noChangeAspect="1"/>
          </p:cNvPicPr>
          <p:nvPr/>
        </p:nvPicPr>
        <p:blipFill>
          <a:blip r:embed="rId2"/>
          <a:stretch>
            <a:fillRect/>
          </a:stretch>
        </p:blipFill>
        <p:spPr>
          <a:xfrm>
            <a:off x="7714883" y="1967131"/>
            <a:ext cx="3514725" cy="4229100"/>
          </a:xfrm>
          <a:prstGeom prst="rect">
            <a:avLst/>
          </a:prstGeom>
        </p:spPr>
      </p:pic>
      <p:pic>
        <p:nvPicPr>
          <p:cNvPr id="6" name="Picture 5">
            <a:extLst>
              <a:ext uri="{FF2B5EF4-FFF2-40B4-BE49-F238E27FC236}">
                <a16:creationId xmlns:a16="http://schemas.microsoft.com/office/drawing/2014/main" xmlns="" id="{D4F6F085-3088-4997-88A2-E616CC1DBF89}"/>
              </a:ext>
            </a:extLst>
          </p:cNvPr>
          <p:cNvPicPr>
            <a:picLocks noChangeAspect="1"/>
          </p:cNvPicPr>
          <p:nvPr/>
        </p:nvPicPr>
        <p:blipFill>
          <a:blip r:embed="rId2"/>
          <a:stretch>
            <a:fillRect/>
          </a:stretch>
        </p:blipFill>
        <p:spPr>
          <a:xfrm>
            <a:off x="630795" y="1886744"/>
            <a:ext cx="3514725" cy="4229100"/>
          </a:xfrm>
          <a:prstGeom prst="rect">
            <a:avLst/>
          </a:prstGeom>
        </p:spPr>
      </p:pic>
      <p:pic>
        <p:nvPicPr>
          <p:cNvPr id="9" name="Content Placeholder 8">
            <a:extLst>
              <a:ext uri="{FF2B5EF4-FFF2-40B4-BE49-F238E27FC236}">
                <a16:creationId xmlns:a16="http://schemas.microsoft.com/office/drawing/2014/main" xmlns="" id="{0B2A7B69-36AF-4F29-A995-2558C99B54DD}"/>
              </a:ext>
            </a:extLst>
          </p:cNvPr>
          <p:cNvPicPr>
            <a:picLocks noGrp="1" noChangeAspect="1"/>
          </p:cNvPicPr>
          <p:nvPr>
            <p:ph idx="1"/>
          </p:nvPr>
        </p:nvPicPr>
        <p:blipFill>
          <a:blip r:embed="rId3"/>
          <a:stretch>
            <a:fillRect/>
          </a:stretch>
        </p:blipFill>
        <p:spPr>
          <a:xfrm>
            <a:off x="4300631" y="1886743"/>
            <a:ext cx="3305971" cy="4229101"/>
          </a:xfrm>
          <a:prstGeom prst="rect">
            <a:avLst/>
          </a:prstGeom>
        </p:spPr>
      </p:pic>
      <p:pic>
        <p:nvPicPr>
          <p:cNvPr id="10" name="Picture 9">
            <a:extLst>
              <a:ext uri="{FF2B5EF4-FFF2-40B4-BE49-F238E27FC236}">
                <a16:creationId xmlns:a16="http://schemas.microsoft.com/office/drawing/2014/main" xmlns="" id="{E9B3FB78-86AB-4501-825A-DAB23976E5CF}"/>
              </a:ext>
            </a:extLst>
          </p:cNvPr>
          <p:cNvPicPr>
            <a:picLocks noChangeAspect="1"/>
          </p:cNvPicPr>
          <p:nvPr/>
        </p:nvPicPr>
        <p:blipFill>
          <a:blip r:embed="rId4"/>
          <a:stretch>
            <a:fillRect/>
          </a:stretch>
        </p:blipFill>
        <p:spPr>
          <a:xfrm>
            <a:off x="7761713" y="1957083"/>
            <a:ext cx="3467895" cy="4229100"/>
          </a:xfrm>
          <a:prstGeom prst="rect">
            <a:avLst/>
          </a:prstGeom>
        </p:spPr>
      </p:pic>
    </p:spTree>
    <p:extLst>
      <p:ext uri="{BB962C8B-B14F-4D97-AF65-F5344CB8AC3E}">
        <p14:creationId xmlns:p14="http://schemas.microsoft.com/office/powerpoint/2010/main" val="185827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E4D32-6DC9-4F02-8450-EA82C3DD6A3D}"/>
              </a:ext>
            </a:extLst>
          </p:cNvPr>
          <p:cNvSpPr>
            <a:spLocks noGrp="1"/>
          </p:cNvSpPr>
          <p:nvPr>
            <p:ph type="title"/>
          </p:nvPr>
        </p:nvSpPr>
        <p:spPr/>
        <p:txBody>
          <a:bodyPr/>
          <a:lstStyle/>
          <a:p>
            <a:pPr algn="ctr"/>
            <a:r>
              <a:rPr lang="en-US" dirty="0"/>
              <a:t>THE HISTORY OF THE PENTECOST</a:t>
            </a:r>
            <a:br>
              <a:rPr lang="en-US" dirty="0"/>
            </a:br>
            <a:endParaRPr lang="en-US" dirty="0"/>
          </a:p>
        </p:txBody>
      </p:sp>
      <p:sp>
        <p:nvSpPr>
          <p:cNvPr id="3" name="Content Placeholder 2">
            <a:extLst>
              <a:ext uri="{FF2B5EF4-FFF2-40B4-BE49-F238E27FC236}">
                <a16:creationId xmlns:a16="http://schemas.microsoft.com/office/drawing/2014/main" xmlns="" id="{3D994A9E-922D-40A7-872E-D6431F5E27E7}"/>
              </a:ext>
            </a:extLst>
          </p:cNvPr>
          <p:cNvSpPr>
            <a:spLocks noGrp="1"/>
          </p:cNvSpPr>
          <p:nvPr>
            <p:ph idx="1"/>
          </p:nvPr>
        </p:nvSpPr>
        <p:spPr/>
        <p:txBody>
          <a:bodyPr>
            <a:normAutofit/>
          </a:bodyPr>
          <a:lstStyle/>
          <a:p>
            <a:pPr>
              <a:buClr>
                <a:srgbClr val="C00000"/>
              </a:buClr>
            </a:pPr>
            <a:r>
              <a:rPr lang="en-US" dirty="0"/>
              <a:t>When John the Baptist introduced Jesus to the nation, he recognized Christ as the fulfillment of the typical Passover lambs: “</a:t>
            </a:r>
            <a:r>
              <a:rPr lang="en-US" dirty="0">
                <a:solidFill>
                  <a:srgbClr val="C00000"/>
                </a:solidFill>
              </a:rPr>
              <a:t>Behold the Lamb of God</a:t>
            </a:r>
            <a:r>
              <a:rPr lang="en-US" dirty="0"/>
              <a:t>” (John 1:29,36).  The </a:t>
            </a:r>
            <a:r>
              <a:rPr lang="en-US" u="sng" dirty="0"/>
              <a:t>Christian</a:t>
            </a:r>
            <a:r>
              <a:rPr lang="en-US" dirty="0"/>
              <a:t> not only recognized the fulfillment of the Passover sacrificed by Christ, but also his own responsibility to “keep the feast” by living a sincere and truthful life (</a:t>
            </a:r>
            <a:r>
              <a:rPr lang="en-US" u="sng" dirty="0"/>
              <a:t>1 Cor 5:6-8</a:t>
            </a:r>
            <a:r>
              <a:rPr lang="en-US" dirty="0"/>
              <a:t>)  (First Reference, Ex. 12:13; Primary Reference, Ex. 12: Lev.1:2.</a:t>
            </a:r>
          </a:p>
        </p:txBody>
      </p:sp>
      <p:cxnSp>
        <p:nvCxnSpPr>
          <p:cNvPr id="4" name="Straight Connector 3">
            <a:extLst>
              <a:ext uri="{FF2B5EF4-FFF2-40B4-BE49-F238E27FC236}">
                <a16:creationId xmlns:a16="http://schemas.microsoft.com/office/drawing/2014/main" xmlns="" id="{5A401681-9EAB-4BC1-960E-7433AF116129}"/>
              </a:ext>
            </a:extLst>
          </p:cNvPr>
          <p:cNvCxnSpPr/>
          <p:nvPr/>
        </p:nvCxnSpPr>
        <p:spPr>
          <a:xfrm>
            <a:off x="1524000" y="1637881"/>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837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3551</TotalTime>
  <Words>782</Words>
  <Application>Microsoft Office PowerPoint</Application>
  <PresentationFormat>Custom</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HISTORY OF THE PENTECOST </vt:lpstr>
      <vt:lpstr>THE HISTORY OF THE PENTECOST </vt:lpstr>
      <vt:lpstr>THE HISTORY OF THE PENTICOST </vt:lpstr>
      <vt:lpstr>THE HISTORY OF THE PENTECOST </vt:lpstr>
      <vt:lpstr>THE HISTORY OF THE PENTECOST </vt:lpstr>
      <vt:lpstr>THE HISTORY OF THE PENTECOST </vt:lpstr>
      <vt:lpstr>THE HISTORY OF THE PENTECOST </vt:lpstr>
      <vt:lpstr>1.Death (Passover)                                       2. Burial(Unleavened Bread)              3.Resurrection (First Fruit) (Exodus 12:2-13) (John 1:29)     (Exodus 12:14) (1 Corp 5:7,8)   (Leviticus 23:9) (1 Cor 15:20-26)  (John 1:29)    (2 Corp 5:21)  (I Peter 1:18,19)</vt:lpstr>
      <vt:lpstr>THE HISTORY OF THE PENTECOST </vt:lpstr>
      <vt:lpstr>THE HISTORY OF THE PENTECOST </vt:lpstr>
      <vt:lpstr> THE HISTORY OF THE PENTECOST  </vt:lpstr>
      <vt:lpstr>1.Death (Passover)                                       2. Burial(Unleavened Bread)              3.Resurrection (First Fruit) (Exodus 12:2-13) (John 1:29)     (Exodus 12:14) (1 Corp 5:7,8)   (Leviticus 23:9) (1 Cor 15:20-26)  (John 1:29)    (2 Corp 5:21)  (I Peter 1:18,19)</vt:lpstr>
      <vt:lpstr>THE HISTORY OF THE PENTCOEST </vt:lpstr>
      <vt:lpstr>THE HISTORY OF THE PENTICOST</vt:lpstr>
      <vt:lpstr>THE HISTORY OF THE PENTECOST </vt:lpstr>
      <vt:lpstr>THE HISTORY OF THE PENTECOST</vt:lpstr>
      <vt:lpstr> THE HISTORY OF THE PENTECOST  </vt:lpstr>
      <vt:lpstr>THE HISTORY OF THE PENTECOST </vt:lpstr>
      <vt:lpstr>PowerPoint Presentation</vt:lpstr>
      <vt:lpstr>THE HISTORY OF THE PENTECOST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 David E. (Tax&amp;Accounting)</dc:creator>
  <cp:lastModifiedBy>Jones, Vanessa</cp:lastModifiedBy>
  <cp:revision>86</cp:revision>
  <dcterms:created xsi:type="dcterms:W3CDTF">2018-09-05T04:19:28Z</dcterms:created>
  <dcterms:modified xsi:type="dcterms:W3CDTF">2018-10-03T03:35:11Z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0cf5d0-3195-495b-8e47-6fd80127629b_Enabled">
    <vt:lpwstr>True</vt:lpwstr>
  </property>
  <property fmtid="{D5CDD505-2E9C-101B-9397-08002B2CF9AE}" pid="3" name="MSIP_Label_160cf5d0-3195-495b-8e47-6fd80127629b_SiteId">
    <vt:lpwstr>62ccb864-6a1a-4b5d-8e1c-397dec1a8258</vt:lpwstr>
  </property>
  <property fmtid="{D5CDD505-2E9C-101B-9397-08002B2CF9AE}" pid="4" name="MSIP_Label_160cf5d0-3195-495b-8e47-6fd80127629b_Ref">
    <vt:lpwstr>https://api.informationprotection.azure.com/api/62ccb864-6a1a-4b5d-8e1c-397dec1a8258</vt:lpwstr>
  </property>
  <property fmtid="{D5CDD505-2E9C-101B-9397-08002B2CF9AE}" pid="5" name="MSIP_Label_160cf5d0-3195-495b-8e47-6fd80127629b_Owner">
    <vt:lpwstr>david.wynn@thomsonreuters.com</vt:lpwstr>
  </property>
  <property fmtid="{D5CDD505-2E9C-101B-9397-08002B2CF9AE}" pid="6" name="MSIP_Label_160cf5d0-3195-495b-8e47-6fd80127629b_SetDate">
    <vt:lpwstr>2018-09-15T15:17:16.3018339-05:00</vt:lpwstr>
  </property>
  <property fmtid="{D5CDD505-2E9C-101B-9397-08002B2CF9AE}" pid="7" name="MSIP_Label_160cf5d0-3195-495b-8e47-6fd80127629b_Name">
    <vt:lpwstr>Confidential</vt:lpwstr>
  </property>
  <property fmtid="{D5CDD505-2E9C-101B-9397-08002B2CF9AE}" pid="8" name="MSIP_Label_160cf5d0-3195-495b-8e47-6fd80127629b_Application">
    <vt:lpwstr>Microsoft Azure Information Protection</vt:lpwstr>
  </property>
  <property fmtid="{D5CDD505-2E9C-101B-9397-08002B2CF9AE}" pid="9" name="MSIP_Label_160cf5d0-3195-495b-8e47-6fd80127629b_Extended_MSFT_Method">
    <vt:lpwstr>Automatic</vt:lpwstr>
  </property>
  <property fmtid="{D5CDD505-2E9C-101B-9397-08002B2CF9AE}" pid="10" name="Sensitivity">
    <vt:lpwstr>Confidential</vt:lpwstr>
  </property>
</Properties>
</file>