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261" r:id="rId3"/>
    <p:sldId id="259" r:id="rId4"/>
    <p:sldId id="258" r:id="rId5"/>
    <p:sldId id="264" r:id="rId6"/>
    <p:sldId id="265" r:id="rId7"/>
    <p:sldId id="269" r:id="rId8"/>
    <p:sldId id="262" r:id="rId9"/>
    <p:sldId id="260" r:id="rId10"/>
    <p:sldId id="263" r:id="rId11"/>
    <p:sldId id="268"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4" d="100"/>
          <a:sy n="54" d="100"/>
        </p:scale>
        <p:origin x="-1147" y="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604D97-36B2-4E21-A785-CAB619D1A99E}" type="datetimeFigureOut">
              <a:rPr lang="en-US" smtClean="0"/>
              <a:t>10/2/2018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4DA4F3-A449-4573-885C-348DAF1076B7}" type="slidenum">
              <a:rPr lang="en-US" smtClean="0"/>
              <a:t>‹#›</a:t>
            </a:fld>
            <a:endParaRPr lang="en-US"/>
          </a:p>
        </p:txBody>
      </p:sp>
    </p:spTree>
    <p:extLst>
      <p:ext uri="{BB962C8B-B14F-4D97-AF65-F5344CB8AC3E}">
        <p14:creationId xmlns:p14="http://schemas.microsoft.com/office/powerpoint/2010/main" val="618998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4DA4F3-A449-4573-885C-348DAF1076B7}" type="slidenum">
              <a:rPr lang="en-US" smtClean="0"/>
              <a:t>1</a:t>
            </a:fld>
            <a:endParaRPr lang="en-US"/>
          </a:p>
        </p:txBody>
      </p:sp>
    </p:spTree>
    <p:extLst>
      <p:ext uri="{BB962C8B-B14F-4D97-AF65-F5344CB8AC3E}">
        <p14:creationId xmlns:p14="http://schemas.microsoft.com/office/powerpoint/2010/main" val="11675344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b="1" dirty="0"/>
              <a:t>All Christians are religious, but not all religious people are Christians. Remember, fellowship is first vertical, and then it is horizontal.</a:t>
            </a:r>
          </a:p>
          <a:p>
            <a:pPr algn="ctr"/>
            <a:r>
              <a:rPr lang="en-US" b="1" dirty="0"/>
              <a:t>Acts 2:47</a:t>
            </a:r>
            <a:endParaRPr lang="en-US" dirty="0"/>
          </a:p>
          <a:p>
            <a:endParaRPr lang="en-US" dirty="0"/>
          </a:p>
        </p:txBody>
      </p:sp>
      <p:sp>
        <p:nvSpPr>
          <p:cNvPr id="4" name="Slide Number Placeholder 3"/>
          <p:cNvSpPr>
            <a:spLocks noGrp="1"/>
          </p:cNvSpPr>
          <p:nvPr>
            <p:ph type="sldNum" sz="quarter" idx="10"/>
          </p:nvPr>
        </p:nvSpPr>
        <p:spPr/>
        <p:txBody>
          <a:bodyPr/>
          <a:lstStyle/>
          <a:p>
            <a:fld id="{223433DC-54AC-43E5-9DD6-4AE75810C1BF}" type="slidenum">
              <a:rPr lang="en-US" smtClean="0"/>
              <a:t>10</a:t>
            </a:fld>
            <a:endParaRPr lang="en-US"/>
          </a:p>
        </p:txBody>
      </p:sp>
    </p:spTree>
    <p:extLst>
      <p:ext uri="{BB962C8B-B14F-4D97-AF65-F5344CB8AC3E}">
        <p14:creationId xmlns:p14="http://schemas.microsoft.com/office/powerpoint/2010/main" val="32824880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97301">
              <a:defRPr/>
            </a:pPr>
            <a:r>
              <a:rPr lang="en-US" dirty="0" smtClean="0"/>
              <a:t>Final Coming: “Therefore you also be ready, for the Son of Man is coming at an hour when you do not expect Him” (Mt 24:44). Therefore, since all these things will be dissolved, what manner of persons ought you to be in holy conduct and godliness, looking for and hastening the coming of the day of God. Our realization that an end is coming should stimulate gospel living (2 Pt 3:11). Our gospel living should set us apart from this present world. Our understanding that this world will be dissolved away should encourage the desire that the end of this world come soon (2 Pt 3:12). </a:t>
            </a:r>
          </a:p>
          <a:p>
            <a:r>
              <a:rPr lang="en-US" dirty="0" smtClean="0"/>
              <a:t>Paul wrote, “But concerning the times and the seasons, brethren, you have no need that I should write to you” (1 </a:t>
            </a:r>
            <a:r>
              <a:rPr lang="en-US" dirty="0" err="1" smtClean="0"/>
              <a:t>Th</a:t>
            </a:r>
            <a:r>
              <a:rPr lang="en-US" dirty="0" smtClean="0"/>
              <a:t> 5:1). </a:t>
            </a:r>
            <a:endParaRPr lang="en-US" dirty="0"/>
          </a:p>
        </p:txBody>
      </p:sp>
      <p:sp>
        <p:nvSpPr>
          <p:cNvPr id="4" name="Slide Number Placeholder 3"/>
          <p:cNvSpPr>
            <a:spLocks noGrp="1"/>
          </p:cNvSpPr>
          <p:nvPr>
            <p:ph type="sldNum" sz="quarter" idx="10"/>
          </p:nvPr>
        </p:nvSpPr>
        <p:spPr/>
        <p:txBody>
          <a:bodyPr/>
          <a:lstStyle/>
          <a:p>
            <a:fld id="{04D387AE-C9E8-42ED-809E-D1EAA5937CB6}" type="slidenum">
              <a:rPr lang="en-US" smtClean="0"/>
              <a:t>11</a:t>
            </a:fld>
            <a:endParaRPr lang="en-US"/>
          </a:p>
        </p:txBody>
      </p:sp>
    </p:spTree>
    <p:extLst>
      <p:ext uri="{BB962C8B-B14F-4D97-AF65-F5344CB8AC3E}">
        <p14:creationId xmlns:p14="http://schemas.microsoft.com/office/powerpoint/2010/main" val="5272021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950CF5-A38E-4880-8677-297A7BDA73F2}" type="slidenum">
              <a:rPr lang="en-US" smtClean="0"/>
              <a:t>12</a:t>
            </a:fld>
            <a:endParaRPr lang="en-US"/>
          </a:p>
        </p:txBody>
      </p:sp>
    </p:spTree>
    <p:extLst>
      <p:ext uri="{BB962C8B-B14F-4D97-AF65-F5344CB8AC3E}">
        <p14:creationId xmlns:p14="http://schemas.microsoft.com/office/powerpoint/2010/main" val="22891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C17F26-F26C-45F3-BB99-EDA7341AC2B1}" type="slidenum">
              <a:rPr lang="en-US" smtClean="0"/>
              <a:t>2</a:t>
            </a:fld>
            <a:endParaRPr lang="en-US" dirty="0"/>
          </a:p>
        </p:txBody>
      </p:sp>
    </p:spTree>
    <p:extLst>
      <p:ext uri="{BB962C8B-B14F-4D97-AF65-F5344CB8AC3E}">
        <p14:creationId xmlns:p14="http://schemas.microsoft.com/office/powerpoint/2010/main" val="3182716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kingdom of God</a:t>
            </a:r>
            <a:r>
              <a:rPr lang="en-US" baseline="0" dirty="0" smtClean="0"/>
              <a:t> consist of what is in Heaven and on earth, seen and unseen worlds. </a:t>
            </a:r>
            <a:endParaRPr lang="en-US" dirty="0"/>
          </a:p>
        </p:txBody>
      </p:sp>
      <p:sp>
        <p:nvSpPr>
          <p:cNvPr id="4" name="Slide Number Placeholder 3"/>
          <p:cNvSpPr>
            <a:spLocks noGrp="1"/>
          </p:cNvSpPr>
          <p:nvPr>
            <p:ph type="sldNum" sz="quarter" idx="10"/>
          </p:nvPr>
        </p:nvSpPr>
        <p:spPr/>
        <p:txBody>
          <a:bodyPr/>
          <a:lstStyle/>
          <a:p>
            <a:fld id="{04D387AE-C9E8-42ED-809E-D1EAA5937CB6}" type="slidenum">
              <a:rPr lang="en-US" smtClean="0"/>
              <a:t>3</a:t>
            </a:fld>
            <a:endParaRPr lang="en-US"/>
          </a:p>
        </p:txBody>
      </p:sp>
    </p:spTree>
    <p:extLst>
      <p:ext uri="{BB962C8B-B14F-4D97-AF65-F5344CB8AC3E}">
        <p14:creationId xmlns:p14="http://schemas.microsoft.com/office/powerpoint/2010/main" val="19000089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97301">
              <a:defRPr/>
            </a:pPr>
            <a:r>
              <a:rPr lang="en-US" dirty="0" smtClean="0"/>
              <a:t>The Gospel message is what God did because of the Son (completion of His purpose). </a:t>
            </a:r>
            <a:r>
              <a:rPr lang="en-US" dirty="0" err="1" smtClean="0"/>
              <a:t>Heb</a:t>
            </a:r>
            <a:r>
              <a:rPr lang="en-US" baseline="0" dirty="0" smtClean="0"/>
              <a:t> 5:8-9; I Co.15:1-4, 5-8 Are some witnesses to the resurrection of Jesus. </a:t>
            </a:r>
            <a:endParaRPr lang="en-US" dirty="0" smtClean="0"/>
          </a:p>
          <a:p>
            <a:r>
              <a:rPr lang="en-US" dirty="0" smtClean="0"/>
              <a:t>Acts</a:t>
            </a:r>
            <a:r>
              <a:rPr lang="en-US" baseline="0" dirty="0" smtClean="0"/>
              <a:t> 1:1-3 seen forty days after the resurrection with many infallible proofs.</a:t>
            </a:r>
            <a:endParaRPr lang="en-US" dirty="0"/>
          </a:p>
        </p:txBody>
      </p:sp>
      <p:sp>
        <p:nvSpPr>
          <p:cNvPr id="4" name="Slide Number Placeholder 3"/>
          <p:cNvSpPr>
            <a:spLocks noGrp="1"/>
          </p:cNvSpPr>
          <p:nvPr>
            <p:ph type="sldNum" sz="quarter" idx="10"/>
          </p:nvPr>
        </p:nvSpPr>
        <p:spPr/>
        <p:txBody>
          <a:bodyPr/>
          <a:lstStyle/>
          <a:p>
            <a:fld id="{04D387AE-C9E8-42ED-809E-D1EAA5937CB6}" type="slidenum">
              <a:rPr lang="en-US" smtClean="0"/>
              <a:t>4</a:t>
            </a:fld>
            <a:endParaRPr lang="en-US"/>
          </a:p>
        </p:txBody>
      </p:sp>
    </p:spTree>
    <p:extLst>
      <p:ext uri="{BB962C8B-B14F-4D97-AF65-F5344CB8AC3E}">
        <p14:creationId xmlns:p14="http://schemas.microsoft.com/office/powerpoint/2010/main" val="5272021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950CF5-A38E-4880-8677-297A7BDA73F2}" type="slidenum">
              <a:rPr lang="en-US" smtClean="0"/>
              <a:t>5</a:t>
            </a:fld>
            <a:endParaRPr lang="en-US"/>
          </a:p>
        </p:txBody>
      </p:sp>
    </p:spTree>
    <p:extLst>
      <p:ext uri="{BB962C8B-B14F-4D97-AF65-F5344CB8AC3E}">
        <p14:creationId xmlns:p14="http://schemas.microsoft.com/office/powerpoint/2010/main" val="22891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950CF5-A38E-4880-8677-297A7BDA73F2}" type="slidenum">
              <a:rPr lang="en-US" smtClean="0"/>
              <a:t>6</a:t>
            </a:fld>
            <a:endParaRPr lang="en-US"/>
          </a:p>
        </p:txBody>
      </p:sp>
    </p:spTree>
    <p:extLst>
      <p:ext uri="{BB962C8B-B14F-4D97-AF65-F5344CB8AC3E}">
        <p14:creationId xmlns:p14="http://schemas.microsoft.com/office/powerpoint/2010/main" val="22891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kingdom of God</a:t>
            </a:r>
            <a:r>
              <a:rPr lang="en-US" baseline="0" dirty="0" smtClean="0"/>
              <a:t> consist of what is in Heaven and on earth, seen and unseen worlds. </a:t>
            </a:r>
            <a:endParaRPr lang="en-US" dirty="0"/>
          </a:p>
        </p:txBody>
      </p:sp>
      <p:sp>
        <p:nvSpPr>
          <p:cNvPr id="4" name="Slide Number Placeholder 3"/>
          <p:cNvSpPr>
            <a:spLocks noGrp="1"/>
          </p:cNvSpPr>
          <p:nvPr>
            <p:ph type="sldNum" sz="quarter" idx="10"/>
          </p:nvPr>
        </p:nvSpPr>
        <p:spPr/>
        <p:txBody>
          <a:bodyPr/>
          <a:lstStyle/>
          <a:p>
            <a:fld id="{04D387AE-C9E8-42ED-809E-D1EAA5937CB6}" type="slidenum">
              <a:rPr lang="en-US" smtClean="0"/>
              <a:t>7</a:t>
            </a:fld>
            <a:endParaRPr lang="en-US"/>
          </a:p>
        </p:txBody>
      </p:sp>
    </p:spTree>
    <p:extLst>
      <p:ext uri="{BB962C8B-B14F-4D97-AF65-F5344CB8AC3E}">
        <p14:creationId xmlns:p14="http://schemas.microsoft.com/office/powerpoint/2010/main" val="19000089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C17F26-F26C-45F3-BB99-EDA7341AC2B1}" type="slidenum">
              <a:rPr lang="en-US" smtClean="0"/>
              <a:t>8</a:t>
            </a:fld>
            <a:endParaRPr lang="en-US" dirty="0"/>
          </a:p>
        </p:txBody>
      </p:sp>
    </p:spTree>
    <p:extLst>
      <p:ext uri="{BB962C8B-B14F-4D97-AF65-F5344CB8AC3E}">
        <p14:creationId xmlns:p14="http://schemas.microsoft.com/office/powerpoint/2010/main" val="31827168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97301">
              <a:defRPr/>
            </a:pPr>
            <a:r>
              <a:rPr lang="en-US" dirty="0" smtClean="0"/>
              <a:t>Final Coming: “Therefore you also be ready, for the Son of Man is coming at an hour when you do not expect Him” (Mt 24:44). Therefore, since all these things will be dissolved, what manner of persons ought you to be in holy conduct and godliness, looking for and hastening the coming of the day of God. Our realization that an end is coming should stimulate gospel living (2 Pt 3:11). Our gospel living should set us apart from this present world. Our understanding that this world will be dissolved away should encourage the desire that the end of this world come soon (2 Pt 3:12). </a:t>
            </a:r>
          </a:p>
          <a:p>
            <a:r>
              <a:rPr lang="en-US" dirty="0" smtClean="0"/>
              <a:t>Paul wrote, “But concerning the times and the seasons, brethren, you have no need that I should write to you” (1 </a:t>
            </a:r>
            <a:r>
              <a:rPr lang="en-US" dirty="0" err="1" smtClean="0"/>
              <a:t>Th</a:t>
            </a:r>
            <a:r>
              <a:rPr lang="en-US" dirty="0" smtClean="0"/>
              <a:t> 5:1). </a:t>
            </a:r>
            <a:endParaRPr lang="en-US" dirty="0"/>
          </a:p>
        </p:txBody>
      </p:sp>
      <p:sp>
        <p:nvSpPr>
          <p:cNvPr id="4" name="Slide Number Placeholder 3"/>
          <p:cNvSpPr>
            <a:spLocks noGrp="1"/>
          </p:cNvSpPr>
          <p:nvPr>
            <p:ph type="sldNum" sz="quarter" idx="10"/>
          </p:nvPr>
        </p:nvSpPr>
        <p:spPr/>
        <p:txBody>
          <a:bodyPr/>
          <a:lstStyle/>
          <a:p>
            <a:fld id="{04D387AE-C9E8-42ED-809E-D1EAA5937CB6}" type="slidenum">
              <a:rPr lang="en-US" smtClean="0"/>
              <a:t>9</a:t>
            </a:fld>
            <a:endParaRPr lang="en-US"/>
          </a:p>
        </p:txBody>
      </p:sp>
    </p:spTree>
    <p:extLst>
      <p:ext uri="{BB962C8B-B14F-4D97-AF65-F5344CB8AC3E}">
        <p14:creationId xmlns:p14="http://schemas.microsoft.com/office/powerpoint/2010/main" val="527202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C96774-1198-46E8-92C0-B740F51C1061}" type="datetime1">
              <a:rPr lang="en-US" smtClean="0"/>
              <a:t>10/2/2018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325786-9E56-4ACA-B9D1-E5C12C716F12}" type="slidenum">
              <a:rPr lang="en-US" smtClean="0"/>
              <a:t>‹#›</a:t>
            </a:fld>
            <a:endParaRPr lang="en-US"/>
          </a:p>
        </p:txBody>
      </p:sp>
    </p:spTree>
    <p:extLst>
      <p:ext uri="{BB962C8B-B14F-4D97-AF65-F5344CB8AC3E}">
        <p14:creationId xmlns:p14="http://schemas.microsoft.com/office/powerpoint/2010/main" val="2702262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98175B-AB56-4B93-922C-66198CA940F9}" type="datetime1">
              <a:rPr lang="en-US" smtClean="0"/>
              <a:t>10/2/2018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325786-9E56-4ACA-B9D1-E5C12C716F12}" type="slidenum">
              <a:rPr lang="en-US" smtClean="0"/>
              <a:t>‹#›</a:t>
            </a:fld>
            <a:endParaRPr lang="en-US"/>
          </a:p>
        </p:txBody>
      </p:sp>
    </p:spTree>
    <p:extLst>
      <p:ext uri="{BB962C8B-B14F-4D97-AF65-F5344CB8AC3E}">
        <p14:creationId xmlns:p14="http://schemas.microsoft.com/office/powerpoint/2010/main" val="751604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9140F6-0DC9-4A64-85DF-D78D4121C373}" type="datetime1">
              <a:rPr lang="en-US" smtClean="0"/>
              <a:t>10/2/2018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325786-9E56-4ACA-B9D1-E5C12C716F12}" type="slidenum">
              <a:rPr lang="en-US" smtClean="0"/>
              <a:t>‹#›</a:t>
            </a:fld>
            <a:endParaRPr lang="en-US"/>
          </a:p>
        </p:txBody>
      </p:sp>
    </p:spTree>
    <p:extLst>
      <p:ext uri="{BB962C8B-B14F-4D97-AF65-F5344CB8AC3E}">
        <p14:creationId xmlns:p14="http://schemas.microsoft.com/office/powerpoint/2010/main" val="3075245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BFB6B5-2690-4BC7-8367-C36D2A2A4953}" type="datetime1">
              <a:rPr lang="en-US" smtClean="0"/>
              <a:t>10/2/2018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325786-9E56-4ACA-B9D1-E5C12C716F12}" type="slidenum">
              <a:rPr lang="en-US" smtClean="0"/>
              <a:t>‹#›</a:t>
            </a:fld>
            <a:endParaRPr lang="en-US"/>
          </a:p>
        </p:txBody>
      </p:sp>
    </p:spTree>
    <p:extLst>
      <p:ext uri="{BB962C8B-B14F-4D97-AF65-F5344CB8AC3E}">
        <p14:creationId xmlns:p14="http://schemas.microsoft.com/office/powerpoint/2010/main" val="3845607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8ABF78-7DD4-42ED-AA33-F039A34EB814}" type="datetime1">
              <a:rPr lang="en-US" smtClean="0"/>
              <a:t>10/2/2018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325786-9E56-4ACA-B9D1-E5C12C716F12}" type="slidenum">
              <a:rPr lang="en-US" smtClean="0"/>
              <a:t>‹#›</a:t>
            </a:fld>
            <a:endParaRPr lang="en-US"/>
          </a:p>
        </p:txBody>
      </p:sp>
    </p:spTree>
    <p:extLst>
      <p:ext uri="{BB962C8B-B14F-4D97-AF65-F5344CB8AC3E}">
        <p14:creationId xmlns:p14="http://schemas.microsoft.com/office/powerpoint/2010/main" val="1037920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0401C0-801E-4EDD-9305-B839831C4E15}" type="datetime1">
              <a:rPr lang="en-US" smtClean="0"/>
              <a:t>10/2/2018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325786-9E56-4ACA-B9D1-E5C12C716F12}" type="slidenum">
              <a:rPr lang="en-US" smtClean="0"/>
              <a:t>‹#›</a:t>
            </a:fld>
            <a:endParaRPr lang="en-US"/>
          </a:p>
        </p:txBody>
      </p:sp>
    </p:spTree>
    <p:extLst>
      <p:ext uri="{BB962C8B-B14F-4D97-AF65-F5344CB8AC3E}">
        <p14:creationId xmlns:p14="http://schemas.microsoft.com/office/powerpoint/2010/main" val="3123096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160E1A-AD0E-4755-966C-EFA22DCC20A3}" type="datetime1">
              <a:rPr lang="en-US" smtClean="0"/>
              <a:t>10/2/2018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325786-9E56-4ACA-B9D1-E5C12C716F12}" type="slidenum">
              <a:rPr lang="en-US" smtClean="0"/>
              <a:t>‹#›</a:t>
            </a:fld>
            <a:endParaRPr lang="en-US"/>
          </a:p>
        </p:txBody>
      </p:sp>
    </p:spTree>
    <p:extLst>
      <p:ext uri="{BB962C8B-B14F-4D97-AF65-F5344CB8AC3E}">
        <p14:creationId xmlns:p14="http://schemas.microsoft.com/office/powerpoint/2010/main" val="494700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07377F-405E-4AC7-BD0C-A1F920457B0C}" type="datetime1">
              <a:rPr lang="en-US" smtClean="0"/>
              <a:t>10/2/2018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325786-9E56-4ACA-B9D1-E5C12C716F12}" type="slidenum">
              <a:rPr lang="en-US" smtClean="0"/>
              <a:t>‹#›</a:t>
            </a:fld>
            <a:endParaRPr lang="en-US"/>
          </a:p>
        </p:txBody>
      </p:sp>
    </p:spTree>
    <p:extLst>
      <p:ext uri="{BB962C8B-B14F-4D97-AF65-F5344CB8AC3E}">
        <p14:creationId xmlns:p14="http://schemas.microsoft.com/office/powerpoint/2010/main" val="1393742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825E7E-B236-4A6A-B2E1-119A7227ED52}" type="datetime1">
              <a:rPr lang="en-US" smtClean="0"/>
              <a:t>10/2/2018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325786-9E56-4ACA-B9D1-E5C12C716F12}" type="slidenum">
              <a:rPr lang="en-US" smtClean="0"/>
              <a:t>‹#›</a:t>
            </a:fld>
            <a:endParaRPr lang="en-US"/>
          </a:p>
        </p:txBody>
      </p:sp>
    </p:spTree>
    <p:extLst>
      <p:ext uri="{BB962C8B-B14F-4D97-AF65-F5344CB8AC3E}">
        <p14:creationId xmlns:p14="http://schemas.microsoft.com/office/powerpoint/2010/main" val="1612169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88679F-9360-4062-9A76-75A74566AAEF}" type="datetime1">
              <a:rPr lang="en-US" smtClean="0"/>
              <a:t>10/2/2018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325786-9E56-4ACA-B9D1-E5C12C716F12}" type="slidenum">
              <a:rPr lang="en-US" smtClean="0"/>
              <a:t>‹#›</a:t>
            </a:fld>
            <a:endParaRPr lang="en-US"/>
          </a:p>
        </p:txBody>
      </p:sp>
    </p:spTree>
    <p:extLst>
      <p:ext uri="{BB962C8B-B14F-4D97-AF65-F5344CB8AC3E}">
        <p14:creationId xmlns:p14="http://schemas.microsoft.com/office/powerpoint/2010/main" val="2372107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BEA172-E2A2-431A-9D2B-615CBB692E19}" type="datetime1">
              <a:rPr lang="en-US" smtClean="0"/>
              <a:t>10/2/2018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325786-9E56-4ACA-B9D1-E5C12C716F12}" type="slidenum">
              <a:rPr lang="en-US" smtClean="0"/>
              <a:t>‹#›</a:t>
            </a:fld>
            <a:endParaRPr lang="en-US"/>
          </a:p>
        </p:txBody>
      </p:sp>
    </p:spTree>
    <p:extLst>
      <p:ext uri="{BB962C8B-B14F-4D97-AF65-F5344CB8AC3E}">
        <p14:creationId xmlns:p14="http://schemas.microsoft.com/office/powerpoint/2010/main" val="1503091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BA2C3C-D426-463A-BBF2-85A690390405}" type="datetime1">
              <a:rPr lang="en-US" smtClean="0"/>
              <a:t>10/2/2018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325786-9E56-4ACA-B9D1-E5C12C716F12}" type="slidenum">
              <a:rPr lang="en-US" smtClean="0"/>
              <a:t>‹#›</a:t>
            </a:fld>
            <a:endParaRPr lang="en-US"/>
          </a:p>
        </p:txBody>
      </p:sp>
    </p:spTree>
    <p:extLst>
      <p:ext uri="{BB962C8B-B14F-4D97-AF65-F5344CB8AC3E}">
        <p14:creationId xmlns:p14="http://schemas.microsoft.com/office/powerpoint/2010/main" val="2622255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1.jpeg"/><Relationship Id="rId3" Type="http://schemas.openxmlformats.org/officeDocument/2006/relationships/image" Target="../media/image16.png"/><Relationship Id="rId7" Type="http://schemas.openxmlformats.org/officeDocument/2006/relationships/image" Target="../media/image20.jpeg"/><Relationship Id="rId12" Type="http://schemas.openxmlformats.org/officeDocument/2006/relationships/image" Target="../media/image25.jpeg"/><Relationship Id="rId2" Type="http://schemas.openxmlformats.org/officeDocument/2006/relationships/notesSlide" Target="../notesSlides/notesSlide10.xml"/><Relationship Id="rId1" Type="http://schemas.openxmlformats.org/officeDocument/2006/relationships/slideLayout" Target="../slideLayouts/slideLayout8.xml"/><Relationship Id="rId6" Type="http://schemas.openxmlformats.org/officeDocument/2006/relationships/image" Target="../media/image19.jpeg"/><Relationship Id="rId11" Type="http://schemas.openxmlformats.org/officeDocument/2006/relationships/image" Target="../media/image24.jpeg"/><Relationship Id="rId5" Type="http://schemas.openxmlformats.org/officeDocument/2006/relationships/image" Target="../media/image18.png"/><Relationship Id="rId10" Type="http://schemas.openxmlformats.org/officeDocument/2006/relationships/image" Target="../media/image23.png"/><Relationship Id="rId4" Type="http://schemas.openxmlformats.org/officeDocument/2006/relationships/image" Target="../media/image17.png"/><Relationship Id="rId9" Type="http://schemas.openxmlformats.org/officeDocument/2006/relationships/image" Target="../media/image22.jpeg"/></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6.xml"/><Relationship Id="rId5" Type="http://schemas.openxmlformats.org/officeDocument/2006/relationships/image" Target="../media/image12.png"/><Relationship Id="rId4" Type="http://schemas.openxmlformats.org/officeDocument/2006/relationships/image" Target="../media/image4.png"/><Relationship Id="rId9" Type="http://schemas.openxmlformats.org/officeDocument/2006/relationships/audio" Target="../media/audio1.wav"/></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audio" Target="../media/audio2.wav"/><Relationship Id="rId7" Type="http://schemas.openxmlformats.org/officeDocument/2006/relationships/image" Target="../media/image9.gif"/><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jpeg"/><Relationship Id="rId10" Type="http://schemas.openxmlformats.org/officeDocument/2006/relationships/audio" Target="../media/audio2.wav"/><Relationship Id="rId4" Type="http://schemas.openxmlformats.org/officeDocument/2006/relationships/image" Target="../media/image1.jpeg"/><Relationship Id="rId9" Type="http://schemas.openxmlformats.org/officeDocument/2006/relationships/image" Target="../media/image11.png"/></Relationships>
</file>

<file path=ppt/slides/_rels/slide9.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audio" Target="../media/audio1.wav"/><Relationship Id="rId7"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image" Target="../media/image13.jpeg"/><Relationship Id="rId5" Type="http://schemas.openxmlformats.org/officeDocument/2006/relationships/image" Target="../media/image12.png"/><Relationship Id="rId4" Type="http://schemas.openxmlformats.org/officeDocument/2006/relationships/image" Target="../media/image4.png"/><Relationship Id="rId9" Type="http://schemas.openxmlformats.org/officeDocument/2006/relationships/audio" Target="../media/audio1.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FROM THE PASSOVER </a:t>
            </a:r>
            <a:br>
              <a:rPr lang="en-US" dirty="0" smtClean="0"/>
            </a:br>
            <a:r>
              <a:rPr lang="en-US" dirty="0" smtClean="0"/>
              <a:t>TO PENTECOST </a:t>
            </a:r>
            <a:endParaRPr lang="en-US" dirty="0"/>
          </a:p>
        </p:txBody>
      </p:sp>
      <p:sp>
        <p:nvSpPr>
          <p:cNvPr id="3" name="Subtitle 2"/>
          <p:cNvSpPr>
            <a:spLocks noGrp="1"/>
          </p:cNvSpPr>
          <p:nvPr>
            <p:ph type="subTitle" idx="1"/>
          </p:nvPr>
        </p:nvSpPr>
        <p:spPr/>
        <p:txBody>
          <a:bodyPr/>
          <a:lstStyle/>
          <a:p>
            <a:r>
              <a:rPr lang="en-US" b="1" i="1" u="sng" dirty="0" smtClean="0"/>
              <a:t>ACTS CHAPTERS 1 AND 2</a:t>
            </a:r>
            <a:endParaRPr lang="en-US" b="1" i="1" u="sng" dirty="0"/>
          </a:p>
        </p:txBody>
      </p:sp>
    </p:spTree>
    <p:extLst>
      <p:ext uri="{BB962C8B-B14F-4D97-AF65-F5344CB8AC3E}">
        <p14:creationId xmlns:p14="http://schemas.microsoft.com/office/powerpoint/2010/main" val="24093287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Body Of Christ</a:t>
            </a:r>
            <a:br>
              <a:rPr lang="en-US" dirty="0" smtClean="0"/>
            </a:br>
            <a:r>
              <a:rPr lang="en-US" dirty="0" smtClean="0"/>
              <a:t>Acts 2</a:t>
            </a:r>
            <a:endParaRPr lang="en-US" dirty="0"/>
          </a:p>
        </p:txBody>
      </p:sp>
      <p:sp>
        <p:nvSpPr>
          <p:cNvPr id="4" name="Text Placeholder 3"/>
          <p:cNvSpPr>
            <a:spLocks noGrp="1"/>
          </p:cNvSpPr>
          <p:nvPr>
            <p:ph type="body" sz="half" idx="2"/>
          </p:nvPr>
        </p:nvSpPr>
        <p:spPr>
          <a:xfrm>
            <a:off x="152400" y="1417354"/>
            <a:ext cx="3559629" cy="4450046"/>
          </a:xfrm>
        </p:spPr>
        <p:txBody>
          <a:bodyPr>
            <a:noAutofit/>
          </a:bodyPr>
          <a:lstStyle/>
          <a:p>
            <a:pPr marL="342900" indent="-342900">
              <a:buFont typeface="Wingdings" panose="05000000000000000000" pitchFamily="2" charset="2"/>
              <a:buChar char="Ø"/>
            </a:pPr>
            <a:r>
              <a:rPr lang="en-US" sz="1600" b="1" dirty="0" smtClean="0"/>
              <a:t>Acts 2:41-47: The Lord Jesus controls the activities of His body </a:t>
            </a:r>
          </a:p>
          <a:p>
            <a:pPr marL="800100" lvl="1" indent="-342900">
              <a:buFont typeface="Arial" panose="020B0604020202020204" pitchFamily="34" charset="0"/>
              <a:buChar char="•"/>
            </a:pPr>
            <a:r>
              <a:rPr lang="en-US" sz="1600" b="1" dirty="0" smtClean="0"/>
              <a:t>The Church is His Body (Ep.1:22,23) and He is the Head of the Body, the Church </a:t>
            </a:r>
          </a:p>
          <a:p>
            <a:pPr marL="800100" lvl="1" indent="-342900">
              <a:buFont typeface="Arial" panose="020B0604020202020204" pitchFamily="34" charset="0"/>
              <a:buChar char="•"/>
            </a:pPr>
            <a:r>
              <a:rPr lang="en-US" sz="1600" b="1" dirty="0" smtClean="0"/>
              <a:t>One Body with many members (1Co.12:12-14)</a:t>
            </a:r>
          </a:p>
          <a:p>
            <a:pPr marL="800100" lvl="1" indent="-342900">
              <a:buFont typeface="Wingdings" panose="05000000000000000000" pitchFamily="2" charset="2"/>
              <a:buChar char="Ø"/>
            </a:pPr>
            <a:endParaRPr lang="en-US" sz="1600" b="1" dirty="0" smtClean="0"/>
          </a:p>
          <a:p>
            <a:pPr marL="342900" indent="-342900">
              <a:buFont typeface="Wingdings" panose="05000000000000000000" pitchFamily="2" charset="2"/>
              <a:buChar char="Ø"/>
            </a:pPr>
            <a:r>
              <a:rPr lang="en-US" sz="1600" b="1" dirty="0" smtClean="0"/>
              <a:t>Acts 4:1-4 (five thousand men heard &amp; believed)</a:t>
            </a:r>
          </a:p>
          <a:p>
            <a:pPr marL="342900" indent="-342900">
              <a:buFont typeface="Wingdings" panose="05000000000000000000" pitchFamily="2" charset="2"/>
              <a:buChar char="Ø"/>
            </a:pPr>
            <a:r>
              <a:rPr lang="en-US" sz="1600" b="1" dirty="0" smtClean="0"/>
              <a:t>Acts 6:1-7 (the number of disciples multiplied)</a:t>
            </a:r>
          </a:p>
          <a:p>
            <a:pPr marL="342900" indent="-342900">
              <a:buFont typeface="Wingdings" panose="05000000000000000000" pitchFamily="2" charset="2"/>
              <a:buChar char="Ø"/>
            </a:pPr>
            <a:r>
              <a:rPr lang="en-US" sz="1600" b="1" dirty="0" smtClean="0"/>
              <a:t>Acts 8:1-4 (persecution scattered the church throughout the regions and men and women were put in prison)</a:t>
            </a:r>
          </a:p>
        </p:txBody>
      </p:sp>
      <p:sp>
        <p:nvSpPr>
          <p:cNvPr id="7" name="Slide Number Placeholder 6"/>
          <p:cNvSpPr>
            <a:spLocks noGrp="1"/>
          </p:cNvSpPr>
          <p:nvPr>
            <p:ph type="sldNum" sz="quarter" idx="12"/>
          </p:nvPr>
        </p:nvSpPr>
        <p:spPr/>
        <p:txBody>
          <a:bodyPr/>
          <a:lstStyle/>
          <a:p>
            <a:fld id="{29975CE4-1773-4732-9F53-C5A0E1F60EEC}" type="slidenum">
              <a:rPr lang="en-US" smtClean="0"/>
              <a:t>10</a:t>
            </a:fld>
            <a:endParaRPr lang="en-US"/>
          </a:p>
        </p:txBody>
      </p:sp>
      <p:pic>
        <p:nvPicPr>
          <p:cNvPr id="1026" name="Picture 2" descr="C:\Users\Christopher\AppData\Local\Microsoft\Windows\INetCache\IE\30I9U1KZ\Simple-man[1].png"/>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3997659" y="653761"/>
            <a:ext cx="4351171" cy="5226249"/>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5792664" y="703755"/>
            <a:ext cx="877320" cy="800219"/>
          </a:xfrm>
          <a:prstGeom prst="rect">
            <a:avLst/>
          </a:prstGeom>
          <a:noFill/>
        </p:spPr>
        <p:txBody>
          <a:bodyPr wrap="square" rtlCol="0">
            <a:spAutoFit/>
          </a:bodyPr>
          <a:lstStyle/>
          <a:p>
            <a:pPr algn="ctr"/>
            <a:r>
              <a:rPr lang="en-US" b="1" dirty="0" smtClean="0"/>
              <a:t>CHRIST</a:t>
            </a:r>
          </a:p>
          <a:p>
            <a:pPr algn="ctr"/>
            <a:r>
              <a:rPr lang="en-US" sz="1400" b="1" dirty="0" smtClean="0"/>
              <a:t>Ro.10:17</a:t>
            </a:r>
          </a:p>
          <a:p>
            <a:pPr algn="ctr"/>
            <a:r>
              <a:rPr lang="en-US" sz="1400" b="1" dirty="0" smtClean="0"/>
              <a:t>Jn.12:48</a:t>
            </a:r>
            <a:endParaRPr lang="en-US" sz="1400" b="1" dirty="0"/>
          </a:p>
        </p:txBody>
      </p:sp>
      <p:pic>
        <p:nvPicPr>
          <p:cNvPr id="1027" name="Picture 3" descr="C:\Users\Christopher\AppData\Local\Microsoft\Windows\INetCache\IE\30I9U1KZ\people-309096_640[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89371" y="2644502"/>
            <a:ext cx="83820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C:\Users\Christopher\AppData\Local\Microsoft\Windows\INetCache\IE\SRNRR180\people-308531__180[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2335" y="1819206"/>
            <a:ext cx="2032863" cy="82749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5" descr="C:\Users\Christopher\AppData\Local\Microsoft\Windows\INetCache\IE\JZ1JEZ4H\stock-vector-crowd-of-children-230567563[1].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17521" y="2718165"/>
            <a:ext cx="783770" cy="85122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Christopher\AppData\Local\Microsoft\Windows\INetCache\IE\30I9U1KZ\clipart_of_16510_sm_2[1].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080227" y="4458604"/>
            <a:ext cx="812346" cy="114300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8" descr="C:\Users\Christopher\AppData\Local\Microsoft\Windows\INetCache\IE\JZ1JEZ4H\people[1].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53649" y="2797629"/>
            <a:ext cx="1077641" cy="131717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9" descr="C:\Users\Christopher\AppData\Local\Microsoft\Windows\INetCache\IE\T895O0LJ\images[1].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10894" y="4444316"/>
            <a:ext cx="874304" cy="1157288"/>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2" descr="C:\Users\Christopher\AppData\Local\Microsoft\Windows\INetCache\IE\30I9U1KZ\groups-29097_640[1].pn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229101" y="1839862"/>
            <a:ext cx="707570" cy="806835"/>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3" descr="C:\Users\Christopher\AppData\Local\Microsoft\Windows\INetCache\IE\SRNRR180\ccsingle[1].jp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101975" y="2820573"/>
            <a:ext cx="1016430" cy="1275764"/>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p:cNvSpPr txBox="1"/>
          <p:nvPr/>
        </p:nvSpPr>
        <p:spPr>
          <a:xfrm>
            <a:off x="6253649" y="4212383"/>
            <a:ext cx="1143000" cy="246221"/>
          </a:xfrm>
          <a:prstGeom prst="rect">
            <a:avLst/>
          </a:prstGeom>
          <a:noFill/>
        </p:spPr>
        <p:txBody>
          <a:bodyPr wrap="square" rtlCol="0">
            <a:spAutoFit/>
          </a:bodyPr>
          <a:lstStyle/>
          <a:p>
            <a:pPr algn="ctr"/>
            <a:r>
              <a:rPr lang="en-US" sz="1000" b="1" dirty="0" smtClean="0"/>
              <a:t>EUROPE</a:t>
            </a:r>
            <a:endParaRPr lang="en-US" sz="1000" b="1" dirty="0"/>
          </a:p>
        </p:txBody>
      </p:sp>
      <p:sp>
        <p:nvSpPr>
          <p:cNvPr id="23" name="TextBox 22"/>
          <p:cNvSpPr txBox="1"/>
          <p:nvPr/>
        </p:nvSpPr>
        <p:spPr>
          <a:xfrm>
            <a:off x="5228012" y="4309415"/>
            <a:ext cx="609600" cy="246221"/>
          </a:xfrm>
          <a:prstGeom prst="rect">
            <a:avLst/>
          </a:prstGeom>
          <a:noFill/>
        </p:spPr>
        <p:txBody>
          <a:bodyPr wrap="square" rtlCol="0">
            <a:spAutoFit/>
          </a:bodyPr>
          <a:lstStyle/>
          <a:p>
            <a:pPr algn="ctr"/>
            <a:r>
              <a:rPr lang="en-US" sz="1000" b="1" dirty="0" smtClean="0"/>
              <a:t>ASIA</a:t>
            </a:r>
            <a:endParaRPr lang="en-US" sz="1000" b="1" dirty="0"/>
          </a:p>
        </p:txBody>
      </p:sp>
      <p:sp>
        <p:nvSpPr>
          <p:cNvPr id="24" name="TextBox 23"/>
          <p:cNvSpPr txBox="1"/>
          <p:nvPr/>
        </p:nvSpPr>
        <p:spPr>
          <a:xfrm>
            <a:off x="5624660" y="1613806"/>
            <a:ext cx="1288212" cy="246221"/>
          </a:xfrm>
          <a:prstGeom prst="rect">
            <a:avLst/>
          </a:prstGeom>
          <a:noFill/>
        </p:spPr>
        <p:txBody>
          <a:bodyPr wrap="square" rtlCol="0">
            <a:spAutoFit/>
          </a:bodyPr>
          <a:lstStyle/>
          <a:p>
            <a:pPr algn="ctr"/>
            <a:r>
              <a:rPr lang="en-US" sz="1000" b="1" dirty="0" smtClean="0"/>
              <a:t>AFRICA</a:t>
            </a:r>
            <a:endParaRPr lang="en-US" sz="1000" b="1" dirty="0"/>
          </a:p>
        </p:txBody>
      </p:sp>
      <p:sp>
        <p:nvSpPr>
          <p:cNvPr id="26" name="TextBox 25"/>
          <p:cNvSpPr txBox="1"/>
          <p:nvPr/>
        </p:nvSpPr>
        <p:spPr>
          <a:xfrm>
            <a:off x="5228012" y="2764811"/>
            <a:ext cx="793296" cy="338554"/>
          </a:xfrm>
          <a:prstGeom prst="rect">
            <a:avLst/>
          </a:prstGeom>
          <a:noFill/>
        </p:spPr>
        <p:txBody>
          <a:bodyPr wrap="square" rtlCol="0">
            <a:spAutoFit/>
          </a:bodyPr>
          <a:lstStyle/>
          <a:p>
            <a:pPr algn="ctr"/>
            <a:r>
              <a:rPr lang="en-US" sz="800" b="1" dirty="0" smtClean="0"/>
              <a:t>SOUTH AMERICA</a:t>
            </a:r>
            <a:endParaRPr lang="en-US" sz="800" b="1" dirty="0"/>
          </a:p>
        </p:txBody>
      </p:sp>
      <p:sp>
        <p:nvSpPr>
          <p:cNvPr id="27" name="TextBox 26"/>
          <p:cNvSpPr txBox="1"/>
          <p:nvPr/>
        </p:nvSpPr>
        <p:spPr>
          <a:xfrm>
            <a:off x="7541077" y="2444229"/>
            <a:ext cx="838200" cy="230832"/>
          </a:xfrm>
          <a:prstGeom prst="rect">
            <a:avLst/>
          </a:prstGeom>
          <a:noFill/>
        </p:spPr>
        <p:txBody>
          <a:bodyPr wrap="square" rtlCol="0">
            <a:spAutoFit/>
          </a:bodyPr>
          <a:lstStyle/>
          <a:p>
            <a:pPr algn="ctr"/>
            <a:r>
              <a:rPr lang="en-US" sz="900" b="1" dirty="0" smtClean="0"/>
              <a:t>CARIBBEAN</a:t>
            </a:r>
            <a:endParaRPr lang="en-US" sz="900" b="1" dirty="0"/>
          </a:p>
        </p:txBody>
      </p:sp>
      <p:sp>
        <p:nvSpPr>
          <p:cNvPr id="28" name="TextBox 27"/>
          <p:cNvSpPr txBox="1"/>
          <p:nvPr/>
        </p:nvSpPr>
        <p:spPr>
          <a:xfrm>
            <a:off x="6429857" y="3143776"/>
            <a:ext cx="704340" cy="246221"/>
          </a:xfrm>
          <a:prstGeom prst="rect">
            <a:avLst/>
          </a:prstGeom>
          <a:noFill/>
        </p:spPr>
        <p:txBody>
          <a:bodyPr wrap="square" rtlCol="0">
            <a:spAutoFit/>
          </a:bodyPr>
          <a:lstStyle/>
          <a:p>
            <a:pPr algn="ctr"/>
            <a:r>
              <a:rPr lang="en-US" sz="1000" b="1" dirty="0" smtClean="0">
                <a:solidFill>
                  <a:srgbClr val="FF0000"/>
                </a:solidFill>
              </a:rPr>
              <a:t>USA</a:t>
            </a:r>
            <a:endParaRPr lang="en-US" sz="1000" b="1" dirty="0">
              <a:solidFill>
                <a:srgbClr val="FF0000"/>
              </a:solidFill>
            </a:endParaRPr>
          </a:p>
        </p:txBody>
      </p:sp>
      <p:sp>
        <p:nvSpPr>
          <p:cNvPr id="29" name="TextBox 28"/>
          <p:cNvSpPr txBox="1"/>
          <p:nvPr/>
        </p:nvSpPr>
        <p:spPr>
          <a:xfrm>
            <a:off x="4229101" y="1668704"/>
            <a:ext cx="843641" cy="246221"/>
          </a:xfrm>
          <a:prstGeom prst="rect">
            <a:avLst/>
          </a:prstGeom>
          <a:noFill/>
        </p:spPr>
        <p:txBody>
          <a:bodyPr wrap="square" rtlCol="0">
            <a:spAutoFit/>
          </a:bodyPr>
          <a:lstStyle/>
          <a:p>
            <a:r>
              <a:rPr lang="en-US" sz="1000" b="1" dirty="0" smtClean="0"/>
              <a:t>CANADA</a:t>
            </a:r>
            <a:endParaRPr lang="en-US" sz="1000" b="1" dirty="0"/>
          </a:p>
        </p:txBody>
      </p:sp>
      <p:sp>
        <p:nvSpPr>
          <p:cNvPr id="30" name="TextBox 29"/>
          <p:cNvSpPr txBox="1"/>
          <p:nvPr/>
        </p:nvSpPr>
        <p:spPr>
          <a:xfrm>
            <a:off x="3984171" y="3558666"/>
            <a:ext cx="1050470" cy="215444"/>
          </a:xfrm>
          <a:prstGeom prst="rect">
            <a:avLst/>
          </a:prstGeom>
          <a:noFill/>
        </p:spPr>
        <p:txBody>
          <a:bodyPr wrap="square" rtlCol="0">
            <a:spAutoFit/>
          </a:bodyPr>
          <a:lstStyle/>
          <a:p>
            <a:r>
              <a:rPr lang="en-US" sz="800" b="1" dirty="0" smtClean="0"/>
              <a:t>CENTRAL AMERICA</a:t>
            </a:r>
            <a:endParaRPr lang="en-US" sz="800" b="1" dirty="0"/>
          </a:p>
        </p:txBody>
      </p:sp>
      <p:pic>
        <p:nvPicPr>
          <p:cNvPr id="1039" name="Picture 15" descr="C:\Users\Christopher\AppData\Local\Microsoft\Windows\INetCache\IE\JZ1JEZ4H\large-group-diverse-colorful-happy-people-39552073[1].jp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396649" y="1791814"/>
            <a:ext cx="840410" cy="681651"/>
          </a:xfrm>
          <a:prstGeom prst="rect">
            <a:avLst/>
          </a:prstGeom>
          <a:noFill/>
          <a:extLst>
            <a:ext uri="{909E8E84-426E-40DD-AFC4-6F175D3DCCD1}">
              <a14:hiddenFill xmlns:a14="http://schemas.microsoft.com/office/drawing/2010/main">
                <a:solidFill>
                  <a:srgbClr val="FFFFFF"/>
                </a:solidFill>
              </a14:hiddenFill>
            </a:ext>
          </a:extLst>
        </p:spPr>
      </p:pic>
      <p:sp>
        <p:nvSpPr>
          <p:cNvPr id="1024" name="TextBox 1023"/>
          <p:cNvSpPr txBox="1"/>
          <p:nvPr/>
        </p:nvSpPr>
        <p:spPr>
          <a:xfrm>
            <a:off x="7491388" y="1736916"/>
            <a:ext cx="745671" cy="230832"/>
          </a:xfrm>
          <a:prstGeom prst="rect">
            <a:avLst/>
          </a:prstGeom>
          <a:noFill/>
        </p:spPr>
        <p:txBody>
          <a:bodyPr wrap="square" rtlCol="0">
            <a:spAutoFit/>
          </a:bodyPr>
          <a:lstStyle/>
          <a:p>
            <a:pPr algn="ctr"/>
            <a:r>
              <a:rPr lang="en-US" sz="900" b="1" dirty="0" smtClean="0"/>
              <a:t>AUSTRALIA</a:t>
            </a:r>
            <a:endParaRPr lang="en-US" sz="900" b="1" dirty="0"/>
          </a:p>
        </p:txBody>
      </p:sp>
      <p:sp>
        <p:nvSpPr>
          <p:cNvPr id="9" name="TextBox 8"/>
          <p:cNvSpPr txBox="1"/>
          <p:nvPr/>
        </p:nvSpPr>
        <p:spPr>
          <a:xfrm>
            <a:off x="3712029" y="532227"/>
            <a:ext cx="1224642" cy="369332"/>
          </a:xfrm>
          <a:prstGeom prst="rect">
            <a:avLst/>
          </a:prstGeom>
          <a:noFill/>
        </p:spPr>
        <p:txBody>
          <a:bodyPr wrap="square" rtlCol="0">
            <a:spAutoFit/>
          </a:bodyPr>
          <a:lstStyle/>
          <a:p>
            <a:pPr algn="ctr"/>
            <a:r>
              <a:rPr lang="en-US" b="1" dirty="0" smtClean="0"/>
              <a:t>The Head</a:t>
            </a:r>
            <a:endParaRPr lang="en-US" b="1" dirty="0"/>
          </a:p>
        </p:txBody>
      </p:sp>
      <p:cxnSp>
        <p:nvCxnSpPr>
          <p:cNvPr id="16" name="Straight Arrow Connector 15"/>
          <p:cNvCxnSpPr/>
          <p:nvPr/>
        </p:nvCxnSpPr>
        <p:spPr>
          <a:xfrm>
            <a:off x="4229101" y="826532"/>
            <a:ext cx="147025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7396649" y="990600"/>
            <a:ext cx="1219200" cy="369332"/>
          </a:xfrm>
          <a:prstGeom prst="rect">
            <a:avLst/>
          </a:prstGeom>
          <a:noFill/>
        </p:spPr>
        <p:txBody>
          <a:bodyPr wrap="square" rtlCol="0">
            <a:spAutoFit/>
          </a:bodyPr>
          <a:lstStyle/>
          <a:p>
            <a:pPr algn="ctr"/>
            <a:r>
              <a:rPr lang="en-US" b="1" dirty="0" smtClean="0"/>
              <a:t>The Body</a:t>
            </a:r>
            <a:endParaRPr lang="en-US" b="1" dirty="0"/>
          </a:p>
        </p:txBody>
      </p:sp>
      <p:cxnSp>
        <p:nvCxnSpPr>
          <p:cNvPr id="6" name="Straight Arrow Connector 5"/>
          <p:cNvCxnSpPr/>
          <p:nvPr/>
        </p:nvCxnSpPr>
        <p:spPr>
          <a:xfrm flipH="1">
            <a:off x="7331290" y="1221405"/>
            <a:ext cx="325465"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219198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SOVEREIGNTY OF DEITY</a:t>
            </a:r>
            <a:endParaRPr lang="en-US" dirty="0"/>
          </a:p>
        </p:txBody>
      </p:sp>
      <p:sp>
        <p:nvSpPr>
          <p:cNvPr id="7" name="Right Arrow 6"/>
          <p:cNvSpPr/>
          <p:nvPr/>
        </p:nvSpPr>
        <p:spPr>
          <a:xfrm>
            <a:off x="1661187" y="1522005"/>
            <a:ext cx="571123" cy="3379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rayc\AppData\Local\Microsoft\Windows\INetCache\IE\GLFF7M49\150px-Royal_Throne2012[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67404" y="1350037"/>
            <a:ext cx="714664" cy="1143000"/>
          </a:xfrm>
          <a:prstGeom prst="rect">
            <a:avLst/>
          </a:prstGeom>
          <a:noFill/>
          <a:extLst>
            <a:ext uri="{909E8E84-426E-40DD-AFC4-6F175D3DCCD1}">
              <a14:hiddenFill xmlns:a14="http://schemas.microsoft.com/office/drawing/2010/main">
                <a:solidFill>
                  <a:srgbClr val="FFFFFF"/>
                </a:solidFill>
              </a14:hiddenFill>
            </a:ext>
          </a:extLst>
        </p:spPr>
      </p:pic>
      <p:sp>
        <p:nvSpPr>
          <p:cNvPr id="22" name="Up Arrow 21"/>
          <p:cNvSpPr/>
          <p:nvPr/>
        </p:nvSpPr>
        <p:spPr>
          <a:xfrm>
            <a:off x="2467404" y="2526189"/>
            <a:ext cx="714663" cy="1946296"/>
          </a:xfrm>
          <a:prstGeom prst="upArrow">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2689595" y="2737247"/>
            <a:ext cx="334251" cy="1631216"/>
          </a:xfrm>
          <a:prstGeom prst="rect">
            <a:avLst/>
          </a:prstGeom>
          <a:noFill/>
        </p:spPr>
        <p:txBody>
          <a:bodyPr wrap="square" rtlCol="0">
            <a:spAutoFit/>
          </a:bodyPr>
          <a:lstStyle/>
          <a:p>
            <a:r>
              <a:rPr lang="en-US" sz="2000" b="1" i="1" dirty="0" smtClean="0"/>
              <a:t>ACTS 1</a:t>
            </a:r>
            <a:endParaRPr lang="en-US" sz="2000" b="1" i="1" dirty="0"/>
          </a:p>
        </p:txBody>
      </p:sp>
      <p:sp>
        <p:nvSpPr>
          <p:cNvPr id="1024" name="Rectangle 1023"/>
          <p:cNvSpPr/>
          <p:nvPr/>
        </p:nvSpPr>
        <p:spPr>
          <a:xfrm>
            <a:off x="304800" y="990600"/>
            <a:ext cx="8534400" cy="5715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rot="19613206">
            <a:off x="3800928" y="2466679"/>
            <a:ext cx="576632" cy="1605842"/>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rot="19683815">
            <a:off x="3928525" y="2444085"/>
            <a:ext cx="321438" cy="1651031"/>
          </a:xfrm>
          <a:prstGeom prst="rect">
            <a:avLst/>
          </a:prstGeom>
          <a:noFill/>
        </p:spPr>
        <p:txBody>
          <a:bodyPr wrap="square" rtlCol="0">
            <a:spAutoFit/>
          </a:bodyPr>
          <a:lstStyle/>
          <a:p>
            <a:pPr algn="ctr"/>
            <a:r>
              <a:rPr lang="en-US" sz="2000" b="1" dirty="0" smtClean="0"/>
              <a:t>ACTS2</a:t>
            </a:r>
            <a:endParaRPr lang="en-US" sz="2000" b="1" dirty="0"/>
          </a:p>
        </p:txBody>
      </p:sp>
      <p:sp>
        <p:nvSpPr>
          <p:cNvPr id="25" name="Rectangle 24"/>
          <p:cNvSpPr/>
          <p:nvPr/>
        </p:nvSpPr>
        <p:spPr>
          <a:xfrm>
            <a:off x="3748605" y="1790637"/>
            <a:ext cx="3018390" cy="461665"/>
          </a:xfrm>
          <a:prstGeom prst="rect">
            <a:avLst/>
          </a:prstGeom>
        </p:spPr>
        <p:txBody>
          <a:bodyPr wrap="none">
            <a:spAutoFit/>
          </a:bodyPr>
          <a:lstStyle/>
          <a:p>
            <a:pPr algn="ctr"/>
            <a:r>
              <a:rPr lang="en-US" sz="2400" b="1" dirty="0"/>
              <a:t>UNIVERSAL </a:t>
            </a:r>
            <a:r>
              <a:rPr lang="en-US" sz="2400" b="1" dirty="0" smtClean="0"/>
              <a:t>KINGDOM</a:t>
            </a:r>
          </a:p>
        </p:txBody>
      </p:sp>
      <p:sp>
        <p:nvSpPr>
          <p:cNvPr id="27" name="TextBox 26"/>
          <p:cNvSpPr txBox="1"/>
          <p:nvPr/>
        </p:nvSpPr>
        <p:spPr>
          <a:xfrm>
            <a:off x="6934200" y="4137646"/>
            <a:ext cx="1696786" cy="1477328"/>
          </a:xfrm>
          <a:prstGeom prst="rect">
            <a:avLst/>
          </a:prstGeom>
          <a:noFill/>
        </p:spPr>
        <p:txBody>
          <a:bodyPr wrap="square" rtlCol="0">
            <a:spAutoFit/>
          </a:bodyPr>
          <a:lstStyle/>
          <a:p>
            <a:pPr algn="ctr"/>
            <a:r>
              <a:rPr lang="en-US" b="1" dirty="0" smtClean="0"/>
              <a:t>THE PEOPLE, (EKKLESIA)</a:t>
            </a:r>
          </a:p>
          <a:p>
            <a:pPr algn="ctr"/>
            <a:r>
              <a:rPr lang="en-US" b="1" dirty="0" smtClean="0"/>
              <a:t> ARE IN THE KINGDOM,</a:t>
            </a:r>
            <a:endParaRPr lang="en-US" b="1" dirty="0"/>
          </a:p>
          <a:p>
            <a:pPr algn="ctr"/>
            <a:r>
              <a:rPr lang="en-US" b="1" dirty="0" smtClean="0"/>
              <a:t>(BASILEIA)</a:t>
            </a:r>
            <a:endParaRPr lang="en-US" b="1" dirty="0"/>
          </a:p>
        </p:txBody>
      </p:sp>
      <p:sp>
        <p:nvSpPr>
          <p:cNvPr id="3" name="TextBox 2"/>
          <p:cNvSpPr txBox="1"/>
          <p:nvPr/>
        </p:nvSpPr>
        <p:spPr>
          <a:xfrm>
            <a:off x="2336896" y="970559"/>
            <a:ext cx="975680" cy="400110"/>
          </a:xfrm>
          <a:prstGeom prst="rect">
            <a:avLst/>
          </a:prstGeom>
          <a:noFill/>
        </p:spPr>
        <p:txBody>
          <a:bodyPr wrap="square" rtlCol="0">
            <a:spAutoFit/>
          </a:bodyPr>
          <a:lstStyle/>
          <a:p>
            <a:r>
              <a:rPr lang="en-US" sz="2000" b="1" dirty="0" smtClean="0"/>
              <a:t>CHRIST</a:t>
            </a:r>
            <a:endParaRPr lang="en-US" sz="2000" b="1" dirty="0"/>
          </a:p>
        </p:txBody>
      </p:sp>
      <p:sp>
        <p:nvSpPr>
          <p:cNvPr id="4" name="TextBox 3"/>
          <p:cNvSpPr txBox="1"/>
          <p:nvPr/>
        </p:nvSpPr>
        <p:spPr>
          <a:xfrm>
            <a:off x="353961" y="1350037"/>
            <a:ext cx="1955896" cy="984885"/>
          </a:xfrm>
          <a:prstGeom prst="rect">
            <a:avLst/>
          </a:prstGeom>
          <a:noFill/>
        </p:spPr>
        <p:txBody>
          <a:bodyPr wrap="square" rtlCol="0">
            <a:spAutoFit/>
          </a:bodyPr>
          <a:lstStyle/>
          <a:p>
            <a:r>
              <a:rPr lang="en-US" sz="2000" b="1" dirty="0"/>
              <a:t>KINGSHIP</a:t>
            </a:r>
          </a:p>
          <a:p>
            <a:r>
              <a:rPr lang="en-US" sz="2000" b="1" dirty="0"/>
              <a:t>HEADSHIP</a:t>
            </a:r>
          </a:p>
          <a:p>
            <a:endParaRPr lang="en-US" dirty="0"/>
          </a:p>
        </p:txBody>
      </p:sp>
      <p:sp>
        <p:nvSpPr>
          <p:cNvPr id="36" name="Right Brace 35"/>
          <p:cNvSpPr/>
          <p:nvPr/>
        </p:nvSpPr>
        <p:spPr>
          <a:xfrm>
            <a:off x="1400137" y="1335670"/>
            <a:ext cx="228600" cy="685800"/>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572752" y="2941873"/>
            <a:ext cx="1894652" cy="1323439"/>
          </a:xfrm>
          <a:prstGeom prst="rect">
            <a:avLst/>
          </a:prstGeom>
          <a:noFill/>
        </p:spPr>
        <p:txBody>
          <a:bodyPr wrap="square" rtlCol="0">
            <a:spAutoFit/>
          </a:bodyPr>
          <a:lstStyle/>
          <a:p>
            <a:pPr algn="ctr"/>
            <a:r>
              <a:rPr lang="en-US" sz="2000" b="1" dirty="0" smtClean="0"/>
              <a:t>Christ’s </a:t>
            </a:r>
          </a:p>
          <a:p>
            <a:pPr algn="ctr"/>
            <a:r>
              <a:rPr lang="en-US" sz="2000" b="1" dirty="0" smtClean="0"/>
              <a:t>Kingdom</a:t>
            </a:r>
          </a:p>
          <a:p>
            <a:pPr algn="ctr"/>
            <a:r>
              <a:rPr lang="en-US" sz="2000" b="1" dirty="0" smtClean="0"/>
              <a:t>Reign From Heaven</a:t>
            </a:r>
            <a:endParaRPr lang="en-US" sz="2000" b="1" dirty="0"/>
          </a:p>
        </p:txBody>
      </p:sp>
      <p:sp>
        <p:nvSpPr>
          <p:cNvPr id="11" name="TextBox 10"/>
          <p:cNvSpPr txBox="1"/>
          <p:nvPr/>
        </p:nvSpPr>
        <p:spPr>
          <a:xfrm>
            <a:off x="4876800" y="3848099"/>
            <a:ext cx="762000" cy="369332"/>
          </a:xfrm>
          <a:prstGeom prst="rect">
            <a:avLst/>
          </a:prstGeom>
          <a:noFill/>
        </p:spPr>
        <p:txBody>
          <a:bodyPr wrap="square" rtlCol="0">
            <a:spAutoFit/>
          </a:bodyPr>
          <a:lstStyle/>
          <a:p>
            <a:endParaRPr lang="en-US" dirty="0"/>
          </a:p>
        </p:txBody>
      </p:sp>
      <p:pic>
        <p:nvPicPr>
          <p:cNvPr id="38" name="Picture 2" descr="C:\Users\Christopher\AppData\Local\Microsoft\Windows\INetCache\IE\30I9U1KZ\Simple-man[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02701" y="2660062"/>
            <a:ext cx="1379951" cy="3648441"/>
          </a:xfrm>
          <a:prstGeom prst="rect">
            <a:avLst/>
          </a:prstGeom>
          <a:noFill/>
          <a:extLst>
            <a:ext uri="{909E8E84-426E-40DD-AFC4-6F175D3DCCD1}">
              <a14:hiddenFill xmlns:a14="http://schemas.microsoft.com/office/drawing/2010/main">
                <a:solidFill>
                  <a:srgbClr val="FFFFFF"/>
                </a:solidFill>
              </a14:hiddenFill>
            </a:ext>
          </a:extLst>
        </p:spPr>
      </p:pic>
      <p:sp>
        <p:nvSpPr>
          <p:cNvPr id="15" name="Slide Number Placeholder 14"/>
          <p:cNvSpPr>
            <a:spLocks noGrp="1"/>
          </p:cNvSpPr>
          <p:nvPr>
            <p:ph type="sldNum" sz="quarter" idx="12"/>
          </p:nvPr>
        </p:nvSpPr>
        <p:spPr/>
        <p:txBody>
          <a:bodyPr/>
          <a:lstStyle/>
          <a:p>
            <a:fld id="{700F4964-3BB7-4CBA-A6D5-188D42248123}" type="slidenum">
              <a:rPr lang="en-US" smtClean="0"/>
              <a:t>11</a:t>
            </a:fld>
            <a:endParaRPr lang="en-US"/>
          </a:p>
        </p:txBody>
      </p:sp>
      <p:sp>
        <p:nvSpPr>
          <p:cNvPr id="5" name="Rectangle 4"/>
          <p:cNvSpPr/>
          <p:nvPr/>
        </p:nvSpPr>
        <p:spPr>
          <a:xfrm>
            <a:off x="6766995" y="5907362"/>
            <a:ext cx="883897" cy="584775"/>
          </a:xfrm>
          <a:prstGeom prst="rect">
            <a:avLst/>
          </a:prstGeom>
          <a:solidFill>
            <a:srgbClr val="FF0000"/>
          </a:solidFill>
          <a:ln>
            <a:noFill/>
          </a:ln>
          <a:effectLst>
            <a:glow rad="228600">
              <a:schemeClr val="accent1">
                <a:satMod val="175000"/>
                <a:alpha val="40000"/>
              </a:schemeClr>
            </a:glow>
          </a:effectLst>
        </p:spPr>
        <p:txBody>
          <a:bodyPr wrap="square">
            <a:spAutoFit/>
          </a:bodyPr>
          <a:lstStyle/>
          <a:p>
            <a:r>
              <a:rPr lang="en-US" sz="3200" b="1" dirty="0" smtClean="0"/>
              <a:t>NT</a:t>
            </a:r>
            <a:endParaRPr lang="en-US" sz="3200" b="1" dirty="0"/>
          </a:p>
        </p:txBody>
      </p:sp>
      <p:cxnSp>
        <p:nvCxnSpPr>
          <p:cNvPr id="20" name="Straight Connector 19"/>
          <p:cNvCxnSpPr/>
          <p:nvPr/>
        </p:nvCxnSpPr>
        <p:spPr>
          <a:xfrm>
            <a:off x="304800" y="2493037"/>
            <a:ext cx="8534400" cy="0"/>
          </a:xfrm>
          <a:prstGeom prst="line">
            <a:avLst/>
          </a:prstGeom>
        </p:spPr>
        <p:style>
          <a:lnRef idx="1">
            <a:schemeClr val="accent1"/>
          </a:lnRef>
          <a:fillRef idx="0">
            <a:schemeClr val="accent1"/>
          </a:fillRef>
          <a:effectRef idx="0">
            <a:schemeClr val="accent1"/>
          </a:effectRef>
          <a:fontRef idx="minor">
            <a:schemeClr val="tx1"/>
          </a:fontRef>
        </p:style>
      </p:cxnSp>
      <p:sp>
        <p:nvSpPr>
          <p:cNvPr id="32" name="Curved Up Arrow 31"/>
          <p:cNvSpPr/>
          <p:nvPr/>
        </p:nvSpPr>
        <p:spPr>
          <a:xfrm rot="16434406">
            <a:off x="5929298" y="2683514"/>
            <a:ext cx="1859620" cy="44364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TextBox 7"/>
          <p:cNvSpPr txBox="1"/>
          <p:nvPr/>
        </p:nvSpPr>
        <p:spPr>
          <a:xfrm>
            <a:off x="5423300" y="3490696"/>
            <a:ext cx="1105524" cy="400110"/>
          </a:xfrm>
          <a:prstGeom prst="rect">
            <a:avLst/>
          </a:prstGeom>
          <a:noFill/>
        </p:spPr>
        <p:txBody>
          <a:bodyPr wrap="square" rtlCol="0">
            <a:spAutoFit/>
          </a:bodyPr>
          <a:lstStyle/>
          <a:p>
            <a:r>
              <a:rPr lang="en-US" sz="2000" b="1" dirty="0" smtClean="0"/>
              <a:t>CHURCH</a:t>
            </a:r>
            <a:endParaRPr lang="en-US" sz="2000" b="1" dirty="0"/>
          </a:p>
        </p:txBody>
      </p:sp>
      <p:sp>
        <p:nvSpPr>
          <p:cNvPr id="13" name="TextBox 12"/>
          <p:cNvSpPr txBox="1"/>
          <p:nvPr/>
        </p:nvSpPr>
        <p:spPr>
          <a:xfrm>
            <a:off x="3886200" y="1016726"/>
            <a:ext cx="3429000" cy="400110"/>
          </a:xfrm>
          <a:prstGeom prst="rect">
            <a:avLst/>
          </a:prstGeom>
          <a:noFill/>
        </p:spPr>
        <p:txBody>
          <a:bodyPr wrap="square" rtlCol="0">
            <a:spAutoFit/>
          </a:bodyPr>
          <a:lstStyle/>
          <a:p>
            <a:r>
              <a:rPr lang="en-US" sz="2000" b="1" dirty="0" smtClean="0"/>
              <a:t>Christian Age Acts 2:41, 47</a:t>
            </a:r>
            <a:endParaRPr lang="en-US" sz="2000" b="1" dirty="0"/>
          </a:p>
        </p:txBody>
      </p:sp>
      <p:sp>
        <p:nvSpPr>
          <p:cNvPr id="6" name="TextBox 5"/>
          <p:cNvSpPr txBox="1"/>
          <p:nvPr/>
        </p:nvSpPr>
        <p:spPr>
          <a:xfrm>
            <a:off x="7238998" y="1690977"/>
            <a:ext cx="1600202" cy="707886"/>
          </a:xfrm>
          <a:prstGeom prst="rect">
            <a:avLst/>
          </a:prstGeom>
          <a:noFill/>
        </p:spPr>
        <p:txBody>
          <a:bodyPr wrap="square" rtlCol="0">
            <a:spAutoFit/>
          </a:bodyPr>
          <a:lstStyle/>
          <a:p>
            <a:pPr algn="ctr"/>
            <a:r>
              <a:rPr lang="en-US" sz="2000" b="1" dirty="0" smtClean="0"/>
              <a:t>Mt.28:19-20</a:t>
            </a:r>
          </a:p>
          <a:p>
            <a:pPr algn="ctr"/>
            <a:r>
              <a:rPr lang="en-US" sz="2000" b="1" dirty="0" smtClean="0"/>
              <a:t>Cl.1:12-23</a:t>
            </a:r>
            <a:endParaRPr lang="en-US" sz="2000" b="1" dirty="0"/>
          </a:p>
        </p:txBody>
      </p:sp>
      <p:sp>
        <p:nvSpPr>
          <p:cNvPr id="39" name="Oval 38"/>
          <p:cNvSpPr/>
          <p:nvPr/>
        </p:nvSpPr>
        <p:spPr>
          <a:xfrm>
            <a:off x="5773814" y="4099290"/>
            <a:ext cx="437723" cy="624467"/>
          </a:xfrm>
          <a:prstGeom prst="ellipse">
            <a:avLst/>
          </a:prstGeom>
          <a:noFill/>
          <a:ln>
            <a:solidFill>
              <a:srgbClr val="00B0F0"/>
            </a:solidFill>
          </a:ln>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5773814" y="4217431"/>
            <a:ext cx="474585" cy="369332"/>
          </a:xfrm>
          <a:prstGeom prst="rect">
            <a:avLst/>
          </a:prstGeom>
          <a:noFill/>
        </p:spPr>
        <p:txBody>
          <a:bodyPr wrap="square" rtlCol="0">
            <a:spAutoFit/>
          </a:bodyPr>
          <a:lstStyle/>
          <a:p>
            <a:r>
              <a:rPr lang="en-US" dirty="0" smtClean="0"/>
              <a:t>HS</a:t>
            </a:r>
            <a:endParaRPr lang="en-US" dirty="0"/>
          </a:p>
        </p:txBody>
      </p:sp>
      <p:sp>
        <p:nvSpPr>
          <p:cNvPr id="40" name="Curved Up Arrow 39"/>
          <p:cNvSpPr/>
          <p:nvPr/>
        </p:nvSpPr>
        <p:spPr>
          <a:xfrm rot="4363899">
            <a:off x="3966274" y="2811512"/>
            <a:ext cx="1859620" cy="526123"/>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1" name="TextBox 40"/>
          <p:cNvSpPr txBox="1"/>
          <p:nvPr/>
        </p:nvSpPr>
        <p:spPr>
          <a:xfrm>
            <a:off x="3312576" y="4276146"/>
            <a:ext cx="1901900" cy="1200329"/>
          </a:xfrm>
          <a:prstGeom prst="rect">
            <a:avLst/>
          </a:prstGeom>
          <a:noFill/>
        </p:spPr>
        <p:txBody>
          <a:bodyPr wrap="square" rtlCol="0">
            <a:spAutoFit/>
          </a:bodyPr>
          <a:lstStyle/>
          <a:p>
            <a:pPr algn="ctr"/>
            <a:r>
              <a:rPr lang="en-US" b="1" dirty="0" smtClean="0"/>
              <a:t>THE KINGDOM, (BASILEIA) </a:t>
            </a:r>
          </a:p>
          <a:p>
            <a:pPr algn="ctr"/>
            <a:r>
              <a:rPr lang="en-US" b="1" dirty="0" smtClean="0"/>
              <a:t>IS IN THE PEOPLE, (EKKLESIA)</a:t>
            </a:r>
            <a:endParaRPr lang="en-US" b="1" dirty="0"/>
          </a:p>
        </p:txBody>
      </p:sp>
    </p:spTree>
    <p:extLst>
      <p:ext uri="{BB962C8B-B14F-4D97-AF65-F5344CB8AC3E}">
        <p14:creationId xmlns:p14="http://schemas.microsoft.com/office/powerpoint/2010/main" val="2255407299"/>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3" name="bomb.wav"/>
          </p:stSnd>
        </p:sndAc>
      </p:transition>
    </mc:Choice>
    <mc:Fallback xmlns="">
      <p:transition spd="slow">
        <p:checker/>
        <p:sndAc>
          <p:stSnd>
            <p:snd r:embed="rId9" name="bomb.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6"/>
                                        </p:tgtEl>
                                        <p:attrNameLst>
                                          <p:attrName>style.visibility</p:attrName>
                                        </p:attrNameLst>
                                      </p:cBhvr>
                                      <p:to>
                                        <p:strVal val="visible"/>
                                      </p:to>
                                    </p:set>
                                    <p:anim calcmode="lin" valueType="num">
                                      <p:cBhvr>
                                        <p:cTn id="14" dur="500" fill="hold"/>
                                        <p:tgtEl>
                                          <p:spTgt spid="26"/>
                                        </p:tgtEl>
                                        <p:attrNameLst>
                                          <p:attrName>ppt_w</p:attrName>
                                        </p:attrNameLst>
                                      </p:cBhvr>
                                      <p:tavLst>
                                        <p:tav tm="0">
                                          <p:val>
                                            <p:fltVal val="0"/>
                                          </p:val>
                                        </p:tav>
                                        <p:tav tm="100000">
                                          <p:val>
                                            <p:strVal val="#ppt_w"/>
                                          </p:val>
                                        </p:tav>
                                      </p:tavLst>
                                    </p:anim>
                                    <p:anim calcmode="lin" valueType="num">
                                      <p:cBhvr>
                                        <p:cTn id="15" dur="500" fill="hold"/>
                                        <p:tgtEl>
                                          <p:spTgt spid="26"/>
                                        </p:tgtEl>
                                        <p:attrNameLst>
                                          <p:attrName>ppt_h</p:attrName>
                                        </p:attrNameLst>
                                      </p:cBhvr>
                                      <p:tavLst>
                                        <p:tav tm="0">
                                          <p:val>
                                            <p:fltVal val="0"/>
                                          </p:val>
                                        </p:tav>
                                        <p:tav tm="100000">
                                          <p:val>
                                            <p:strVal val="#ppt_h"/>
                                          </p:val>
                                        </p:tav>
                                      </p:tavLst>
                                    </p:anim>
                                    <p:animEffect transition="in" filter="fade">
                                      <p:cBhvr>
                                        <p:cTn id="16" dur="500"/>
                                        <p:tgtEl>
                                          <p:spTgt spid="2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p:cTn id="21" dur="500" fill="hold"/>
                                        <p:tgtEl>
                                          <p:spTgt spid="13"/>
                                        </p:tgtEl>
                                        <p:attrNameLst>
                                          <p:attrName>ppt_w</p:attrName>
                                        </p:attrNameLst>
                                      </p:cBhvr>
                                      <p:tavLst>
                                        <p:tav tm="0">
                                          <p:val>
                                            <p:fltVal val="0"/>
                                          </p:val>
                                        </p:tav>
                                        <p:tav tm="100000">
                                          <p:val>
                                            <p:strVal val="#ppt_w"/>
                                          </p:val>
                                        </p:tav>
                                      </p:tavLst>
                                    </p:anim>
                                    <p:anim calcmode="lin" valueType="num">
                                      <p:cBhvr>
                                        <p:cTn id="22" dur="500" fill="hold"/>
                                        <p:tgtEl>
                                          <p:spTgt spid="13"/>
                                        </p:tgtEl>
                                        <p:attrNameLst>
                                          <p:attrName>ppt_h</p:attrName>
                                        </p:attrNameLst>
                                      </p:cBhvr>
                                      <p:tavLst>
                                        <p:tav tm="0">
                                          <p:val>
                                            <p:fltVal val="0"/>
                                          </p:val>
                                        </p:tav>
                                        <p:tav tm="100000">
                                          <p:val>
                                            <p:strVal val="#ppt_h"/>
                                          </p:val>
                                        </p:tav>
                                      </p:tavLst>
                                    </p:anim>
                                    <p:animEffect transition="in" filter="fade">
                                      <p:cBhvr>
                                        <p:cTn id="23" dur="5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wheel(1)">
                                      <p:cBhvr>
                                        <p:cTn id="28" dur="2000"/>
                                        <p:tgtEl>
                                          <p:spTgt spid="38"/>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500" fill="hold"/>
                                        <p:tgtEl>
                                          <p:spTgt spid="8"/>
                                        </p:tgtEl>
                                        <p:attrNameLst>
                                          <p:attrName>ppt_w</p:attrName>
                                        </p:attrNameLst>
                                      </p:cBhvr>
                                      <p:tavLst>
                                        <p:tav tm="0">
                                          <p:val>
                                            <p:fltVal val="0"/>
                                          </p:val>
                                        </p:tav>
                                        <p:tav tm="100000">
                                          <p:val>
                                            <p:strVal val="#ppt_w"/>
                                          </p:val>
                                        </p:tav>
                                      </p:tavLst>
                                    </p:anim>
                                    <p:anim calcmode="lin" valueType="num">
                                      <p:cBhvr>
                                        <p:cTn id="34" dur="500" fill="hold"/>
                                        <p:tgtEl>
                                          <p:spTgt spid="8"/>
                                        </p:tgtEl>
                                        <p:attrNameLst>
                                          <p:attrName>ppt_h</p:attrName>
                                        </p:attrNameLst>
                                      </p:cBhvr>
                                      <p:tavLst>
                                        <p:tav tm="0">
                                          <p:val>
                                            <p:fltVal val="0"/>
                                          </p:val>
                                        </p:tav>
                                        <p:tav tm="100000">
                                          <p:val>
                                            <p:strVal val="#ppt_h"/>
                                          </p:val>
                                        </p:tav>
                                      </p:tavLst>
                                    </p:anim>
                                    <p:animEffect transition="in" filter="fade">
                                      <p:cBhvr>
                                        <p:cTn id="35" dur="5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6" presetClass="entr" presetSubtype="16" fill="hold" grpId="0" nodeType="click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circle(in)">
                                      <p:cBhvr>
                                        <p:cTn id="40" dur="2000"/>
                                        <p:tgtEl>
                                          <p:spTgt spid="27"/>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32"/>
                                        </p:tgtEl>
                                        <p:attrNameLst>
                                          <p:attrName>style.visibility</p:attrName>
                                        </p:attrNameLst>
                                      </p:cBhvr>
                                      <p:to>
                                        <p:strVal val="visible"/>
                                      </p:to>
                                    </p:set>
                                    <p:anim calcmode="lin" valueType="num">
                                      <p:cBhvr>
                                        <p:cTn id="45" dur="500" fill="hold"/>
                                        <p:tgtEl>
                                          <p:spTgt spid="32"/>
                                        </p:tgtEl>
                                        <p:attrNameLst>
                                          <p:attrName>ppt_w</p:attrName>
                                        </p:attrNameLst>
                                      </p:cBhvr>
                                      <p:tavLst>
                                        <p:tav tm="0">
                                          <p:val>
                                            <p:fltVal val="0"/>
                                          </p:val>
                                        </p:tav>
                                        <p:tav tm="100000">
                                          <p:val>
                                            <p:strVal val="#ppt_w"/>
                                          </p:val>
                                        </p:tav>
                                      </p:tavLst>
                                    </p:anim>
                                    <p:anim calcmode="lin" valueType="num">
                                      <p:cBhvr>
                                        <p:cTn id="46" dur="500" fill="hold"/>
                                        <p:tgtEl>
                                          <p:spTgt spid="32"/>
                                        </p:tgtEl>
                                        <p:attrNameLst>
                                          <p:attrName>ppt_h</p:attrName>
                                        </p:attrNameLst>
                                      </p:cBhvr>
                                      <p:tavLst>
                                        <p:tav tm="0">
                                          <p:val>
                                            <p:fltVal val="0"/>
                                          </p:val>
                                        </p:tav>
                                        <p:tav tm="100000">
                                          <p:val>
                                            <p:strVal val="#ppt_h"/>
                                          </p:val>
                                        </p:tav>
                                      </p:tavLst>
                                    </p:anim>
                                    <p:animEffect transition="in" filter="fade">
                                      <p:cBhvr>
                                        <p:cTn id="47" dur="500"/>
                                        <p:tgtEl>
                                          <p:spTgt spid="32"/>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grpId="0" nodeType="clickEffect">
                                  <p:stCondLst>
                                    <p:cond delay="0"/>
                                  </p:stCondLst>
                                  <p:childTnLst>
                                    <p:set>
                                      <p:cBhvr>
                                        <p:cTn id="51" dur="1" fill="hold">
                                          <p:stCondLst>
                                            <p:cond delay="0"/>
                                          </p:stCondLst>
                                        </p:cTn>
                                        <p:tgtEl>
                                          <p:spTgt spid="40"/>
                                        </p:tgtEl>
                                        <p:attrNameLst>
                                          <p:attrName>style.visibility</p:attrName>
                                        </p:attrNameLst>
                                      </p:cBhvr>
                                      <p:to>
                                        <p:strVal val="visible"/>
                                      </p:to>
                                    </p:set>
                                    <p:anim calcmode="lin" valueType="num">
                                      <p:cBhvr>
                                        <p:cTn id="52" dur="500" fill="hold"/>
                                        <p:tgtEl>
                                          <p:spTgt spid="40"/>
                                        </p:tgtEl>
                                        <p:attrNameLst>
                                          <p:attrName>ppt_w</p:attrName>
                                        </p:attrNameLst>
                                      </p:cBhvr>
                                      <p:tavLst>
                                        <p:tav tm="0">
                                          <p:val>
                                            <p:fltVal val="0"/>
                                          </p:val>
                                        </p:tav>
                                        <p:tav tm="100000">
                                          <p:val>
                                            <p:strVal val="#ppt_w"/>
                                          </p:val>
                                        </p:tav>
                                      </p:tavLst>
                                    </p:anim>
                                    <p:anim calcmode="lin" valueType="num">
                                      <p:cBhvr>
                                        <p:cTn id="53" dur="500" fill="hold"/>
                                        <p:tgtEl>
                                          <p:spTgt spid="40"/>
                                        </p:tgtEl>
                                        <p:attrNameLst>
                                          <p:attrName>ppt_h</p:attrName>
                                        </p:attrNameLst>
                                      </p:cBhvr>
                                      <p:tavLst>
                                        <p:tav tm="0">
                                          <p:val>
                                            <p:fltVal val="0"/>
                                          </p:val>
                                        </p:tav>
                                        <p:tav tm="100000">
                                          <p:val>
                                            <p:strVal val="#ppt_h"/>
                                          </p:val>
                                        </p:tav>
                                      </p:tavLst>
                                    </p:anim>
                                    <p:animEffect transition="in" filter="fade">
                                      <p:cBhvr>
                                        <p:cTn id="54" dur="500"/>
                                        <p:tgtEl>
                                          <p:spTgt spid="40"/>
                                        </p:tgtEl>
                                      </p:cBhvr>
                                    </p:animEffect>
                                  </p:childTnLst>
                                </p:cTn>
                              </p:par>
                            </p:childTnLst>
                          </p:cTn>
                        </p:par>
                      </p:childTnLst>
                    </p:cTn>
                  </p:par>
                  <p:par>
                    <p:cTn id="55" fill="hold">
                      <p:stCondLst>
                        <p:cond delay="indefinite"/>
                      </p:stCondLst>
                      <p:childTnLst>
                        <p:par>
                          <p:cTn id="56" fill="hold">
                            <p:stCondLst>
                              <p:cond delay="0"/>
                            </p:stCondLst>
                            <p:childTnLst>
                              <p:par>
                                <p:cTn id="57" presetID="6" presetClass="entr" presetSubtype="16" fill="hold" grpId="0" nodeType="clickEffect">
                                  <p:stCondLst>
                                    <p:cond delay="0"/>
                                  </p:stCondLst>
                                  <p:childTnLst>
                                    <p:set>
                                      <p:cBhvr>
                                        <p:cTn id="58" dur="1" fill="hold">
                                          <p:stCondLst>
                                            <p:cond delay="0"/>
                                          </p:stCondLst>
                                        </p:cTn>
                                        <p:tgtEl>
                                          <p:spTgt spid="41"/>
                                        </p:tgtEl>
                                        <p:attrNameLst>
                                          <p:attrName>style.visibility</p:attrName>
                                        </p:attrNameLst>
                                      </p:cBhvr>
                                      <p:to>
                                        <p:strVal val="visible"/>
                                      </p:to>
                                    </p:set>
                                    <p:animEffect transition="in" filter="circle(in)">
                                      <p:cBhvr>
                                        <p:cTn id="59" dur="20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5" grpId="0"/>
      <p:bldP spid="27" grpId="0"/>
      <p:bldP spid="32" grpId="0" animBg="1"/>
      <p:bldP spid="8" grpId="0"/>
      <p:bldP spid="13" grpId="0"/>
      <p:bldP spid="40" grpId="0" animBg="1"/>
      <p:bldP spid="4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76200" y="232636"/>
            <a:ext cx="3429000" cy="1162050"/>
          </a:xfrm>
        </p:spPr>
        <p:txBody>
          <a:bodyPr>
            <a:normAutofit fontScale="90000"/>
          </a:bodyPr>
          <a:lstStyle/>
          <a:p>
            <a:pPr algn="ctr"/>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b="1" dirty="0" smtClean="0"/>
              <a:t>The Apostles</a:t>
            </a:r>
            <a:r>
              <a:rPr lang="en-US" sz="2400" dirty="0" smtClean="0"/>
              <a:t/>
            </a:r>
            <a:br>
              <a:rPr lang="en-US" sz="2400" dirty="0" smtClean="0"/>
            </a:br>
            <a:r>
              <a:rPr lang="en-US" sz="1800" b="1" i="1" dirty="0" smtClean="0"/>
              <a:t>They Write As The Holy Spirit Speaks </a:t>
            </a:r>
            <a:br>
              <a:rPr lang="en-US" sz="1800" b="1" i="1" dirty="0" smtClean="0"/>
            </a:br>
            <a:r>
              <a:rPr lang="en-US" sz="1800" b="1" i="1" dirty="0" smtClean="0"/>
              <a:t>2 Pt.1:20-21; Jn.20:30,31; </a:t>
            </a:r>
            <a:br>
              <a:rPr lang="en-US" sz="1800" b="1" i="1" dirty="0" smtClean="0"/>
            </a:br>
            <a:r>
              <a:rPr lang="en-US" sz="1800" b="1" i="1" dirty="0" smtClean="0"/>
              <a:t>2 Ti.3:16,17</a:t>
            </a:r>
            <a:br>
              <a:rPr lang="en-US" sz="1800" b="1" i="1" dirty="0" smtClean="0"/>
            </a:br>
            <a:r>
              <a:rPr lang="en-US" sz="1800" dirty="0" smtClean="0"/>
              <a:t/>
            </a:r>
            <a:br>
              <a:rPr lang="en-US" sz="1800" dirty="0" smtClean="0"/>
            </a:br>
            <a:r>
              <a:rPr lang="en-US" sz="2400" dirty="0" smtClean="0"/>
              <a:t/>
            </a:r>
            <a:br>
              <a:rPr lang="en-US" sz="2400" dirty="0" smtClean="0"/>
            </a:br>
            <a:r>
              <a:rPr lang="en-US" sz="2400" dirty="0" smtClean="0"/>
              <a:t/>
            </a:r>
            <a:br>
              <a:rPr lang="en-US" sz="2400" dirty="0" smtClean="0"/>
            </a:br>
            <a:endParaRPr lang="en-US" sz="2400" dirty="0"/>
          </a:p>
        </p:txBody>
      </p:sp>
      <p:sp>
        <p:nvSpPr>
          <p:cNvPr id="7" name="Text Placeholder 6"/>
          <p:cNvSpPr>
            <a:spLocks noGrp="1"/>
          </p:cNvSpPr>
          <p:nvPr>
            <p:ph type="body" sz="half" idx="4294967295"/>
          </p:nvPr>
        </p:nvSpPr>
        <p:spPr>
          <a:xfrm>
            <a:off x="242887" y="1400006"/>
            <a:ext cx="3160713" cy="4691063"/>
          </a:xfrm>
        </p:spPr>
        <p:txBody>
          <a:bodyPr>
            <a:normAutofit/>
          </a:bodyPr>
          <a:lstStyle/>
          <a:p>
            <a:r>
              <a:rPr lang="en-US" sz="1600" b="1" i="1" dirty="0"/>
              <a:t>Mission?</a:t>
            </a:r>
            <a:r>
              <a:rPr lang="en-US" sz="1600" dirty="0"/>
              <a:t>_________________________________________________________________________________________________________________________________________________________________________________________________</a:t>
            </a:r>
          </a:p>
          <a:p>
            <a:r>
              <a:rPr lang="en-US" sz="1600" b="1" i="1" dirty="0"/>
              <a:t>Message?</a:t>
            </a:r>
            <a:r>
              <a:rPr lang="en-US" sz="1600" dirty="0"/>
              <a:t>__________________________________________________________________________________________________________________________________________________________________________________________________________________________________________________</a:t>
            </a:r>
          </a:p>
          <a:p>
            <a:endParaRPr lang="en-US" sz="1600" dirty="0" smtClean="0"/>
          </a:p>
          <a:p>
            <a:endParaRPr lang="en-US" sz="1600" dirty="0"/>
          </a:p>
        </p:txBody>
      </p:sp>
      <p:cxnSp>
        <p:nvCxnSpPr>
          <p:cNvPr id="9" name="Straight Connector 8"/>
          <p:cNvCxnSpPr/>
          <p:nvPr/>
        </p:nvCxnSpPr>
        <p:spPr>
          <a:xfrm flipV="1">
            <a:off x="4038600" y="1143000"/>
            <a:ext cx="40386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4038600" y="1447800"/>
            <a:ext cx="40386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038600" y="1219200"/>
            <a:ext cx="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077200" y="1143000"/>
            <a:ext cx="0" cy="304800"/>
          </a:xfrm>
          <a:prstGeom prst="line">
            <a:avLst/>
          </a:prstGeom>
        </p:spPr>
        <p:style>
          <a:lnRef idx="1">
            <a:schemeClr val="accent1"/>
          </a:lnRef>
          <a:fillRef idx="0">
            <a:schemeClr val="accent1"/>
          </a:fillRef>
          <a:effectRef idx="0">
            <a:schemeClr val="accent1"/>
          </a:effectRef>
          <a:fontRef idx="minor">
            <a:schemeClr val="tx1"/>
          </a:fontRef>
        </p:style>
      </p:cxnSp>
      <p:sp>
        <p:nvSpPr>
          <p:cNvPr id="18" name="Up Arrow 17"/>
          <p:cNvSpPr/>
          <p:nvPr/>
        </p:nvSpPr>
        <p:spPr>
          <a:xfrm>
            <a:off x="5638800" y="685800"/>
            <a:ext cx="685800" cy="50292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Horizontal Scroll 18"/>
          <p:cNvSpPr/>
          <p:nvPr/>
        </p:nvSpPr>
        <p:spPr>
          <a:xfrm>
            <a:off x="4267200" y="1371600"/>
            <a:ext cx="1554978" cy="1036766"/>
          </a:xfrm>
          <a:prstGeom prst="horizontalScroll">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Bb</a:t>
            </a:r>
            <a:endParaRPr lang="en-US" dirty="0"/>
          </a:p>
        </p:txBody>
      </p:sp>
      <p:sp>
        <p:nvSpPr>
          <p:cNvPr id="20" name="TextBox 19"/>
          <p:cNvSpPr txBox="1"/>
          <p:nvPr/>
        </p:nvSpPr>
        <p:spPr>
          <a:xfrm>
            <a:off x="4374379" y="1491308"/>
            <a:ext cx="1493021" cy="830997"/>
          </a:xfrm>
          <a:prstGeom prst="rect">
            <a:avLst/>
          </a:prstGeom>
          <a:noFill/>
        </p:spPr>
        <p:txBody>
          <a:bodyPr wrap="square" rtlCol="0">
            <a:spAutoFit/>
          </a:bodyPr>
          <a:lstStyle/>
          <a:p>
            <a:pPr algn="ctr"/>
            <a:r>
              <a:rPr lang="en-US" sz="1200" b="1" dirty="0" smtClean="0"/>
              <a:t>B.C.</a:t>
            </a:r>
          </a:p>
          <a:p>
            <a:pPr algn="ctr"/>
            <a:r>
              <a:rPr lang="en-US" sz="1200" b="1" dirty="0" smtClean="0"/>
              <a:t>Faith Walking On The Promises of God</a:t>
            </a:r>
          </a:p>
          <a:p>
            <a:pPr algn="ctr"/>
            <a:r>
              <a:rPr lang="en-US" sz="1200" b="1" dirty="0" smtClean="0"/>
              <a:t>He.11</a:t>
            </a:r>
            <a:endParaRPr lang="en-US" sz="1200" b="1" dirty="0"/>
          </a:p>
        </p:txBody>
      </p:sp>
      <p:sp>
        <p:nvSpPr>
          <p:cNvPr id="23" name="Cloud Callout 22"/>
          <p:cNvSpPr/>
          <p:nvPr/>
        </p:nvSpPr>
        <p:spPr>
          <a:xfrm>
            <a:off x="3612378" y="304800"/>
            <a:ext cx="1524000" cy="838200"/>
          </a:xfrm>
          <a:prstGeom prst="cloud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3764422" y="569266"/>
            <a:ext cx="1219912" cy="461665"/>
          </a:xfrm>
          <a:prstGeom prst="rect">
            <a:avLst/>
          </a:prstGeom>
          <a:noFill/>
        </p:spPr>
        <p:txBody>
          <a:bodyPr wrap="square" rtlCol="0">
            <a:spAutoFit/>
          </a:bodyPr>
          <a:lstStyle/>
          <a:p>
            <a:pPr algn="ctr"/>
            <a:r>
              <a:rPr lang="en-US" sz="1200" b="1" dirty="0" smtClean="0"/>
              <a:t>THE</a:t>
            </a:r>
          </a:p>
          <a:p>
            <a:pPr algn="ctr"/>
            <a:r>
              <a:rPr lang="en-US" sz="1200" b="1" dirty="0" smtClean="0"/>
              <a:t>SPOKEN WORD</a:t>
            </a:r>
            <a:endParaRPr lang="en-US" sz="1200" b="1" dirty="0"/>
          </a:p>
        </p:txBody>
      </p:sp>
      <p:sp>
        <p:nvSpPr>
          <p:cNvPr id="25" name="TextBox 24"/>
          <p:cNvSpPr txBox="1"/>
          <p:nvPr/>
        </p:nvSpPr>
        <p:spPr>
          <a:xfrm>
            <a:off x="3276600" y="1183745"/>
            <a:ext cx="914400" cy="461665"/>
          </a:xfrm>
          <a:prstGeom prst="rect">
            <a:avLst/>
          </a:prstGeom>
          <a:noFill/>
        </p:spPr>
        <p:txBody>
          <a:bodyPr wrap="square" rtlCol="0">
            <a:spAutoFit/>
          </a:bodyPr>
          <a:lstStyle/>
          <a:p>
            <a:pPr algn="ctr"/>
            <a:r>
              <a:rPr lang="en-US" sz="1200" b="1" dirty="0" smtClean="0"/>
              <a:t>He.1:1-2</a:t>
            </a:r>
          </a:p>
          <a:p>
            <a:pPr algn="ctr"/>
            <a:r>
              <a:rPr lang="en-US" sz="1200" b="1" dirty="0" smtClean="0"/>
              <a:t>GOD</a:t>
            </a:r>
            <a:endParaRPr lang="en-US" sz="1200" b="1" dirty="0"/>
          </a:p>
        </p:txBody>
      </p:sp>
      <p:pic>
        <p:nvPicPr>
          <p:cNvPr id="1026" name="Picture 2" descr="C:\Users\rayc\AppData\Local\Microsoft\Windows\Temporary Internet Files\Content.IE5\FMN8THPE\MC90044483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95800" y="2667000"/>
            <a:ext cx="1333500" cy="2286000"/>
          </a:xfrm>
          <a:prstGeom prst="rect">
            <a:avLst/>
          </a:prstGeom>
          <a:noFill/>
          <a:extLst>
            <a:ext uri="{909E8E84-426E-40DD-AFC4-6F175D3DCCD1}">
              <a14:hiddenFill xmlns:a14="http://schemas.microsoft.com/office/drawing/2010/main">
                <a:solidFill>
                  <a:srgbClr val="FFFFFF"/>
                </a:solidFill>
              </a14:hiddenFill>
            </a:ext>
          </a:extLst>
        </p:spPr>
      </p:pic>
      <p:sp>
        <p:nvSpPr>
          <p:cNvPr id="3" name="Horizontal Scroll 2"/>
          <p:cNvSpPr/>
          <p:nvPr/>
        </p:nvSpPr>
        <p:spPr>
          <a:xfrm>
            <a:off x="4038600" y="4953000"/>
            <a:ext cx="1760969" cy="1219200"/>
          </a:xfrm>
          <a:prstGeom prst="horizontalScroll">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962400" y="5094357"/>
            <a:ext cx="1866900" cy="1015663"/>
          </a:xfrm>
          <a:prstGeom prst="rect">
            <a:avLst/>
          </a:prstGeom>
          <a:noFill/>
        </p:spPr>
        <p:txBody>
          <a:bodyPr wrap="square" rtlCol="0">
            <a:spAutoFit/>
          </a:bodyPr>
          <a:lstStyle/>
          <a:p>
            <a:pPr algn="ctr"/>
            <a:r>
              <a:rPr lang="en-US" sz="1200" b="1" dirty="0" smtClean="0"/>
              <a:t>B&amp;L</a:t>
            </a:r>
          </a:p>
          <a:p>
            <a:pPr algn="ctr"/>
            <a:r>
              <a:rPr lang="en-US" sz="1200" b="1" dirty="0" smtClean="0"/>
              <a:t>Fact Walking, </a:t>
            </a:r>
          </a:p>
          <a:p>
            <a:pPr algn="ctr"/>
            <a:r>
              <a:rPr lang="en-US" sz="1200" b="1" dirty="0" smtClean="0"/>
              <a:t>The Fulfillment of Prophesy</a:t>
            </a:r>
          </a:p>
          <a:p>
            <a:pPr algn="ctr"/>
            <a:r>
              <a:rPr lang="en-US" sz="1200" b="1" dirty="0" smtClean="0"/>
              <a:t>Ti.2:11-14</a:t>
            </a:r>
            <a:endParaRPr lang="en-US" sz="1200" b="1" dirty="0"/>
          </a:p>
        </p:txBody>
      </p:sp>
      <p:sp>
        <p:nvSpPr>
          <p:cNvPr id="8" name="TextBox 7"/>
          <p:cNvSpPr txBox="1"/>
          <p:nvPr/>
        </p:nvSpPr>
        <p:spPr>
          <a:xfrm>
            <a:off x="3276600" y="2680899"/>
            <a:ext cx="1217246" cy="646331"/>
          </a:xfrm>
          <a:prstGeom prst="rect">
            <a:avLst/>
          </a:prstGeom>
          <a:noFill/>
        </p:spPr>
        <p:txBody>
          <a:bodyPr wrap="square" rtlCol="0">
            <a:spAutoFit/>
          </a:bodyPr>
          <a:lstStyle/>
          <a:p>
            <a:pPr algn="ctr"/>
            <a:r>
              <a:rPr lang="en-US" sz="1200" b="1" dirty="0" smtClean="0"/>
              <a:t>Christ</a:t>
            </a:r>
          </a:p>
          <a:p>
            <a:pPr algn="ctr"/>
            <a:r>
              <a:rPr lang="en-US" sz="1200" b="1" dirty="0" smtClean="0"/>
              <a:t>Embodied Word</a:t>
            </a:r>
          </a:p>
          <a:p>
            <a:pPr algn="ctr"/>
            <a:r>
              <a:rPr lang="en-US" sz="1200" b="1" dirty="0" smtClean="0"/>
              <a:t>Jn.1:1-4,14,17</a:t>
            </a:r>
            <a:endParaRPr lang="en-US" sz="1200" b="1" dirty="0"/>
          </a:p>
        </p:txBody>
      </p:sp>
      <p:cxnSp>
        <p:nvCxnSpPr>
          <p:cNvPr id="12" name="Straight Arrow Connector 11"/>
          <p:cNvCxnSpPr>
            <a:stCxn id="25" idx="2"/>
            <a:endCxn id="8" idx="0"/>
          </p:cNvCxnSpPr>
          <p:nvPr/>
        </p:nvCxnSpPr>
        <p:spPr>
          <a:xfrm>
            <a:off x="3733800" y="1645410"/>
            <a:ext cx="151423" cy="103548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6324600" y="1524000"/>
            <a:ext cx="838200" cy="553998"/>
          </a:xfrm>
          <a:prstGeom prst="rect">
            <a:avLst/>
          </a:prstGeom>
          <a:noFill/>
        </p:spPr>
        <p:txBody>
          <a:bodyPr wrap="square" rtlCol="0">
            <a:spAutoFit/>
          </a:bodyPr>
          <a:lstStyle/>
          <a:p>
            <a:pPr algn="ctr"/>
            <a:r>
              <a:rPr lang="en-US" sz="1000" b="1" dirty="0" smtClean="0"/>
              <a:t>Holy Spirit</a:t>
            </a:r>
          </a:p>
          <a:p>
            <a:pPr algn="ctr"/>
            <a:r>
              <a:rPr lang="en-US" sz="1000" b="1" dirty="0" smtClean="0"/>
              <a:t>Jn.14:23-26</a:t>
            </a:r>
          </a:p>
          <a:p>
            <a:pPr algn="ctr"/>
            <a:r>
              <a:rPr lang="en-US" sz="1000" b="1" dirty="0" smtClean="0"/>
              <a:t>Jn.16:7-11</a:t>
            </a:r>
            <a:endParaRPr lang="en-US" sz="1000" b="1" dirty="0"/>
          </a:p>
        </p:txBody>
      </p:sp>
      <p:cxnSp>
        <p:nvCxnSpPr>
          <p:cNvPr id="10" name="Straight Arrow Connector 9"/>
          <p:cNvCxnSpPr>
            <a:stCxn id="1026" idx="0"/>
            <a:endCxn id="2" idx="1"/>
          </p:cNvCxnSpPr>
          <p:nvPr/>
        </p:nvCxnSpPr>
        <p:spPr>
          <a:xfrm flipV="1">
            <a:off x="5162550" y="1800999"/>
            <a:ext cx="1162050" cy="86600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Horizontal Scroll 13"/>
          <p:cNvSpPr/>
          <p:nvPr/>
        </p:nvSpPr>
        <p:spPr>
          <a:xfrm>
            <a:off x="7162800" y="1354014"/>
            <a:ext cx="1066800" cy="845179"/>
          </a:xfrm>
          <a:prstGeom prst="horizontalScroll">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227884" y="2738735"/>
            <a:ext cx="1014046" cy="646331"/>
          </a:xfrm>
          <a:prstGeom prst="rect">
            <a:avLst/>
          </a:prstGeom>
        </p:spPr>
        <p:txBody>
          <a:bodyPr wrap="square">
            <a:spAutoFit/>
          </a:bodyPr>
          <a:lstStyle/>
          <a:p>
            <a:pPr algn="ctr"/>
            <a:r>
              <a:rPr lang="en-US" sz="1200" b="1" dirty="0" smtClean="0"/>
              <a:t>The Apostles</a:t>
            </a:r>
          </a:p>
          <a:p>
            <a:pPr algn="ctr"/>
            <a:r>
              <a:rPr lang="en-US" sz="1200" b="1" dirty="0" smtClean="0"/>
              <a:t>Jn.16:13</a:t>
            </a:r>
          </a:p>
          <a:p>
            <a:pPr algn="ctr"/>
            <a:r>
              <a:rPr lang="en-US" sz="1200" b="1" dirty="0" smtClean="0"/>
              <a:t>2 Co.5:11-21</a:t>
            </a:r>
            <a:endParaRPr lang="en-US" sz="1200" b="1" dirty="0"/>
          </a:p>
        </p:txBody>
      </p:sp>
      <p:sp>
        <p:nvSpPr>
          <p:cNvPr id="16" name="TextBox 15"/>
          <p:cNvSpPr txBox="1"/>
          <p:nvPr/>
        </p:nvSpPr>
        <p:spPr>
          <a:xfrm>
            <a:off x="7315200" y="1491308"/>
            <a:ext cx="914400" cy="553998"/>
          </a:xfrm>
          <a:prstGeom prst="rect">
            <a:avLst/>
          </a:prstGeom>
          <a:noFill/>
        </p:spPr>
        <p:txBody>
          <a:bodyPr wrap="square" rtlCol="0">
            <a:spAutoFit/>
          </a:bodyPr>
          <a:lstStyle/>
          <a:p>
            <a:r>
              <a:rPr lang="en-US" sz="1000" b="1" dirty="0" smtClean="0"/>
              <a:t>A.D.B.R.</a:t>
            </a:r>
          </a:p>
          <a:p>
            <a:r>
              <a:rPr lang="en-US" sz="1000" b="1" dirty="0" smtClean="0"/>
              <a:t>Fact Talking</a:t>
            </a:r>
          </a:p>
          <a:p>
            <a:r>
              <a:rPr lang="en-US" sz="1000" b="1" dirty="0" smtClean="0"/>
              <a:t>Jn.15:26-27</a:t>
            </a:r>
            <a:endParaRPr lang="en-US" sz="1000" b="1" dirty="0"/>
          </a:p>
        </p:txBody>
      </p:sp>
      <p:cxnSp>
        <p:nvCxnSpPr>
          <p:cNvPr id="26" name="Straight Arrow Connector 25"/>
          <p:cNvCxnSpPr>
            <a:stCxn id="2" idx="2"/>
            <a:endCxn id="6" idx="0"/>
          </p:cNvCxnSpPr>
          <p:nvPr/>
        </p:nvCxnSpPr>
        <p:spPr>
          <a:xfrm flipH="1">
            <a:off x="6734907" y="2077998"/>
            <a:ext cx="8793" cy="6607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6195646" y="4267200"/>
            <a:ext cx="967154" cy="830997"/>
          </a:xfrm>
          <a:prstGeom prst="rect">
            <a:avLst/>
          </a:prstGeom>
          <a:noFill/>
        </p:spPr>
        <p:txBody>
          <a:bodyPr wrap="square" rtlCol="0">
            <a:spAutoFit/>
          </a:bodyPr>
          <a:lstStyle/>
          <a:p>
            <a:pPr algn="ctr"/>
            <a:r>
              <a:rPr lang="en-US" sz="1200" b="1" dirty="0" smtClean="0"/>
              <a:t>Scriptures</a:t>
            </a:r>
          </a:p>
          <a:p>
            <a:pPr algn="ctr"/>
            <a:r>
              <a:rPr lang="en-US" sz="1200" b="1" dirty="0" smtClean="0"/>
              <a:t>1Co.2:12,13</a:t>
            </a:r>
          </a:p>
          <a:p>
            <a:pPr algn="ctr"/>
            <a:r>
              <a:rPr lang="en-US" sz="1200" b="1" dirty="0"/>
              <a:t>Jude 3</a:t>
            </a:r>
          </a:p>
          <a:p>
            <a:pPr algn="ctr"/>
            <a:endParaRPr lang="en-US" sz="1200" b="1" dirty="0" smtClean="0"/>
          </a:p>
        </p:txBody>
      </p:sp>
      <p:cxnSp>
        <p:nvCxnSpPr>
          <p:cNvPr id="30" name="Straight Arrow Connector 29"/>
          <p:cNvCxnSpPr>
            <a:stCxn id="6" idx="2"/>
            <a:endCxn id="22" idx="0"/>
          </p:cNvCxnSpPr>
          <p:nvPr/>
        </p:nvCxnSpPr>
        <p:spPr>
          <a:xfrm flipH="1">
            <a:off x="6679223" y="3385066"/>
            <a:ext cx="55684" cy="8821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Horizontal Scroll 30"/>
          <p:cNvSpPr/>
          <p:nvPr/>
        </p:nvSpPr>
        <p:spPr>
          <a:xfrm>
            <a:off x="7315200" y="3964650"/>
            <a:ext cx="1524000" cy="1445549"/>
          </a:xfrm>
          <a:prstGeom prst="horizontalScroll">
            <a:avLst/>
          </a:prstGeom>
          <a:solidFill>
            <a:schemeClr val="bg1"/>
          </a:solidFill>
          <a:ln>
            <a:solidFill>
              <a:srgbClr val="FF0000"/>
            </a:solidFill>
          </a:ln>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7512822" y="4087259"/>
            <a:ext cx="1326378" cy="1200329"/>
          </a:xfrm>
          <a:prstGeom prst="rect">
            <a:avLst/>
          </a:prstGeom>
        </p:spPr>
        <p:txBody>
          <a:bodyPr wrap="square">
            <a:spAutoFit/>
          </a:bodyPr>
          <a:lstStyle/>
          <a:p>
            <a:pPr algn="ctr"/>
            <a:r>
              <a:rPr lang="en-US" sz="1200" b="1" dirty="0" smtClean="0"/>
              <a:t>Today</a:t>
            </a:r>
            <a:endParaRPr lang="en-US" sz="1200" b="1" dirty="0"/>
          </a:p>
          <a:p>
            <a:pPr algn="ctr"/>
            <a:r>
              <a:rPr lang="en-US" sz="1200" b="1" dirty="0"/>
              <a:t>Fact Talking &amp;</a:t>
            </a:r>
          </a:p>
          <a:p>
            <a:pPr algn="ctr"/>
            <a:r>
              <a:rPr lang="en-US" sz="1200" b="1" dirty="0"/>
              <a:t>Faith Walking</a:t>
            </a:r>
          </a:p>
          <a:p>
            <a:pPr algn="ctr"/>
            <a:r>
              <a:rPr lang="en-US" sz="1200" b="1" dirty="0" smtClean="0"/>
              <a:t>Hb.11:1,6</a:t>
            </a:r>
            <a:endParaRPr lang="en-US" sz="1200" b="1" dirty="0"/>
          </a:p>
          <a:p>
            <a:pPr algn="ctr"/>
            <a:r>
              <a:rPr lang="en-US" sz="1200" b="1" dirty="0"/>
              <a:t>Fruit Producing</a:t>
            </a:r>
          </a:p>
          <a:p>
            <a:pPr algn="ctr"/>
            <a:r>
              <a:rPr lang="en-US" sz="1200" b="1" dirty="0" smtClean="0"/>
              <a:t>Mt.28:19,20</a:t>
            </a:r>
            <a:endParaRPr lang="en-US" sz="1200" b="1" dirty="0"/>
          </a:p>
        </p:txBody>
      </p:sp>
      <p:sp>
        <p:nvSpPr>
          <p:cNvPr id="38" name="Horizontal Scroll 37"/>
          <p:cNvSpPr/>
          <p:nvPr/>
        </p:nvSpPr>
        <p:spPr>
          <a:xfrm>
            <a:off x="7385957" y="2274331"/>
            <a:ext cx="1506832" cy="1575137"/>
          </a:xfrm>
          <a:prstGeom prst="horizontalScroll">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7620000" y="2461735"/>
            <a:ext cx="1219200" cy="1200329"/>
          </a:xfrm>
          <a:prstGeom prst="rect">
            <a:avLst/>
          </a:prstGeom>
        </p:spPr>
        <p:txBody>
          <a:bodyPr wrap="square">
            <a:spAutoFit/>
          </a:bodyPr>
          <a:lstStyle/>
          <a:p>
            <a:pPr algn="ctr"/>
            <a:r>
              <a:rPr lang="en-US" sz="1200" b="1" dirty="0"/>
              <a:t>A.D.B.R.</a:t>
            </a:r>
          </a:p>
          <a:p>
            <a:pPr algn="ctr"/>
            <a:r>
              <a:rPr lang="en-US" sz="1200" b="1" dirty="0"/>
              <a:t>Fact Talking &amp;</a:t>
            </a:r>
          </a:p>
          <a:p>
            <a:pPr algn="ctr"/>
            <a:r>
              <a:rPr lang="en-US" sz="1200" b="1" dirty="0"/>
              <a:t>Faith Walking</a:t>
            </a:r>
          </a:p>
          <a:p>
            <a:pPr algn="ctr"/>
            <a:r>
              <a:rPr lang="en-US" sz="1200" b="1" dirty="0"/>
              <a:t>Ac.2:14-47</a:t>
            </a:r>
          </a:p>
          <a:p>
            <a:pPr algn="ctr"/>
            <a:r>
              <a:rPr lang="en-US" sz="1200" b="1" dirty="0"/>
              <a:t>Fruit Producing</a:t>
            </a:r>
          </a:p>
          <a:p>
            <a:pPr algn="ctr"/>
            <a:r>
              <a:rPr lang="en-US" sz="1200" b="1" dirty="0"/>
              <a:t>Mk.16:15,16</a:t>
            </a:r>
          </a:p>
        </p:txBody>
      </p:sp>
      <p:sp>
        <p:nvSpPr>
          <p:cNvPr id="21" name="TextBox 20"/>
          <p:cNvSpPr txBox="1"/>
          <p:nvPr/>
        </p:nvSpPr>
        <p:spPr>
          <a:xfrm>
            <a:off x="6744746" y="5636567"/>
            <a:ext cx="1931377" cy="461665"/>
          </a:xfrm>
          <a:prstGeom prst="rect">
            <a:avLst/>
          </a:prstGeom>
          <a:noFill/>
        </p:spPr>
        <p:txBody>
          <a:bodyPr wrap="square" rtlCol="0">
            <a:spAutoFit/>
          </a:bodyPr>
          <a:lstStyle/>
          <a:p>
            <a:pPr algn="ctr"/>
            <a:r>
              <a:rPr lang="en-US" sz="1200" b="1" dirty="0" smtClean="0"/>
              <a:t>Reminder For All </a:t>
            </a:r>
          </a:p>
          <a:p>
            <a:pPr algn="ctr"/>
            <a:r>
              <a:rPr lang="en-US" sz="1200" b="1" dirty="0" smtClean="0"/>
              <a:t>Jn.12:48</a:t>
            </a:r>
            <a:endParaRPr lang="en-US" sz="1200" b="1" dirty="0"/>
          </a:p>
        </p:txBody>
      </p:sp>
      <p:cxnSp>
        <p:nvCxnSpPr>
          <p:cNvPr id="28" name="Straight Arrow Connector 27"/>
          <p:cNvCxnSpPr>
            <a:stCxn id="31" idx="2"/>
          </p:cNvCxnSpPr>
          <p:nvPr/>
        </p:nvCxnSpPr>
        <p:spPr>
          <a:xfrm flipH="1">
            <a:off x="8001000" y="5229505"/>
            <a:ext cx="76200" cy="372683"/>
          </a:xfrm>
          <a:prstGeom prst="straightConnector1">
            <a:avLst/>
          </a:prstGeom>
          <a:ln>
            <a:tailEnd type="arrow"/>
          </a:ln>
          <a:effectLst>
            <a:glow rad="635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7010400" y="5562600"/>
            <a:ext cx="1447800" cy="609600"/>
          </a:xfrm>
          <a:prstGeom prst="ellipse">
            <a:avLst/>
          </a:prstGeom>
          <a:noFill/>
          <a:ln>
            <a:solidFill>
              <a:srgbClr val="C00000"/>
            </a:solidFill>
          </a:ln>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Arrow Connector 34"/>
          <p:cNvCxnSpPr>
            <a:endCxn id="33" idx="1"/>
          </p:cNvCxnSpPr>
          <p:nvPr/>
        </p:nvCxnSpPr>
        <p:spPr>
          <a:xfrm>
            <a:off x="6679223" y="4953000"/>
            <a:ext cx="543202" cy="698874"/>
          </a:xfrm>
          <a:prstGeom prst="straightConnector1">
            <a:avLst/>
          </a:prstGeom>
          <a:ln>
            <a:solidFill>
              <a:schemeClr val="tx1"/>
            </a:solidFill>
            <a:tailEnd type="arrow"/>
          </a:ln>
          <a:effectLst>
            <a:glow rad="1016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36" name="Slide Number Placeholder 35"/>
          <p:cNvSpPr>
            <a:spLocks noGrp="1"/>
          </p:cNvSpPr>
          <p:nvPr>
            <p:ph type="sldNum" sz="quarter" idx="12"/>
          </p:nvPr>
        </p:nvSpPr>
        <p:spPr/>
        <p:txBody>
          <a:bodyPr/>
          <a:lstStyle/>
          <a:p>
            <a:fld id="{C1325786-9E56-4ACA-B9D1-E5C12C716F12}" type="slidenum">
              <a:rPr lang="en-US" smtClean="0"/>
              <a:t>12</a:t>
            </a:fld>
            <a:endParaRPr lang="en-US"/>
          </a:p>
        </p:txBody>
      </p:sp>
    </p:spTree>
    <p:extLst>
      <p:ext uri="{BB962C8B-B14F-4D97-AF65-F5344CB8AC3E}">
        <p14:creationId xmlns:p14="http://schemas.microsoft.com/office/powerpoint/2010/main" val="611511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a:bodyPr>
          <a:lstStyle/>
          <a:p>
            <a:r>
              <a:rPr lang="en-US" b="1" dirty="0" smtClean="0"/>
              <a:t>WHAT IS THE GOSPEL?</a:t>
            </a:r>
            <a:br>
              <a:rPr lang="en-US" b="1" dirty="0" smtClean="0"/>
            </a:br>
            <a:r>
              <a:rPr lang="en-US" sz="2400" b="1" dirty="0" smtClean="0"/>
              <a:t>1 Corinthians 15:1-4, 22; Romans 1:16,17; John3:16,17</a:t>
            </a:r>
            <a:endParaRPr lang="en-US" b="1" dirty="0"/>
          </a:p>
        </p:txBody>
      </p:sp>
      <p:pic>
        <p:nvPicPr>
          <p:cNvPr id="1026" name="Picture 2" descr="C:\Users\rayc\AppData\Local\Microsoft\Windows\INetCache\IE\1UZ3917C\jesus_cross_by_hassified-d4adf88[1].jpg"/>
          <p:cNvPicPr>
            <a:picLocks noGrp="1" noChangeAspect="1" noChangeArrowheads="1"/>
          </p:cNvPicPr>
          <p:nvPr>
            <p:ph idx="1"/>
          </p:nvPr>
        </p:nvPicPr>
        <p:blipFill>
          <a:blip r:embed="rId4" cstate="print">
            <a:extLst>
              <a:ext uri="{28A0092B-C50C-407E-A947-70E740481C1C}">
                <a14:useLocalDpi xmlns:a14="http://schemas.microsoft.com/office/drawing/2010/main" val="0"/>
              </a:ext>
            </a:extLst>
          </a:blip>
          <a:srcRect/>
          <a:stretch>
            <a:fillRect/>
          </a:stretch>
        </p:blipFill>
        <p:spPr bwMode="auto">
          <a:xfrm>
            <a:off x="381000" y="1752600"/>
            <a:ext cx="1371600" cy="205739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09600" y="3810000"/>
            <a:ext cx="838200" cy="369332"/>
          </a:xfrm>
          <a:prstGeom prst="rect">
            <a:avLst/>
          </a:prstGeom>
          <a:noFill/>
        </p:spPr>
        <p:txBody>
          <a:bodyPr wrap="square" rtlCol="0">
            <a:spAutoFit/>
          </a:bodyPr>
          <a:lstStyle/>
          <a:p>
            <a:pPr algn="ctr"/>
            <a:r>
              <a:rPr lang="en-US" b="1" dirty="0" smtClean="0"/>
              <a:t>DEATH</a:t>
            </a:r>
            <a:endParaRPr lang="en-US" b="1" dirty="0"/>
          </a:p>
        </p:txBody>
      </p:sp>
      <p:pic>
        <p:nvPicPr>
          <p:cNvPr id="1027" name="Picture 3" descr="C:\Users\rayc\AppData\Local\Microsoft\Windows\INetCache\IE\1UZ3917C\Jesus-is-risen-Empty-Tomb-Coloring-Page[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76600" y="4117776"/>
            <a:ext cx="1752601" cy="167342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276600" y="5791199"/>
            <a:ext cx="1600200" cy="369332"/>
          </a:xfrm>
          <a:prstGeom prst="rect">
            <a:avLst/>
          </a:prstGeom>
          <a:noFill/>
        </p:spPr>
        <p:txBody>
          <a:bodyPr wrap="square" rtlCol="0">
            <a:spAutoFit/>
          </a:bodyPr>
          <a:lstStyle/>
          <a:p>
            <a:pPr algn="ctr"/>
            <a:r>
              <a:rPr lang="en-US" b="1" dirty="0" smtClean="0"/>
              <a:t>BURIAL</a:t>
            </a:r>
            <a:endParaRPr lang="en-US" b="1" dirty="0"/>
          </a:p>
        </p:txBody>
      </p:sp>
      <p:sp>
        <p:nvSpPr>
          <p:cNvPr id="6" name="TextBox 5"/>
          <p:cNvSpPr txBox="1"/>
          <p:nvPr/>
        </p:nvSpPr>
        <p:spPr>
          <a:xfrm>
            <a:off x="3069389" y="2420969"/>
            <a:ext cx="2304393" cy="1046440"/>
          </a:xfrm>
          <a:prstGeom prst="rect">
            <a:avLst/>
          </a:prstGeom>
          <a:noFill/>
        </p:spPr>
        <p:txBody>
          <a:bodyPr wrap="square" rtlCol="0">
            <a:spAutoFit/>
          </a:bodyPr>
          <a:lstStyle/>
          <a:p>
            <a:pPr algn="ctr"/>
            <a:r>
              <a:rPr lang="en-US" sz="2400" b="1" dirty="0" smtClean="0"/>
              <a:t>THE GOSPEL</a:t>
            </a:r>
          </a:p>
          <a:p>
            <a:pPr algn="ctr"/>
            <a:r>
              <a:rPr lang="en-US" b="1" dirty="0" smtClean="0"/>
              <a:t>“Good News”</a:t>
            </a:r>
          </a:p>
          <a:p>
            <a:pPr algn="ctr"/>
            <a:r>
              <a:rPr lang="en-US" sz="2000" b="1" i="1" u="sng" dirty="0" smtClean="0"/>
              <a:t>AN EVENT OF LOVE</a:t>
            </a:r>
            <a:endParaRPr lang="en-US" sz="2000" b="1" i="1" u="sng" dirty="0"/>
          </a:p>
        </p:txBody>
      </p:sp>
      <p:pic>
        <p:nvPicPr>
          <p:cNvPr id="1029" name="Picture 5" descr="C:\Users\rayc\AppData\Local\Microsoft\Windows\INetCache\IE\1UZ3917C\cloud-296440_640[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76950" y="1773095"/>
            <a:ext cx="2400300" cy="1483009"/>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6248400" y="3963888"/>
            <a:ext cx="1981200" cy="369332"/>
          </a:xfrm>
          <a:prstGeom prst="rect">
            <a:avLst/>
          </a:prstGeom>
          <a:noFill/>
        </p:spPr>
        <p:txBody>
          <a:bodyPr wrap="square" rtlCol="0">
            <a:spAutoFit/>
          </a:bodyPr>
          <a:lstStyle/>
          <a:p>
            <a:pPr algn="ctr"/>
            <a:r>
              <a:rPr lang="en-US" b="1" dirty="0" smtClean="0"/>
              <a:t>RESURRECTION</a:t>
            </a:r>
            <a:endParaRPr lang="en-US" b="1" dirty="0"/>
          </a:p>
        </p:txBody>
      </p:sp>
      <p:sp>
        <p:nvSpPr>
          <p:cNvPr id="8" name="Down Arrow 7"/>
          <p:cNvSpPr/>
          <p:nvPr/>
        </p:nvSpPr>
        <p:spPr>
          <a:xfrm rot="18679010">
            <a:off x="2429993" y="2703860"/>
            <a:ext cx="187369" cy="1828800"/>
          </a:xfrm>
          <a:prstGeom prst="downArrow">
            <a:avLst/>
          </a:prstGeom>
          <a:effectLst>
            <a:glow rad="2286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9" name="Up Arrow 8"/>
          <p:cNvSpPr/>
          <p:nvPr/>
        </p:nvSpPr>
        <p:spPr>
          <a:xfrm rot="2468463">
            <a:off x="5858944" y="3082256"/>
            <a:ext cx="185594" cy="1544496"/>
          </a:xfrm>
          <a:prstGeom prst="upArrow">
            <a:avLst/>
          </a:prstGeom>
          <a:effectLst>
            <a:glow rad="228600">
              <a:schemeClr val="accent6">
                <a:satMod val="175000"/>
                <a:alpha val="40000"/>
              </a:schemeClr>
            </a:glow>
            <a:outerShdw blurRad="40000" dist="20000" dir="5400000" rotWithShape="0">
              <a:srgbClr val="000000">
                <a:alpha val="38000"/>
              </a:srgbClr>
            </a:outerShdw>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dirty="0"/>
          </a:p>
        </p:txBody>
      </p:sp>
      <p:sp>
        <p:nvSpPr>
          <p:cNvPr id="10" name="TextBox 9"/>
          <p:cNvSpPr txBox="1"/>
          <p:nvPr/>
        </p:nvSpPr>
        <p:spPr>
          <a:xfrm>
            <a:off x="134007" y="4182146"/>
            <a:ext cx="3048000" cy="2215991"/>
          </a:xfrm>
          <a:prstGeom prst="rect">
            <a:avLst/>
          </a:prstGeom>
          <a:noFill/>
        </p:spPr>
        <p:txBody>
          <a:bodyPr wrap="square" rtlCol="0">
            <a:spAutoFit/>
          </a:bodyPr>
          <a:lstStyle/>
          <a:p>
            <a:pPr algn="ctr"/>
            <a:endParaRPr lang="en-US" sz="1000" b="1" i="1" u="sng" dirty="0" smtClean="0"/>
          </a:p>
          <a:p>
            <a:pPr algn="ctr"/>
            <a:r>
              <a:rPr lang="en-US" sz="1600" b="1" i="1" u="sng" dirty="0" smtClean="0"/>
              <a:t>The Event:</a:t>
            </a:r>
            <a:endParaRPr lang="en-US" sz="1600" b="1" i="1" u="sng" dirty="0"/>
          </a:p>
          <a:p>
            <a:r>
              <a:rPr lang="en-US" sz="1600" b="1" dirty="0"/>
              <a:t>1Co 15:3  For I delivered to you first of all that which I also received, that Christ </a:t>
            </a:r>
            <a:r>
              <a:rPr lang="en-US" sz="1600" b="1" i="1" u="sng" dirty="0"/>
              <a:t>died for our sins, </a:t>
            </a:r>
            <a:r>
              <a:rPr lang="en-US" sz="1600" b="1" dirty="0"/>
              <a:t>according to the Scriptures, </a:t>
            </a:r>
            <a:r>
              <a:rPr lang="en-US" sz="1600" b="1" dirty="0" smtClean="0"/>
              <a:t>1Co </a:t>
            </a:r>
            <a:r>
              <a:rPr lang="en-US" sz="1600" b="1" dirty="0"/>
              <a:t>15:4  and that He was buried, and that </a:t>
            </a:r>
            <a:r>
              <a:rPr lang="en-US" sz="1600" b="1" i="1" u="sng" dirty="0"/>
              <a:t>He rose again the third day</a:t>
            </a:r>
            <a:r>
              <a:rPr lang="en-US" sz="1600" b="1" dirty="0"/>
              <a:t> according to the Scriptures;</a:t>
            </a:r>
          </a:p>
        </p:txBody>
      </p:sp>
      <p:sp>
        <p:nvSpPr>
          <p:cNvPr id="11" name="TextBox 10"/>
          <p:cNvSpPr txBox="1"/>
          <p:nvPr/>
        </p:nvSpPr>
        <p:spPr>
          <a:xfrm>
            <a:off x="6236650" y="4497131"/>
            <a:ext cx="2373950" cy="1238801"/>
          </a:xfrm>
          <a:prstGeom prst="rect">
            <a:avLst/>
          </a:prstGeom>
          <a:noFill/>
        </p:spPr>
        <p:txBody>
          <a:bodyPr wrap="square" rtlCol="0">
            <a:spAutoFit/>
          </a:bodyPr>
          <a:lstStyle/>
          <a:p>
            <a:pPr algn="ctr"/>
            <a:r>
              <a:rPr lang="en-US" sz="1600" b="1" i="1" u="sng" dirty="0" smtClean="0"/>
              <a:t>Our Hope</a:t>
            </a:r>
          </a:p>
          <a:p>
            <a:r>
              <a:rPr lang="en-US" sz="1600" b="1" dirty="0" smtClean="0"/>
              <a:t>1Co </a:t>
            </a:r>
            <a:r>
              <a:rPr lang="en-US" sz="1600" b="1" dirty="0"/>
              <a:t>15:22  For as in Adam all die, even so in Christ all will be made alive. </a:t>
            </a:r>
          </a:p>
          <a:p>
            <a:endParaRPr lang="en-US" sz="1050" dirty="0"/>
          </a:p>
        </p:txBody>
      </p:sp>
      <p:sp>
        <p:nvSpPr>
          <p:cNvPr id="13" name="Slide Number Placeholder 12"/>
          <p:cNvSpPr>
            <a:spLocks noGrp="1"/>
          </p:cNvSpPr>
          <p:nvPr>
            <p:ph type="sldNum" sz="quarter" idx="12"/>
          </p:nvPr>
        </p:nvSpPr>
        <p:spPr/>
        <p:txBody>
          <a:bodyPr/>
          <a:lstStyle/>
          <a:p>
            <a:fld id="{34B719E3-8574-48CB-AC38-89E5DB5397F0}" type="slidenum">
              <a:rPr lang="en-US" smtClean="0"/>
              <a:t>2</a:t>
            </a:fld>
            <a:endParaRPr lang="en-US" dirty="0"/>
          </a:p>
        </p:txBody>
      </p:sp>
    </p:spTree>
    <p:extLst>
      <p:ext uri="{BB962C8B-B14F-4D97-AF65-F5344CB8AC3E}">
        <p14:creationId xmlns:p14="http://schemas.microsoft.com/office/powerpoint/2010/main" val="4080337672"/>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3" name="bomb.wav"/>
          </p:stSnd>
        </p:sndAc>
      </p:transition>
    </mc:Choice>
    <mc:Fallback xmlns="">
      <p:transition spd="slow">
        <p:checker/>
        <p:sndAc>
          <p:stSnd>
            <p:snd r:embed="rId7" name="bomb.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1027"/>
                                        </p:tgtEl>
                                        <p:attrNameLst>
                                          <p:attrName>style.visibility</p:attrName>
                                        </p:attrNameLst>
                                      </p:cBhvr>
                                      <p:to>
                                        <p:strVal val="visible"/>
                                      </p:to>
                                    </p:set>
                                    <p:anim calcmode="lin" valueType="num">
                                      <p:cBhvr additive="base">
                                        <p:cTn id="14" dur="500" fill="hold"/>
                                        <p:tgtEl>
                                          <p:spTgt spid="1027"/>
                                        </p:tgtEl>
                                        <p:attrNameLst>
                                          <p:attrName>ppt_x</p:attrName>
                                        </p:attrNameLst>
                                      </p:cBhvr>
                                      <p:tavLst>
                                        <p:tav tm="0">
                                          <p:val>
                                            <p:strVal val="#ppt_x"/>
                                          </p:val>
                                        </p:tav>
                                        <p:tav tm="100000">
                                          <p:val>
                                            <p:strVal val="#ppt_x"/>
                                          </p:val>
                                        </p:tav>
                                      </p:tavLst>
                                    </p:anim>
                                    <p:anim calcmode="lin" valueType="num">
                                      <p:cBhvr additive="base">
                                        <p:cTn id="15"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1029"/>
                                        </p:tgtEl>
                                        <p:attrNameLst>
                                          <p:attrName>style.visibility</p:attrName>
                                        </p:attrNameLst>
                                      </p:cBhvr>
                                      <p:to>
                                        <p:strVal val="visible"/>
                                      </p:to>
                                    </p:set>
                                    <p:animEffect transition="in" filter="fade">
                                      <p:cBhvr>
                                        <p:cTn id="20" dur="1000"/>
                                        <p:tgtEl>
                                          <p:spTgt spid="1029"/>
                                        </p:tgtEl>
                                      </p:cBhvr>
                                    </p:animEffect>
                                    <p:anim calcmode="lin" valueType="num">
                                      <p:cBhvr>
                                        <p:cTn id="21" dur="1000" fill="hold"/>
                                        <p:tgtEl>
                                          <p:spTgt spid="1029"/>
                                        </p:tgtEl>
                                        <p:attrNameLst>
                                          <p:attrName>ppt_x</p:attrName>
                                        </p:attrNameLst>
                                      </p:cBhvr>
                                      <p:tavLst>
                                        <p:tav tm="0">
                                          <p:val>
                                            <p:strVal val="#ppt_x"/>
                                          </p:val>
                                        </p:tav>
                                        <p:tav tm="100000">
                                          <p:val>
                                            <p:strVal val="#ppt_x"/>
                                          </p:val>
                                        </p:tav>
                                      </p:tavLst>
                                    </p:anim>
                                    <p:anim calcmode="lin" valueType="num">
                                      <p:cBhvr>
                                        <p:cTn id="22" dur="1000" fill="hold"/>
                                        <p:tgtEl>
                                          <p:spTgt spid="1029"/>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500" fill="hold"/>
                                        <p:tgtEl>
                                          <p:spTgt spid="6"/>
                                        </p:tgtEl>
                                        <p:attrNameLst>
                                          <p:attrName>ppt_w</p:attrName>
                                        </p:attrNameLst>
                                      </p:cBhvr>
                                      <p:tavLst>
                                        <p:tav tm="0">
                                          <p:val>
                                            <p:fltVal val="0"/>
                                          </p:val>
                                        </p:tav>
                                        <p:tav tm="100000">
                                          <p:val>
                                            <p:strVal val="#ppt_w"/>
                                          </p:val>
                                        </p:tav>
                                      </p:tavLst>
                                    </p:anim>
                                    <p:anim calcmode="lin" valueType="num">
                                      <p:cBhvr>
                                        <p:cTn id="28" dur="500" fill="hold"/>
                                        <p:tgtEl>
                                          <p:spTgt spid="6"/>
                                        </p:tgtEl>
                                        <p:attrNameLst>
                                          <p:attrName>ppt_h</p:attrName>
                                        </p:attrNameLst>
                                      </p:cBhvr>
                                      <p:tavLst>
                                        <p:tav tm="0">
                                          <p:val>
                                            <p:fltVal val="0"/>
                                          </p:val>
                                        </p:tav>
                                        <p:tav tm="100000">
                                          <p:val>
                                            <p:strVal val="#ppt_h"/>
                                          </p:val>
                                        </p:tav>
                                      </p:tavLst>
                                    </p:anim>
                                    <p:animEffect transition="in" filter="fade">
                                      <p:cBhvr>
                                        <p:cTn id="2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Transition</a:t>
            </a:r>
            <a:br>
              <a:rPr lang="en-US" dirty="0" smtClean="0"/>
            </a:br>
            <a:r>
              <a:rPr lang="en-US" dirty="0" smtClean="0"/>
              <a:t> of </a:t>
            </a:r>
            <a:br>
              <a:rPr lang="en-US" dirty="0" smtClean="0"/>
            </a:br>
            <a:r>
              <a:rPr lang="en-US" dirty="0" smtClean="0"/>
              <a:t>Power and Authority</a:t>
            </a:r>
            <a:endParaRPr lang="en-US" dirty="0"/>
          </a:p>
        </p:txBody>
      </p:sp>
      <p:sp>
        <p:nvSpPr>
          <p:cNvPr id="3" name="Content Placeholder 2"/>
          <p:cNvSpPr>
            <a:spLocks noGrp="1"/>
          </p:cNvSpPr>
          <p:nvPr>
            <p:ph idx="1"/>
          </p:nvPr>
        </p:nvSpPr>
        <p:spPr>
          <a:xfrm>
            <a:off x="3733800" y="228601"/>
            <a:ext cx="4953000" cy="457199"/>
          </a:xfrm>
        </p:spPr>
        <p:txBody>
          <a:bodyPr>
            <a:normAutofit fontScale="85000" lnSpcReduction="20000"/>
          </a:bodyPr>
          <a:lstStyle/>
          <a:p>
            <a:pPr marL="0" indent="0" algn="ctr">
              <a:buNone/>
            </a:pPr>
            <a:r>
              <a:rPr lang="en-US" b="1" dirty="0" smtClean="0"/>
              <a:t>The Kingdom of God / Heaven</a:t>
            </a:r>
            <a:endParaRPr lang="en-US" b="1" dirty="0"/>
          </a:p>
        </p:txBody>
      </p:sp>
      <p:sp>
        <p:nvSpPr>
          <p:cNvPr id="4" name="Text Placeholder 3"/>
          <p:cNvSpPr>
            <a:spLocks noGrp="1"/>
          </p:cNvSpPr>
          <p:nvPr>
            <p:ph type="body" sz="half" idx="2"/>
          </p:nvPr>
        </p:nvSpPr>
        <p:spPr>
          <a:xfrm>
            <a:off x="457200" y="1435100"/>
            <a:ext cx="3200400" cy="4691063"/>
          </a:xfrm>
        </p:spPr>
        <p:txBody>
          <a:bodyPr/>
          <a:lstStyle/>
          <a:p>
            <a:r>
              <a:rPr lang="en-US" b="1" dirty="0" smtClean="0"/>
              <a:t>Acts </a:t>
            </a:r>
            <a:r>
              <a:rPr lang="en-US" b="1" dirty="0"/>
              <a:t>1:1</a:t>
            </a:r>
            <a:r>
              <a:rPr lang="en-US" dirty="0"/>
              <a:t>  The former treatise I made, O Theophilus, concerning all that Jesus began both to do and to teach, </a:t>
            </a:r>
          </a:p>
          <a:p>
            <a:r>
              <a:rPr lang="en-US" dirty="0" smtClean="0"/>
              <a:t>Acts </a:t>
            </a:r>
            <a:r>
              <a:rPr lang="en-US" dirty="0"/>
              <a:t>1:2  until the day in which he was received up, after that he had given commandment through the Holy Spirit unto the apostles whom he had chosen: </a:t>
            </a:r>
          </a:p>
          <a:p>
            <a:r>
              <a:rPr lang="en-US" dirty="0" smtClean="0"/>
              <a:t>Acts </a:t>
            </a:r>
            <a:r>
              <a:rPr lang="en-US" dirty="0"/>
              <a:t>1:3  to whom he also showed himself alive after his passion by many proofs, appearing unto them by the space of </a:t>
            </a:r>
            <a:r>
              <a:rPr lang="en-US" b="1" dirty="0"/>
              <a:t>forty days, and speaking the things concerning the kingdom of God</a:t>
            </a:r>
            <a:r>
              <a:rPr lang="en-US" dirty="0"/>
              <a:t>: </a:t>
            </a:r>
            <a:endParaRPr lang="en-US" dirty="0" smtClean="0"/>
          </a:p>
          <a:p>
            <a:endParaRPr lang="en-US" dirty="0"/>
          </a:p>
          <a:p>
            <a:r>
              <a:rPr lang="en-US" b="1" dirty="0"/>
              <a:t>Dan 2:44</a:t>
            </a:r>
            <a:r>
              <a:rPr lang="en-US" dirty="0"/>
              <a:t>  And in the days of those kings shall </a:t>
            </a:r>
            <a:r>
              <a:rPr lang="en-US" b="1" dirty="0"/>
              <a:t>the God of heaven set up a kingdom which shall never be destroyed</a:t>
            </a:r>
            <a:r>
              <a:rPr lang="en-US" dirty="0"/>
              <a:t>, nor shall the sovereignty thereof be left to another people; but it shall break in pieces and consume all these kingdoms, and it shall stand forever. </a:t>
            </a:r>
          </a:p>
          <a:p>
            <a:endParaRPr lang="en-US" dirty="0"/>
          </a:p>
          <a:p>
            <a:endParaRPr lang="en-US" dirty="0"/>
          </a:p>
        </p:txBody>
      </p:sp>
      <p:sp>
        <p:nvSpPr>
          <p:cNvPr id="6" name="Isosceles Triangle 5"/>
          <p:cNvSpPr/>
          <p:nvPr/>
        </p:nvSpPr>
        <p:spPr>
          <a:xfrm>
            <a:off x="3962400" y="1219200"/>
            <a:ext cx="4572000" cy="4495800"/>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905500" y="859580"/>
            <a:ext cx="685800" cy="369332"/>
          </a:xfrm>
          <a:prstGeom prst="rect">
            <a:avLst/>
          </a:prstGeom>
          <a:noFill/>
        </p:spPr>
        <p:txBody>
          <a:bodyPr wrap="square" rtlCol="0">
            <a:spAutoFit/>
          </a:bodyPr>
          <a:lstStyle/>
          <a:p>
            <a:r>
              <a:rPr lang="en-US" dirty="0" smtClean="0"/>
              <a:t>GOD</a:t>
            </a:r>
            <a:endParaRPr lang="en-US" dirty="0"/>
          </a:p>
        </p:txBody>
      </p:sp>
      <p:sp>
        <p:nvSpPr>
          <p:cNvPr id="8" name="TextBox 7"/>
          <p:cNvSpPr txBox="1"/>
          <p:nvPr/>
        </p:nvSpPr>
        <p:spPr>
          <a:xfrm>
            <a:off x="4038600" y="5060854"/>
            <a:ext cx="914400" cy="646331"/>
          </a:xfrm>
          <a:prstGeom prst="rect">
            <a:avLst/>
          </a:prstGeom>
          <a:noFill/>
        </p:spPr>
        <p:txBody>
          <a:bodyPr wrap="square" rtlCol="0">
            <a:spAutoFit/>
          </a:bodyPr>
          <a:lstStyle/>
          <a:p>
            <a:pPr algn="ctr"/>
            <a:r>
              <a:rPr lang="en-US" dirty="0" smtClean="0"/>
              <a:t>THE FATHER</a:t>
            </a:r>
            <a:endParaRPr lang="en-US" dirty="0"/>
          </a:p>
        </p:txBody>
      </p:sp>
      <p:sp>
        <p:nvSpPr>
          <p:cNvPr id="9" name="TextBox 8"/>
          <p:cNvSpPr txBox="1"/>
          <p:nvPr/>
        </p:nvSpPr>
        <p:spPr>
          <a:xfrm>
            <a:off x="5791200" y="1447800"/>
            <a:ext cx="914400" cy="646331"/>
          </a:xfrm>
          <a:prstGeom prst="rect">
            <a:avLst/>
          </a:prstGeom>
          <a:noFill/>
        </p:spPr>
        <p:txBody>
          <a:bodyPr wrap="square" rtlCol="0">
            <a:spAutoFit/>
          </a:bodyPr>
          <a:lstStyle/>
          <a:p>
            <a:pPr algn="ctr"/>
            <a:r>
              <a:rPr lang="en-US" dirty="0" smtClean="0"/>
              <a:t>THE SON</a:t>
            </a:r>
            <a:endParaRPr lang="en-US" dirty="0"/>
          </a:p>
        </p:txBody>
      </p:sp>
      <p:sp>
        <p:nvSpPr>
          <p:cNvPr id="10" name="TextBox 9"/>
          <p:cNvSpPr txBox="1"/>
          <p:nvPr/>
        </p:nvSpPr>
        <p:spPr>
          <a:xfrm>
            <a:off x="7478486" y="4897848"/>
            <a:ext cx="940526" cy="923330"/>
          </a:xfrm>
          <a:prstGeom prst="rect">
            <a:avLst/>
          </a:prstGeom>
          <a:noFill/>
        </p:spPr>
        <p:txBody>
          <a:bodyPr wrap="square" rtlCol="0">
            <a:spAutoFit/>
          </a:bodyPr>
          <a:lstStyle/>
          <a:p>
            <a:pPr algn="ctr"/>
            <a:r>
              <a:rPr lang="en-US" dirty="0" smtClean="0"/>
              <a:t>HIS </a:t>
            </a:r>
          </a:p>
          <a:p>
            <a:pPr algn="ctr"/>
            <a:r>
              <a:rPr lang="en-US" dirty="0" smtClean="0"/>
              <a:t>HOLY</a:t>
            </a:r>
          </a:p>
          <a:p>
            <a:pPr algn="ctr"/>
            <a:r>
              <a:rPr lang="en-US" dirty="0" smtClean="0"/>
              <a:t>SPIRIT </a:t>
            </a:r>
            <a:endParaRPr lang="en-US" dirty="0"/>
          </a:p>
        </p:txBody>
      </p:sp>
      <p:cxnSp>
        <p:nvCxnSpPr>
          <p:cNvPr id="12" name="Straight Connector 11"/>
          <p:cNvCxnSpPr>
            <a:stCxn id="9" idx="2"/>
          </p:cNvCxnSpPr>
          <p:nvPr/>
        </p:nvCxnSpPr>
        <p:spPr>
          <a:xfrm flipH="1">
            <a:off x="6228862" y="2094131"/>
            <a:ext cx="19538" cy="1945837"/>
          </a:xfrm>
          <a:prstGeom prst="line">
            <a:avLst/>
          </a:prstGeom>
          <a:ln>
            <a:solidFill>
              <a:schemeClr val="tx2">
                <a:lumMod val="60000"/>
                <a:lumOff val="40000"/>
              </a:schemeClr>
            </a:solidFill>
          </a:ln>
          <a:effectLst>
            <a:glow rad="1397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8" idx="3"/>
          </p:cNvCxnSpPr>
          <p:nvPr/>
        </p:nvCxnSpPr>
        <p:spPr>
          <a:xfrm flipV="1">
            <a:off x="4953000" y="3962400"/>
            <a:ext cx="1275862" cy="1421620"/>
          </a:xfrm>
          <a:prstGeom prst="line">
            <a:avLst/>
          </a:prstGeom>
          <a:ln>
            <a:solidFill>
              <a:schemeClr val="tx2"/>
            </a:solidFill>
          </a:ln>
          <a:effectLst>
            <a:glow rad="1016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0" idx="1"/>
          </p:cNvCxnSpPr>
          <p:nvPr/>
        </p:nvCxnSpPr>
        <p:spPr>
          <a:xfrm flipH="1" flipV="1">
            <a:off x="6248400" y="3962400"/>
            <a:ext cx="1230086" cy="1397113"/>
          </a:xfrm>
          <a:prstGeom prst="line">
            <a:avLst/>
          </a:prstGeom>
          <a:ln>
            <a:solidFill>
              <a:schemeClr val="tx2">
                <a:lumMod val="60000"/>
                <a:lumOff val="40000"/>
              </a:schemeClr>
            </a:solidFill>
          </a:ln>
          <a:effectLst>
            <a:glow rad="1016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905500" y="3777734"/>
            <a:ext cx="685800" cy="369332"/>
          </a:xfrm>
          <a:prstGeom prst="rect">
            <a:avLst/>
          </a:prstGeom>
          <a:noFill/>
        </p:spPr>
        <p:txBody>
          <a:bodyPr wrap="square" rtlCol="0">
            <a:spAutoFit/>
          </a:bodyPr>
          <a:lstStyle/>
          <a:p>
            <a:pPr algn="ctr"/>
            <a:r>
              <a:rPr lang="en-US" dirty="0" smtClean="0"/>
              <a:t>ONE</a:t>
            </a:r>
            <a:endParaRPr lang="en-US" dirty="0"/>
          </a:p>
        </p:txBody>
      </p:sp>
      <p:sp>
        <p:nvSpPr>
          <p:cNvPr id="11" name="Slide Number Placeholder 10"/>
          <p:cNvSpPr>
            <a:spLocks noGrp="1"/>
          </p:cNvSpPr>
          <p:nvPr>
            <p:ph type="sldNum" sz="quarter" idx="12"/>
          </p:nvPr>
        </p:nvSpPr>
        <p:spPr/>
        <p:txBody>
          <a:bodyPr/>
          <a:lstStyle/>
          <a:p>
            <a:fld id="{700F4964-3BB7-4CBA-A6D5-188D42248123}" type="slidenum">
              <a:rPr lang="en-US" smtClean="0"/>
              <a:t>3</a:t>
            </a:fld>
            <a:endParaRPr lang="en-US"/>
          </a:p>
        </p:txBody>
      </p:sp>
    </p:spTree>
    <p:extLst>
      <p:ext uri="{BB962C8B-B14F-4D97-AF65-F5344CB8AC3E}">
        <p14:creationId xmlns:p14="http://schemas.microsoft.com/office/powerpoint/2010/main" val="77692922"/>
      </p:ext>
    </p:extLst>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SOVEREIGNTY OF DEITY</a:t>
            </a:r>
            <a:endParaRPr lang="en-US" dirty="0"/>
          </a:p>
        </p:txBody>
      </p:sp>
      <p:pic>
        <p:nvPicPr>
          <p:cNvPr id="1026" name="Picture 2" descr="C:\Users\rayc\AppData\Local\Microsoft\Windows\INetCache\IE\GLFF7M49\150px-Royal_Throne2012[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48583" y="1236561"/>
            <a:ext cx="714664" cy="1115849"/>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914400" y="2372618"/>
            <a:ext cx="7467600" cy="4104382"/>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18" name="TextBox 17"/>
          <p:cNvSpPr txBox="1"/>
          <p:nvPr/>
        </p:nvSpPr>
        <p:spPr>
          <a:xfrm>
            <a:off x="2748615" y="4281512"/>
            <a:ext cx="1257300" cy="461665"/>
          </a:xfrm>
          <a:prstGeom prst="rect">
            <a:avLst/>
          </a:prstGeom>
          <a:noFill/>
        </p:spPr>
        <p:txBody>
          <a:bodyPr wrap="square" rtlCol="0">
            <a:spAutoFit/>
          </a:bodyPr>
          <a:lstStyle/>
          <a:p>
            <a:pPr algn="ctr"/>
            <a:r>
              <a:rPr lang="en-US" sz="2400" dirty="0" smtClean="0">
                <a:solidFill>
                  <a:schemeClr val="bg1"/>
                </a:solidFill>
              </a:rPr>
              <a:t>The Law</a:t>
            </a:r>
            <a:endParaRPr lang="en-US" sz="2400" dirty="0">
              <a:solidFill>
                <a:schemeClr val="bg1"/>
              </a:solidFill>
            </a:endParaRPr>
          </a:p>
        </p:txBody>
      </p:sp>
      <p:sp>
        <p:nvSpPr>
          <p:cNvPr id="22" name="Up Arrow 21"/>
          <p:cNvSpPr/>
          <p:nvPr/>
        </p:nvSpPr>
        <p:spPr>
          <a:xfrm>
            <a:off x="3621910" y="2352410"/>
            <a:ext cx="714664" cy="2686972"/>
          </a:xfrm>
          <a:prstGeom prst="upArrow">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3777315" y="2496408"/>
            <a:ext cx="457200" cy="2246769"/>
          </a:xfrm>
          <a:prstGeom prst="rect">
            <a:avLst/>
          </a:prstGeom>
          <a:noFill/>
        </p:spPr>
        <p:txBody>
          <a:bodyPr wrap="square" rtlCol="0">
            <a:spAutoFit/>
          </a:bodyPr>
          <a:lstStyle/>
          <a:p>
            <a:r>
              <a:rPr lang="en-US" sz="2800" b="1" dirty="0" smtClean="0"/>
              <a:t>ACTS</a:t>
            </a:r>
          </a:p>
          <a:p>
            <a:r>
              <a:rPr lang="en-US" sz="2800" b="1" dirty="0" smtClean="0"/>
              <a:t>1</a:t>
            </a:r>
            <a:endParaRPr lang="en-US" sz="2800" b="1" dirty="0"/>
          </a:p>
        </p:txBody>
      </p:sp>
      <p:sp>
        <p:nvSpPr>
          <p:cNvPr id="1024" name="Rectangle 1023"/>
          <p:cNvSpPr/>
          <p:nvPr/>
        </p:nvSpPr>
        <p:spPr>
          <a:xfrm>
            <a:off x="304800" y="990600"/>
            <a:ext cx="8534400" cy="5715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114733" y="990600"/>
            <a:ext cx="1904999" cy="461665"/>
          </a:xfrm>
          <a:prstGeom prst="rect">
            <a:avLst/>
          </a:prstGeom>
          <a:noFill/>
        </p:spPr>
        <p:txBody>
          <a:bodyPr wrap="square" rtlCol="0">
            <a:spAutoFit/>
          </a:bodyPr>
          <a:lstStyle/>
          <a:p>
            <a:r>
              <a:rPr lang="en-US" sz="2400" b="1" dirty="0" smtClean="0"/>
              <a:t>JESUS CHRIST</a:t>
            </a:r>
            <a:endParaRPr lang="en-US" sz="2400" b="1" dirty="0"/>
          </a:p>
        </p:txBody>
      </p:sp>
      <p:pic>
        <p:nvPicPr>
          <p:cNvPr id="33" name="Picture 5" descr="C:\Users\Christopher\AppData\Local\Microsoft\Windows\INetCache\IE\8D0ENQPS\jesus_cross_by_hassified-d4adf88[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0154" y="3373048"/>
            <a:ext cx="775289" cy="2040005"/>
          </a:xfrm>
          <a:prstGeom prst="rect">
            <a:avLst/>
          </a:prstGeom>
          <a:noFill/>
          <a:extLst>
            <a:ext uri="{909E8E84-426E-40DD-AFC4-6F175D3DCCD1}">
              <a14:hiddenFill xmlns:a14="http://schemas.microsoft.com/office/drawing/2010/main">
                <a:solidFill>
                  <a:srgbClr val="FFFFFF"/>
                </a:solidFill>
              </a14:hiddenFill>
            </a:ext>
          </a:extLst>
        </p:spPr>
      </p:pic>
      <p:sp>
        <p:nvSpPr>
          <p:cNvPr id="25" name="Slide Number Placeholder 24"/>
          <p:cNvSpPr>
            <a:spLocks noGrp="1"/>
          </p:cNvSpPr>
          <p:nvPr>
            <p:ph type="sldNum" sz="quarter" idx="12"/>
          </p:nvPr>
        </p:nvSpPr>
        <p:spPr/>
        <p:txBody>
          <a:bodyPr/>
          <a:lstStyle/>
          <a:p>
            <a:fld id="{700F4964-3BB7-4CBA-A6D5-188D42248123}" type="slidenum">
              <a:rPr lang="en-US" smtClean="0"/>
              <a:t>4</a:t>
            </a:fld>
            <a:endParaRPr lang="en-US"/>
          </a:p>
        </p:txBody>
      </p:sp>
      <p:sp>
        <p:nvSpPr>
          <p:cNvPr id="26" name="Rectangle 25"/>
          <p:cNvSpPr/>
          <p:nvPr/>
        </p:nvSpPr>
        <p:spPr>
          <a:xfrm>
            <a:off x="1179438" y="2588747"/>
            <a:ext cx="656005" cy="461665"/>
          </a:xfrm>
          <a:prstGeom prst="rect">
            <a:avLst/>
          </a:prstGeom>
          <a:solidFill>
            <a:srgbClr val="FF0000"/>
          </a:solidFill>
        </p:spPr>
        <p:txBody>
          <a:bodyPr wrap="square">
            <a:spAutoFit/>
          </a:bodyPr>
          <a:lstStyle/>
          <a:p>
            <a:r>
              <a:rPr lang="en-US" sz="2400" b="1" dirty="0"/>
              <a:t>OT</a:t>
            </a:r>
          </a:p>
        </p:txBody>
      </p:sp>
      <p:sp>
        <p:nvSpPr>
          <p:cNvPr id="27" name="Rectangle 26"/>
          <p:cNvSpPr/>
          <p:nvPr/>
        </p:nvSpPr>
        <p:spPr>
          <a:xfrm>
            <a:off x="3649664" y="5334000"/>
            <a:ext cx="659155" cy="584775"/>
          </a:xfrm>
          <a:prstGeom prst="rect">
            <a:avLst/>
          </a:prstGeom>
          <a:solidFill>
            <a:srgbClr val="FF0000"/>
          </a:solidFill>
        </p:spPr>
        <p:txBody>
          <a:bodyPr wrap="none">
            <a:spAutoFit/>
          </a:bodyPr>
          <a:lstStyle/>
          <a:p>
            <a:r>
              <a:rPr lang="en-US" sz="3200" b="1" dirty="0"/>
              <a:t>NT</a:t>
            </a:r>
          </a:p>
        </p:txBody>
      </p:sp>
      <p:sp>
        <p:nvSpPr>
          <p:cNvPr id="28" name="TextBox 27"/>
          <p:cNvSpPr txBox="1"/>
          <p:nvPr/>
        </p:nvSpPr>
        <p:spPr>
          <a:xfrm>
            <a:off x="904568" y="5918775"/>
            <a:ext cx="1628818" cy="523220"/>
          </a:xfrm>
          <a:prstGeom prst="rect">
            <a:avLst/>
          </a:prstGeom>
          <a:noFill/>
        </p:spPr>
        <p:txBody>
          <a:bodyPr wrap="square" rtlCol="0">
            <a:spAutoFit/>
          </a:bodyPr>
          <a:lstStyle/>
          <a:p>
            <a:r>
              <a:rPr lang="en-US" sz="2800" b="1" dirty="0" smtClean="0"/>
              <a:t>3 </a:t>
            </a:r>
            <a:r>
              <a:rPr lang="en-US" sz="2400" b="1" dirty="0" smtClean="0"/>
              <a:t>DAYS</a:t>
            </a:r>
            <a:endParaRPr lang="en-US" sz="2400" b="1" dirty="0"/>
          </a:p>
        </p:txBody>
      </p:sp>
      <p:sp>
        <p:nvSpPr>
          <p:cNvPr id="34" name="TextBox 33"/>
          <p:cNvSpPr txBox="1"/>
          <p:nvPr/>
        </p:nvSpPr>
        <p:spPr>
          <a:xfrm>
            <a:off x="2286000" y="3919213"/>
            <a:ext cx="1219200" cy="461665"/>
          </a:xfrm>
          <a:prstGeom prst="rect">
            <a:avLst/>
          </a:prstGeom>
          <a:noFill/>
        </p:spPr>
        <p:txBody>
          <a:bodyPr wrap="square" rtlCol="0">
            <a:spAutoFit/>
          </a:bodyPr>
          <a:lstStyle/>
          <a:p>
            <a:pPr algn="ctr"/>
            <a:r>
              <a:rPr lang="en-US" sz="2400" b="1" dirty="0" smtClean="0"/>
              <a:t>40 DAYS</a:t>
            </a:r>
            <a:endParaRPr lang="en-US" sz="2400" b="1" dirty="0"/>
          </a:p>
        </p:txBody>
      </p:sp>
      <p:sp>
        <p:nvSpPr>
          <p:cNvPr id="35" name="TextBox 34"/>
          <p:cNvSpPr txBox="1"/>
          <p:nvPr/>
        </p:nvSpPr>
        <p:spPr>
          <a:xfrm>
            <a:off x="5486400" y="1378986"/>
            <a:ext cx="2819400" cy="830997"/>
          </a:xfrm>
          <a:prstGeom prst="rect">
            <a:avLst/>
          </a:prstGeom>
          <a:noFill/>
        </p:spPr>
        <p:txBody>
          <a:bodyPr wrap="square" rtlCol="0">
            <a:spAutoFit/>
          </a:bodyPr>
          <a:lstStyle/>
          <a:p>
            <a:pPr algn="ctr"/>
            <a:r>
              <a:rPr lang="en-US" sz="2400" b="1" dirty="0" smtClean="0"/>
              <a:t>MATTHEW 28:18-20</a:t>
            </a:r>
          </a:p>
          <a:p>
            <a:pPr algn="ctr"/>
            <a:r>
              <a:rPr lang="en-US" sz="2400" b="1" dirty="0" smtClean="0"/>
              <a:t>MARK 16:15,16</a:t>
            </a:r>
            <a:endParaRPr lang="en-US" sz="2400" b="1" dirty="0"/>
          </a:p>
        </p:txBody>
      </p:sp>
      <p:sp>
        <p:nvSpPr>
          <p:cNvPr id="36" name="TextBox 35"/>
          <p:cNvSpPr txBox="1"/>
          <p:nvPr/>
        </p:nvSpPr>
        <p:spPr>
          <a:xfrm>
            <a:off x="523486" y="1378985"/>
            <a:ext cx="2743200" cy="830997"/>
          </a:xfrm>
          <a:prstGeom prst="rect">
            <a:avLst/>
          </a:prstGeom>
          <a:noFill/>
        </p:spPr>
        <p:txBody>
          <a:bodyPr wrap="square" rtlCol="0">
            <a:spAutoFit/>
          </a:bodyPr>
          <a:lstStyle/>
          <a:p>
            <a:pPr algn="ctr"/>
            <a:r>
              <a:rPr lang="en-US" sz="2400" b="1" dirty="0" smtClean="0"/>
              <a:t>MATTHEW 16:13-19</a:t>
            </a:r>
          </a:p>
          <a:p>
            <a:pPr algn="ctr"/>
            <a:r>
              <a:rPr lang="en-US" sz="2400" b="1" dirty="0" smtClean="0"/>
              <a:t>LUKE 24:36-49</a:t>
            </a:r>
            <a:endParaRPr lang="en-US" sz="2400" b="1" dirty="0"/>
          </a:p>
        </p:txBody>
      </p:sp>
      <p:sp>
        <p:nvSpPr>
          <p:cNvPr id="37" name="Rectangle 36"/>
          <p:cNvSpPr/>
          <p:nvPr/>
        </p:nvSpPr>
        <p:spPr>
          <a:xfrm>
            <a:off x="4365705" y="5980330"/>
            <a:ext cx="1447800" cy="461665"/>
          </a:xfrm>
          <a:prstGeom prst="rect">
            <a:avLst/>
          </a:prstGeom>
        </p:spPr>
        <p:txBody>
          <a:bodyPr wrap="square">
            <a:spAutoFit/>
          </a:bodyPr>
          <a:lstStyle/>
          <a:p>
            <a:pPr algn="ctr"/>
            <a:r>
              <a:rPr lang="en-US" sz="2400" b="1" dirty="0" smtClean="0"/>
              <a:t>7 DAYS</a:t>
            </a:r>
            <a:endParaRPr lang="en-US" sz="2400" b="1" dirty="0"/>
          </a:p>
        </p:txBody>
      </p:sp>
      <p:sp>
        <p:nvSpPr>
          <p:cNvPr id="41" name="TextBox 40"/>
          <p:cNvSpPr txBox="1"/>
          <p:nvPr/>
        </p:nvSpPr>
        <p:spPr>
          <a:xfrm rot="18778225" flipH="1">
            <a:off x="4995843" y="2109972"/>
            <a:ext cx="438724" cy="1960886"/>
          </a:xfrm>
          <a:prstGeom prst="rect">
            <a:avLst/>
          </a:prstGeom>
          <a:noFill/>
        </p:spPr>
        <p:txBody>
          <a:bodyPr wrap="square" rtlCol="0">
            <a:spAutoFit/>
          </a:bodyPr>
          <a:lstStyle/>
          <a:p>
            <a:pPr algn="ctr"/>
            <a:r>
              <a:rPr lang="en-US" sz="2400" b="1" i="1" dirty="0" smtClean="0"/>
              <a:t>ACTS2</a:t>
            </a:r>
            <a:endParaRPr lang="en-US" sz="2400" b="1" i="1" dirty="0"/>
          </a:p>
        </p:txBody>
      </p:sp>
      <p:sp>
        <p:nvSpPr>
          <p:cNvPr id="38" name="Down Arrow 37"/>
          <p:cNvSpPr/>
          <p:nvPr/>
        </p:nvSpPr>
        <p:spPr>
          <a:xfrm rot="18797260">
            <a:off x="4978261" y="2149833"/>
            <a:ext cx="708752" cy="2028879"/>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143695" y="3746720"/>
            <a:ext cx="1651529" cy="1292662"/>
          </a:xfrm>
          <a:prstGeom prst="rect">
            <a:avLst/>
          </a:prstGeom>
          <a:noFill/>
        </p:spPr>
        <p:txBody>
          <a:bodyPr wrap="square" rtlCol="0">
            <a:spAutoFit/>
          </a:bodyPr>
          <a:lstStyle/>
          <a:p>
            <a:pPr algn="ctr"/>
            <a:r>
              <a:rPr lang="en-US" sz="2000" b="1" dirty="0" smtClean="0"/>
              <a:t>Holy Spirit,</a:t>
            </a:r>
          </a:p>
          <a:p>
            <a:pPr algn="ctr"/>
            <a:r>
              <a:rPr lang="en-US" sz="2000" b="1" dirty="0" smtClean="0"/>
              <a:t>Peter and</a:t>
            </a:r>
          </a:p>
          <a:p>
            <a:pPr algn="ctr"/>
            <a:r>
              <a:rPr lang="en-US" sz="2000" b="1" dirty="0" smtClean="0"/>
              <a:t>Apostles</a:t>
            </a:r>
          </a:p>
          <a:p>
            <a:endParaRPr lang="en-US" dirty="0"/>
          </a:p>
        </p:txBody>
      </p:sp>
      <p:sp>
        <p:nvSpPr>
          <p:cNvPr id="4" name="Oval 3"/>
          <p:cNvSpPr/>
          <p:nvPr/>
        </p:nvSpPr>
        <p:spPr>
          <a:xfrm>
            <a:off x="6082123" y="3711603"/>
            <a:ext cx="1774675" cy="1253529"/>
          </a:xfrm>
          <a:prstGeom prst="ellipse">
            <a:avLst/>
          </a:prstGeom>
          <a:noFill/>
          <a:ln>
            <a:solidFill>
              <a:srgbClr val="00B0F0"/>
            </a:solidFill>
          </a:ln>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895086" y="2995883"/>
            <a:ext cx="1882229" cy="923330"/>
          </a:xfrm>
          <a:prstGeom prst="rect">
            <a:avLst/>
          </a:prstGeom>
          <a:noFill/>
        </p:spPr>
        <p:txBody>
          <a:bodyPr wrap="square" rtlCol="0">
            <a:spAutoFit/>
          </a:bodyPr>
          <a:lstStyle/>
          <a:p>
            <a:r>
              <a:rPr lang="en-US" b="1" i="1" dirty="0" smtClean="0"/>
              <a:t>Christ Seen Alive, Speaking About The Kingdom</a:t>
            </a:r>
            <a:endParaRPr lang="en-US" b="1" i="1" dirty="0"/>
          </a:p>
        </p:txBody>
      </p:sp>
      <p:pic>
        <p:nvPicPr>
          <p:cNvPr id="6" name="Picture 2" descr="C:\Users\rayc\AppData\Local\Microsoft\Windows\INetCache\IE\8N3CMIEA\flame-icon[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45626" y="2683082"/>
            <a:ext cx="847668" cy="1028521"/>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rayc\AppData\Local\Microsoft\Windows\INetCache\IE\8N3CMIEA\wind-lineart[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208370" y="2763175"/>
            <a:ext cx="1125733" cy="108492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6728083" y="2496408"/>
            <a:ext cx="1330421" cy="276999"/>
          </a:xfrm>
          <a:prstGeom prst="rect">
            <a:avLst/>
          </a:prstGeom>
          <a:noFill/>
        </p:spPr>
        <p:txBody>
          <a:bodyPr wrap="square" rtlCol="0">
            <a:spAutoFit/>
          </a:bodyPr>
          <a:lstStyle/>
          <a:p>
            <a:r>
              <a:rPr lang="en-US" sz="1200" b="1" dirty="0" smtClean="0"/>
              <a:t>Seen and Heard</a:t>
            </a:r>
            <a:endParaRPr lang="en-US" sz="1200" b="1" dirty="0"/>
          </a:p>
        </p:txBody>
      </p:sp>
      <p:sp>
        <p:nvSpPr>
          <p:cNvPr id="9" name="TextBox 8"/>
          <p:cNvSpPr txBox="1"/>
          <p:nvPr/>
        </p:nvSpPr>
        <p:spPr>
          <a:xfrm>
            <a:off x="914400" y="5333999"/>
            <a:ext cx="1242403" cy="646331"/>
          </a:xfrm>
          <a:prstGeom prst="rect">
            <a:avLst/>
          </a:prstGeom>
          <a:noFill/>
        </p:spPr>
        <p:txBody>
          <a:bodyPr wrap="square" rtlCol="0">
            <a:spAutoFit/>
          </a:bodyPr>
          <a:lstStyle/>
          <a:p>
            <a:pPr algn="ctr"/>
            <a:r>
              <a:rPr lang="en-US" b="1" dirty="0" smtClean="0"/>
              <a:t>The Gospel</a:t>
            </a:r>
          </a:p>
          <a:p>
            <a:pPr algn="ctr"/>
            <a:r>
              <a:rPr lang="en-US" b="1" dirty="0" smtClean="0"/>
              <a:t>Event</a:t>
            </a:r>
            <a:endParaRPr lang="en-US" b="1" dirty="0"/>
          </a:p>
        </p:txBody>
      </p:sp>
    </p:spTree>
    <p:extLst>
      <p:ext uri="{BB962C8B-B14F-4D97-AF65-F5344CB8AC3E}">
        <p14:creationId xmlns:p14="http://schemas.microsoft.com/office/powerpoint/2010/main" val="239531492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randombar(horizontal)">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 calcmode="lin" valueType="num">
                                      <p:cBhvr>
                                        <p:cTn id="12" dur="1000" fill="hold"/>
                                        <p:tgtEl>
                                          <p:spTgt spid="27"/>
                                        </p:tgtEl>
                                        <p:attrNameLst>
                                          <p:attrName>ppt_w</p:attrName>
                                        </p:attrNameLst>
                                      </p:cBhvr>
                                      <p:tavLst>
                                        <p:tav tm="0">
                                          <p:val>
                                            <p:fltVal val="0"/>
                                          </p:val>
                                        </p:tav>
                                        <p:tav tm="100000">
                                          <p:val>
                                            <p:strVal val="#ppt_w"/>
                                          </p:val>
                                        </p:tav>
                                      </p:tavLst>
                                    </p:anim>
                                    <p:anim calcmode="lin" valueType="num">
                                      <p:cBhvr>
                                        <p:cTn id="13" dur="1000" fill="hold"/>
                                        <p:tgtEl>
                                          <p:spTgt spid="27"/>
                                        </p:tgtEl>
                                        <p:attrNameLst>
                                          <p:attrName>ppt_h</p:attrName>
                                        </p:attrNameLst>
                                      </p:cBhvr>
                                      <p:tavLst>
                                        <p:tav tm="0">
                                          <p:val>
                                            <p:fltVal val="0"/>
                                          </p:val>
                                        </p:tav>
                                        <p:tav tm="100000">
                                          <p:val>
                                            <p:strVal val="#ppt_h"/>
                                          </p:val>
                                        </p:tav>
                                      </p:tavLst>
                                    </p:anim>
                                    <p:anim calcmode="lin" valueType="num">
                                      <p:cBhvr>
                                        <p:cTn id="14" dur="1000" fill="hold"/>
                                        <p:tgtEl>
                                          <p:spTgt spid="27"/>
                                        </p:tgtEl>
                                        <p:attrNameLst>
                                          <p:attrName>style.rotation</p:attrName>
                                        </p:attrNameLst>
                                      </p:cBhvr>
                                      <p:tavLst>
                                        <p:tav tm="0">
                                          <p:val>
                                            <p:fltVal val="90"/>
                                          </p:val>
                                        </p:tav>
                                        <p:tav tm="100000">
                                          <p:val>
                                            <p:fltVal val="0"/>
                                          </p:val>
                                        </p:tav>
                                      </p:tavLst>
                                    </p:anim>
                                    <p:animEffect transition="in" filter="fade">
                                      <p:cBhvr>
                                        <p:cTn id="15" dur="1000"/>
                                        <p:tgtEl>
                                          <p:spTgt spid="27"/>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p:cTn id="20" dur="500" fill="hold"/>
                                        <p:tgtEl>
                                          <p:spTgt spid="10"/>
                                        </p:tgtEl>
                                        <p:attrNameLst>
                                          <p:attrName>ppt_w</p:attrName>
                                        </p:attrNameLst>
                                      </p:cBhvr>
                                      <p:tavLst>
                                        <p:tav tm="0">
                                          <p:val>
                                            <p:fltVal val="0"/>
                                          </p:val>
                                        </p:tav>
                                        <p:tav tm="100000">
                                          <p:val>
                                            <p:strVal val="#ppt_w"/>
                                          </p:val>
                                        </p:tav>
                                      </p:tavLst>
                                    </p:anim>
                                    <p:anim calcmode="lin" valueType="num">
                                      <p:cBhvr>
                                        <p:cTn id="21" dur="500" fill="hold"/>
                                        <p:tgtEl>
                                          <p:spTgt spid="10"/>
                                        </p:tgtEl>
                                        <p:attrNameLst>
                                          <p:attrName>ppt_h</p:attrName>
                                        </p:attrNameLst>
                                      </p:cBhvr>
                                      <p:tavLst>
                                        <p:tav tm="0">
                                          <p:val>
                                            <p:fltVal val="0"/>
                                          </p:val>
                                        </p:tav>
                                        <p:tav tm="100000">
                                          <p:val>
                                            <p:strVal val="#ppt_h"/>
                                          </p:val>
                                        </p:tav>
                                      </p:tavLst>
                                    </p:anim>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1026"/>
                                        </p:tgtEl>
                                        <p:attrNameLst>
                                          <p:attrName>style.visibility</p:attrName>
                                        </p:attrNameLst>
                                      </p:cBhvr>
                                      <p:to>
                                        <p:strVal val="visible"/>
                                      </p:to>
                                    </p:set>
                                    <p:animEffect transition="in" filter="circle(in)">
                                      <p:cBhvr>
                                        <p:cTn id="27" dur="2000"/>
                                        <p:tgtEl>
                                          <p:spTgt spid="1026"/>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41"/>
                                        </p:tgtEl>
                                        <p:attrNameLst>
                                          <p:attrName>style.visibility</p:attrName>
                                        </p:attrNameLst>
                                      </p:cBhvr>
                                      <p:to>
                                        <p:strVal val="visible"/>
                                      </p:to>
                                    </p:set>
                                    <p:anim calcmode="lin" valueType="num">
                                      <p:cBhvr>
                                        <p:cTn id="32" dur="500" fill="hold"/>
                                        <p:tgtEl>
                                          <p:spTgt spid="41"/>
                                        </p:tgtEl>
                                        <p:attrNameLst>
                                          <p:attrName>ppt_w</p:attrName>
                                        </p:attrNameLst>
                                      </p:cBhvr>
                                      <p:tavLst>
                                        <p:tav tm="0">
                                          <p:val>
                                            <p:fltVal val="0"/>
                                          </p:val>
                                        </p:tav>
                                        <p:tav tm="100000">
                                          <p:val>
                                            <p:strVal val="#ppt_w"/>
                                          </p:val>
                                        </p:tav>
                                      </p:tavLst>
                                    </p:anim>
                                    <p:anim calcmode="lin" valueType="num">
                                      <p:cBhvr>
                                        <p:cTn id="33" dur="500" fill="hold"/>
                                        <p:tgtEl>
                                          <p:spTgt spid="41"/>
                                        </p:tgtEl>
                                        <p:attrNameLst>
                                          <p:attrName>ppt_h</p:attrName>
                                        </p:attrNameLst>
                                      </p:cBhvr>
                                      <p:tavLst>
                                        <p:tav tm="0">
                                          <p:val>
                                            <p:fltVal val="0"/>
                                          </p:val>
                                        </p:tav>
                                        <p:tav tm="100000">
                                          <p:val>
                                            <p:strVal val="#ppt_h"/>
                                          </p:val>
                                        </p:tav>
                                      </p:tavLst>
                                    </p:anim>
                                    <p:animEffect transition="in" filter="fade">
                                      <p:cBhvr>
                                        <p:cTn id="34"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10" grpId="0"/>
      <p:bldP spid="27" grpId="0" animBg="1"/>
      <p:bldP spid="4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0" y="273050"/>
            <a:ext cx="3008313" cy="1162050"/>
          </a:xfrm>
        </p:spPr>
        <p:txBody>
          <a:bodyPr>
            <a:normAutofit fontScale="90000"/>
          </a:bodyPr>
          <a:lstStyle/>
          <a:p>
            <a:pPr algn="ctr"/>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smtClean="0"/>
              <a:t>God Sends</a:t>
            </a:r>
            <a:br>
              <a:rPr lang="en-US" sz="2400" dirty="0" smtClean="0"/>
            </a:br>
            <a:r>
              <a:rPr lang="en-US" sz="1800" b="1" dirty="0" smtClean="0"/>
              <a:t>The Holy Spirit</a:t>
            </a:r>
            <a:br>
              <a:rPr lang="en-US" sz="1800" b="1" dirty="0" smtClean="0"/>
            </a:br>
            <a:r>
              <a:rPr lang="en-US" sz="1800" b="1" dirty="0" smtClean="0"/>
              <a:t>John 14:26; Acts 2:1-4</a:t>
            </a:r>
            <a:r>
              <a:rPr lang="en-US" sz="1800" dirty="0" smtClean="0"/>
              <a:t/>
            </a:r>
            <a:br>
              <a:rPr lang="en-US" sz="1800" dirty="0" smtClean="0"/>
            </a:br>
            <a:r>
              <a:rPr lang="en-US" sz="2400" dirty="0" smtClean="0"/>
              <a:t/>
            </a:r>
            <a:br>
              <a:rPr lang="en-US" sz="2400" dirty="0" smtClean="0"/>
            </a:br>
            <a:r>
              <a:rPr lang="en-US" sz="2400" dirty="0" smtClean="0"/>
              <a:t/>
            </a:r>
            <a:br>
              <a:rPr lang="en-US" sz="2400" dirty="0" smtClean="0"/>
            </a:br>
            <a:endParaRPr lang="en-US" sz="2400" dirty="0"/>
          </a:p>
        </p:txBody>
      </p:sp>
      <p:sp>
        <p:nvSpPr>
          <p:cNvPr id="7" name="Text Placeholder 6"/>
          <p:cNvSpPr>
            <a:spLocks noGrp="1"/>
          </p:cNvSpPr>
          <p:nvPr>
            <p:ph type="body" sz="half" idx="4294967295"/>
          </p:nvPr>
        </p:nvSpPr>
        <p:spPr>
          <a:xfrm>
            <a:off x="228600" y="1405071"/>
            <a:ext cx="3309257" cy="4691063"/>
          </a:xfrm>
        </p:spPr>
        <p:txBody>
          <a:bodyPr>
            <a:normAutofit/>
          </a:bodyPr>
          <a:lstStyle/>
          <a:p>
            <a:r>
              <a:rPr lang="en-US" sz="1600" b="1" i="1" dirty="0" smtClean="0"/>
              <a:t>Mission?</a:t>
            </a:r>
            <a:r>
              <a:rPr lang="en-US" sz="1600" dirty="0" smtClean="0"/>
              <a:t>________________________________________________________________________________________________________________________________________________________________________</a:t>
            </a:r>
          </a:p>
          <a:p>
            <a:r>
              <a:rPr lang="en-US" sz="1600" b="1" i="1" dirty="0" smtClean="0"/>
              <a:t>Message?</a:t>
            </a:r>
            <a:r>
              <a:rPr lang="en-US" sz="1600" dirty="0" smtClean="0"/>
              <a:t>________________________________________________________________________________________________________________________________________________________________________________________________________________</a:t>
            </a:r>
          </a:p>
          <a:p>
            <a:pPr marL="0" indent="0">
              <a:buNone/>
            </a:pPr>
            <a:r>
              <a:rPr lang="en-US" sz="1600" dirty="0" smtClean="0"/>
              <a:t>(B.C.)=Before Christ put on flesh</a:t>
            </a:r>
          </a:p>
          <a:p>
            <a:pPr marL="0" indent="0">
              <a:buNone/>
            </a:pPr>
            <a:r>
              <a:rPr lang="en-US" sz="1600" dirty="0" smtClean="0"/>
              <a:t>(B&amp;L)=Birth and Life of Christ</a:t>
            </a:r>
          </a:p>
          <a:p>
            <a:pPr marL="0" indent="0">
              <a:buNone/>
            </a:pPr>
            <a:r>
              <a:rPr lang="en-US" sz="1600" dirty="0" smtClean="0"/>
              <a:t>(A.D.B.R.)=After the Gospel Event</a:t>
            </a:r>
          </a:p>
          <a:p>
            <a:endParaRPr lang="en-US" sz="1600" dirty="0" smtClean="0"/>
          </a:p>
          <a:p>
            <a:endParaRPr lang="en-US" sz="1600" dirty="0"/>
          </a:p>
        </p:txBody>
      </p:sp>
      <p:cxnSp>
        <p:nvCxnSpPr>
          <p:cNvPr id="9" name="Straight Connector 8"/>
          <p:cNvCxnSpPr/>
          <p:nvPr/>
        </p:nvCxnSpPr>
        <p:spPr>
          <a:xfrm flipV="1">
            <a:off x="4038600" y="1143000"/>
            <a:ext cx="40386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4038600" y="1447800"/>
            <a:ext cx="40386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038600" y="1219200"/>
            <a:ext cx="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077200" y="1143000"/>
            <a:ext cx="0" cy="304800"/>
          </a:xfrm>
          <a:prstGeom prst="line">
            <a:avLst/>
          </a:prstGeom>
        </p:spPr>
        <p:style>
          <a:lnRef idx="1">
            <a:schemeClr val="accent1"/>
          </a:lnRef>
          <a:fillRef idx="0">
            <a:schemeClr val="accent1"/>
          </a:fillRef>
          <a:effectRef idx="0">
            <a:schemeClr val="accent1"/>
          </a:effectRef>
          <a:fontRef idx="minor">
            <a:schemeClr val="tx1"/>
          </a:fontRef>
        </p:style>
      </p:cxnSp>
      <p:sp>
        <p:nvSpPr>
          <p:cNvPr id="18" name="Up Arrow 17"/>
          <p:cNvSpPr/>
          <p:nvPr/>
        </p:nvSpPr>
        <p:spPr>
          <a:xfrm>
            <a:off x="5638800" y="685800"/>
            <a:ext cx="685800" cy="50292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Horizontal Scroll 18"/>
          <p:cNvSpPr/>
          <p:nvPr/>
        </p:nvSpPr>
        <p:spPr>
          <a:xfrm>
            <a:off x="4194206" y="1371600"/>
            <a:ext cx="1564057" cy="1066800"/>
          </a:xfrm>
          <a:prstGeom prst="horizontalScroll">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Bb</a:t>
            </a:r>
            <a:endParaRPr lang="en-US" dirty="0"/>
          </a:p>
        </p:txBody>
      </p:sp>
      <p:sp>
        <p:nvSpPr>
          <p:cNvPr id="20" name="TextBox 19"/>
          <p:cNvSpPr txBox="1"/>
          <p:nvPr/>
        </p:nvSpPr>
        <p:spPr>
          <a:xfrm>
            <a:off x="4258121" y="1491308"/>
            <a:ext cx="1571179" cy="830997"/>
          </a:xfrm>
          <a:prstGeom prst="rect">
            <a:avLst/>
          </a:prstGeom>
          <a:noFill/>
        </p:spPr>
        <p:txBody>
          <a:bodyPr wrap="square" rtlCol="0">
            <a:spAutoFit/>
          </a:bodyPr>
          <a:lstStyle/>
          <a:p>
            <a:pPr algn="ctr"/>
            <a:r>
              <a:rPr lang="en-US" sz="1200" b="1" dirty="0" smtClean="0"/>
              <a:t>B.C.</a:t>
            </a:r>
          </a:p>
          <a:p>
            <a:pPr algn="ctr"/>
            <a:r>
              <a:rPr lang="en-US" sz="1200" b="1" dirty="0" smtClean="0"/>
              <a:t>Faith Walking On The Promises of God</a:t>
            </a:r>
          </a:p>
          <a:p>
            <a:pPr algn="ctr"/>
            <a:r>
              <a:rPr lang="en-US" sz="1200" b="1" dirty="0" smtClean="0"/>
              <a:t>He. 11</a:t>
            </a:r>
            <a:endParaRPr lang="en-US" sz="1200" b="1" dirty="0"/>
          </a:p>
        </p:txBody>
      </p:sp>
      <p:sp>
        <p:nvSpPr>
          <p:cNvPr id="23" name="Cloud Callout 22"/>
          <p:cNvSpPr/>
          <p:nvPr/>
        </p:nvSpPr>
        <p:spPr>
          <a:xfrm>
            <a:off x="3733800" y="266700"/>
            <a:ext cx="1524000" cy="838200"/>
          </a:xfrm>
          <a:prstGeom prst="cloud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3885844" y="441848"/>
            <a:ext cx="1219912" cy="461665"/>
          </a:xfrm>
          <a:prstGeom prst="rect">
            <a:avLst/>
          </a:prstGeom>
          <a:noFill/>
        </p:spPr>
        <p:txBody>
          <a:bodyPr wrap="square" rtlCol="0">
            <a:spAutoFit/>
          </a:bodyPr>
          <a:lstStyle/>
          <a:p>
            <a:pPr algn="ctr"/>
            <a:r>
              <a:rPr lang="en-US" sz="1200" b="1" dirty="0" smtClean="0"/>
              <a:t>THE</a:t>
            </a:r>
          </a:p>
          <a:p>
            <a:pPr algn="ctr"/>
            <a:r>
              <a:rPr lang="en-US" sz="1200" b="1" dirty="0" smtClean="0"/>
              <a:t>SPOKEN WORD</a:t>
            </a:r>
            <a:endParaRPr lang="en-US" sz="1200" b="1" dirty="0"/>
          </a:p>
        </p:txBody>
      </p:sp>
      <p:sp>
        <p:nvSpPr>
          <p:cNvPr id="25" name="TextBox 24"/>
          <p:cNvSpPr txBox="1"/>
          <p:nvPr/>
        </p:nvSpPr>
        <p:spPr>
          <a:xfrm>
            <a:off x="3276600" y="1123890"/>
            <a:ext cx="914400" cy="461665"/>
          </a:xfrm>
          <a:prstGeom prst="rect">
            <a:avLst/>
          </a:prstGeom>
          <a:noFill/>
        </p:spPr>
        <p:txBody>
          <a:bodyPr wrap="square" rtlCol="0">
            <a:spAutoFit/>
          </a:bodyPr>
          <a:lstStyle/>
          <a:p>
            <a:pPr algn="ctr"/>
            <a:r>
              <a:rPr lang="en-US" sz="1200" b="1" dirty="0" smtClean="0"/>
              <a:t>He.1:1-2</a:t>
            </a:r>
          </a:p>
          <a:p>
            <a:pPr algn="ctr"/>
            <a:r>
              <a:rPr lang="en-US" sz="1200" b="1" dirty="0" smtClean="0"/>
              <a:t>GOD</a:t>
            </a:r>
            <a:endParaRPr lang="en-US" sz="1200" b="1" dirty="0"/>
          </a:p>
        </p:txBody>
      </p:sp>
      <p:pic>
        <p:nvPicPr>
          <p:cNvPr id="1026" name="Picture 2" descr="C:\Users\rayc\AppData\Local\Microsoft\Windows\Temporary Internet Files\Content.IE5\FMN8THPE\MC90044483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95800" y="2667000"/>
            <a:ext cx="1333500" cy="2286000"/>
          </a:xfrm>
          <a:prstGeom prst="rect">
            <a:avLst/>
          </a:prstGeom>
          <a:noFill/>
          <a:extLst>
            <a:ext uri="{909E8E84-426E-40DD-AFC4-6F175D3DCCD1}">
              <a14:hiddenFill xmlns:a14="http://schemas.microsoft.com/office/drawing/2010/main">
                <a:solidFill>
                  <a:srgbClr val="FFFFFF"/>
                </a:solidFill>
              </a14:hiddenFill>
            </a:ext>
          </a:extLst>
        </p:spPr>
      </p:pic>
      <p:sp>
        <p:nvSpPr>
          <p:cNvPr id="3" name="Horizontal Scroll 2"/>
          <p:cNvSpPr/>
          <p:nvPr/>
        </p:nvSpPr>
        <p:spPr>
          <a:xfrm>
            <a:off x="4038600" y="4953000"/>
            <a:ext cx="1760969" cy="1371600"/>
          </a:xfrm>
          <a:prstGeom prst="horizontalScroll">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123170" y="5094357"/>
            <a:ext cx="1706130" cy="1015663"/>
          </a:xfrm>
          <a:prstGeom prst="rect">
            <a:avLst/>
          </a:prstGeom>
          <a:noFill/>
        </p:spPr>
        <p:txBody>
          <a:bodyPr wrap="square" rtlCol="0">
            <a:spAutoFit/>
          </a:bodyPr>
          <a:lstStyle/>
          <a:p>
            <a:pPr algn="ctr"/>
            <a:r>
              <a:rPr lang="en-US" sz="1200" b="1" dirty="0" smtClean="0"/>
              <a:t>B&amp;L</a:t>
            </a:r>
          </a:p>
          <a:p>
            <a:pPr algn="ctr"/>
            <a:r>
              <a:rPr lang="en-US" sz="1200" b="1" dirty="0" smtClean="0"/>
              <a:t>Fact Walking, </a:t>
            </a:r>
          </a:p>
          <a:p>
            <a:pPr algn="ctr"/>
            <a:r>
              <a:rPr lang="en-US" sz="1200" b="1" dirty="0" smtClean="0"/>
              <a:t>The Fulfillment of Prophesy</a:t>
            </a:r>
          </a:p>
          <a:p>
            <a:pPr algn="ctr"/>
            <a:r>
              <a:rPr lang="en-US" sz="1200" b="1" dirty="0" err="1" smtClean="0"/>
              <a:t>Ti</a:t>
            </a:r>
            <a:r>
              <a:rPr lang="en-US" sz="1200" b="1" dirty="0" smtClean="0"/>
              <a:t>. 2:11-14</a:t>
            </a:r>
            <a:endParaRPr lang="en-US" sz="1200" b="1" dirty="0"/>
          </a:p>
        </p:txBody>
      </p:sp>
      <p:sp>
        <p:nvSpPr>
          <p:cNvPr id="8" name="TextBox 7"/>
          <p:cNvSpPr txBox="1"/>
          <p:nvPr/>
        </p:nvSpPr>
        <p:spPr>
          <a:xfrm>
            <a:off x="3343721" y="2667000"/>
            <a:ext cx="1152079" cy="830997"/>
          </a:xfrm>
          <a:prstGeom prst="rect">
            <a:avLst/>
          </a:prstGeom>
          <a:noFill/>
        </p:spPr>
        <p:txBody>
          <a:bodyPr wrap="square" rtlCol="0">
            <a:spAutoFit/>
          </a:bodyPr>
          <a:lstStyle/>
          <a:p>
            <a:pPr algn="ctr"/>
            <a:r>
              <a:rPr lang="en-US" sz="1200" b="1" dirty="0" smtClean="0"/>
              <a:t>Christ</a:t>
            </a:r>
          </a:p>
          <a:p>
            <a:pPr algn="ctr"/>
            <a:r>
              <a:rPr lang="en-US" sz="1200" b="1" dirty="0" smtClean="0"/>
              <a:t>Embodied Word</a:t>
            </a:r>
          </a:p>
          <a:p>
            <a:pPr algn="ctr"/>
            <a:r>
              <a:rPr lang="en-US" sz="1200" b="1" dirty="0" smtClean="0"/>
              <a:t>Jn.1:1-4,14,17</a:t>
            </a:r>
            <a:endParaRPr lang="en-US" sz="1200" b="1" dirty="0"/>
          </a:p>
        </p:txBody>
      </p:sp>
      <p:cxnSp>
        <p:nvCxnSpPr>
          <p:cNvPr id="12" name="Straight Arrow Connector 11"/>
          <p:cNvCxnSpPr>
            <a:stCxn id="25" idx="2"/>
            <a:endCxn id="8" idx="0"/>
          </p:cNvCxnSpPr>
          <p:nvPr/>
        </p:nvCxnSpPr>
        <p:spPr>
          <a:xfrm>
            <a:off x="3733800" y="1585555"/>
            <a:ext cx="185961" cy="10814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6324599" y="1524000"/>
            <a:ext cx="1077685" cy="830997"/>
          </a:xfrm>
          <a:prstGeom prst="rect">
            <a:avLst/>
          </a:prstGeom>
          <a:noFill/>
        </p:spPr>
        <p:txBody>
          <a:bodyPr wrap="square" rtlCol="0">
            <a:spAutoFit/>
          </a:bodyPr>
          <a:lstStyle/>
          <a:p>
            <a:pPr algn="ctr"/>
            <a:r>
              <a:rPr lang="en-US" sz="1200" b="1" dirty="0" smtClean="0"/>
              <a:t>Holy Spirit</a:t>
            </a:r>
          </a:p>
          <a:p>
            <a:pPr algn="ctr"/>
            <a:r>
              <a:rPr lang="en-US" sz="1200" b="1" dirty="0" smtClean="0"/>
              <a:t>Jn. 14:23-26</a:t>
            </a:r>
          </a:p>
          <a:p>
            <a:pPr algn="ctr"/>
            <a:r>
              <a:rPr lang="en-US" sz="1200" b="1" dirty="0" smtClean="0"/>
              <a:t>Jn. 16:7-11, 13-15</a:t>
            </a:r>
            <a:endParaRPr lang="en-US" sz="1200" b="1" dirty="0"/>
          </a:p>
        </p:txBody>
      </p:sp>
      <p:cxnSp>
        <p:nvCxnSpPr>
          <p:cNvPr id="10" name="Straight Arrow Connector 9"/>
          <p:cNvCxnSpPr>
            <a:stCxn id="1026" idx="0"/>
            <a:endCxn id="2" idx="1"/>
          </p:cNvCxnSpPr>
          <p:nvPr/>
        </p:nvCxnSpPr>
        <p:spPr>
          <a:xfrm flipV="1">
            <a:off x="5162550" y="1939499"/>
            <a:ext cx="1162049" cy="72750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Horizontal Scroll 13"/>
          <p:cNvSpPr/>
          <p:nvPr/>
        </p:nvSpPr>
        <p:spPr>
          <a:xfrm>
            <a:off x="7402285" y="1337220"/>
            <a:ext cx="1349830" cy="1143000"/>
          </a:xfrm>
          <a:prstGeom prst="horizontalScroll">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7602209" y="1585555"/>
            <a:ext cx="1030164" cy="646331"/>
          </a:xfrm>
          <a:prstGeom prst="rect">
            <a:avLst/>
          </a:prstGeom>
        </p:spPr>
        <p:txBody>
          <a:bodyPr wrap="square">
            <a:spAutoFit/>
          </a:bodyPr>
          <a:lstStyle/>
          <a:p>
            <a:pPr algn="ctr"/>
            <a:r>
              <a:rPr lang="en-US" sz="1200" b="1" dirty="0" smtClean="0"/>
              <a:t>A.D.B.R.</a:t>
            </a:r>
          </a:p>
          <a:p>
            <a:pPr algn="ctr"/>
            <a:r>
              <a:rPr lang="en-US" sz="1200" b="1" dirty="0" smtClean="0"/>
              <a:t>Fact Talking</a:t>
            </a:r>
          </a:p>
          <a:p>
            <a:pPr algn="ctr"/>
            <a:r>
              <a:rPr lang="en-US" sz="1200" b="1" dirty="0" smtClean="0"/>
              <a:t>Jn. 15:26-27</a:t>
            </a:r>
            <a:endParaRPr lang="en-US" sz="1200" b="1" dirty="0"/>
          </a:p>
        </p:txBody>
      </p:sp>
      <p:sp>
        <p:nvSpPr>
          <p:cNvPr id="6" name="Slide Number Placeholder 5"/>
          <p:cNvSpPr>
            <a:spLocks noGrp="1"/>
          </p:cNvSpPr>
          <p:nvPr>
            <p:ph type="sldNum" sz="quarter" idx="12"/>
          </p:nvPr>
        </p:nvSpPr>
        <p:spPr/>
        <p:txBody>
          <a:bodyPr/>
          <a:lstStyle/>
          <a:p>
            <a:fld id="{C1325786-9E56-4ACA-B9D1-E5C12C716F12}" type="slidenum">
              <a:rPr lang="en-US" smtClean="0"/>
              <a:t>5</a:t>
            </a:fld>
            <a:endParaRPr lang="en-US"/>
          </a:p>
        </p:txBody>
      </p:sp>
    </p:spTree>
    <p:extLst>
      <p:ext uri="{BB962C8B-B14F-4D97-AF65-F5344CB8AC3E}">
        <p14:creationId xmlns:p14="http://schemas.microsoft.com/office/powerpoint/2010/main" val="3932195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0" y="273050"/>
            <a:ext cx="3008313" cy="1162050"/>
          </a:xfrm>
        </p:spPr>
        <p:txBody>
          <a:bodyPr>
            <a:normAutofit fontScale="90000"/>
          </a:bodyPr>
          <a:lstStyle/>
          <a:p>
            <a:pPr algn="ctr"/>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smtClean="0"/>
              <a:t>Jesus Sends</a:t>
            </a:r>
            <a:br>
              <a:rPr lang="en-US" sz="2400" dirty="0" smtClean="0"/>
            </a:br>
            <a:r>
              <a:rPr lang="en-US" sz="1800" b="1" dirty="0" smtClean="0"/>
              <a:t>The Apostles (12)</a:t>
            </a:r>
            <a:br>
              <a:rPr lang="en-US" sz="1800" b="1" dirty="0" smtClean="0"/>
            </a:br>
            <a:r>
              <a:rPr lang="en-US" sz="1800" b="1" dirty="0" smtClean="0"/>
              <a:t>Acts 1:4, 5, 8, 20-22</a:t>
            </a:r>
            <a:br>
              <a:rPr lang="en-US" sz="1800" b="1" dirty="0" smtClean="0"/>
            </a:br>
            <a:r>
              <a:rPr lang="en-US" sz="1800" b="1" dirty="0" smtClean="0"/>
              <a:t>Lk. 24:44-49</a:t>
            </a:r>
            <a:br>
              <a:rPr lang="en-US" sz="1800" b="1" dirty="0" smtClean="0"/>
            </a:br>
            <a:r>
              <a:rPr lang="en-US" sz="2400" dirty="0" smtClean="0"/>
              <a:t/>
            </a:r>
            <a:br>
              <a:rPr lang="en-US" sz="2400" dirty="0" smtClean="0"/>
            </a:br>
            <a:r>
              <a:rPr lang="en-US" sz="2400" dirty="0" smtClean="0"/>
              <a:t/>
            </a:r>
            <a:br>
              <a:rPr lang="en-US" sz="2400" dirty="0" smtClean="0"/>
            </a:br>
            <a:endParaRPr lang="en-US" sz="2400" dirty="0"/>
          </a:p>
        </p:txBody>
      </p:sp>
      <p:sp>
        <p:nvSpPr>
          <p:cNvPr id="7" name="Text Placeholder 6"/>
          <p:cNvSpPr>
            <a:spLocks noGrp="1"/>
          </p:cNvSpPr>
          <p:nvPr>
            <p:ph type="body" sz="half" idx="4294967295"/>
          </p:nvPr>
        </p:nvSpPr>
        <p:spPr>
          <a:xfrm>
            <a:off x="228600" y="1405071"/>
            <a:ext cx="3160713" cy="4691063"/>
          </a:xfrm>
        </p:spPr>
        <p:txBody>
          <a:bodyPr>
            <a:normAutofit/>
          </a:bodyPr>
          <a:lstStyle/>
          <a:p>
            <a:r>
              <a:rPr lang="en-US" sz="1600" dirty="0" smtClean="0"/>
              <a:t>Mission?_____________________________________________________________________________________________ </a:t>
            </a:r>
          </a:p>
          <a:p>
            <a:r>
              <a:rPr lang="en-US" sz="1600" b="1" dirty="0" smtClean="0"/>
              <a:t>Witnesses: </a:t>
            </a:r>
          </a:p>
          <a:p>
            <a:pPr lvl="1"/>
            <a:r>
              <a:rPr lang="en-US" sz="1600" dirty="0" smtClean="0"/>
              <a:t>Replacement___________</a:t>
            </a:r>
          </a:p>
          <a:p>
            <a:pPr lvl="1"/>
            <a:r>
              <a:rPr lang="en-US" sz="1600" dirty="0"/>
              <a:t>Historical </a:t>
            </a:r>
            <a:r>
              <a:rPr lang="en-US" sz="1600" dirty="0" smtClean="0"/>
              <a:t>facts__________</a:t>
            </a:r>
          </a:p>
          <a:p>
            <a:pPr lvl="1"/>
            <a:r>
              <a:rPr lang="en-US" sz="1600" dirty="0" smtClean="0"/>
              <a:t>Lifestyle_______________</a:t>
            </a:r>
          </a:p>
          <a:p>
            <a:pPr lvl="1"/>
            <a:r>
              <a:rPr lang="en-US" sz="1600" dirty="0" smtClean="0"/>
              <a:t>Resurrection___________</a:t>
            </a:r>
          </a:p>
          <a:p>
            <a:r>
              <a:rPr lang="en-US" sz="1600" b="1" dirty="0" smtClean="0"/>
              <a:t>Message?</a:t>
            </a:r>
            <a:r>
              <a:rPr lang="en-US" sz="1600" dirty="0" smtClean="0"/>
              <a:t>_______________________________________________________________________________________________________________________________________________________________________</a:t>
            </a:r>
          </a:p>
          <a:p>
            <a:endParaRPr lang="en-US" sz="1600" dirty="0" smtClean="0"/>
          </a:p>
          <a:p>
            <a:endParaRPr lang="en-US" sz="1600" dirty="0"/>
          </a:p>
        </p:txBody>
      </p:sp>
      <p:cxnSp>
        <p:nvCxnSpPr>
          <p:cNvPr id="9" name="Straight Connector 8"/>
          <p:cNvCxnSpPr/>
          <p:nvPr/>
        </p:nvCxnSpPr>
        <p:spPr>
          <a:xfrm flipV="1">
            <a:off x="4038600" y="1143000"/>
            <a:ext cx="40386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4038600" y="1447800"/>
            <a:ext cx="40386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038600" y="1219200"/>
            <a:ext cx="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077200" y="1143000"/>
            <a:ext cx="0" cy="304800"/>
          </a:xfrm>
          <a:prstGeom prst="line">
            <a:avLst/>
          </a:prstGeom>
        </p:spPr>
        <p:style>
          <a:lnRef idx="1">
            <a:schemeClr val="accent1"/>
          </a:lnRef>
          <a:fillRef idx="0">
            <a:schemeClr val="accent1"/>
          </a:fillRef>
          <a:effectRef idx="0">
            <a:schemeClr val="accent1"/>
          </a:effectRef>
          <a:fontRef idx="minor">
            <a:schemeClr val="tx1"/>
          </a:fontRef>
        </p:style>
      </p:cxnSp>
      <p:sp>
        <p:nvSpPr>
          <p:cNvPr id="18" name="Up Arrow 17"/>
          <p:cNvSpPr/>
          <p:nvPr/>
        </p:nvSpPr>
        <p:spPr>
          <a:xfrm>
            <a:off x="5638800" y="685800"/>
            <a:ext cx="685800" cy="50292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Horizontal Scroll 18"/>
          <p:cNvSpPr/>
          <p:nvPr/>
        </p:nvSpPr>
        <p:spPr>
          <a:xfrm>
            <a:off x="4258121" y="1371599"/>
            <a:ext cx="1564057" cy="1168063"/>
          </a:xfrm>
          <a:prstGeom prst="horizontalScroll">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Bb</a:t>
            </a:r>
            <a:endParaRPr lang="en-US" dirty="0"/>
          </a:p>
        </p:txBody>
      </p:sp>
      <p:sp>
        <p:nvSpPr>
          <p:cNvPr id="20" name="TextBox 19"/>
          <p:cNvSpPr txBox="1"/>
          <p:nvPr/>
        </p:nvSpPr>
        <p:spPr>
          <a:xfrm>
            <a:off x="4258121" y="1578396"/>
            <a:ext cx="1658950" cy="830997"/>
          </a:xfrm>
          <a:prstGeom prst="rect">
            <a:avLst/>
          </a:prstGeom>
          <a:noFill/>
        </p:spPr>
        <p:txBody>
          <a:bodyPr wrap="square" rtlCol="0">
            <a:spAutoFit/>
          </a:bodyPr>
          <a:lstStyle/>
          <a:p>
            <a:pPr algn="ctr"/>
            <a:r>
              <a:rPr lang="en-US" sz="1200" b="1" dirty="0" smtClean="0"/>
              <a:t>B.C.</a:t>
            </a:r>
          </a:p>
          <a:p>
            <a:pPr algn="ctr"/>
            <a:r>
              <a:rPr lang="en-US" sz="1200" b="1" dirty="0" smtClean="0"/>
              <a:t>Faith Walking On The Promises of God</a:t>
            </a:r>
          </a:p>
          <a:p>
            <a:pPr algn="ctr"/>
            <a:r>
              <a:rPr lang="en-US" sz="1200" b="1" dirty="0" smtClean="0"/>
              <a:t>He.11</a:t>
            </a:r>
            <a:endParaRPr lang="en-US" sz="1200" b="1" dirty="0"/>
          </a:p>
        </p:txBody>
      </p:sp>
      <p:sp>
        <p:nvSpPr>
          <p:cNvPr id="23" name="Cloud Callout 22"/>
          <p:cNvSpPr/>
          <p:nvPr/>
        </p:nvSpPr>
        <p:spPr>
          <a:xfrm>
            <a:off x="3496121" y="304800"/>
            <a:ext cx="1524000" cy="838200"/>
          </a:xfrm>
          <a:prstGeom prst="cloud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3650598" y="454967"/>
            <a:ext cx="1219912" cy="461665"/>
          </a:xfrm>
          <a:prstGeom prst="rect">
            <a:avLst/>
          </a:prstGeom>
          <a:noFill/>
        </p:spPr>
        <p:txBody>
          <a:bodyPr wrap="square" rtlCol="0">
            <a:spAutoFit/>
          </a:bodyPr>
          <a:lstStyle/>
          <a:p>
            <a:pPr algn="ctr"/>
            <a:r>
              <a:rPr lang="en-US" sz="1200" b="1" dirty="0" smtClean="0"/>
              <a:t>THE</a:t>
            </a:r>
          </a:p>
          <a:p>
            <a:pPr algn="ctr"/>
            <a:r>
              <a:rPr lang="en-US" sz="1200" b="1" dirty="0" smtClean="0"/>
              <a:t>SPOKEN WORD</a:t>
            </a:r>
            <a:endParaRPr lang="en-US" sz="1200" b="1" dirty="0"/>
          </a:p>
        </p:txBody>
      </p:sp>
      <p:sp>
        <p:nvSpPr>
          <p:cNvPr id="25" name="TextBox 24"/>
          <p:cNvSpPr txBox="1"/>
          <p:nvPr/>
        </p:nvSpPr>
        <p:spPr>
          <a:xfrm>
            <a:off x="3124200" y="1143000"/>
            <a:ext cx="914400" cy="461665"/>
          </a:xfrm>
          <a:prstGeom prst="rect">
            <a:avLst/>
          </a:prstGeom>
          <a:noFill/>
        </p:spPr>
        <p:txBody>
          <a:bodyPr wrap="square" rtlCol="0">
            <a:spAutoFit/>
          </a:bodyPr>
          <a:lstStyle/>
          <a:p>
            <a:pPr algn="ctr"/>
            <a:r>
              <a:rPr lang="en-US" sz="1200" b="1" dirty="0" smtClean="0"/>
              <a:t>He.1:1-2</a:t>
            </a:r>
          </a:p>
          <a:p>
            <a:pPr algn="ctr"/>
            <a:r>
              <a:rPr lang="en-US" sz="1200" b="1" dirty="0" smtClean="0"/>
              <a:t>GOD</a:t>
            </a:r>
            <a:endParaRPr lang="en-US" sz="1200" b="1" dirty="0"/>
          </a:p>
        </p:txBody>
      </p:sp>
      <p:pic>
        <p:nvPicPr>
          <p:cNvPr id="1026" name="Picture 2" descr="C:\Users\rayc\AppData\Local\Microsoft\Windows\Temporary Internet Files\Content.IE5\FMN8THPE\MC90044483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95800" y="2667000"/>
            <a:ext cx="1333500" cy="2286000"/>
          </a:xfrm>
          <a:prstGeom prst="rect">
            <a:avLst/>
          </a:prstGeom>
          <a:noFill/>
          <a:extLst>
            <a:ext uri="{909E8E84-426E-40DD-AFC4-6F175D3DCCD1}">
              <a14:hiddenFill xmlns:a14="http://schemas.microsoft.com/office/drawing/2010/main">
                <a:solidFill>
                  <a:srgbClr val="FFFFFF"/>
                </a:solidFill>
              </a14:hiddenFill>
            </a:ext>
          </a:extLst>
        </p:spPr>
      </p:pic>
      <p:sp>
        <p:nvSpPr>
          <p:cNvPr id="3" name="Horizontal Scroll 2"/>
          <p:cNvSpPr/>
          <p:nvPr/>
        </p:nvSpPr>
        <p:spPr>
          <a:xfrm>
            <a:off x="4038600" y="4953000"/>
            <a:ext cx="1760969" cy="1447800"/>
          </a:xfrm>
          <a:prstGeom prst="horizontalScroll">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123170" y="5169068"/>
            <a:ext cx="1706130" cy="1015663"/>
          </a:xfrm>
          <a:prstGeom prst="rect">
            <a:avLst/>
          </a:prstGeom>
          <a:noFill/>
        </p:spPr>
        <p:txBody>
          <a:bodyPr wrap="square" rtlCol="0">
            <a:spAutoFit/>
          </a:bodyPr>
          <a:lstStyle/>
          <a:p>
            <a:pPr algn="ctr"/>
            <a:r>
              <a:rPr lang="en-US" sz="1200" b="1" dirty="0" smtClean="0"/>
              <a:t>B&amp;L</a:t>
            </a:r>
          </a:p>
          <a:p>
            <a:pPr algn="ctr"/>
            <a:r>
              <a:rPr lang="en-US" sz="1200" b="1" dirty="0" smtClean="0"/>
              <a:t>Fact Walking, </a:t>
            </a:r>
          </a:p>
          <a:p>
            <a:pPr algn="ctr"/>
            <a:r>
              <a:rPr lang="en-US" sz="1200" b="1" dirty="0" smtClean="0"/>
              <a:t>The Fulfillment of Prophesy</a:t>
            </a:r>
          </a:p>
          <a:p>
            <a:pPr algn="ctr"/>
            <a:r>
              <a:rPr lang="en-US" sz="1200" b="1" dirty="0" smtClean="0"/>
              <a:t>Ti.2:11-14</a:t>
            </a:r>
            <a:endParaRPr lang="en-US" sz="1200" b="1" dirty="0"/>
          </a:p>
        </p:txBody>
      </p:sp>
      <p:sp>
        <p:nvSpPr>
          <p:cNvPr id="8" name="TextBox 7"/>
          <p:cNvSpPr txBox="1"/>
          <p:nvPr/>
        </p:nvSpPr>
        <p:spPr>
          <a:xfrm>
            <a:off x="3284970" y="2680900"/>
            <a:ext cx="1219200" cy="646331"/>
          </a:xfrm>
          <a:prstGeom prst="rect">
            <a:avLst/>
          </a:prstGeom>
          <a:noFill/>
        </p:spPr>
        <p:txBody>
          <a:bodyPr wrap="square" rtlCol="0">
            <a:spAutoFit/>
          </a:bodyPr>
          <a:lstStyle/>
          <a:p>
            <a:pPr algn="ctr"/>
            <a:r>
              <a:rPr lang="en-US" sz="1200" b="1" dirty="0"/>
              <a:t>C</a:t>
            </a:r>
            <a:r>
              <a:rPr lang="en-US" sz="1200" b="1" dirty="0" smtClean="0"/>
              <a:t>hrist</a:t>
            </a:r>
          </a:p>
          <a:p>
            <a:pPr algn="ctr"/>
            <a:r>
              <a:rPr lang="en-US" sz="1200" b="1" dirty="0" smtClean="0"/>
              <a:t>Embodied Word</a:t>
            </a:r>
          </a:p>
          <a:p>
            <a:pPr algn="ctr"/>
            <a:r>
              <a:rPr lang="en-US" sz="1200" b="1" dirty="0" smtClean="0"/>
              <a:t>Jn.1:1-4,14,17</a:t>
            </a:r>
            <a:endParaRPr lang="en-US" sz="1200" b="1" dirty="0"/>
          </a:p>
        </p:txBody>
      </p:sp>
      <p:cxnSp>
        <p:nvCxnSpPr>
          <p:cNvPr id="12" name="Straight Arrow Connector 11"/>
          <p:cNvCxnSpPr>
            <a:stCxn id="25" idx="2"/>
            <a:endCxn id="8" idx="0"/>
          </p:cNvCxnSpPr>
          <p:nvPr/>
        </p:nvCxnSpPr>
        <p:spPr>
          <a:xfrm>
            <a:off x="3581400" y="1604665"/>
            <a:ext cx="313170" cy="10762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6324600" y="1524000"/>
            <a:ext cx="1066800" cy="646331"/>
          </a:xfrm>
          <a:prstGeom prst="rect">
            <a:avLst/>
          </a:prstGeom>
          <a:noFill/>
        </p:spPr>
        <p:txBody>
          <a:bodyPr wrap="square" rtlCol="0">
            <a:spAutoFit/>
          </a:bodyPr>
          <a:lstStyle/>
          <a:p>
            <a:pPr algn="ctr"/>
            <a:r>
              <a:rPr lang="en-US" sz="1200" b="1" dirty="0" smtClean="0"/>
              <a:t>Holy Spirit</a:t>
            </a:r>
          </a:p>
          <a:p>
            <a:pPr algn="ctr"/>
            <a:r>
              <a:rPr lang="en-US" sz="1200" b="1" dirty="0" smtClean="0"/>
              <a:t>Jn.14:23-26</a:t>
            </a:r>
          </a:p>
          <a:p>
            <a:pPr algn="ctr"/>
            <a:r>
              <a:rPr lang="en-US" sz="1200" b="1" dirty="0" smtClean="0"/>
              <a:t>Jn.16:7-11</a:t>
            </a:r>
            <a:endParaRPr lang="en-US" sz="1200" b="1" dirty="0"/>
          </a:p>
        </p:txBody>
      </p:sp>
      <p:cxnSp>
        <p:nvCxnSpPr>
          <p:cNvPr id="10" name="Straight Arrow Connector 9"/>
          <p:cNvCxnSpPr>
            <a:stCxn id="1026" idx="0"/>
            <a:endCxn id="2" idx="1"/>
          </p:cNvCxnSpPr>
          <p:nvPr/>
        </p:nvCxnSpPr>
        <p:spPr>
          <a:xfrm flipV="1">
            <a:off x="5162550" y="1847166"/>
            <a:ext cx="1162050" cy="8198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Horizontal Scroll 13"/>
          <p:cNvSpPr/>
          <p:nvPr/>
        </p:nvSpPr>
        <p:spPr>
          <a:xfrm>
            <a:off x="7543800" y="1332243"/>
            <a:ext cx="1066800" cy="1017173"/>
          </a:xfrm>
          <a:prstGeom prst="horizontalScroll">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057900" y="2994239"/>
            <a:ext cx="1215537" cy="646331"/>
          </a:xfrm>
          <a:prstGeom prst="rect">
            <a:avLst/>
          </a:prstGeom>
        </p:spPr>
        <p:txBody>
          <a:bodyPr wrap="square">
            <a:spAutoFit/>
          </a:bodyPr>
          <a:lstStyle/>
          <a:p>
            <a:pPr algn="ctr"/>
            <a:r>
              <a:rPr lang="en-US" sz="1200" b="1" dirty="0" smtClean="0"/>
              <a:t>The Apostles</a:t>
            </a:r>
          </a:p>
          <a:p>
            <a:pPr algn="ctr"/>
            <a:r>
              <a:rPr lang="en-US" sz="1200" b="1" dirty="0" smtClean="0"/>
              <a:t>Jn.16:13</a:t>
            </a:r>
          </a:p>
          <a:p>
            <a:pPr algn="ctr"/>
            <a:r>
              <a:rPr lang="en-US" sz="1200" b="1" dirty="0" smtClean="0"/>
              <a:t>2 Co.5:11-21</a:t>
            </a:r>
            <a:endParaRPr lang="en-US" sz="1200" b="1" dirty="0"/>
          </a:p>
        </p:txBody>
      </p:sp>
      <p:sp>
        <p:nvSpPr>
          <p:cNvPr id="16" name="TextBox 15"/>
          <p:cNvSpPr txBox="1"/>
          <p:nvPr/>
        </p:nvSpPr>
        <p:spPr>
          <a:xfrm>
            <a:off x="7620000" y="1477834"/>
            <a:ext cx="990600" cy="646331"/>
          </a:xfrm>
          <a:prstGeom prst="rect">
            <a:avLst/>
          </a:prstGeom>
          <a:noFill/>
        </p:spPr>
        <p:txBody>
          <a:bodyPr wrap="square" rtlCol="0">
            <a:spAutoFit/>
          </a:bodyPr>
          <a:lstStyle/>
          <a:p>
            <a:pPr algn="ctr"/>
            <a:r>
              <a:rPr lang="en-US" sz="1200" b="1" dirty="0" smtClean="0"/>
              <a:t>A.D.B.R.</a:t>
            </a:r>
          </a:p>
          <a:p>
            <a:pPr algn="ctr"/>
            <a:r>
              <a:rPr lang="en-US" sz="1200" b="1" dirty="0" smtClean="0"/>
              <a:t>Fact Talking</a:t>
            </a:r>
          </a:p>
          <a:p>
            <a:pPr algn="ctr"/>
            <a:r>
              <a:rPr lang="en-US" sz="1200" b="1" dirty="0" smtClean="0"/>
              <a:t>Jn.15:26-27</a:t>
            </a:r>
            <a:endParaRPr lang="en-US" sz="1200" b="1" dirty="0"/>
          </a:p>
        </p:txBody>
      </p:sp>
      <p:sp>
        <p:nvSpPr>
          <p:cNvPr id="17" name="Horizontal Scroll 16"/>
          <p:cNvSpPr/>
          <p:nvPr/>
        </p:nvSpPr>
        <p:spPr>
          <a:xfrm>
            <a:off x="7151914" y="2539663"/>
            <a:ext cx="1687286" cy="1575137"/>
          </a:xfrm>
          <a:prstGeom prst="horizontalScroll">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7162800" y="2711130"/>
            <a:ext cx="1687286" cy="1508105"/>
          </a:xfrm>
          <a:prstGeom prst="rect">
            <a:avLst/>
          </a:prstGeom>
        </p:spPr>
        <p:txBody>
          <a:bodyPr wrap="square">
            <a:spAutoFit/>
          </a:bodyPr>
          <a:lstStyle/>
          <a:p>
            <a:pPr algn="ctr"/>
            <a:r>
              <a:rPr lang="en-US" sz="1200" b="1" dirty="0" smtClean="0"/>
              <a:t>A.D.B.R.</a:t>
            </a:r>
          </a:p>
          <a:p>
            <a:pPr algn="ctr"/>
            <a:r>
              <a:rPr lang="en-US" sz="1200" b="1" dirty="0" smtClean="0"/>
              <a:t>Fact Talking &amp;</a:t>
            </a:r>
          </a:p>
          <a:p>
            <a:pPr algn="ctr"/>
            <a:r>
              <a:rPr lang="en-US" sz="1200" b="1" dirty="0" smtClean="0"/>
              <a:t>Faith Walking</a:t>
            </a:r>
          </a:p>
          <a:p>
            <a:pPr algn="ctr"/>
            <a:r>
              <a:rPr lang="en-US" sz="1200" b="1" dirty="0" smtClean="0"/>
              <a:t>Ac.2:14-47</a:t>
            </a:r>
          </a:p>
          <a:p>
            <a:pPr algn="ctr"/>
            <a:r>
              <a:rPr lang="en-US" sz="1200" b="1" dirty="0" smtClean="0"/>
              <a:t>Fruit Producing</a:t>
            </a:r>
          </a:p>
          <a:p>
            <a:pPr algn="ctr"/>
            <a:r>
              <a:rPr lang="en-US" sz="1200" b="1" dirty="0" smtClean="0"/>
              <a:t>Mk.16:15,16</a:t>
            </a:r>
          </a:p>
          <a:p>
            <a:pPr algn="ctr"/>
            <a:endParaRPr lang="en-US" sz="1000" dirty="0" smtClean="0"/>
          </a:p>
          <a:p>
            <a:pPr algn="ctr"/>
            <a:endParaRPr lang="en-US" sz="1000" dirty="0"/>
          </a:p>
        </p:txBody>
      </p:sp>
      <p:cxnSp>
        <p:nvCxnSpPr>
          <p:cNvPr id="26" name="Straight Arrow Connector 25"/>
          <p:cNvCxnSpPr>
            <a:stCxn id="2" idx="2"/>
            <a:endCxn id="6" idx="0"/>
          </p:cNvCxnSpPr>
          <p:nvPr/>
        </p:nvCxnSpPr>
        <p:spPr>
          <a:xfrm flipH="1">
            <a:off x="6665669" y="2170331"/>
            <a:ext cx="192331" cy="8239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Slide Number Placeholder 21"/>
          <p:cNvSpPr>
            <a:spLocks noGrp="1"/>
          </p:cNvSpPr>
          <p:nvPr>
            <p:ph type="sldNum" sz="quarter" idx="12"/>
          </p:nvPr>
        </p:nvSpPr>
        <p:spPr/>
        <p:txBody>
          <a:bodyPr/>
          <a:lstStyle/>
          <a:p>
            <a:fld id="{C1325786-9E56-4ACA-B9D1-E5C12C716F12}" type="slidenum">
              <a:rPr lang="en-US" smtClean="0"/>
              <a:t>6</a:t>
            </a:fld>
            <a:endParaRPr lang="en-US"/>
          </a:p>
        </p:txBody>
      </p:sp>
    </p:spTree>
    <p:extLst>
      <p:ext uri="{BB962C8B-B14F-4D97-AF65-F5344CB8AC3E}">
        <p14:creationId xmlns:p14="http://schemas.microsoft.com/office/powerpoint/2010/main" val="20790623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smtClean="0"/>
              <a:t>CHRIST HAS ALL POWER AND AUTHORITY</a:t>
            </a:r>
            <a:br>
              <a:rPr lang="en-US" dirty="0" smtClean="0"/>
            </a:br>
            <a:r>
              <a:rPr lang="en-US" dirty="0" smtClean="0"/>
              <a:t>IN HEAVEN AND ON EARTH</a:t>
            </a:r>
            <a:endParaRPr lang="en-US" dirty="0"/>
          </a:p>
        </p:txBody>
      </p:sp>
      <p:sp>
        <p:nvSpPr>
          <p:cNvPr id="3" name="Content Placeholder 2"/>
          <p:cNvSpPr>
            <a:spLocks noGrp="1"/>
          </p:cNvSpPr>
          <p:nvPr>
            <p:ph idx="1"/>
          </p:nvPr>
        </p:nvSpPr>
        <p:spPr>
          <a:xfrm>
            <a:off x="3733800" y="228601"/>
            <a:ext cx="4953000" cy="457199"/>
          </a:xfrm>
        </p:spPr>
        <p:txBody>
          <a:bodyPr>
            <a:normAutofit fontScale="85000" lnSpcReduction="20000"/>
          </a:bodyPr>
          <a:lstStyle/>
          <a:p>
            <a:pPr marL="0" indent="0" algn="ctr">
              <a:buNone/>
            </a:pPr>
            <a:r>
              <a:rPr lang="en-US" dirty="0" smtClean="0"/>
              <a:t>The Kingdom of God / Heaven</a:t>
            </a:r>
            <a:endParaRPr lang="en-US" dirty="0"/>
          </a:p>
        </p:txBody>
      </p:sp>
      <p:sp>
        <p:nvSpPr>
          <p:cNvPr id="4" name="Text Placeholder 3"/>
          <p:cNvSpPr>
            <a:spLocks noGrp="1"/>
          </p:cNvSpPr>
          <p:nvPr>
            <p:ph type="body" sz="half" idx="2"/>
          </p:nvPr>
        </p:nvSpPr>
        <p:spPr>
          <a:xfrm>
            <a:off x="457200" y="1435100"/>
            <a:ext cx="3200400" cy="4691063"/>
          </a:xfrm>
        </p:spPr>
        <p:txBody>
          <a:bodyPr>
            <a:normAutofit fontScale="92500"/>
          </a:bodyPr>
          <a:lstStyle/>
          <a:p>
            <a:r>
              <a:rPr lang="en-US" b="1" dirty="0" smtClean="0"/>
              <a:t>Acts </a:t>
            </a:r>
            <a:r>
              <a:rPr lang="en-US" b="1" dirty="0"/>
              <a:t>2:16</a:t>
            </a:r>
            <a:r>
              <a:rPr lang="en-US" dirty="0"/>
              <a:t>  but this is that which hath been spoken through the prophet Joel: </a:t>
            </a:r>
          </a:p>
          <a:p>
            <a:r>
              <a:rPr lang="en-US" dirty="0" smtClean="0"/>
              <a:t>Acts </a:t>
            </a:r>
            <a:r>
              <a:rPr lang="en-US" dirty="0"/>
              <a:t>2:17  And it shall be in the </a:t>
            </a:r>
            <a:r>
              <a:rPr lang="en-US" b="1" i="1" dirty="0"/>
              <a:t>last days,</a:t>
            </a:r>
            <a:r>
              <a:rPr lang="en-US" dirty="0"/>
              <a:t> </a:t>
            </a:r>
            <a:r>
              <a:rPr lang="en-US" dirty="0" err="1"/>
              <a:t>saith</a:t>
            </a:r>
            <a:r>
              <a:rPr lang="en-US" dirty="0"/>
              <a:t> God, I will pour forth of My Spirit upon all flesh: And your sons and your daughters shall prophesy, And your young men shall see visions, And your old men shall dream dreams: </a:t>
            </a:r>
          </a:p>
          <a:p>
            <a:r>
              <a:rPr lang="en-US" dirty="0" smtClean="0"/>
              <a:t>Acts </a:t>
            </a:r>
            <a:r>
              <a:rPr lang="en-US" dirty="0"/>
              <a:t>2:18  Yea and on My servants and on My handmaidens in those days Will I pour forth of My Spirit; and they shall prophesy. </a:t>
            </a:r>
          </a:p>
          <a:p>
            <a:r>
              <a:rPr lang="en-US" dirty="0" smtClean="0"/>
              <a:t>Acts </a:t>
            </a:r>
            <a:r>
              <a:rPr lang="en-US" dirty="0"/>
              <a:t>2:19  And I will show wonders in the heaven above, And signs on the earth beneath; Blood, and fire, and vapor of smoke: </a:t>
            </a:r>
          </a:p>
          <a:p>
            <a:r>
              <a:rPr lang="en-US" dirty="0" smtClean="0"/>
              <a:t>Acts </a:t>
            </a:r>
            <a:r>
              <a:rPr lang="en-US" dirty="0"/>
              <a:t>2:20  The sun shall be turned into darkness, And the moon into blood, Before the day of the Lord come, That great and notable </a:t>
            </a:r>
            <a:r>
              <a:rPr lang="en-US" i="1" dirty="0"/>
              <a:t>day</a:t>
            </a:r>
            <a:r>
              <a:rPr lang="en-US" dirty="0"/>
              <a:t>. </a:t>
            </a:r>
          </a:p>
          <a:p>
            <a:r>
              <a:rPr lang="en-US" dirty="0" smtClean="0"/>
              <a:t>Acts </a:t>
            </a:r>
            <a:r>
              <a:rPr lang="en-US" dirty="0"/>
              <a:t>2:21  And it shall be, that whosoever shall call on the name of the Lord shall be saved. </a:t>
            </a:r>
          </a:p>
          <a:p>
            <a:endParaRPr lang="en-US" dirty="0"/>
          </a:p>
        </p:txBody>
      </p:sp>
      <p:sp>
        <p:nvSpPr>
          <p:cNvPr id="6" name="Isosceles Triangle 5"/>
          <p:cNvSpPr/>
          <p:nvPr/>
        </p:nvSpPr>
        <p:spPr>
          <a:xfrm>
            <a:off x="3962400" y="1219200"/>
            <a:ext cx="4572000" cy="4495800"/>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905500" y="859580"/>
            <a:ext cx="685800" cy="369332"/>
          </a:xfrm>
          <a:prstGeom prst="rect">
            <a:avLst/>
          </a:prstGeom>
          <a:noFill/>
        </p:spPr>
        <p:txBody>
          <a:bodyPr wrap="square" rtlCol="0">
            <a:spAutoFit/>
          </a:bodyPr>
          <a:lstStyle/>
          <a:p>
            <a:r>
              <a:rPr lang="en-US" dirty="0" smtClean="0"/>
              <a:t>GOD</a:t>
            </a:r>
            <a:endParaRPr lang="en-US" dirty="0"/>
          </a:p>
        </p:txBody>
      </p:sp>
      <p:sp>
        <p:nvSpPr>
          <p:cNvPr id="8" name="TextBox 7"/>
          <p:cNvSpPr txBox="1"/>
          <p:nvPr/>
        </p:nvSpPr>
        <p:spPr>
          <a:xfrm>
            <a:off x="4038600" y="5060854"/>
            <a:ext cx="914400" cy="646331"/>
          </a:xfrm>
          <a:prstGeom prst="rect">
            <a:avLst/>
          </a:prstGeom>
          <a:noFill/>
        </p:spPr>
        <p:txBody>
          <a:bodyPr wrap="square" rtlCol="0">
            <a:spAutoFit/>
          </a:bodyPr>
          <a:lstStyle/>
          <a:p>
            <a:pPr algn="ctr"/>
            <a:r>
              <a:rPr lang="en-US" dirty="0" smtClean="0"/>
              <a:t>THE FATHER</a:t>
            </a:r>
            <a:endParaRPr lang="en-US" dirty="0"/>
          </a:p>
        </p:txBody>
      </p:sp>
      <p:sp>
        <p:nvSpPr>
          <p:cNvPr id="9" name="TextBox 8"/>
          <p:cNvSpPr txBox="1"/>
          <p:nvPr/>
        </p:nvSpPr>
        <p:spPr>
          <a:xfrm>
            <a:off x="5791200" y="1447800"/>
            <a:ext cx="914400" cy="646331"/>
          </a:xfrm>
          <a:prstGeom prst="rect">
            <a:avLst/>
          </a:prstGeom>
          <a:noFill/>
        </p:spPr>
        <p:txBody>
          <a:bodyPr wrap="square" rtlCol="0">
            <a:spAutoFit/>
          </a:bodyPr>
          <a:lstStyle/>
          <a:p>
            <a:pPr algn="ctr"/>
            <a:r>
              <a:rPr lang="en-US" dirty="0" smtClean="0"/>
              <a:t>THE SON</a:t>
            </a:r>
            <a:endParaRPr lang="en-US" dirty="0"/>
          </a:p>
        </p:txBody>
      </p:sp>
      <p:sp>
        <p:nvSpPr>
          <p:cNvPr id="10" name="TextBox 9"/>
          <p:cNvSpPr txBox="1"/>
          <p:nvPr/>
        </p:nvSpPr>
        <p:spPr>
          <a:xfrm>
            <a:off x="7478486" y="4897848"/>
            <a:ext cx="940526" cy="923330"/>
          </a:xfrm>
          <a:prstGeom prst="rect">
            <a:avLst/>
          </a:prstGeom>
          <a:noFill/>
        </p:spPr>
        <p:txBody>
          <a:bodyPr wrap="square" rtlCol="0">
            <a:spAutoFit/>
          </a:bodyPr>
          <a:lstStyle/>
          <a:p>
            <a:pPr algn="ctr"/>
            <a:r>
              <a:rPr lang="en-US" dirty="0" smtClean="0"/>
              <a:t>HIS </a:t>
            </a:r>
          </a:p>
          <a:p>
            <a:pPr algn="ctr"/>
            <a:r>
              <a:rPr lang="en-US" dirty="0" smtClean="0"/>
              <a:t>HOLY</a:t>
            </a:r>
          </a:p>
          <a:p>
            <a:pPr algn="ctr"/>
            <a:r>
              <a:rPr lang="en-US" dirty="0" smtClean="0"/>
              <a:t>SPIRIT </a:t>
            </a:r>
            <a:endParaRPr lang="en-US" dirty="0"/>
          </a:p>
        </p:txBody>
      </p:sp>
      <p:cxnSp>
        <p:nvCxnSpPr>
          <p:cNvPr id="12" name="Straight Connector 11"/>
          <p:cNvCxnSpPr>
            <a:stCxn id="9" idx="2"/>
          </p:cNvCxnSpPr>
          <p:nvPr/>
        </p:nvCxnSpPr>
        <p:spPr>
          <a:xfrm flipH="1">
            <a:off x="6228862" y="2094131"/>
            <a:ext cx="19538" cy="1945837"/>
          </a:xfrm>
          <a:prstGeom prst="line">
            <a:avLst/>
          </a:prstGeom>
          <a:ln>
            <a:solidFill>
              <a:schemeClr val="tx2">
                <a:lumMod val="60000"/>
                <a:lumOff val="40000"/>
              </a:schemeClr>
            </a:solidFill>
          </a:ln>
          <a:effectLst>
            <a:glow rad="1397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8" idx="3"/>
          </p:cNvCxnSpPr>
          <p:nvPr/>
        </p:nvCxnSpPr>
        <p:spPr>
          <a:xfrm flipV="1">
            <a:off x="4953000" y="3962400"/>
            <a:ext cx="1275862" cy="1421620"/>
          </a:xfrm>
          <a:prstGeom prst="line">
            <a:avLst/>
          </a:prstGeom>
          <a:ln>
            <a:solidFill>
              <a:schemeClr val="tx2"/>
            </a:solidFill>
          </a:ln>
          <a:effectLst>
            <a:glow rad="1016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0" idx="1"/>
          </p:cNvCxnSpPr>
          <p:nvPr/>
        </p:nvCxnSpPr>
        <p:spPr>
          <a:xfrm flipH="1" flipV="1">
            <a:off x="6248400" y="3962400"/>
            <a:ext cx="1230086" cy="1397113"/>
          </a:xfrm>
          <a:prstGeom prst="line">
            <a:avLst/>
          </a:prstGeom>
          <a:ln>
            <a:solidFill>
              <a:schemeClr val="tx2">
                <a:lumMod val="60000"/>
                <a:lumOff val="40000"/>
              </a:schemeClr>
            </a:solidFill>
          </a:ln>
          <a:effectLst>
            <a:glow rad="1016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905500" y="3777734"/>
            <a:ext cx="685800" cy="369332"/>
          </a:xfrm>
          <a:prstGeom prst="rect">
            <a:avLst/>
          </a:prstGeom>
          <a:noFill/>
        </p:spPr>
        <p:txBody>
          <a:bodyPr wrap="square" rtlCol="0">
            <a:spAutoFit/>
          </a:bodyPr>
          <a:lstStyle/>
          <a:p>
            <a:pPr algn="ctr"/>
            <a:r>
              <a:rPr lang="en-US" dirty="0" smtClean="0"/>
              <a:t>ONE</a:t>
            </a:r>
            <a:endParaRPr lang="en-US" dirty="0"/>
          </a:p>
        </p:txBody>
      </p:sp>
      <p:sp>
        <p:nvSpPr>
          <p:cNvPr id="11" name="Slide Number Placeholder 10"/>
          <p:cNvSpPr>
            <a:spLocks noGrp="1"/>
          </p:cNvSpPr>
          <p:nvPr>
            <p:ph type="sldNum" sz="quarter" idx="12"/>
          </p:nvPr>
        </p:nvSpPr>
        <p:spPr/>
        <p:txBody>
          <a:bodyPr/>
          <a:lstStyle/>
          <a:p>
            <a:fld id="{700F4964-3BB7-4CBA-A6D5-188D42248123}" type="slidenum">
              <a:rPr lang="en-US" smtClean="0"/>
              <a:t>7</a:t>
            </a:fld>
            <a:endParaRPr lang="en-US"/>
          </a:p>
        </p:txBody>
      </p:sp>
    </p:spTree>
    <p:extLst>
      <p:ext uri="{BB962C8B-B14F-4D97-AF65-F5344CB8AC3E}">
        <p14:creationId xmlns:p14="http://schemas.microsoft.com/office/powerpoint/2010/main" val="948994174"/>
      </p:ext>
    </p:extLst>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HOW CAN ONE OBEY THE GOSPEL?</a:t>
            </a:r>
            <a:br>
              <a:rPr lang="en-US" b="1" dirty="0"/>
            </a:br>
            <a:r>
              <a:rPr lang="en-US" sz="2400" b="1" dirty="0"/>
              <a:t>Romans 6:3-6</a:t>
            </a:r>
            <a:endParaRPr lang="en-US" b="1" dirty="0"/>
          </a:p>
        </p:txBody>
      </p:sp>
      <p:pic>
        <p:nvPicPr>
          <p:cNvPr id="1026" name="Picture 2" descr="C:\Users\rayc\AppData\Local\Microsoft\Windows\INetCache\IE\1UZ3917C\jesus_cross_by_hassified-d4adf88[1].jpg"/>
          <p:cNvPicPr>
            <a:picLocks noGrp="1" noChangeAspect="1" noChangeArrowheads="1"/>
          </p:cNvPicPr>
          <p:nvPr>
            <p:ph idx="1"/>
          </p:nvPr>
        </p:nvPicPr>
        <p:blipFill>
          <a:blip r:embed="rId4" cstate="print">
            <a:extLst>
              <a:ext uri="{28A0092B-C50C-407E-A947-70E740481C1C}">
                <a14:useLocalDpi xmlns:a14="http://schemas.microsoft.com/office/drawing/2010/main" val="0"/>
              </a:ext>
            </a:extLst>
          </a:blip>
          <a:srcRect/>
          <a:stretch>
            <a:fillRect/>
          </a:stretch>
        </p:blipFill>
        <p:spPr bwMode="auto">
          <a:xfrm>
            <a:off x="381000" y="1752600"/>
            <a:ext cx="1371600" cy="205739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09600" y="3810000"/>
            <a:ext cx="838200" cy="369332"/>
          </a:xfrm>
          <a:prstGeom prst="rect">
            <a:avLst/>
          </a:prstGeom>
          <a:noFill/>
        </p:spPr>
        <p:txBody>
          <a:bodyPr wrap="square" rtlCol="0">
            <a:spAutoFit/>
          </a:bodyPr>
          <a:lstStyle/>
          <a:p>
            <a:pPr algn="ctr"/>
            <a:r>
              <a:rPr lang="en-US" b="1" dirty="0" smtClean="0"/>
              <a:t>DEATH</a:t>
            </a:r>
            <a:endParaRPr lang="en-US" b="1" dirty="0"/>
          </a:p>
        </p:txBody>
      </p:sp>
      <p:pic>
        <p:nvPicPr>
          <p:cNvPr id="1027" name="Picture 3" descr="C:\Users\rayc\AppData\Local\Microsoft\Windows\INetCache\IE\1UZ3917C\Jesus-is-risen-Empty-Tomb-Coloring-Page[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76600" y="4117776"/>
            <a:ext cx="1752601" cy="167342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276600" y="5791199"/>
            <a:ext cx="1600200" cy="369332"/>
          </a:xfrm>
          <a:prstGeom prst="rect">
            <a:avLst/>
          </a:prstGeom>
          <a:noFill/>
        </p:spPr>
        <p:txBody>
          <a:bodyPr wrap="square" rtlCol="0">
            <a:spAutoFit/>
          </a:bodyPr>
          <a:lstStyle/>
          <a:p>
            <a:pPr algn="ctr"/>
            <a:r>
              <a:rPr lang="en-US" b="1" dirty="0" smtClean="0"/>
              <a:t>BURIAL</a:t>
            </a:r>
            <a:endParaRPr lang="en-US" b="1" dirty="0"/>
          </a:p>
        </p:txBody>
      </p:sp>
      <p:sp>
        <p:nvSpPr>
          <p:cNvPr id="6" name="TextBox 5"/>
          <p:cNvSpPr txBox="1"/>
          <p:nvPr/>
        </p:nvSpPr>
        <p:spPr>
          <a:xfrm>
            <a:off x="294961" y="4707764"/>
            <a:ext cx="2819400" cy="1277273"/>
          </a:xfrm>
          <a:prstGeom prst="rect">
            <a:avLst/>
          </a:prstGeom>
          <a:noFill/>
        </p:spPr>
        <p:txBody>
          <a:bodyPr wrap="square" rtlCol="0">
            <a:spAutoFit/>
          </a:bodyPr>
          <a:lstStyle/>
          <a:p>
            <a:r>
              <a:rPr lang="en-US" sz="1100" b="1" dirty="0"/>
              <a:t>Rom 6:3</a:t>
            </a:r>
            <a:r>
              <a:rPr lang="en-US" sz="1100" dirty="0"/>
              <a:t>  Do you not know that as many of us as were </a:t>
            </a:r>
            <a:r>
              <a:rPr lang="en-US" sz="1100" b="1" u="sng" dirty="0"/>
              <a:t>baptized into </a:t>
            </a:r>
            <a:r>
              <a:rPr lang="en-US" sz="1100" dirty="0"/>
              <a:t>Jesus Christ were </a:t>
            </a:r>
            <a:r>
              <a:rPr lang="en-US" sz="1100" b="1" u="sng" dirty="0"/>
              <a:t>baptized into </a:t>
            </a:r>
            <a:r>
              <a:rPr lang="en-US" sz="1100" dirty="0"/>
              <a:t>His death? </a:t>
            </a:r>
            <a:r>
              <a:rPr lang="en-US" sz="1100" dirty="0" smtClean="0"/>
              <a:t>Rom </a:t>
            </a:r>
            <a:r>
              <a:rPr lang="en-US" sz="1100" dirty="0"/>
              <a:t>6:4  Therefore we were </a:t>
            </a:r>
            <a:r>
              <a:rPr lang="en-US" sz="1100" b="1" u="sng" dirty="0"/>
              <a:t>buried</a:t>
            </a:r>
            <a:r>
              <a:rPr lang="en-US" sz="1100" dirty="0"/>
              <a:t> with Him </a:t>
            </a:r>
            <a:r>
              <a:rPr lang="en-US" sz="1100" b="1" u="sng" dirty="0"/>
              <a:t>by baptism into death</a:t>
            </a:r>
            <a:r>
              <a:rPr lang="en-US" sz="1100" dirty="0"/>
              <a:t>, so that as Christ was raised up from </a:t>
            </a:r>
            <a:r>
              <a:rPr lang="en-US" sz="1100" i="1" dirty="0"/>
              <a:t>the</a:t>
            </a:r>
            <a:r>
              <a:rPr lang="en-US" sz="1100" dirty="0"/>
              <a:t> dead by the glory of the Father; </a:t>
            </a:r>
            <a:r>
              <a:rPr lang="en-US" sz="1100" b="1" u="sng" dirty="0"/>
              <a:t>even so </a:t>
            </a:r>
            <a:r>
              <a:rPr lang="en-US" sz="1100" dirty="0"/>
              <a:t>we also should </a:t>
            </a:r>
            <a:r>
              <a:rPr lang="en-US" sz="1100" b="1" u="sng" dirty="0"/>
              <a:t>walk</a:t>
            </a:r>
            <a:r>
              <a:rPr lang="en-US" sz="1100" dirty="0"/>
              <a:t> in newness of life. </a:t>
            </a:r>
            <a:endParaRPr lang="en-US" sz="1100" b="1" i="1" u="sng" dirty="0"/>
          </a:p>
        </p:txBody>
      </p:sp>
      <p:pic>
        <p:nvPicPr>
          <p:cNvPr id="1029" name="Picture 5" descr="C:\Users\rayc\AppData\Local\Microsoft\Windows\INetCache\IE\1UZ3917C\cloud-296440_640[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76950" y="1773095"/>
            <a:ext cx="2400300" cy="1483009"/>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6248400" y="3963888"/>
            <a:ext cx="1981200" cy="369332"/>
          </a:xfrm>
          <a:prstGeom prst="rect">
            <a:avLst/>
          </a:prstGeom>
          <a:noFill/>
        </p:spPr>
        <p:txBody>
          <a:bodyPr wrap="square" rtlCol="0">
            <a:spAutoFit/>
          </a:bodyPr>
          <a:lstStyle/>
          <a:p>
            <a:pPr algn="ctr"/>
            <a:r>
              <a:rPr lang="en-US" b="1" dirty="0" smtClean="0"/>
              <a:t>RESURRECTION</a:t>
            </a:r>
            <a:endParaRPr lang="en-US" b="1" dirty="0"/>
          </a:p>
        </p:txBody>
      </p:sp>
      <p:sp>
        <p:nvSpPr>
          <p:cNvPr id="8" name="Down Arrow 7"/>
          <p:cNvSpPr/>
          <p:nvPr/>
        </p:nvSpPr>
        <p:spPr>
          <a:xfrm rot="18679010">
            <a:off x="2429993" y="2703860"/>
            <a:ext cx="187369" cy="1828800"/>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9" name="Up Arrow 8"/>
          <p:cNvSpPr/>
          <p:nvPr/>
        </p:nvSpPr>
        <p:spPr>
          <a:xfrm rot="2468463">
            <a:off x="5858944" y="3082256"/>
            <a:ext cx="185594" cy="1544496"/>
          </a:xfrm>
          <a:prstGeom prst="upArrow">
            <a:avLst/>
          </a:prstGeom>
          <a:effectLst>
            <a:glow rad="228600">
              <a:schemeClr val="accent6">
                <a:satMod val="175000"/>
                <a:alpha val="40000"/>
              </a:schemeClr>
            </a:glow>
            <a:outerShdw blurRad="40000" dist="20000" dir="5400000" rotWithShape="0">
              <a:srgbClr val="000000">
                <a:alpha val="38000"/>
              </a:srgbClr>
            </a:outerShdw>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dirty="0"/>
          </a:p>
        </p:txBody>
      </p:sp>
      <p:pic>
        <p:nvPicPr>
          <p:cNvPr id="2050" name="Picture 2" descr="C:\Users\rayc\AppData\Local\Microsoft\Windows\INetCache\IE\463TT4JP\2979[1].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84348" y="3183764"/>
            <a:ext cx="1476375" cy="15240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rayc\AppData\Local\Microsoft\Windows\INetCache\IE\1UZ3917C\cross-303234_640[1].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362200" y="1637474"/>
            <a:ext cx="752161" cy="161863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6076950" y="4707764"/>
            <a:ext cx="2457450" cy="1600438"/>
          </a:xfrm>
          <a:prstGeom prst="rect">
            <a:avLst/>
          </a:prstGeom>
          <a:noFill/>
        </p:spPr>
        <p:txBody>
          <a:bodyPr wrap="square" rtlCol="0">
            <a:spAutoFit/>
          </a:bodyPr>
          <a:lstStyle/>
          <a:p>
            <a:r>
              <a:rPr lang="en-US" sz="1000" b="1" dirty="0"/>
              <a:t>Rom 6:5  </a:t>
            </a:r>
            <a:r>
              <a:rPr lang="en-US" sz="1100" b="1" u="sng" dirty="0"/>
              <a:t>For if </a:t>
            </a:r>
            <a:r>
              <a:rPr lang="en-US" sz="1100" dirty="0"/>
              <a:t>we have been joined together </a:t>
            </a:r>
            <a:r>
              <a:rPr lang="en-US" sz="1100" b="1" u="sng" dirty="0"/>
              <a:t>in the likeness </a:t>
            </a:r>
            <a:r>
              <a:rPr lang="en-US" sz="1100" dirty="0"/>
              <a:t>of His death, we shall also be </a:t>
            </a:r>
            <a:r>
              <a:rPr lang="en-US" sz="1100" b="1" i="1" u="sng" dirty="0"/>
              <a:t>in the likeness</a:t>
            </a:r>
            <a:r>
              <a:rPr lang="en-US" sz="1100" b="1" u="sng" dirty="0"/>
              <a:t> </a:t>
            </a:r>
            <a:r>
              <a:rPr lang="en-US" sz="1100" dirty="0"/>
              <a:t>of His resurrection; Rom 6:6  </a:t>
            </a:r>
            <a:r>
              <a:rPr lang="en-US" sz="1100" b="1" u="sng" dirty="0"/>
              <a:t>knowing this</a:t>
            </a:r>
            <a:r>
              <a:rPr lang="en-US" sz="1100" dirty="0"/>
              <a:t>, that our old man is </a:t>
            </a:r>
            <a:r>
              <a:rPr lang="en-US" sz="1100" b="1" u="sng" dirty="0"/>
              <a:t>crucified</a:t>
            </a:r>
            <a:r>
              <a:rPr lang="en-US" sz="1100" dirty="0"/>
              <a:t> with </a:t>
            </a:r>
            <a:r>
              <a:rPr lang="en-US" sz="1100" i="1" dirty="0"/>
              <a:t>Him</a:t>
            </a:r>
            <a:r>
              <a:rPr lang="en-US" sz="1100" dirty="0"/>
              <a:t> in order that the body of sin might be </a:t>
            </a:r>
            <a:r>
              <a:rPr lang="en-US" sz="1100" b="1" u="sng" dirty="0"/>
              <a:t>destroyed</a:t>
            </a:r>
            <a:r>
              <a:rPr lang="en-US" sz="1100" dirty="0"/>
              <a:t>, that </a:t>
            </a:r>
            <a:r>
              <a:rPr lang="en-US" sz="1100" b="1" u="sng" dirty="0"/>
              <a:t>from now on </a:t>
            </a:r>
            <a:r>
              <a:rPr lang="en-US" sz="1100" dirty="0"/>
              <a:t>we should not serve sin. </a:t>
            </a:r>
          </a:p>
          <a:p>
            <a:endParaRPr lang="en-US" sz="1000" dirty="0"/>
          </a:p>
        </p:txBody>
      </p:sp>
      <p:sp>
        <p:nvSpPr>
          <p:cNvPr id="13" name="TextBox 12"/>
          <p:cNvSpPr txBox="1"/>
          <p:nvPr/>
        </p:nvSpPr>
        <p:spPr>
          <a:xfrm>
            <a:off x="2442938" y="3255293"/>
            <a:ext cx="590684" cy="215444"/>
          </a:xfrm>
          <a:prstGeom prst="rect">
            <a:avLst/>
          </a:prstGeom>
          <a:noFill/>
        </p:spPr>
        <p:txBody>
          <a:bodyPr wrap="square" rtlCol="0">
            <a:spAutoFit/>
          </a:bodyPr>
          <a:lstStyle/>
          <a:p>
            <a:pPr algn="ctr"/>
            <a:r>
              <a:rPr lang="en-US" sz="800" b="1" dirty="0"/>
              <a:t>DEATH</a:t>
            </a:r>
            <a:endParaRPr lang="en-US" sz="800" dirty="0"/>
          </a:p>
        </p:txBody>
      </p:sp>
      <p:sp>
        <p:nvSpPr>
          <p:cNvPr id="14" name="Right Arrow 13"/>
          <p:cNvSpPr/>
          <p:nvPr/>
        </p:nvSpPr>
        <p:spPr>
          <a:xfrm rot="3229391">
            <a:off x="2879702" y="2828549"/>
            <a:ext cx="976524" cy="114299"/>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rot="3111315">
            <a:off x="3059058" y="2652476"/>
            <a:ext cx="876300" cy="230832"/>
          </a:xfrm>
          <a:prstGeom prst="rect">
            <a:avLst/>
          </a:prstGeom>
          <a:noFill/>
        </p:spPr>
        <p:txBody>
          <a:bodyPr wrap="square" rtlCol="0">
            <a:spAutoFit/>
          </a:bodyPr>
          <a:lstStyle/>
          <a:p>
            <a:pPr algn="ctr"/>
            <a:r>
              <a:rPr lang="en-US" sz="900" b="1" i="1" dirty="0" smtClean="0"/>
              <a:t>Crucified</a:t>
            </a:r>
            <a:endParaRPr lang="en-US" sz="900" b="1" i="1" dirty="0"/>
          </a:p>
        </p:txBody>
      </p:sp>
      <p:sp>
        <p:nvSpPr>
          <p:cNvPr id="16" name="TextBox 15"/>
          <p:cNvSpPr txBox="1"/>
          <p:nvPr/>
        </p:nvSpPr>
        <p:spPr>
          <a:xfrm rot="18697545">
            <a:off x="5256130" y="3626581"/>
            <a:ext cx="1074941" cy="261610"/>
          </a:xfrm>
          <a:prstGeom prst="rect">
            <a:avLst/>
          </a:prstGeom>
          <a:noFill/>
        </p:spPr>
        <p:txBody>
          <a:bodyPr wrap="square" rtlCol="0">
            <a:spAutoFit/>
          </a:bodyPr>
          <a:lstStyle/>
          <a:p>
            <a:pPr algn="ctr"/>
            <a:r>
              <a:rPr lang="en-US" sz="1100" b="1" dirty="0" smtClean="0"/>
              <a:t>New Lifestyle</a:t>
            </a:r>
            <a:endParaRPr lang="en-US" sz="1100" b="1" dirty="0"/>
          </a:p>
        </p:txBody>
      </p:sp>
      <p:pic>
        <p:nvPicPr>
          <p:cNvPr id="2052" name="Picture 4" descr="C:\Users\rayc\AppData\Local\Microsoft\Windows\INetCache\IE\463TT4JP\man-148984_640[1].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181600" y="2462138"/>
            <a:ext cx="685800" cy="1392366"/>
          </a:xfrm>
          <a:prstGeom prst="rect">
            <a:avLst/>
          </a:prstGeom>
          <a:noFill/>
          <a:extLst>
            <a:ext uri="{909E8E84-426E-40DD-AFC4-6F175D3DCCD1}">
              <a14:hiddenFill xmlns:a14="http://schemas.microsoft.com/office/drawing/2010/main">
                <a:solidFill>
                  <a:srgbClr val="FFFFFF"/>
                </a:solidFill>
              </a14:hiddenFill>
            </a:ext>
          </a:extLst>
        </p:spPr>
      </p:pic>
      <p:sp>
        <p:nvSpPr>
          <p:cNvPr id="18" name="Slide Number Placeholder 17"/>
          <p:cNvSpPr>
            <a:spLocks noGrp="1"/>
          </p:cNvSpPr>
          <p:nvPr>
            <p:ph type="sldNum" sz="quarter" idx="12"/>
          </p:nvPr>
        </p:nvSpPr>
        <p:spPr/>
        <p:txBody>
          <a:bodyPr/>
          <a:lstStyle/>
          <a:p>
            <a:fld id="{34B719E3-8574-48CB-AC38-89E5DB5397F0}" type="slidenum">
              <a:rPr lang="en-US" smtClean="0"/>
              <a:t>8</a:t>
            </a:fld>
            <a:endParaRPr lang="en-US" dirty="0"/>
          </a:p>
        </p:txBody>
      </p:sp>
    </p:spTree>
    <p:extLst>
      <p:ext uri="{BB962C8B-B14F-4D97-AF65-F5344CB8AC3E}">
        <p14:creationId xmlns:p14="http://schemas.microsoft.com/office/powerpoint/2010/main" val="1276122256"/>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3" name="applause.wav"/>
          </p:stSnd>
        </p:sndAc>
      </p:transition>
    </mc:Choice>
    <mc:Fallback xmlns="">
      <p:transition spd="slow">
        <p:checker/>
        <p:sndAc>
          <p:stSnd>
            <p:snd r:embed="rId10" name="applaus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fade">
                                      <p:cBhvr>
                                        <p:cTn id="7" dur="1000"/>
                                        <p:tgtEl>
                                          <p:spTgt spid="2051"/>
                                        </p:tgtEl>
                                      </p:cBhvr>
                                    </p:animEffect>
                                    <p:anim calcmode="lin" valueType="num">
                                      <p:cBhvr>
                                        <p:cTn id="8" dur="1000" fill="hold"/>
                                        <p:tgtEl>
                                          <p:spTgt spid="2051"/>
                                        </p:tgtEl>
                                        <p:attrNameLst>
                                          <p:attrName>ppt_x</p:attrName>
                                        </p:attrNameLst>
                                      </p:cBhvr>
                                      <p:tavLst>
                                        <p:tav tm="0">
                                          <p:val>
                                            <p:strVal val="#ppt_x"/>
                                          </p:val>
                                        </p:tav>
                                        <p:tav tm="100000">
                                          <p:val>
                                            <p:strVal val="#ppt_x"/>
                                          </p:val>
                                        </p:tav>
                                      </p:tavLst>
                                    </p:anim>
                                    <p:anim calcmode="lin" valueType="num">
                                      <p:cBhvr>
                                        <p:cTn id="9" dur="1000" fill="hold"/>
                                        <p:tgtEl>
                                          <p:spTgt spid="205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 calcmode="lin" valueType="num">
                                      <p:cBhvr>
                                        <p:cTn id="14" dur="1000" fill="hold"/>
                                        <p:tgtEl>
                                          <p:spTgt spid="2050"/>
                                        </p:tgtEl>
                                        <p:attrNameLst>
                                          <p:attrName>ppt_w</p:attrName>
                                        </p:attrNameLst>
                                      </p:cBhvr>
                                      <p:tavLst>
                                        <p:tav tm="0">
                                          <p:val>
                                            <p:fltVal val="0"/>
                                          </p:val>
                                        </p:tav>
                                        <p:tav tm="100000">
                                          <p:val>
                                            <p:strVal val="#ppt_w"/>
                                          </p:val>
                                        </p:tav>
                                      </p:tavLst>
                                    </p:anim>
                                    <p:anim calcmode="lin" valueType="num">
                                      <p:cBhvr>
                                        <p:cTn id="15" dur="1000" fill="hold"/>
                                        <p:tgtEl>
                                          <p:spTgt spid="2050"/>
                                        </p:tgtEl>
                                        <p:attrNameLst>
                                          <p:attrName>ppt_h</p:attrName>
                                        </p:attrNameLst>
                                      </p:cBhvr>
                                      <p:tavLst>
                                        <p:tav tm="0">
                                          <p:val>
                                            <p:fltVal val="0"/>
                                          </p:val>
                                        </p:tav>
                                        <p:tav tm="100000">
                                          <p:val>
                                            <p:strVal val="#ppt_h"/>
                                          </p:val>
                                        </p:tav>
                                      </p:tavLst>
                                    </p:anim>
                                    <p:anim calcmode="lin" valueType="num">
                                      <p:cBhvr>
                                        <p:cTn id="16" dur="1000" fill="hold"/>
                                        <p:tgtEl>
                                          <p:spTgt spid="2050"/>
                                        </p:tgtEl>
                                        <p:attrNameLst>
                                          <p:attrName>style.rotation</p:attrName>
                                        </p:attrNameLst>
                                      </p:cBhvr>
                                      <p:tavLst>
                                        <p:tav tm="0">
                                          <p:val>
                                            <p:fltVal val="90"/>
                                          </p:val>
                                        </p:tav>
                                        <p:tav tm="100000">
                                          <p:val>
                                            <p:fltVal val="0"/>
                                          </p:val>
                                        </p:tav>
                                      </p:tavLst>
                                    </p:anim>
                                    <p:animEffect transition="in" filter="fade">
                                      <p:cBhvr>
                                        <p:cTn id="17" dur="1000"/>
                                        <p:tgtEl>
                                          <p:spTgt spid="2050"/>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2052"/>
                                        </p:tgtEl>
                                        <p:attrNameLst>
                                          <p:attrName>style.visibility</p:attrName>
                                        </p:attrNameLst>
                                      </p:cBhvr>
                                      <p:to>
                                        <p:strVal val="visible"/>
                                      </p:to>
                                    </p:set>
                                    <p:anim calcmode="lin" valueType="num">
                                      <p:cBhvr>
                                        <p:cTn id="22" dur="500" fill="hold"/>
                                        <p:tgtEl>
                                          <p:spTgt spid="2052"/>
                                        </p:tgtEl>
                                        <p:attrNameLst>
                                          <p:attrName>ppt_w</p:attrName>
                                        </p:attrNameLst>
                                      </p:cBhvr>
                                      <p:tavLst>
                                        <p:tav tm="0">
                                          <p:val>
                                            <p:fltVal val="0"/>
                                          </p:val>
                                        </p:tav>
                                        <p:tav tm="100000">
                                          <p:val>
                                            <p:strVal val="#ppt_w"/>
                                          </p:val>
                                        </p:tav>
                                      </p:tavLst>
                                    </p:anim>
                                    <p:anim calcmode="lin" valueType="num">
                                      <p:cBhvr>
                                        <p:cTn id="23" dur="500" fill="hold"/>
                                        <p:tgtEl>
                                          <p:spTgt spid="2052"/>
                                        </p:tgtEl>
                                        <p:attrNameLst>
                                          <p:attrName>ppt_h</p:attrName>
                                        </p:attrNameLst>
                                      </p:cBhvr>
                                      <p:tavLst>
                                        <p:tav tm="0">
                                          <p:val>
                                            <p:fltVal val="0"/>
                                          </p:val>
                                        </p:tav>
                                        <p:tav tm="100000">
                                          <p:val>
                                            <p:strVal val="#ppt_h"/>
                                          </p:val>
                                        </p:tav>
                                      </p:tavLst>
                                    </p:anim>
                                    <p:animEffect transition="in" filter="fade">
                                      <p:cBhvr>
                                        <p:cTn id="24" dur="5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SOVEREIGNTY OF DEITY</a:t>
            </a:r>
            <a:endParaRPr lang="en-US" dirty="0"/>
          </a:p>
        </p:txBody>
      </p:sp>
      <p:sp>
        <p:nvSpPr>
          <p:cNvPr id="7" name="Right Arrow 6"/>
          <p:cNvSpPr/>
          <p:nvPr/>
        </p:nvSpPr>
        <p:spPr>
          <a:xfrm>
            <a:off x="1661187" y="1522005"/>
            <a:ext cx="571123" cy="3379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rayc\AppData\Local\Microsoft\Windows\INetCache\IE\GLFF7M49\150px-Royal_Throne2012[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67404" y="1350037"/>
            <a:ext cx="714664" cy="11430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28708" y="5488805"/>
            <a:ext cx="2353094" cy="1200329"/>
          </a:xfrm>
          <a:prstGeom prst="rect">
            <a:avLst/>
          </a:prstGeom>
          <a:noFill/>
        </p:spPr>
        <p:txBody>
          <a:bodyPr wrap="square" rtlCol="0">
            <a:spAutoFit/>
          </a:bodyPr>
          <a:lstStyle/>
          <a:p>
            <a:pPr algn="ctr"/>
            <a:r>
              <a:rPr lang="en-US" sz="2400" b="1" dirty="0" smtClean="0"/>
              <a:t>Gentiles Of Faith</a:t>
            </a:r>
          </a:p>
          <a:p>
            <a:pPr algn="ctr"/>
            <a:r>
              <a:rPr lang="en-US" sz="2400" b="1" dirty="0" smtClean="0"/>
              <a:t>And</a:t>
            </a:r>
          </a:p>
          <a:p>
            <a:pPr algn="ctr"/>
            <a:r>
              <a:rPr lang="en-US" sz="2400" b="1" dirty="0" smtClean="0"/>
              <a:t>The Prophets</a:t>
            </a:r>
            <a:endParaRPr lang="en-US" sz="2400" b="1" dirty="0"/>
          </a:p>
        </p:txBody>
      </p:sp>
      <p:sp>
        <p:nvSpPr>
          <p:cNvPr id="14" name="Right Arrow 13"/>
          <p:cNvSpPr/>
          <p:nvPr/>
        </p:nvSpPr>
        <p:spPr>
          <a:xfrm rot="18563506">
            <a:off x="685140" y="5109750"/>
            <a:ext cx="672207" cy="270792"/>
          </a:xfrm>
          <a:prstGeom prst="rightArrow">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1445983" y="4462484"/>
            <a:ext cx="628650" cy="523220"/>
          </a:xfrm>
          <a:prstGeom prst="rect">
            <a:avLst/>
          </a:prstGeom>
          <a:solidFill>
            <a:srgbClr val="FF0000"/>
          </a:solidFill>
          <a:ln>
            <a:solidFill>
              <a:schemeClr val="tx1"/>
            </a:solidFill>
          </a:ln>
        </p:spPr>
        <p:txBody>
          <a:bodyPr wrap="square" rtlCol="0">
            <a:spAutoFit/>
          </a:bodyPr>
          <a:lstStyle/>
          <a:p>
            <a:r>
              <a:rPr lang="en-US" sz="2800" b="1" dirty="0" smtClean="0"/>
              <a:t>OT</a:t>
            </a:r>
            <a:endParaRPr lang="en-US" sz="2800" b="1" dirty="0"/>
          </a:p>
        </p:txBody>
      </p:sp>
      <p:sp>
        <p:nvSpPr>
          <p:cNvPr id="21" name="TextBox 20"/>
          <p:cNvSpPr txBox="1"/>
          <p:nvPr/>
        </p:nvSpPr>
        <p:spPr>
          <a:xfrm>
            <a:off x="353961" y="2526189"/>
            <a:ext cx="1121558" cy="1200329"/>
          </a:xfrm>
          <a:prstGeom prst="rect">
            <a:avLst/>
          </a:prstGeom>
          <a:noFill/>
        </p:spPr>
        <p:txBody>
          <a:bodyPr wrap="square" rtlCol="0">
            <a:spAutoFit/>
          </a:bodyPr>
          <a:lstStyle/>
          <a:p>
            <a:pPr algn="ctr"/>
            <a:r>
              <a:rPr lang="en-US" sz="2400" b="1" dirty="0" smtClean="0"/>
              <a:t>Israel By Faith</a:t>
            </a:r>
            <a:endParaRPr lang="en-US" sz="2400" b="1" dirty="0"/>
          </a:p>
        </p:txBody>
      </p:sp>
      <p:sp>
        <p:nvSpPr>
          <p:cNvPr id="24" name="Right Arrow 23"/>
          <p:cNvSpPr/>
          <p:nvPr/>
        </p:nvSpPr>
        <p:spPr>
          <a:xfrm>
            <a:off x="587176" y="3628968"/>
            <a:ext cx="812961" cy="232154"/>
          </a:xfrm>
          <a:prstGeom prst="rightArrow">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Up Arrow 21"/>
          <p:cNvSpPr/>
          <p:nvPr/>
        </p:nvSpPr>
        <p:spPr>
          <a:xfrm>
            <a:off x="2467404" y="2526189"/>
            <a:ext cx="714663" cy="1946296"/>
          </a:xfrm>
          <a:prstGeom prst="upArrow">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2689595" y="2737247"/>
            <a:ext cx="334251" cy="1631216"/>
          </a:xfrm>
          <a:prstGeom prst="rect">
            <a:avLst/>
          </a:prstGeom>
          <a:noFill/>
        </p:spPr>
        <p:txBody>
          <a:bodyPr wrap="square" rtlCol="0">
            <a:spAutoFit/>
          </a:bodyPr>
          <a:lstStyle/>
          <a:p>
            <a:r>
              <a:rPr lang="en-US" sz="2000" b="1" i="1" dirty="0" smtClean="0"/>
              <a:t>ACTS 1</a:t>
            </a:r>
            <a:endParaRPr lang="en-US" sz="2000" b="1" i="1" dirty="0"/>
          </a:p>
        </p:txBody>
      </p:sp>
      <p:sp>
        <p:nvSpPr>
          <p:cNvPr id="1024" name="Rectangle 1023"/>
          <p:cNvSpPr/>
          <p:nvPr/>
        </p:nvSpPr>
        <p:spPr>
          <a:xfrm>
            <a:off x="304800" y="990600"/>
            <a:ext cx="8534400" cy="5715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rot="19613206">
            <a:off x="4457772" y="2466679"/>
            <a:ext cx="576632" cy="1605842"/>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rot="19683815">
            <a:off x="4612101" y="2444085"/>
            <a:ext cx="321438" cy="1651031"/>
          </a:xfrm>
          <a:prstGeom prst="rect">
            <a:avLst/>
          </a:prstGeom>
          <a:noFill/>
        </p:spPr>
        <p:txBody>
          <a:bodyPr wrap="square" rtlCol="0">
            <a:spAutoFit/>
          </a:bodyPr>
          <a:lstStyle/>
          <a:p>
            <a:pPr algn="ctr"/>
            <a:r>
              <a:rPr lang="en-US" sz="2000" b="1" dirty="0" smtClean="0"/>
              <a:t>ACTS2</a:t>
            </a:r>
            <a:endParaRPr lang="en-US" sz="2000" b="1" dirty="0"/>
          </a:p>
        </p:txBody>
      </p:sp>
      <p:sp>
        <p:nvSpPr>
          <p:cNvPr id="19" name="Rectangle 18"/>
          <p:cNvSpPr/>
          <p:nvPr/>
        </p:nvSpPr>
        <p:spPr>
          <a:xfrm>
            <a:off x="3624016" y="1229618"/>
            <a:ext cx="3048487" cy="584775"/>
          </a:xfrm>
          <a:prstGeom prst="rect">
            <a:avLst/>
          </a:prstGeom>
        </p:spPr>
        <p:txBody>
          <a:bodyPr wrap="square">
            <a:spAutoFit/>
          </a:bodyPr>
          <a:lstStyle/>
          <a:p>
            <a:pPr algn="ctr"/>
            <a:r>
              <a:rPr lang="en-US" sz="3200" b="1" dirty="0"/>
              <a:t>The </a:t>
            </a:r>
            <a:r>
              <a:rPr lang="en-US" sz="3200" b="1" dirty="0" smtClean="0"/>
              <a:t>Son Of God</a:t>
            </a:r>
            <a:endParaRPr lang="en-US" sz="3200" b="1" dirty="0"/>
          </a:p>
        </p:txBody>
      </p:sp>
      <p:sp>
        <p:nvSpPr>
          <p:cNvPr id="25" name="Rectangle 24"/>
          <p:cNvSpPr/>
          <p:nvPr/>
        </p:nvSpPr>
        <p:spPr>
          <a:xfrm>
            <a:off x="3710375" y="1859949"/>
            <a:ext cx="3018390" cy="461665"/>
          </a:xfrm>
          <a:prstGeom prst="rect">
            <a:avLst/>
          </a:prstGeom>
        </p:spPr>
        <p:txBody>
          <a:bodyPr wrap="none">
            <a:spAutoFit/>
          </a:bodyPr>
          <a:lstStyle/>
          <a:p>
            <a:pPr algn="ctr"/>
            <a:r>
              <a:rPr lang="en-US" sz="2400" b="1" dirty="0"/>
              <a:t>UNIVERSAL </a:t>
            </a:r>
            <a:r>
              <a:rPr lang="en-US" sz="2400" b="1" dirty="0" smtClean="0"/>
              <a:t>KINGDOM</a:t>
            </a:r>
          </a:p>
        </p:txBody>
      </p:sp>
      <p:sp>
        <p:nvSpPr>
          <p:cNvPr id="3" name="TextBox 2"/>
          <p:cNvSpPr txBox="1"/>
          <p:nvPr/>
        </p:nvSpPr>
        <p:spPr>
          <a:xfrm>
            <a:off x="2336896" y="970559"/>
            <a:ext cx="975680" cy="400110"/>
          </a:xfrm>
          <a:prstGeom prst="rect">
            <a:avLst/>
          </a:prstGeom>
          <a:noFill/>
        </p:spPr>
        <p:txBody>
          <a:bodyPr wrap="square" rtlCol="0">
            <a:spAutoFit/>
          </a:bodyPr>
          <a:lstStyle/>
          <a:p>
            <a:r>
              <a:rPr lang="en-US" sz="2000" b="1" dirty="0" smtClean="0"/>
              <a:t>CHRIST</a:t>
            </a:r>
            <a:endParaRPr lang="en-US" sz="2000" b="1" dirty="0"/>
          </a:p>
        </p:txBody>
      </p:sp>
      <p:sp>
        <p:nvSpPr>
          <p:cNvPr id="4" name="TextBox 3"/>
          <p:cNvSpPr txBox="1"/>
          <p:nvPr/>
        </p:nvSpPr>
        <p:spPr>
          <a:xfrm>
            <a:off x="353961" y="1350037"/>
            <a:ext cx="1955896" cy="984885"/>
          </a:xfrm>
          <a:prstGeom prst="rect">
            <a:avLst/>
          </a:prstGeom>
          <a:noFill/>
        </p:spPr>
        <p:txBody>
          <a:bodyPr wrap="square" rtlCol="0">
            <a:spAutoFit/>
          </a:bodyPr>
          <a:lstStyle/>
          <a:p>
            <a:r>
              <a:rPr lang="en-US" sz="2000" b="1" dirty="0"/>
              <a:t>KINGSHIP</a:t>
            </a:r>
          </a:p>
          <a:p>
            <a:r>
              <a:rPr lang="en-US" sz="2000" b="1" dirty="0"/>
              <a:t>HEADSHIP</a:t>
            </a:r>
          </a:p>
          <a:p>
            <a:endParaRPr lang="en-US" dirty="0"/>
          </a:p>
        </p:txBody>
      </p:sp>
      <p:sp>
        <p:nvSpPr>
          <p:cNvPr id="36" name="Right Brace 35"/>
          <p:cNvSpPr/>
          <p:nvPr/>
        </p:nvSpPr>
        <p:spPr>
          <a:xfrm>
            <a:off x="1400137" y="1335670"/>
            <a:ext cx="228600" cy="685800"/>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2929137" y="3269600"/>
            <a:ext cx="1894652" cy="1323439"/>
          </a:xfrm>
          <a:prstGeom prst="rect">
            <a:avLst/>
          </a:prstGeom>
          <a:noFill/>
        </p:spPr>
        <p:txBody>
          <a:bodyPr wrap="square" rtlCol="0">
            <a:spAutoFit/>
          </a:bodyPr>
          <a:lstStyle/>
          <a:p>
            <a:pPr algn="ctr"/>
            <a:r>
              <a:rPr lang="en-US" sz="2000" b="1" dirty="0" smtClean="0"/>
              <a:t>Christ’s </a:t>
            </a:r>
          </a:p>
          <a:p>
            <a:pPr algn="ctr"/>
            <a:r>
              <a:rPr lang="en-US" sz="2000" b="1" dirty="0" smtClean="0"/>
              <a:t>Kingdom</a:t>
            </a:r>
          </a:p>
          <a:p>
            <a:pPr algn="ctr"/>
            <a:r>
              <a:rPr lang="en-US" sz="2000" b="1" dirty="0" smtClean="0"/>
              <a:t>Reign From Heaven</a:t>
            </a:r>
            <a:endParaRPr lang="en-US" sz="2000" b="1" dirty="0"/>
          </a:p>
        </p:txBody>
      </p:sp>
      <p:sp>
        <p:nvSpPr>
          <p:cNvPr id="11" name="TextBox 10"/>
          <p:cNvSpPr txBox="1"/>
          <p:nvPr/>
        </p:nvSpPr>
        <p:spPr>
          <a:xfrm>
            <a:off x="4876800" y="3848099"/>
            <a:ext cx="762000" cy="369332"/>
          </a:xfrm>
          <a:prstGeom prst="rect">
            <a:avLst/>
          </a:prstGeom>
          <a:noFill/>
        </p:spPr>
        <p:txBody>
          <a:bodyPr wrap="square" rtlCol="0">
            <a:spAutoFit/>
          </a:bodyPr>
          <a:lstStyle/>
          <a:p>
            <a:endParaRPr lang="en-US" dirty="0"/>
          </a:p>
        </p:txBody>
      </p:sp>
      <p:pic>
        <p:nvPicPr>
          <p:cNvPr id="38" name="Picture 2" descr="C:\Users\Christopher\AppData\Local\Microsoft\Windows\INetCache\IE\30I9U1KZ\Simple-man[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02701" y="2660062"/>
            <a:ext cx="1379951" cy="3648441"/>
          </a:xfrm>
          <a:prstGeom prst="rect">
            <a:avLst/>
          </a:prstGeom>
          <a:noFill/>
          <a:extLst>
            <a:ext uri="{909E8E84-426E-40DD-AFC4-6F175D3DCCD1}">
              <a14:hiddenFill xmlns:a14="http://schemas.microsoft.com/office/drawing/2010/main">
                <a:solidFill>
                  <a:srgbClr val="FFFFFF"/>
                </a:solidFill>
              </a14:hiddenFill>
            </a:ext>
          </a:extLst>
        </p:spPr>
      </p:pic>
      <p:sp>
        <p:nvSpPr>
          <p:cNvPr id="15" name="Slide Number Placeholder 14"/>
          <p:cNvSpPr>
            <a:spLocks noGrp="1"/>
          </p:cNvSpPr>
          <p:nvPr>
            <p:ph type="sldNum" sz="quarter" idx="12"/>
          </p:nvPr>
        </p:nvSpPr>
        <p:spPr/>
        <p:txBody>
          <a:bodyPr/>
          <a:lstStyle/>
          <a:p>
            <a:fld id="{700F4964-3BB7-4CBA-A6D5-188D42248123}" type="slidenum">
              <a:rPr lang="en-US" smtClean="0"/>
              <a:t>9</a:t>
            </a:fld>
            <a:endParaRPr lang="en-US"/>
          </a:p>
        </p:txBody>
      </p:sp>
      <p:sp>
        <p:nvSpPr>
          <p:cNvPr id="5" name="Rectangle 4"/>
          <p:cNvSpPr/>
          <p:nvPr/>
        </p:nvSpPr>
        <p:spPr>
          <a:xfrm>
            <a:off x="3205346" y="5196417"/>
            <a:ext cx="883897" cy="584775"/>
          </a:xfrm>
          <a:prstGeom prst="rect">
            <a:avLst/>
          </a:prstGeom>
          <a:solidFill>
            <a:srgbClr val="FF0000"/>
          </a:solidFill>
          <a:ln>
            <a:noFill/>
          </a:ln>
          <a:effectLst>
            <a:glow rad="228600">
              <a:schemeClr val="accent1">
                <a:satMod val="175000"/>
                <a:alpha val="40000"/>
              </a:schemeClr>
            </a:glow>
          </a:effectLst>
        </p:spPr>
        <p:txBody>
          <a:bodyPr wrap="square">
            <a:spAutoFit/>
          </a:bodyPr>
          <a:lstStyle/>
          <a:p>
            <a:r>
              <a:rPr lang="en-US" sz="3200" b="1" dirty="0" smtClean="0"/>
              <a:t>NT</a:t>
            </a:r>
            <a:endParaRPr lang="en-US" sz="3200" b="1" dirty="0"/>
          </a:p>
        </p:txBody>
      </p:sp>
      <p:cxnSp>
        <p:nvCxnSpPr>
          <p:cNvPr id="20" name="Straight Connector 19"/>
          <p:cNvCxnSpPr/>
          <p:nvPr/>
        </p:nvCxnSpPr>
        <p:spPr>
          <a:xfrm>
            <a:off x="304800" y="2493037"/>
            <a:ext cx="853440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426212" y="3344935"/>
            <a:ext cx="1105524" cy="400110"/>
          </a:xfrm>
          <a:prstGeom prst="rect">
            <a:avLst/>
          </a:prstGeom>
          <a:noFill/>
        </p:spPr>
        <p:txBody>
          <a:bodyPr wrap="square" rtlCol="0">
            <a:spAutoFit/>
          </a:bodyPr>
          <a:lstStyle/>
          <a:p>
            <a:r>
              <a:rPr lang="en-US" sz="2000" b="1" dirty="0" smtClean="0"/>
              <a:t>CHURCH</a:t>
            </a:r>
            <a:endParaRPr lang="en-US" sz="2000" b="1" dirty="0"/>
          </a:p>
        </p:txBody>
      </p:sp>
      <p:sp>
        <p:nvSpPr>
          <p:cNvPr id="13" name="TextBox 12"/>
          <p:cNvSpPr txBox="1"/>
          <p:nvPr/>
        </p:nvSpPr>
        <p:spPr>
          <a:xfrm>
            <a:off x="7086600" y="2561715"/>
            <a:ext cx="1676400" cy="707886"/>
          </a:xfrm>
          <a:prstGeom prst="rect">
            <a:avLst/>
          </a:prstGeom>
          <a:noFill/>
        </p:spPr>
        <p:txBody>
          <a:bodyPr wrap="square" rtlCol="0">
            <a:spAutoFit/>
          </a:bodyPr>
          <a:lstStyle/>
          <a:p>
            <a:r>
              <a:rPr lang="en-US" sz="2000" b="1" dirty="0" smtClean="0"/>
              <a:t>Christian Age Acts 2:41,47</a:t>
            </a:r>
            <a:endParaRPr lang="en-US" sz="2000" b="1" dirty="0"/>
          </a:p>
        </p:txBody>
      </p:sp>
      <p:pic>
        <p:nvPicPr>
          <p:cNvPr id="34" name="Picture 5" descr="C:\Users\Christopher\AppData\Local\Microsoft\Windows\INetCache\IE\8D0ENQPS\jesus_cross_by_hassified-d4adf88[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68837" y="2526189"/>
            <a:ext cx="928705" cy="1946296"/>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6" descr="C:\Users\rayc\AppData\Local\Microsoft\Windows\INetCache\IE\GLFF7M49\blood_drop[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H="1">
            <a:off x="1587426" y="3074156"/>
            <a:ext cx="345764" cy="696450"/>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6" descr="C:\Users\rayc\AppData\Local\Microsoft\Windows\INetCache\IE\GLFF7M49\blood_drop[1].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025750" y="3357390"/>
            <a:ext cx="206560" cy="81631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048498" y="1335670"/>
            <a:ext cx="1600202" cy="707886"/>
          </a:xfrm>
          <a:prstGeom prst="rect">
            <a:avLst/>
          </a:prstGeom>
          <a:noFill/>
        </p:spPr>
        <p:txBody>
          <a:bodyPr wrap="square" rtlCol="0">
            <a:spAutoFit/>
          </a:bodyPr>
          <a:lstStyle/>
          <a:p>
            <a:pPr algn="ctr"/>
            <a:r>
              <a:rPr lang="en-US" sz="2000" b="1" dirty="0" smtClean="0"/>
              <a:t>Mt.28:19-20</a:t>
            </a:r>
          </a:p>
          <a:p>
            <a:pPr algn="ctr"/>
            <a:r>
              <a:rPr lang="en-US" sz="2000" b="1" dirty="0" smtClean="0"/>
              <a:t>Cl.1:12-23</a:t>
            </a:r>
            <a:endParaRPr lang="en-US" sz="2000" b="1" dirty="0"/>
          </a:p>
        </p:txBody>
      </p:sp>
      <p:sp>
        <p:nvSpPr>
          <p:cNvPr id="39" name="Oval 38"/>
          <p:cNvSpPr/>
          <p:nvPr/>
        </p:nvSpPr>
        <p:spPr>
          <a:xfrm>
            <a:off x="5773814" y="4099290"/>
            <a:ext cx="437723" cy="624467"/>
          </a:xfrm>
          <a:prstGeom prst="ellipse">
            <a:avLst/>
          </a:prstGeom>
          <a:noFill/>
          <a:ln>
            <a:solidFill>
              <a:srgbClr val="00B0F0"/>
            </a:solidFill>
          </a:ln>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5638800" y="4217431"/>
            <a:ext cx="762000" cy="369332"/>
          </a:xfrm>
          <a:prstGeom prst="rect">
            <a:avLst/>
          </a:prstGeom>
          <a:noFill/>
        </p:spPr>
        <p:txBody>
          <a:bodyPr wrap="square" rtlCol="0">
            <a:spAutoFit/>
          </a:bodyPr>
          <a:lstStyle/>
          <a:p>
            <a:pPr algn="ctr"/>
            <a:r>
              <a:rPr lang="en-US" dirty="0" smtClean="0"/>
              <a:t>HS</a:t>
            </a:r>
            <a:endParaRPr lang="en-US" dirty="0"/>
          </a:p>
        </p:txBody>
      </p:sp>
      <p:cxnSp>
        <p:nvCxnSpPr>
          <p:cNvPr id="28" name="Straight Connector 27"/>
          <p:cNvCxnSpPr/>
          <p:nvPr/>
        </p:nvCxnSpPr>
        <p:spPr>
          <a:xfrm>
            <a:off x="6211537" y="4601348"/>
            <a:ext cx="1143001" cy="398503"/>
          </a:xfrm>
          <a:prstGeom prst="line">
            <a:avLst/>
          </a:prstGeom>
          <a:ln>
            <a:solidFill>
              <a:schemeClr val="tx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7530790" y="4824010"/>
            <a:ext cx="1219200" cy="461665"/>
          </a:xfrm>
          <a:prstGeom prst="rect">
            <a:avLst/>
          </a:prstGeom>
          <a:noFill/>
        </p:spPr>
        <p:txBody>
          <a:bodyPr wrap="square" rtlCol="0">
            <a:spAutoFit/>
          </a:bodyPr>
          <a:lstStyle/>
          <a:p>
            <a:r>
              <a:rPr lang="en-US" sz="1200" b="1" dirty="0" smtClean="0"/>
              <a:t>1 Co. 3:16,19</a:t>
            </a:r>
          </a:p>
          <a:p>
            <a:r>
              <a:rPr lang="en-US" sz="1200" b="1" dirty="0" smtClean="0"/>
              <a:t>Gl. 3:2,3,14</a:t>
            </a:r>
            <a:endParaRPr lang="en-US" sz="1200" b="1" dirty="0"/>
          </a:p>
        </p:txBody>
      </p:sp>
      <p:sp>
        <p:nvSpPr>
          <p:cNvPr id="30" name="Oval 29"/>
          <p:cNvSpPr/>
          <p:nvPr/>
        </p:nvSpPr>
        <p:spPr>
          <a:xfrm>
            <a:off x="7391400" y="4601349"/>
            <a:ext cx="1219200" cy="887456"/>
          </a:xfrm>
          <a:prstGeom prst="ellipse">
            <a:avLst/>
          </a:prstGeom>
          <a:noFill/>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11069592"/>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3" name="bomb.wav"/>
          </p:stSnd>
        </p:sndAc>
      </p:transition>
    </mc:Choice>
    <mc:Fallback xmlns="">
      <p:transition spd="slow">
        <p:checker/>
        <p:sndAc>
          <p:stSnd>
            <p:snd r:embed="rId9" name="bomb.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5"/>
                                        </p:tgtEl>
                                        <p:attrNameLst>
                                          <p:attrName>style.visibility</p:attrName>
                                        </p:attrNameLst>
                                      </p:cBhvr>
                                      <p:to>
                                        <p:strVal val="visible"/>
                                      </p:to>
                                    </p:set>
                                    <p:anim calcmode="lin" valueType="num">
                                      <p:cBhvr>
                                        <p:cTn id="14" dur="500" fill="hold"/>
                                        <p:tgtEl>
                                          <p:spTgt spid="25"/>
                                        </p:tgtEl>
                                        <p:attrNameLst>
                                          <p:attrName>ppt_w</p:attrName>
                                        </p:attrNameLst>
                                      </p:cBhvr>
                                      <p:tavLst>
                                        <p:tav tm="0">
                                          <p:val>
                                            <p:fltVal val="0"/>
                                          </p:val>
                                        </p:tav>
                                        <p:tav tm="100000">
                                          <p:val>
                                            <p:strVal val="#ppt_w"/>
                                          </p:val>
                                        </p:tav>
                                      </p:tavLst>
                                    </p:anim>
                                    <p:anim calcmode="lin" valueType="num">
                                      <p:cBhvr>
                                        <p:cTn id="15" dur="500" fill="hold"/>
                                        <p:tgtEl>
                                          <p:spTgt spid="25"/>
                                        </p:tgtEl>
                                        <p:attrNameLst>
                                          <p:attrName>ppt_h</p:attrName>
                                        </p:attrNameLst>
                                      </p:cBhvr>
                                      <p:tavLst>
                                        <p:tav tm="0">
                                          <p:val>
                                            <p:fltVal val="0"/>
                                          </p:val>
                                        </p:tav>
                                        <p:tav tm="100000">
                                          <p:val>
                                            <p:strVal val="#ppt_h"/>
                                          </p:val>
                                        </p:tav>
                                      </p:tavLst>
                                    </p:anim>
                                    <p:animEffect transition="in" filter="fade">
                                      <p:cBhvr>
                                        <p:cTn id="16" dur="500"/>
                                        <p:tgtEl>
                                          <p:spTgt spid="2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6"/>
                                        </p:tgtEl>
                                        <p:attrNameLst>
                                          <p:attrName>style.visibility</p:attrName>
                                        </p:attrNameLst>
                                      </p:cBhvr>
                                      <p:to>
                                        <p:strVal val="visible"/>
                                      </p:to>
                                    </p:set>
                                    <p:anim calcmode="lin" valueType="num">
                                      <p:cBhvr>
                                        <p:cTn id="21" dur="500" fill="hold"/>
                                        <p:tgtEl>
                                          <p:spTgt spid="26"/>
                                        </p:tgtEl>
                                        <p:attrNameLst>
                                          <p:attrName>ppt_w</p:attrName>
                                        </p:attrNameLst>
                                      </p:cBhvr>
                                      <p:tavLst>
                                        <p:tav tm="0">
                                          <p:val>
                                            <p:fltVal val="0"/>
                                          </p:val>
                                        </p:tav>
                                        <p:tav tm="100000">
                                          <p:val>
                                            <p:strVal val="#ppt_w"/>
                                          </p:val>
                                        </p:tav>
                                      </p:tavLst>
                                    </p:anim>
                                    <p:anim calcmode="lin" valueType="num">
                                      <p:cBhvr>
                                        <p:cTn id="22" dur="500" fill="hold"/>
                                        <p:tgtEl>
                                          <p:spTgt spid="26"/>
                                        </p:tgtEl>
                                        <p:attrNameLst>
                                          <p:attrName>ppt_h</p:attrName>
                                        </p:attrNameLst>
                                      </p:cBhvr>
                                      <p:tavLst>
                                        <p:tav tm="0">
                                          <p:val>
                                            <p:fltVal val="0"/>
                                          </p:val>
                                        </p:tav>
                                        <p:tav tm="100000">
                                          <p:val>
                                            <p:strVal val="#ppt_h"/>
                                          </p:val>
                                        </p:tav>
                                      </p:tavLst>
                                    </p:anim>
                                    <p:animEffect transition="in" filter="fade">
                                      <p:cBhvr>
                                        <p:cTn id="23" dur="500"/>
                                        <p:tgtEl>
                                          <p:spTgt spid="26"/>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p:cTn id="28" dur="500" fill="hold"/>
                                        <p:tgtEl>
                                          <p:spTgt spid="13"/>
                                        </p:tgtEl>
                                        <p:attrNameLst>
                                          <p:attrName>ppt_w</p:attrName>
                                        </p:attrNameLst>
                                      </p:cBhvr>
                                      <p:tavLst>
                                        <p:tav tm="0">
                                          <p:val>
                                            <p:fltVal val="0"/>
                                          </p:val>
                                        </p:tav>
                                        <p:tav tm="100000">
                                          <p:val>
                                            <p:strVal val="#ppt_w"/>
                                          </p:val>
                                        </p:tav>
                                      </p:tavLst>
                                    </p:anim>
                                    <p:anim calcmode="lin" valueType="num">
                                      <p:cBhvr>
                                        <p:cTn id="29" dur="500" fill="hold"/>
                                        <p:tgtEl>
                                          <p:spTgt spid="13"/>
                                        </p:tgtEl>
                                        <p:attrNameLst>
                                          <p:attrName>ppt_h</p:attrName>
                                        </p:attrNameLst>
                                      </p:cBhvr>
                                      <p:tavLst>
                                        <p:tav tm="0">
                                          <p:val>
                                            <p:fltVal val="0"/>
                                          </p:val>
                                        </p:tav>
                                        <p:tav tm="100000">
                                          <p:val>
                                            <p:strVal val="#ppt_h"/>
                                          </p:val>
                                        </p:tav>
                                      </p:tavLst>
                                    </p:anim>
                                    <p:animEffect transition="in" filter="fade">
                                      <p:cBhvr>
                                        <p:cTn id="30" dur="5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21" presetClass="entr" presetSubtype="1" fill="hold" nodeType="clickEffect">
                                  <p:stCondLst>
                                    <p:cond delay="0"/>
                                  </p:stCondLst>
                                  <p:childTnLst>
                                    <p:set>
                                      <p:cBhvr>
                                        <p:cTn id="34" dur="1" fill="hold">
                                          <p:stCondLst>
                                            <p:cond delay="0"/>
                                          </p:stCondLst>
                                        </p:cTn>
                                        <p:tgtEl>
                                          <p:spTgt spid="38"/>
                                        </p:tgtEl>
                                        <p:attrNameLst>
                                          <p:attrName>style.visibility</p:attrName>
                                        </p:attrNameLst>
                                      </p:cBhvr>
                                      <p:to>
                                        <p:strVal val="visible"/>
                                      </p:to>
                                    </p:set>
                                    <p:animEffect transition="in" filter="wheel(1)">
                                      <p:cBhvr>
                                        <p:cTn id="35" dur="2000"/>
                                        <p:tgtEl>
                                          <p:spTgt spid="38"/>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p:cTn id="40" dur="500" fill="hold"/>
                                        <p:tgtEl>
                                          <p:spTgt spid="8"/>
                                        </p:tgtEl>
                                        <p:attrNameLst>
                                          <p:attrName>ppt_w</p:attrName>
                                        </p:attrNameLst>
                                      </p:cBhvr>
                                      <p:tavLst>
                                        <p:tav tm="0">
                                          <p:val>
                                            <p:fltVal val="0"/>
                                          </p:val>
                                        </p:tav>
                                        <p:tav tm="100000">
                                          <p:val>
                                            <p:strVal val="#ppt_w"/>
                                          </p:val>
                                        </p:tav>
                                      </p:tavLst>
                                    </p:anim>
                                    <p:anim calcmode="lin" valueType="num">
                                      <p:cBhvr>
                                        <p:cTn id="41" dur="500" fill="hold"/>
                                        <p:tgtEl>
                                          <p:spTgt spid="8"/>
                                        </p:tgtEl>
                                        <p:attrNameLst>
                                          <p:attrName>ppt_h</p:attrName>
                                        </p:attrNameLst>
                                      </p:cBhvr>
                                      <p:tavLst>
                                        <p:tav tm="0">
                                          <p:val>
                                            <p:fltVal val="0"/>
                                          </p:val>
                                        </p:tav>
                                        <p:tav tm="100000">
                                          <p:val>
                                            <p:strVal val="#ppt_h"/>
                                          </p:val>
                                        </p:tav>
                                      </p:tavLst>
                                    </p:anim>
                                    <p:animEffect transition="in" filter="fade">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nodeType="clickEffect">
                                  <p:stCondLst>
                                    <p:cond delay="0"/>
                                  </p:stCondLst>
                                  <p:childTnLst>
                                    <p:set>
                                      <p:cBhvr>
                                        <p:cTn id="46" dur="1" fill="hold">
                                          <p:stCondLst>
                                            <p:cond delay="0"/>
                                          </p:stCondLst>
                                        </p:cTn>
                                        <p:tgtEl>
                                          <p:spTgt spid="34"/>
                                        </p:tgtEl>
                                        <p:attrNameLst>
                                          <p:attrName>style.visibility</p:attrName>
                                        </p:attrNameLst>
                                      </p:cBhvr>
                                      <p:to>
                                        <p:strVal val="visible"/>
                                      </p:to>
                                    </p:set>
                                    <p:animEffect transition="in" filter="circle(in)">
                                      <p:cBhvr>
                                        <p:cTn id="47" dur="2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19" grpId="0"/>
      <p:bldP spid="25" grpId="0"/>
      <p:bldP spid="8" grpId="0"/>
      <p:bldP spid="1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593</TotalTime>
  <Words>1496</Words>
  <Application>Microsoft Office PowerPoint</Application>
  <PresentationFormat>On-screen Show (4:3)</PresentationFormat>
  <Paragraphs>284</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FROM THE PASSOVER  TO PENTECOST </vt:lpstr>
      <vt:lpstr>WHAT IS THE GOSPEL? 1 Corinthians 15:1-4, 22; Romans 1:16,17; John3:16,17</vt:lpstr>
      <vt:lpstr>Transition  of  Power and Authority</vt:lpstr>
      <vt:lpstr>SOVEREIGNTY OF DEITY</vt:lpstr>
      <vt:lpstr>   God Sends The Holy Spirit John 14:26; Acts 2:1-4   </vt:lpstr>
      <vt:lpstr>   Jesus Sends The Apostles (12) Acts 1:4, 5, 8, 20-22 Lk. 24:44-49   </vt:lpstr>
      <vt:lpstr>CHRIST HAS ALL POWER AND AUTHORITY IN HEAVEN AND ON EARTH</vt:lpstr>
      <vt:lpstr>HOW CAN ONE OBEY THE GOSPEL? Romans 6:3-6</vt:lpstr>
      <vt:lpstr>SOVEREIGNTY OF DEITY</vt:lpstr>
      <vt:lpstr>The Body Of Christ Acts 2</vt:lpstr>
      <vt:lpstr>SOVEREIGNTY OF DEITY</vt:lpstr>
      <vt:lpstr>   The Apostles They Write As The Holy Spirit Speaks  2 Pt.1:20-21; Jn.20:30,31;  2 Ti.3:16,17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rayc</dc:creator>
  <cp:lastModifiedBy>Jones, Vanessa</cp:lastModifiedBy>
  <cp:revision>48</cp:revision>
  <dcterms:created xsi:type="dcterms:W3CDTF">2018-09-17T18:05:04Z</dcterms:created>
  <dcterms:modified xsi:type="dcterms:W3CDTF">2018-10-03T03:07:18Z</dcterms:modified>
</cp:coreProperties>
</file>