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 id="266" r:id="rId7"/>
    <p:sldId id="267" r:id="rId8"/>
    <p:sldId id="259" r:id="rId9"/>
    <p:sldId id="260" r:id="rId10"/>
    <p:sldId id="261" r:id="rId11"/>
    <p:sldId id="268"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47" autoAdjust="0"/>
    <p:restoredTop sz="94660"/>
  </p:normalViewPr>
  <p:slideViewPr>
    <p:cSldViewPr snapToGrid="0">
      <p:cViewPr>
        <p:scale>
          <a:sx n="116" d="100"/>
          <a:sy n="116" d="100"/>
        </p:scale>
        <p:origin x="-132"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C361C6-64C0-413E-B70A-D6CB35948B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724021E-4F10-47D0-9D5B-63F49D7AA9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9FCAD99-D27B-4D29-B762-A5948EB81596}"/>
              </a:ext>
            </a:extLst>
          </p:cNvPr>
          <p:cNvSpPr>
            <a:spLocks noGrp="1"/>
          </p:cNvSpPr>
          <p:nvPr>
            <p:ph type="dt" sz="half" idx="10"/>
          </p:nvPr>
        </p:nvSpPr>
        <p:spPr/>
        <p:txBody>
          <a:bodyPr/>
          <a:lstStyle/>
          <a:p>
            <a:fld id="{8CC7A511-6BC0-470A-82CC-F49EF313CACC}" type="datetimeFigureOut">
              <a:rPr lang="en-US" smtClean="0"/>
              <a:t>12/17/2017</a:t>
            </a:fld>
            <a:endParaRPr lang="en-US"/>
          </a:p>
        </p:txBody>
      </p:sp>
      <p:sp>
        <p:nvSpPr>
          <p:cNvPr id="5" name="Footer Placeholder 4">
            <a:extLst>
              <a:ext uri="{FF2B5EF4-FFF2-40B4-BE49-F238E27FC236}">
                <a16:creationId xmlns:a16="http://schemas.microsoft.com/office/drawing/2014/main" xmlns="" id="{F5C13798-6725-49B3-93A3-A00C22A29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9BF7E49-D9C0-434D-B527-A156B3FEB4C2}"/>
              </a:ext>
            </a:extLst>
          </p:cNvPr>
          <p:cNvSpPr>
            <a:spLocks noGrp="1"/>
          </p:cNvSpPr>
          <p:nvPr>
            <p:ph type="sldNum" sz="quarter" idx="12"/>
          </p:nvPr>
        </p:nvSpPr>
        <p:spPr/>
        <p:txBody>
          <a:bodyPr/>
          <a:lstStyle/>
          <a:p>
            <a:fld id="{84C07857-6BB9-44AE-A13F-42AA4EC98181}" type="slidenum">
              <a:rPr lang="en-US" smtClean="0"/>
              <a:t>‹#›</a:t>
            </a:fld>
            <a:endParaRPr lang="en-US"/>
          </a:p>
        </p:txBody>
      </p:sp>
    </p:spTree>
    <p:extLst>
      <p:ext uri="{BB962C8B-B14F-4D97-AF65-F5344CB8AC3E}">
        <p14:creationId xmlns:p14="http://schemas.microsoft.com/office/powerpoint/2010/main" val="3526018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222FD2-D17C-48B8-800C-EE07175991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6C56776-961E-4CFC-8F97-A7C612A4CA2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EA0D18C-35CB-4F84-AD89-3B961C9BC0EF}"/>
              </a:ext>
            </a:extLst>
          </p:cNvPr>
          <p:cNvSpPr>
            <a:spLocks noGrp="1"/>
          </p:cNvSpPr>
          <p:nvPr>
            <p:ph type="dt" sz="half" idx="10"/>
          </p:nvPr>
        </p:nvSpPr>
        <p:spPr/>
        <p:txBody>
          <a:bodyPr/>
          <a:lstStyle/>
          <a:p>
            <a:fld id="{8CC7A511-6BC0-470A-82CC-F49EF313CACC}" type="datetimeFigureOut">
              <a:rPr lang="en-US" smtClean="0"/>
              <a:t>12/17/2017</a:t>
            </a:fld>
            <a:endParaRPr lang="en-US"/>
          </a:p>
        </p:txBody>
      </p:sp>
      <p:sp>
        <p:nvSpPr>
          <p:cNvPr id="5" name="Footer Placeholder 4">
            <a:extLst>
              <a:ext uri="{FF2B5EF4-FFF2-40B4-BE49-F238E27FC236}">
                <a16:creationId xmlns:a16="http://schemas.microsoft.com/office/drawing/2014/main" xmlns="" id="{0906B6AB-F73D-4E4B-9FAA-ED4FCE3E24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7F99FD4-7737-49A1-B137-C9C0F5BF4E38}"/>
              </a:ext>
            </a:extLst>
          </p:cNvPr>
          <p:cNvSpPr>
            <a:spLocks noGrp="1"/>
          </p:cNvSpPr>
          <p:nvPr>
            <p:ph type="sldNum" sz="quarter" idx="12"/>
          </p:nvPr>
        </p:nvSpPr>
        <p:spPr/>
        <p:txBody>
          <a:bodyPr/>
          <a:lstStyle/>
          <a:p>
            <a:fld id="{84C07857-6BB9-44AE-A13F-42AA4EC98181}" type="slidenum">
              <a:rPr lang="en-US" smtClean="0"/>
              <a:t>‹#›</a:t>
            </a:fld>
            <a:endParaRPr lang="en-US"/>
          </a:p>
        </p:txBody>
      </p:sp>
    </p:spTree>
    <p:extLst>
      <p:ext uri="{BB962C8B-B14F-4D97-AF65-F5344CB8AC3E}">
        <p14:creationId xmlns:p14="http://schemas.microsoft.com/office/powerpoint/2010/main" val="579753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C50EAF5-FCFF-42F8-9028-A5A94E7AAA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C0B0FBC-0599-4783-A770-7AAE702933F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8DDBA9C-A608-4F67-AF7E-7611EB7D888E}"/>
              </a:ext>
            </a:extLst>
          </p:cNvPr>
          <p:cNvSpPr>
            <a:spLocks noGrp="1"/>
          </p:cNvSpPr>
          <p:nvPr>
            <p:ph type="dt" sz="half" idx="10"/>
          </p:nvPr>
        </p:nvSpPr>
        <p:spPr/>
        <p:txBody>
          <a:bodyPr/>
          <a:lstStyle/>
          <a:p>
            <a:fld id="{8CC7A511-6BC0-470A-82CC-F49EF313CACC}" type="datetimeFigureOut">
              <a:rPr lang="en-US" smtClean="0"/>
              <a:t>12/17/2017</a:t>
            </a:fld>
            <a:endParaRPr lang="en-US"/>
          </a:p>
        </p:txBody>
      </p:sp>
      <p:sp>
        <p:nvSpPr>
          <p:cNvPr id="5" name="Footer Placeholder 4">
            <a:extLst>
              <a:ext uri="{FF2B5EF4-FFF2-40B4-BE49-F238E27FC236}">
                <a16:creationId xmlns:a16="http://schemas.microsoft.com/office/drawing/2014/main" xmlns="" id="{16C84010-D797-4A72-949D-D335A5C5B9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38E7940-A9AE-4429-9E8B-714357653DEA}"/>
              </a:ext>
            </a:extLst>
          </p:cNvPr>
          <p:cNvSpPr>
            <a:spLocks noGrp="1"/>
          </p:cNvSpPr>
          <p:nvPr>
            <p:ph type="sldNum" sz="quarter" idx="12"/>
          </p:nvPr>
        </p:nvSpPr>
        <p:spPr/>
        <p:txBody>
          <a:bodyPr/>
          <a:lstStyle/>
          <a:p>
            <a:fld id="{84C07857-6BB9-44AE-A13F-42AA4EC98181}" type="slidenum">
              <a:rPr lang="en-US" smtClean="0"/>
              <a:t>‹#›</a:t>
            </a:fld>
            <a:endParaRPr lang="en-US"/>
          </a:p>
        </p:txBody>
      </p:sp>
    </p:spTree>
    <p:extLst>
      <p:ext uri="{BB962C8B-B14F-4D97-AF65-F5344CB8AC3E}">
        <p14:creationId xmlns:p14="http://schemas.microsoft.com/office/powerpoint/2010/main" val="128881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728C97-832D-4EFF-9317-24DCB2B8A5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624ADD3-7651-487D-B169-619F9724B2C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01D2F1A-563C-40C2-A6B5-0E5BEF383181}"/>
              </a:ext>
            </a:extLst>
          </p:cNvPr>
          <p:cNvSpPr>
            <a:spLocks noGrp="1"/>
          </p:cNvSpPr>
          <p:nvPr>
            <p:ph type="dt" sz="half" idx="10"/>
          </p:nvPr>
        </p:nvSpPr>
        <p:spPr/>
        <p:txBody>
          <a:bodyPr/>
          <a:lstStyle/>
          <a:p>
            <a:fld id="{8CC7A511-6BC0-470A-82CC-F49EF313CACC}" type="datetimeFigureOut">
              <a:rPr lang="en-US" smtClean="0"/>
              <a:t>12/17/2017</a:t>
            </a:fld>
            <a:endParaRPr lang="en-US"/>
          </a:p>
        </p:txBody>
      </p:sp>
      <p:sp>
        <p:nvSpPr>
          <p:cNvPr id="5" name="Footer Placeholder 4">
            <a:extLst>
              <a:ext uri="{FF2B5EF4-FFF2-40B4-BE49-F238E27FC236}">
                <a16:creationId xmlns:a16="http://schemas.microsoft.com/office/drawing/2014/main" xmlns="" id="{DAEBCCC3-33E4-4781-900E-6EB13ADF9D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ACA4320-6B53-476F-86A7-7304D9BC2E44}"/>
              </a:ext>
            </a:extLst>
          </p:cNvPr>
          <p:cNvSpPr>
            <a:spLocks noGrp="1"/>
          </p:cNvSpPr>
          <p:nvPr>
            <p:ph type="sldNum" sz="quarter" idx="12"/>
          </p:nvPr>
        </p:nvSpPr>
        <p:spPr/>
        <p:txBody>
          <a:bodyPr/>
          <a:lstStyle/>
          <a:p>
            <a:fld id="{84C07857-6BB9-44AE-A13F-42AA4EC98181}" type="slidenum">
              <a:rPr lang="en-US" smtClean="0"/>
              <a:t>‹#›</a:t>
            </a:fld>
            <a:endParaRPr lang="en-US"/>
          </a:p>
        </p:txBody>
      </p:sp>
    </p:spTree>
    <p:extLst>
      <p:ext uri="{BB962C8B-B14F-4D97-AF65-F5344CB8AC3E}">
        <p14:creationId xmlns:p14="http://schemas.microsoft.com/office/powerpoint/2010/main" val="281520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F077DC-4659-4A6E-9F9D-CB860BE5FE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FF16CB9-4BF1-414E-9269-E94F5D9D9E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ACB45D5A-2A9C-4114-9BF6-D8887A82FCF6}"/>
              </a:ext>
            </a:extLst>
          </p:cNvPr>
          <p:cNvSpPr>
            <a:spLocks noGrp="1"/>
          </p:cNvSpPr>
          <p:nvPr>
            <p:ph type="dt" sz="half" idx="10"/>
          </p:nvPr>
        </p:nvSpPr>
        <p:spPr/>
        <p:txBody>
          <a:bodyPr/>
          <a:lstStyle/>
          <a:p>
            <a:fld id="{8CC7A511-6BC0-470A-82CC-F49EF313CACC}" type="datetimeFigureOut">
              <a:rPr lang="en-US" smtClean="0"/>
              <a:t>12/17/2017</a:t>
            </a:fld>
            <a:endParaRPr lang="en-US"/>
          </a:p>
        </p:txBody>
      </p:sp>
      <p:sp>
        <p:nvSpPr>
          <p:cNvPr id="5" name="Footer Placeholder 4">
            <a:extLst>
              <a:ext uri="{FF2B5EF4-FFF2-40B4-BE49-F238E27FC236}">
                <a16:creationId xmlns:a16="http://schemas.microsoft.com/office/drawing/2014/main" xmlns="" id="{FBE0322F-5D4E-4E17-8E7E-72AE5ECBB2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4D3CB15-5BF2-43B2-A4D9-87066397A7CA}"/>
              </a:ext>
            </a:extLst>
          </p:cNvPr>
          <p:cNvSpPr>
            <a:spLocks noGrp="1"/>
          </p:cNvSpPr>
          <p:nvPr>
            <p:ph type="sldNum" sz="quarter" idx="12"/>
          </p:nvPr>
        </p:nvSpPr>
        <p:spPr/>
        <p:txBody>
          <a:bodyPr/>
          <a:lstStyle/>
          <a:p>
            <a:fld id="{84C07857-6BB9-44AE-A13F-42AA4EC98181}" type="slidenum">
              <a:rPr lang="en-US" smtClean="0"/>
              <a:t>‹#›</a:t>
            </a:fld>
            <a:endParaRPr lang="en-US"/>
          </a:p>
        </p:txBody>
      </p:sp>
    </p:spTree>
    <p:extLst>
      <p:ext uri="{BB962C8B-B14F-4D97-AF65-F5344CB8AC3E}">
        <p14:creationId xmlns:p14="http://schemas.microsoft.com/office/powerpoint/2010/main" val="1654551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47F4ED-CBFA-4108-8489-B67DEBD5CD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E3AE456-6F41-4D9D-A0C6-1C64C609F3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EB5EBB0-BBFB-47DA-ADE7-785E8F42E11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ACA87E9-8865-4F5B-97B6-6D3669D8BE74}"/>
              </a:ext>
            </a:extLst>
          </p:cNvPr>
          <p:cNvSpPr>
            <a:spLocks noGrp="1"/>
          </p:cNvSpPr>
          <p:nvPr>
            <p:ph type="dt" sz="half" idx="10"/>
          </p:nvPr>
        </p:nvSpPr>
        <p:spPr/>
        <p:txBody>
          <a:bodyPr/>
          <a:lstStyle/>
          <a:p>
            <a:fld id="{8CC7A511-6BC0-470A-82CC-F49EF313CACC}" type="datetimeFigureOut">
              <a:rPr lang="en-US" smtClean="0"/>
              <a:t>12/17/2017</a:t>
            </a:fld>
            <a:endParaRPr lang="en-US"/>
          </a:p>
        </p:txBody>
      </p:sp>
      <p:sp>
        <p:nvSpPr>
          <p:cNvPr id="6" name="Footer Placeholder 5">
            <a:extLst>
              <a:ext uri="{FF2B5EF4-FFF2-40B4-BE49-F238E27FC236}">
                <a16:creationId xmlns:a16="http://schemas.microsoft.com/office/drawing/2014/main" xmlns="" id="{BE235723-A2A6-4724-BD69-F798069174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B1FBF6A-4786-4829-A1A0-3CD5E61A04C5}"/>
              </a:ext>
            </a:extLst>
          </p:cNvPr>
          <p:cNvSpPr>
            <a:spLocks noGrp="1"/>
          </p:cNvSpPr>
          <p:nvPr>
            <p:ph type="sldNum" sz="quarter" idx="12"/>
          </p:nvPr>
        </p:nvSpPr>
        <p:spPr/>
        <p:txBody>
          <a:bodyPr/>
          <a:lstStyle/>
          <a:p>
            <a:fld id="{84C07857-6BB9-44AE-A13F-42AA4EC98181}" type="slidenum">
              <a:rPr lang="en-US" smtClean="0"/>
              <a:t>‹#›</a:t>
            </a:fld>
            <a:endParaRPr lang="en-US"/>
          </a:p>
        </p:txBody>
      </p:sp>
    </p:spTree>
    <p:extLst>
      <p:ext uri="{BB962C8B-B14F-4D97-AF65-F5344CB8AC3E}">
        <p14:creationId xmlns:p14="http://schemas.microsoft.com/office/powerpoint/2010/main" val="3445813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F7736E-FFAA-4456-BEF2-F665364C41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18911C8-7AD0-4D16-97A6-54C5DEAD47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600E9834-D205-419E-BBD3-4DE817BE4D6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10ED85A-2C0D-4A9E-82FB-047AD1BF59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23FC202A-9AC1-44D0-B671-5328F88EB8B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1FA4A4C-8679-43E0-B4F3-D684685593D3}"/>
              </a:ext>
            </a:extLst>
          </p:cNvPr>
          <p:cNvSpPr>
            <a:spLocks noGrp="1"/>
          </p:cNvSpPr>
          <p:nvPr>
            <p:ph type="dt" sz="half" idx="10"/>
          </p:nvPr>
        </p:nvSpPr>
        <p:spPr/>
        <p:txBody>
          <a:bodyPr/>
          <a:lstStyle/>
          <a:p>
            <a:fld id="{8CC7A511-6BC0-470A-82CC-F49EF313CACC}" type="datetimeFigureOut">
              <a:rPr lang="en-US" smtClean="0"/>
              <a:t>12/17/2017</a:t>
            </a:fld>
            <a:endParaRPr lang="en-US"/>
          </a:p>
        </p:txBody>
      </p:sp>
      <p:sp>
        <p:nvSpPr>
          <p:cNvPr id="8" name="Footer Placeholder 7">
            <a:extLst>
              <a:ext uri="{FF2B5EF4-FFF2-40B4-BE49-F238E27FC236}">
                <a16:creationId xmlns:a16="http://schemas.microsoft.com/office/drawing/2014/main" xmlns="" id="{EBA80F77-C834-45EC-B304-AA9FC4BC26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884F792E-1190-41BA-ACC9-90A3E9429D57}"/>
              </a:ext>
            </a:extLst>
          </p:cNvPr>
          <p:cNvSpPr>
            <a:spLocks noGrp="1"/>
          </p:cNvSpPr>
          <p:nvPr>
            <p:ph type="sldNum" sz="quarter" idx="12"/>
          </p:nvPr>
        </p:nvSpPr>
        <p:spPr/>
        <p:txBody>
          <a:bodyPr/>
          <a:lstStyle/>
          <a:p>
            <a:fld id="{84C07857-6BB9-44AE-A13F-42AA4EC98181}" type="slidenum">
              <a:rPr lang="en-US" smtClean="0"/>
              <a:t>‹#›</a:t>
            </a:fld>
            <a:endParaRPr lang="en-US"/>
          </a:p>
        </p:txBody>
      </p:sp>
    </p:spTree>
    <p:extLst>
      <p:ext uri="{BB962C8B-B14F-4D97-AF65-F5344CB8AC3E}">
        <p14:creationId xmlns:p14="http://schemas.microsoft.com/office/powerpoint/2010/main" val="3841825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84255F-BC01-4BB5-A68A-3A4A4685C7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B25C5F64-6500-4FC3-9D14-4D7B3892D73C}"/>
              </a:ext>
            </a:extLst>
          </p:cNvPr>
          <p:cNvSpPr>
            <a:spLocks noGrp="1"/>
          </p:cNvSpPr>
          <p:nvPr>
            <p:ph type="dt" sz="half" idx="10"/>
          </p:nvPr>
        </p:nvSpPr>
        <p:spPr/>
        <p:txBody>
          <a:bodyPr/>
          <a:lstStyle/>
          <a:p>
            <a:fld id="{8CC7A511-6BC0-470A-82CC-F49EF313CACC}" type="datetimeFigureOut">
              <a:rPr lang="en-US" smtClean="0"/>
              <a:t>12/17/2017</a:t>
            </a:fld>
            <a:endParaRPr lang="en-US"/>
          </a:p>
        </p:txBody>
      </p:sp>
      <p:sp>
        <p:nvSpPr>
          <p:cNvPr id="4" name="Footer Placeholder 3">
            <a:extLst>
              <a:ext uri="{FF2B5EF4-FFF2-40B4-BE49-F238E27FC236}">
                <a16:creationId xmlns:a16="http://schemas.microsoft.com/office/drawing/2014/main" xmlns="" id="{054919B4-57CF-4A53-8FB4-EF77071AF5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0760C83-E901-433F-97DD-0147F1AE6607}"/>
              </a:ext>
            </a:extLst>
          </p:cNvPr>
          <p:cNvSpPr>
            <a:spLocks noGrp="1"/>
          </p:cNvSpPr>
          <p:nvPr>
            <p:ph type="sldNum" sz="quarter" idx="12"/>
          </p:nvPr>
        </p:nvSpPr>
        <p:spPr/>
        <p:txBody>
          <a:bodyPr/>
          <a:lstStyle/>
          <a:p>
            <a:fld id="{84C07857-6BB9-44AE-A13F-42AA4EC98181}" type="slidenum">
              <a:rPr lang="en-US" smtClean="0"/>
              <a:t>‹#›</a:t>
            </a:fld>
            <a:endParaRPr lang="en-US"/>
          </a:p>
        </p:txBody>
      </p:sp>
    </p:spTree>
    <p:extLst>
      <p:ext uri="{BB962C8B-B14F-4D97-AF65-F5344CB8AC3E}">
        <p14:creationId xmlns:p14="http://schemas.microsoft.com/office/powerpoint/2010/main" val="3518815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8283832-4BEB-421E-A2AE-A7081E9DDAB1}"/>
              </a:ext>
            </a:extLst>
          </p:cNvPr>
          <p:cNvSpPr>
            <a:spLocks noGrp="1"/>
          </p:cNvSpPr>
          <p:nvPr>
            <p:ph type="dt" sz="half" idx="10"/>
          </p:nvPr>
        </p:nvSpPr>
        <p:spPr/>
        <p:txBody>
          <a:bodyPr/>
          <a:lstStyle/>
          <a:p>
            <a:fld id="{8CC7A511-6BC0-470A-82CC-F49EF313CACC}" type="datetimeFigureOut">
              <a:rPr lang="en-US" smtClean="0"/>
              <a:t>12/17/2017</a:t>
            </a:fld>
            <a:endParaRPr lang="en-US"/>
          </a:p>
        </p:txBody>
      </p:sp>
      <p:sp>
        <p:nvSpPr>
          <p:cNvPr id="3" name="Footer Placeholder 2">
            <a:extLst>
              <a:ext uri="{FF2B5EF4-FFF2-40B4-BE49-F238E27FC236}">
                <a16:creationId xmlns:a16="http://schemas.microsoft.com/office/drawing/2014/main" xmlns="" id="{31599687-556D-4B50-AC9E-8FC494135A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7B202A1-4689-4B66-BF7F-A9C7C5F24617}"/>
              </a:ext>
            </a:extLst>
          </p:cNvPr>
          <p:cNvSpPr>
            <a:spLocks noGrp="1"/>
          </p:cNvSpPr>
          <p:nvPr>
            <p:ph type="sldNum" sz="quarter" idx="12"/>
          </p:nvPr>
        </p:nvSpPr>
        <p:spPr/>
        <p:txBody>
          <a:bodyPr/>
          <a:lstStyle/>
          <a:p>
            <a:fld id="{84C07857-6BB9-44AE-A13F-42AA4EC98181}" type="slidenum">
              <a:rPr lang="en-US" smtClean="0"/>
              <a:t>‹#›</a:t>
            </a:fld>
            <a:endParaRPr lang="en-US"/>
          </a:p>
        </p:txBody>
      </p:sp>
    </p:spTree>
    <p:extLst>
      <p:ext uri="{BB962C8B-B14F-4D97-AF65-F5344CB8AC3E}">
        <p14:creationId xmlns:p14="http://schemas.microsoft.com/office/powerpoint/2010/main" val="17362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DD4EFE-B969-4035-8E28-442F2A497B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93DDCC9-8C6A-45CD-AB09-A3C6433E05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D2454EC-C021-4A42-9AB2-5A12685D06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A27D9B2-5840-4389-830C-19082DB35E17}"/>
              </a:ext>
            </a:extLst>
          </p:cNvPr>
          <p:cNvSpPr>
            <a:spLocks noGrp="1"/>
          </p:cNvSpPr>
          <p:nvPr>
            <p:ph type="dt" sz="half" idx="10"/>
          </p:nvPr>
        </p:nvSpPr>
        <p:spPr/>
        <p:txBody>
          <a:bodyPr/>
          <a:lstStyle/>
          <a:p>
            <a:fld id="{8CC7A511-6BC0-470A-82CC-F49EF313CACC}" type="datetimeFigureOut">
              <a:rPr lang="en-US" smtClean="0"/>
              <a:t>12/17/2017</a:t>
            </a:fld>
            <a:endParaRPr lang="en-US"/>
          </a:p>
        </p:txBody>
      </p:sp>
      <p:sp>
        <p:nvSpPr>
          <p:cNvPr id="6" name="Footer Placeholder 5">
            <a:extLst>
              <a:ext uri="{FF2B5EF4-FFF2-40B4-BE49-F238E27FC236}">
                <a16:creationId xmlns:a16="http://schemas.microsoft.com/office/drawing/2014/main" xmlns="" id="{CF6ACB71-1F49-4071-AA72-E5FC7FD359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727114E-AA5F-4FC8-9103-85982E4F014F}"/>
              </a:ext>
            </a:extLst>
          </p:cNvPr>
          <p:cNvSpPr>
            <a:spLocks noGrp="1"/>
          </p:cNvSpPr>
          <p:nvPr>
            <p:ph type="sldNum" sz="quarter" idx="12"/>
          </p:nvPr>
        </p:nvSpPr>
        <p:spPr/>
        <p:txBody>
          <a:bodyPr/>
          <a:lstStyle/>
          <a:p>
            <a:fld id="{84C07857-6BB9-44AE-A13F-42AA4EC98181}" type="slidenum">
              <a:rPr lang="en-US" smtClean="0"/>
              <a:t>‹#›</a:t>
            </a:fld>
            <a:endParaRPr lang="en-US"/>
          </a:p>
        </p:txBody>
      </p:sp>
    </p:spTree>
    <p:extLst>
      <p:ext uri="{BB962C8B-B14F-4D97-AF65-F5344CB8AC3E}">
        <p14:creationId xmlns:p14="http://schemas.microsoft.com/office/powerpoint/2010/main" val="3320036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1FB376-88A5-473A-86BD-F45F29141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EDED070-9A6F-4C4E-9385-63CB6FB91C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BE3C7647-1159-494B-A845-4D7BF306E4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5F9B698-E118-4EF4-AF7D-5AA7D30FE3AE}"/>
              </a:ext>
            </a:extLst>
          </p:cNvPr>
          <p:cNvSpPr>
            <a:spLocks noGrp="1"/>
          </p:cNvSpPr>
          <p:nvPr>
            <p:ph type="dt" sz="half" idx="10"/>
          </p:nvPr>
        </p:nvSpPr>
        <p:spPr/>
        <p:txBody>
          <a:bodyPr/>
          <a:lstStyle/>
          <a:p>
            <a:fld id="{8CC7A511-6BC0-470A-82CC-F49EF313CACC}" type="datetimeFigureOut">
              <a:rPr lang="en-US" smtClean="0"/>
              <a:t>12/17/2017</a:t>
            </a:fld>
            <a:endParaRPr lang="en-US"/>
          </a:p>
        </p:txBody>
      </p:sp>
      <p:sp>
        <p:nvSpPr>
          <p:cNvPr id="6" name="Footer Placeholder 5">
            <a:extLst>
              <a:ext uri="{FF2B5EF4-FFF2-40B4-BE49-F238E27FC236}">
                <a16:creationId xmlns:a16="http://schemas.microsoft.com/office/drawing/2014/main" xmlns="" id="{9805CB0E-A631-4C16-9F40-10E2F0E228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F8EDD9C-B9A0-49E4-82B9-5A2C8531A02A}"/>
              </a:ext>
            </a:extLst>
          </p:cNvPr>
          <p:cNvSpPr>
            <a:spLocks noGrp="1"/>
          </p:cNvSpPr>
          <p:nvPr>
            <p:ph type="sldNum" sz="quarter" idx="12"/>
          </p:nvPr>
        </p:nvSpPr>
        <p:spPr/>
        <p:txBody>
          <a:bodyPr/>
          <a:lstStyle/>
          <a:p>
            <a:fld id="{84C07857-6BB9-44AE-A13F-42AA4EC98181}" type="slidenum">
              <a:rPr lang="en-US" smtClean="0"/>
              <a:t>‹#›</a:t>
            </a:fld>
            <a:endParaRPr lang="en-US"/>
          </a:p>
        </p:txBody>
      </p:sp>
    </p:spTree>
    <p:extLst>
      <p:ext uri="{BB962C8B-B14F-4D97-AF65-F5344CB8AC3E}">
        <p14:creationId xmlns:p14="http://schemas.microsoft.com/office/powerpoint/2010/main" val="153935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A519FF4-5043-4BCC-9537-CFAD5D2CF6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240B853-7705-4AD9-8A49-1C03150838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4467EB5-FD91-457E-AED5-53B46A5F17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C7A511-6BC0-470A-82CC-F49EF313CACC}" type="datetimeFigureOut">
              <a:rPr lang="en-US" smtClean="0"/>
              <a:t>12/17/2017</a:t>
            </a:fld>
            <a:endParaRPr lang="en-US"/>
          </a:p>
        </p:txBody>
      </p:sp>
      <p:sp>
        <p:nvSpPr>
          <p:cNvPr id="5" name="Footer Placeholder 4">
            <a:extLst>
              <a:ext uri="{FF2B5EF4-FFF2-40B4-BE49-F238E27FC236}">
                <a16:creationId xmlns:a16="http://schemas.microsoft.com/office/drawing/2014/main" xmlns="" id="{FD8CE5BF-D39E-4B01-BBEE-86ACD217DD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D98E4B4-B1ED-477E-AB28-F745BC46EF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07857-6BB9-44AE-A13F-42AA4EC98181}" type="slidenum">
              <a:rPr lang="en-US" smtClean="0"/>
              <a:t>‹#›</a:t>
            </a:fld>
            <a:endParaRPr lang="en-US"/>
          </a:p>
        </p:txBody>
      </p:sp>
    </p:spTree>
    <p:extLst>
      <p:ext uri="{BB962C8B-B14F-4D97-AF65-F5344CB8AC3E}">
        <p14:creationId xmlns:p14="http://schemas.microsoft.com/office/powerpoint/2010/main" val="1293090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iblehub.com/john/20-28.htm" TargetMode="External"/><Relationship Id="rId2" Type="http://schemas.openxmlformats.org/officeDocument/2006/relationships/hyperlink" Target="http://biblehub.com/john/20-27.htm" TargetMode="External"/><Relationship Id="rId1" Type="http://schemas.openxmlformats.org/officeDocument/2006/relationships/slideLayout" Target="../slideLayouts/slideLayout2.xml"/><Relationship Id="rId4" Type="http://schemas.openxmlformats.org/officeDocument/2006/relationships/hyperlink" Target="http://biblehub.com/john/20-29.htm"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biblehub.com/john/1-3.htm" TargetMode="External"/><Relationship Id="rId3" Type="http://schemas.openxmlformats.org/officeDocument/2006/relationships/hyperlink" Target="https://www.jw.org/en/publications/bible/nwt/books/1-thessalonians/4/#v52004016" TargetMode="External"/><Relationship Id="rId7" Type="http://schemas.openxmlformats.org/officeDocument/2006/relationships/hyperlink" Target="http://biblehub.com/john/1-2.htm" TargetMode="External"/><Relationship Id="rId2" Type="http://schemas.openxmlformats.org/officeDocument/2006/relationships/hyperlink" Target="https://www.jw.org/en/publications/bible/nwt/books/jude/1/#v65001009" TargetMode="External"/><Relationship Id="rId1" Type="http://schemas.openxmlformats.org/officeDocument/2006/relationships/slideLayout" Target="../slideLayouts/slideLayout2.xml"/><Relationship Id="rId6" Type="http://schemas.openxmlformats.org/officeDocument/2006/relationships/hyperlink" Target="http://biblehub.com/john/1-1.htm" TargetMode="External"/><Relationship Id="rId5" Type="http://schemas.openxmlformats.org/officeDocument/2006/relationships/hyperlink" Target="http://biblehub.com/revelation/22-9.htm" TargetMode="External"/><Relationship Id="rId4" Type="http://schemas.openxmlformats.org/officeDocument/2006/relationships/hyperlink" Target="http://biblehub.com/revelation/22-8.ht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biblehub.com/philippians/2-7.htm" TargetMode="External"/><Relationship Id="rId2" Type="http://schemas.openxmlformats.org/officeDocument/2006/relationships/hyperlink" Target="http://biblehub.com/philippians/2-6.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dventist.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biblehub.com/exodus/31-17.htm" TargetMode="External"/><Relationship Id="rId2" Type="http://schemas.openxmlformats.org/officeDocument/2006/relationships/hyperlink" Target="http://biblehub.com/exodus/31-16.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lds.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biblehub.com/revelation/22-18.htm" TargetMode="External"/><Relationship Id="rId3" Type="http://schemas.openxmlformats.org/officeDocument/2006/relationships/hyperlink" Target="http://biblehub.com/2_timothy/3-17.htm" TargetMode="External"/><Relationship Id="rId7" Type="http://schemas.openxmlformats.org/officeDocument/2006/relationships/hyperlink" Target="http://biblehub.com/galatians/1-9.htm" TargetMode="External"/><Relationship Id="rId2" Type="http://schemas.openxmlformats.org/officeDocument/2006/relationships/hyperlink" Target="http://biblehub.com/2_timothy/3-16.htm" TargetMode="External"/><Relationship Id="rId1" Type="http://schemas.openxmlformats.org/officeDocument/2006/relationships/slideLayout" Target="../slideLayouts/slideLayout2.xml"/><Relationship Id="rId6" Type="http://schemas.openxmlformats.org/officeDocument/2006/relationships/hyperlink" Target="http://biblehub.com/galatians/1-8.htm" TargetMode="External"/><Relationship Id="rId5" Type="http://schemas.openxmlformats.org/officeDocument/2006/relationships/hyperlink" Target="http://biblehub.com/galatians/1-7.htm" TargetMode="External"/><Relationship Id="rId4" Type="http://schemas.openxmlformats.org/officeDocument/2006/relationships/hyperlink" Target="http://biblehub.com/galatians/1-6.htm" TargetMode="External"/><Relationship Id="rId9" Type="http://schemas.openxmlformats.org/officeDocument/2006/relationships/hyperlink" Target="http://biblehub.com/revelation/22-19.htm"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tfccs.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jw.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biblehub.com/matthew/3-2.htm" TargetMode="External"/><Relationship Id="rId2" Type="http://schemas.openxmlformats.org/officeDocument/2006/relationships/hyperlink" Target="http://biblehub.com/matthew/3-1.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EA07EC-92B5-404F-90A9-5214D3949479}"/>
              </a:ext>
            </a:extLst>
          </p:cNvPr>
          <p:cNvSpPr>
            <a:spLocks noGrp="1"/>
          </p:cNvSpPr>
          <p:nvPr>
            <p:ph type="ctrTitle"/>
          </p:nvPr>
        </p:nvSpPr>
        <p:spPr/>
        <p:txBody>
          <a:bodyPr>
            <a:normAutofit/>
          </a:bodyPr>
          <a:lstStyle/>
          <a:p>
            <a:r>
              <a:rPr lang="en-US" sz="9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Not on my Watch</a:t>
            </a:r>
          </a:p>
        </p:txBody>
      </p:sp>
      <p:sp>
        <p:nvSpPr>
          <p:cNvPr id="3" name="Subtitle 2">
            <a:extLst>
              <a:ext uri="{FF2B5EF4-FFF2-40B4-BE49-F238E27FC236}">
                <a16:creationId xmlns:a16="http://schemas.microsoft.com/office/drawing/2014/main" xmlns="" id="{EA4636F9-ADC7-4ABE-89F9-AF031340053A}"/>
              </a:ext>
            </a:extLst>
          </p:cNvPr>
          <p:cNvSpPr>
            <a:spLocks noGrp="1"/>
          </p:cNvSpPr>
          <p:nvPr>
            <p:ph type="subTitle" idx="1"/>
          </p:nvPr>
        </p:nvSpPr>
        <p:spPr/>
        <p:txBody>
          <a:bodyPr>
            <a:normAutofit fontScale="55000" lnSpcReduction="20000"/>
          </a:bodyPr>
          <a:lstStyle/>
          <a:p>
            <a:r>
              <a:rPr lang="en-US" b="1" dirty="0">
                <a:solidFill>
                  <a:srgbClr val="00B050"/>
                </a:solidFill>
              </a:rPr>
              <a:t>Our objective is not to win arguments but to save souls.</a:t>
            </a:r>
          </a:p>
          <a:p>
            <a:r>
              <a:rPr lang="en-US" b="1" dirty="0">
                <a:solidFill>
                  <a:srgbClr val="FF0000"/>
                </a:solidFill>
              </a:rPr>
              <a:t>Ephesians 4:15 </a:t>
            </a:r>
            <a:r>
              <a:rPr lang="en-US" dirty="0"/>
              <a:t>– Speak the truth in love</a:t>
            </a:r>
          </a:p>
          <a:p>
            <a:r>
              <a:rPr lang="en-US" b="1" dirty="0"/>
              <a:t>Seventh-Day Adventist</a:t>
            </a:r>
          </a:p>
          <a:p>
            <a:r>
              <a:rPr lang="en-US" b="1" dirty="0"/>
              <a:t>Mormon (Latter Day Saints)</a:t>
            </a:r>
          </a:p>
          <a:p>
            <a:r>
              <a:rPr lang="en-US" b="1" dirty="0"/>
              <a:t>Christian Scientist / Church of Christ, Scientist</a:t>
            </a:r>
          </a:p>
          <a:p>
            <a:r>
              <a:rPr lang="en-US" b="1" dirty="0"/>
              <a:t>Jehovah Witness</a:t>
            </a:r>
          </a:p>
        </p:txBody>
      </p:sp>
    </p:spTree>
    <p:extLst>
      <p:ext uri="{BB962C8B-B14F-4D97-AF65-F5344CB8AC3E}">
        <p14:creationId xmlns:p14="http://schemas.microsoft.com/office/powerpoint/2010/main" val="957902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E43383-81FF-443E-AEEE-E67D2DB4C37D}"/>
              </a:ext>
            </a:extLst>
          </p:cNvPr>
          <p:cNvSpPr>
            <a:spLocks noGrp="1"/>
          </p:cNvSpPr>
          <p:nvPr>
            <p:ph type="title"/>
          </p:nvPr>
        </p:nvSpPr>
        <p:spPr/>
        <p:txBody>
          <a:bodyPr/>
          <a:lstStyle/>
          <a:p>
            <a:pPr algn="ctr"/>
            <a:r>
              <a:rPr lang="en-US" dirty="0"/>
              <a:t>Jehovah Witness – Deity of Jesus</a:t>
            </a:r>
          </a:p>
        </p:txBody>
      </p:sp>
      <p:sp>
        <p:nvSpPr>
          <p:cNvPr id="3" name="Content Placeholder 2">
            <a:extLst>
              <a:ext uri="{FF2B5EF4-FFF2-40B4-BE49-F238E27FC236}">
                <a16:creationId xmlns:a16="http://schemas.microsoft.com/office/drawing/2014/main" xmlns="" id="{10FE4BE4-2A3A-41FE-9EB5-65265AF7546A}"/>
              </a:ext>
            </a:extLst>
          </p:cNvPr>
          <p:cNvSpPr>
            <a:spLocks noGrp="1"/>
          </p:cNvSpPr>
          <p:nvPr>
            <p:ph idx="1"/>
          </p:nvPr>
        </p:nvSpPr>
        <p:spPr/>
        <p:txBody>
          <a:bodyPr>
            <a:normAutofit fontScale="55000" lnSpcReduction="20000"/>
          </a:bodyPr>
          <a:lstStyle/>
          <a:p>
            <a:r>
              <a:rPr lang="en-US" sz="3100" b="1" dirty="0">
                <a:solidFill>
                  <a:srgbClr val="0000FF"/>
                </a:solidFill>
              </a:rPr>
              <a:t>The Deity of Jesus Christ</a:t>
            </a:r>
            <a:r>
              <a:rPr lang="en-US" sz="3100" dirty="0"/>
              <a:t>.  </a:t>
            </a:r>
            <a:r>
              <a:rPr lang="en-US" sz="3100" b="1" dirty="0"/>
              <a:t>They don’t believe that Jesus is God</a:t>
            </a:r>
            <a:r>
              <a:rPr lang="en-US" sz="3100" dirty="0"/>
              <a:t>.</a:t>
            </a:r>
          </a:p>
          <a:p>
            <a:r>
              <a:rPr lang="en-US" sz="3100" b="1" dirty="0">
                <a:solidFill>
                  <a:srgbClr val="FF0000"/>
                </a:solidFill>
              </a:rPr>
              <a:t>Matthew 1:23 </a:t>
            </a:r>
            <a:r>
              <a:rPr lang="en-US" sz="3100" dirty="0"/>
              <a:t>– Behold, a virgin shall be with child, and shall bring forth a son, and they shall call his name Emmanuel, which being interpreted is, </a:t>
            </a:r>
            <a:r>
              <a:rPr lang="en-US" sz="3100" b="1" dirty="0"/>
              <a:t>God with us</a:t>
            </a:r>
            <a:r>
              <a:rPr lang="en-US" sz="3100" dirty="0"/>
              <a:t>.</a:t>
            </a:r>
          </a:p>
          <a:p>
            <a:r>
              <a:rPr lang="en-US" sz="3100" b="1" dirty="0">
                <a:solidFill>
                  <a:srgbClr val="FF0000"/>
                </a:solidFill>
              </a:rPr>
              <a:t>John 20:27,28 </a:t>
            </a:r>
            <a:r>
              <a:rPr lang="en-US" sz="3100" dirty="0"/>
              <a:t>– </a:t>
            </a:r>
            <a:r>
              <a:rPr lang="en-US" sz="3100" b="1" dirty="0">
                <a:solidFill>
                  <a:srgbClr val="0092F2"/>
                </a:solidFill>
                <a:latin typeface="Arimo"/>
                <a:hlinkClick r:id="rId2"/>
              </a:rPr>
              <a:t>27</a:t>
            </a:r>
            <a:r>
              <a:rPr lang="en-US" sz="3100" b="1" dirty="0">
                <a:solidFill>
                  <a:srgbClr val="0092F2"/>
                </a:solidFill>
                <a:latin typeface="Arimo"/>
              </a:rPr>
              <a:t> </a:t>
            </a:r>
            <a:r>
              <a:rPr lang="en-US" sz="3100" dirty="0">
                <a:solidFill>
                  <a:srgbClr val="001320"/>
                </a:solidFill>
                <a:latin typeface="Trebuchet"/>
              </a:rPr>
              <a:t>Then saith he to Thomas, Reach hither thy finger, and behold my hands; and reach hither thy hand, and thrust </a:t>
            </a:r>
            <a:r>
              <a:rPr lang="en-US" sz="3100" i="1" dirty="0">
                <a:solidFill>
                  <a:srgbClr val="001320"/>
                </a:solidFill>
                <a:latin typeface="Trebuchet"/>
              </a:rPr>
              <a:t>it</a:t>
            </a:r>
            <a:r>
              <a:rPr lang="en-US" sz="3100" dirty="0">
                <a:solidFill>
                  <a:srgbClr val="001320"/>
                </a:solidFill>
                <a:latin typeface="Trebuchet"/>
              </a:rPr>
              <a:t> into my side: and be not faithless, but believing. </a:t>
            </a:r>
            <a:r>
              <a:rPr lang="en-US" sz="3100" b="1" dirty="0">
                <a:solidFill>
                  <a:srgbClr val="0092F2"/>
                </a:solidFill>
                <a:latin typeface="Arimo"/>
                <a:hlinkClick r:id="rId3"/>
              </a:rPr>
              <a:t>28</a:t>
            </a:r>
            <a:r>
              <a:rPr lang="en-US" sz="3100" b="1" dirty="0">
                <a:solidFill>
                  <a:srgbClr val="0092F2"/>
                </a:solidFill>
                <a:latin typeface="Arimo"/>
              </a:rPr>
              <a:t> </a:t>
            </a:r>
            <a:r>
              <a:rPr lang="en-US" sz="3100" dirty="0">
                <a:solidFill>
                  <a:srgbClr val="001320"/>
                </a:solidFill>
                <a:latin typeface="Trebuchet"/>
              </a:rPr>
              <a:t>And Thomas answered and said unto him, My </a:t>
            </a:r>
            <a:r>
              <a:rPr lang="en-US" sz="3100" b="1" dirty="0">
                <a:solidFill>
                  <a:srgbClr val="001320"/>
                </a:solidFill>
                <a:latin typeface="Trebuchet"/>
              </a:rPr>
              <a:t>Lord (</a:t>
            </a:r>
            <a:r>
              <a:rPr lang="en-US" sz="3100" b="1" dirty="0" err="1">
                <a:solidFill>
                  <a:srgbClr val="0000FF"/>
                </a:solidFill>
                <a:latin typeface="Trebuchet"/>
              </a:rPr>
              <a:t>Kyrios</a:t>
            </a:r>
            <a:r>
              <a:rPr lang="en-US" sz="3100" b="1" dirty="0">
                <a:solidFill>
                  <a:srgbClr val="001320"/>
                </a:solidFill>
                <a:latin typeface="Trebuchet"/>
              </a:rPr>
              <a:t> = Jehovah)</a:t>
            </a:r>
            <a:r>
              <a:rPr lang="en-US" sz="3100" dirty="0">
                <a:solidFill>
                  <a:srgbClr val="001320"/>
                </a:solidFill>
                <a:latin typeface="Trebuchet"/>
              </a:rPr>
              <a:t> and my </a:t>
            </a:r>
            <a:r>
              <a:rPr lang="en-US" sz="3100" b="1" dirty="0">
                <a:solidFill>
                  <a:srgbClr val="001320"/>
                </a:solidFill>
                <a:latin typeface="Trebuchet"/>
              </a:rPr>
              <a:t>God (</a:t>
            </a:r>
            <a:r>
              <a:rPr lang="en-US" sz="3100" b="1" dirty="0">
                <a:solidFill>
                  <a:srgbClr val="0000FF"/>
                </a:solidFill>
                <a:latin typeface="Trebuchet"/>
              </a:rPr>
              <a:t>Theos</a:t>
            </a:r>
            <a:r>
              <a:rPr lang="en-US" sz="3100" b="1" dirty="0">
                <a:solidFill>
                  <a:srgbClr val="001320"/>
                </a:solidFill>
                <a:latin typeface="Trebuchet"/>
              </a:rPr>
              <a:t>: same word used in </a:t>
            </a:r>
            <a:r>
              <a:rPr lang="en-US" sz="3100" b="1" dirty="0">
                <a:solidFill>
                  <a:srgbClr val="FF0000"/>
                </a:solidFill>
                <a:latin typeface="Trebuchet"/>
              </a:rPr>
              <a:t>John 4:24 </a:t>
            </a:r>
            <a:r>
              <a:rPr lang="en-US" sz="3100" b="1" dirty="0">
                <a:solidFill>
                  <a:srgbClr val="001320"/>
                </a:solidFill>
                <a:latin typeface="Trebuchet"/>
              </a:rPr>
              <a:t>to describe God the Father)</a:t>
            </a:r>
            <a:r>
              <a:rPr lang="en-US" sz="3100" dirty="0">
                <a:solidFill>
                  <a:srgbClr val="001320"/>
                </a:solidFill>
                <a:latin typeface="Trebuchet"/>
              </a:rPr>
              <a:t>. </a:t>
            </a:r>
            <a:r>
              <a:rPr lang="en-US" sz="3100" b="1" dirty="0">
                <a:solidFill>
                  <a:srgbClr val="0092F2"/>
                </a:solidFill>
                <a:latin typeface="Arimo"/>
                <a:hlinkClick r:id="rId4"/>
              </a:rPr>
              <a:t>29</a:t>
            </a:r>
            <a:r>
              <a:rPr lang="en-US" sz="3100" b="1" dirty="0">
                <a:solidFill>
                  <a:srgbClr val="0092F2"/>
                </a:solidFill>
                <a:latin typeface="Arimo"/>
              </a:rPr>
              <a:t> </a:t>
            </a:r>
            <a:r>
              <a:rPr lang="en-US" sz="3100" dirty="0">
                <a:solidFill>
                  <a:srgbClr val="001320"/>
                </a:solidFill>
                <a:latin typeface="Trebuchet"/>
              </a:rPr>
              <a:t>Jesus saith unto him, Thomas, because thou hast seen me, thou hast believed: blessed </a:t>
            </a:r>
            <a:r>
              <a:rPr lang="en-US" sz="3100" i="1" dirty="0">
                <a:solidFill>
                  <a:srgbClr val="001320"/>
                </a:solidFill>
                <a:latin typeface="Trebuchet"/>
              </a:rPr>
              <a:t>are</a:t>
            </a:r>
            <a:r>
              <a:rPr lang="en-US" sz="3100" dirty="0">
                <a:solidFill>
                  <a:srgbClr val="001320"/>
                </a:solidFill>
                <a:latin typeface="Trebuchet"/>
              </a:rPr>
              <a:t> they that have not seen, and </a:t>
            </a:r>
            <a:r>
              <a:rPr lang="en-US" sz="3100" i="1" dirty="0">
                <a:solidFill>
                  <a:srgbClr val="001320"/>
                </a:solidFill>
                <a:latin typeface="Trebuchet"/>
              </a:rPr>
              <a:t>yet</a:t>
            </a:r>
            <a:r>
              <a:rPr lang="en-US" sz="3100" dirty="0">
                <a:solidFill>
                  <a:srgbClr val="001320"/>
                </a:solidFill>
                <a:latin typeface="Trebuchet"/>
              </a:rPr>
              <a:t> have believed.</a:t>
            </a:r>
          </a:p>
          <a:p>
            <a:r>
              <a:rPr lang="en-US" sz="3100" b="1" dirty="0">
                <a:solidFill>
                  <a:srgbClr val="FF0000"/>
                </a:solidFill>
                <a:latin typeface="Trebuchet"/>
              </a:rPr>
              <a:t>Colossians 2:9 </a:t>
            </a:r>
            <a:r>
              <a:rPr lang="en-US" sz="3100" dirty="0">
                <a:solidFill>
                  <a:srgbClr val="001320"/>
                </a:solidFill>
                <a:latin typeface="Trebuchet"/>
              </a:rPr>
              <a:t>– For in Him dwelleth all the fulness of the </a:t>
            </a:r>
            <a:r>
              <a:rPr lang="en-US" sz="3100" b="1" dirty="0">
                <a:solidFill>
                  <a:srgbClr val="0000FF"/>
                </a:solidFill>
                <a:latin typeface="Trebuchet"/>
              </a:rPr>
              <a:t>Godhead</a:t>
            </a:r>
            <a:r>
              <a:rPr lang="en-US" sz="3100" dirty="0">
                <a:solidFill>
                  <a:srgbClr val="001320"/>
                </a:solidFill>
                <a:latin typeface="Trebuchet"/>
              </a:rPr>
              <a:t> </a:t>
            </a:r>
            <a:r>
              <a:rPr lang="en-US" sz="3100" b="1" dirty="0">
                <a:solidFill>
                  <a:srgbClr val="001320"/>
                </a:solidFill>
                <a:latin typeface="Trebuchet"/>
              </a:rPr>
              <a:t>bodily</a:t>
            </a:r>
            <a:r>
              <a:rPr lang="en-US" sz="3100" dirty="0">
                <a:solidFill>
                  <a:srgbClr val="001320"/>
                </a:solidFill>
                <a:latin typeface="Trebuchet"/>
              </a:rPr>
              <a:t>. </a:t>
            </a:r>
          </a:p>
          <a:p>
            <a:r>
              <a:rPr lang="en-US" sz="3100" b="1" dirty="0">
                <a:solidFill>
                  <a:srgbClr val="FF0000"/>
                </a:solidFill>
                <a:latin typeface="Trebuchet"/>
              </a:rPr>
              <a:t>Acts 7:59 </a:t>
            </a:r>
            <a:r>
              <a:rPr lang="en-US" sz="3100" dirty="0">
                <a:solidFill>
                  <a:srgbClr val="001320"/>
                </a:solidFill>
                <a:latin typeface="Trebuchet"/>
              </a:rPr>
              <a:t>– And they stoned Stephen, </a:t>
            </a:r>
            <a:r>
              <a:rPr lang="en-US" sz="3100" b="1" dirty="0">
                <a:solidFill>
                  <a:srgbClr val="001320"/>
                </a:solidFill>
                <a:latin typeface="Trebuchet"/>
              </a:rPr>
              <a:t>calling upon God</a:t>
            </a:r>
            <a:r>
              <a:rPr lang="en-US" sz="3100" dirty="0">
                <a:solidFill>
                  <a:srgbClr val="001320"/>
                </a:solidFill>
                <a:latin typeface="Trebuchet"/>
              </a:rPr>
              <a:t>, and saying, </a:t>
            </a:r>
            <a:r>
              <a:rPr lang="en-US" sz="3100" b="1" dirty="0">
                <a:solidFill>
                  <a:srgbClr val="001320"/>
                </a:solidFill>
                <a:latin typeface="Trebuchet"/>
              </a:rPr>
              <a:t>Lord Jesus</a:t>
            </a:r>
            <a:r>
              <a:rPr lang="en-US" sz="3100" dirty="0">
                <a:solidFill>
                  <a:srgbClr val="001320"/>
                </a:solidFill>
                <a:latin typeface="Trebuchet"/>
              </a:rPr>
              <a:t>, receive my spirit.</a:t>
            </a:r>
            <a:endParaRPr lang="en-US" sz="3100" dirty="0"/>
          </a:p>
          <a:p>
            <a:r>
              <a:rPr lang="en-US" sz="3100" b="1" dirty="0">
                <a:solidFill>
                  <a:srgbClr val="FF0000"/>
                </a:solidFill>
              </a:rPr>
              <a:t>Isaiah 44:6 </a:t>
            </a:r>
            <a:r>
              <a:rPr lang="en-US" sz="3100" dirty="0"/>
              <a:t>– </a:t>
            </a:r>
            <a:r>
              <a:rPr lang="en-US" sz="3100" b="1" dirty="0">
                <a:solidFill>
                  <a:srgbClr val="0000FF"/>
                </a:solidFill>
              </a:rPr>
              <a:t>God/Jehovah </a:t>
            </a:r>
            <a:r>
              <a:rPr lang="en-US" sz="3100" dirty="0"/>
              <a:t>said, ”I am the</a:t>
            </a:r>
            <a:r>
              <a:rPr lang="en-US" sz="3100" b="1" dirty="0"/>
              <a:t> first</a:t>
            </a:r>
            <a:r>
              <a:rPr lang="en-US" sz="3100" dirty="0"/>
              <a:t>, and I am the </a:t>
            </a:r>
            <a:r>
              <a:rPr lang="en-US" sz="3100" b="1" dirty="0"/>
              <a:t>last</a:t>
            </a:r>
            <a:r>
              <a:rPr lang="en-US" sz="3100" dirty="0"/>
              <a:t>; and beside me there is no God.</a:t>
            </a:r>
          </a:p>
          <a:p>
            <a:pPr lvl="1"/>
            <a:r>
              <a:rPr lang="en-US" sz="2700" b="1" dirty="0">
                <a:solidFill>
                  <a:srgbClr val="FF0000"/>
                </a:solidFill>
              </a:rPr>
              <a:t>Revelations 22:13 </a:t>
            </a:r>
            <a:r>
              <a:rPr lang="en-US" sz="2700" dirty="0"/>
              <a:t>– </a:t>
            </a:r>
            <a:r>
              <a:rPr lang="en-US" sz="2700" b="1" dirty="0">
                <a:solidFill>
                  <a:srgbClr val="0000FF"/>
                </a:solidFill>
              </a:rPr>
              <a:t>Jesus </a:t>
            </a:r>
            <a:r>
              <a:rPr lang="en-US" sz="2700" dirty="0"/>
              <a:t>said, I am </a:t>
            </a:r>
            <a:r>
              <a:rPr lang="en-US" sz="2700" b="1" dirty="0"/>
              <a:t>Alpha</a:t>
            </a:r>
            <a:r>
              <a:rPr lang="en-US" sz="2700" dirty="0"/>
              <a:t> and </a:t>
            </a:r>
            <a:r>
              <a:rPr lang="en-US" sz="2700" b="1" dirty="0"/>
              <a:t>Omega</a:t>
            </a:r>
            <a:r>
              <a:rPr lang="en-US" sz="2700" dirty="0"/>
              <a:t>, the</a:t>
            </a:r>
            <a:r>
              <a:rPr lang="en-US" sz="2700" b="1" dirty="0"/>
              <a:t> beginning </a:t>
            </a:r>
            <a:r>
              <a:rPr lang="en-US" sz="2700" dirty="0"/>
              <a:t>and the </a:t>
            </a:r>
            <a:r>
              <a:rPr lang="en-US" sz="2700" b="1" dirty="0"/>
              <a:t>end</a:t>
            </a:r>
            <a:r>
              <a:rPr lang="en-US" sz="2700" dirty="0"/>
              <a:t>, the</a:t>
            </a:r>
            <a:r>
              <a:rPr lang="en-US" sz="2700" b="1" dirty="0"/>
              <a:t> first </a:t>
            </a:r>
            <a:r>
              <a:rPr lang="en-US" sz="2700" dirty="0"/>
              <a:t>and the </a:t>
            </a:r>
            <a:r>
              <a:rPr lang="en-US" sz="2700" b="1" dirty="0"/>
              <a:t>last</a:t>
            </a:r>
            <a:r>
              <a:rPr lang="en-US" sz="2700" dirty="0"/>
              <a:t>.</a:t>
            </a:r>
          </a:p>
          <a:p>
            <a:r>
              <a:rPr lang="en-US" sz="3300" b="1" dirty="0">
                <a:solidFill>
                  <a:srgbClr val="FF0000"/>
                </a:solidFill>
              </a:rPr>
              <a:t>Hebrews 1:6 </a:t>
            </a:r>
            <a:r>
              <a:rPr lang="en-US" sz="3300" dirty="0"/>
              <a:t>– teaches that </a:t>
            </a:r>
            <a:r>
              <a:rPr lang="en-US" sz="3300" b="1" dirty="0"/>
              <a:t>angels</a:t>
            </a:r>
            <a:r>
              <a:rPr lang="en-US" sz="3300" dirty="0"/>
              <a:t> worship Christ.</a:t>
            </a:r>
          </a:p>
          <a:p>
            <a:pPr lvl="1"/>
            <a:r>
              <a:rPr lang="en-US" sz="2700" b="1" dirty="0">
                <a:solidFill>
                  <a:srgbClr val="FF0000"/>
                </a:solidFill>
              </a:rPr>
              <a:t>Matthew 14:33 </a:t>
            </a:r>
            <a:r>
              <a:rPr lang="en-US" sz="2700" dirty="0"/>
              <a:t>– teaches that </a:t>
            </a:r>
            <a:r>
              <a:rPr lang="en-US" sz="2700" b="1" dirty="0"/>
              <a:t>man</a:t>
            </a:r>
            <a:r>
              <a:rPr lang="en-US" sz="2700" dirty="0"/>
              <a:t> worships Christ.</a:t>
            </a:r>
          </a:p>
          <a:p>
            <a:pPr lvl="1"/>
            <a:r>
              <a:rPr lang="en-US" sz="2700" b="1" dirty="0">
                <a:solidFill>
                  <a:srgbClr val="FF0000"/>
                </a:solidFill>
              </a:rPr>
              <a:t>Exodus 34:14 </a:t>
            </a:r>
            <a:r>
              <a:rPr lang="en-US" sz="2700" dirty="0"/>
              <a:t>– For thou shalt worship no other god: for the Lord, whose name is Jealous, is a jealous God. (</a:t>
            </a:r>
            <a:r>
              <a:rPr lang="en-US" sz="2700" b="1" dirty="0"/>
              <a:t>This verse teaches that only God is to be worshipped so Jesus must be God if angels and man worship Him</a:t>
            </a:r>
            <a:r>
              <a:rPr lang="en-US" sz="2700" dirty="0"/>
              <a:t>).</a:t>
            </a:r>
          </a:p>
          <a:p>
            <a:pPr lvl="1"/>
            <a:r>
              <a:rPr lang="en-US" sz="2700" b="1" dirty="0">
                <a:solidFill>
                  <a:srgbClr val="FF0000"/>
                </a:solidFill>
              </a:rPr>
              <a:t>Matthew 4:10 </a:t>
            </a:r>
            <a:r>
              <a:rPr lang="en-US" sz="2700" dirty="0"/>
              <a:t>– Jesus said thou shalt worship the Lord they God and Him only shalt thy serve.  (</a:t>
            </a:r>
            <a:r>
              <a:rPr lang="en-US" sz="2700" b="1" dirty="0"/>
              <a:t>Jesus accepted worship because He is God</a:t>
            </a:r>
            <a:r>
              <a:rPr lang="en-US" sz="2700" dirty="0"/>
              <a:t>)</a:t>
            </a:r>
          </a:p>
        </p:txBody>
      </p:sp>
    </p:spTree>
    <p:extLst>
      <p:ext uri="{BB962C8B-B14F-4D97-AF65-F5344CB8AC3E}">
        <p14:creationId xmlns:p14="http://schemas.microsoft.com/office/powerpoint/2010/main" val="3467416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1F09D2-D4B9-489A-85CB-F6CB3BB63D8E}"/>
              </a:ext>
            </a:extLst>
          </p:cNvPr>
          <p:cNvSpPr>
            <a:spLocks noGrp="1"/>
          </p:cNvSpPr>
          <p:nvPr>
            <p:ph type="title"/>
          </p:nvPr>
        </p:nvSpPr>
        <p:spPr/>
        <p:txBody>
          <a:bodyPr/>
          <a:lstStyle/>
          <a:p>
            <a:pPr algn="ctr"/>
            <a:r>
              <a:rPr lang="en-US" dirty="0"/>
              <a:t>Jehovah Witness – Deity of Jesus (cont.)</a:t>
            </a:r>
          </a:p>
        </p:txBody>
      </p:sp>
      <p:sp>
        <p:nvSpPr>
          <p:cNvPr id="3" name="Content Placeholder 2">
            <a:extLst>
              <a:ext uri="{FF2B5EF4-FFF2-40B4-BE49-F238E27FC236}">
                <a16:creationId xmlns:a16="http://schemas.microsoft.com/office/drawing/2014/main" xmlns="" id="{A499A39D-A39E-42F7-8A1E-DED42D087A84}"/>
              </a:ext>
            </a:extLst>
          </p:cNvPr>
          <p:cNvSpPr>
            <a:spLocks noGrp="1"/>
          </p:cNvSpPr>
          <p:nvPr>
            <p:ph idx="1"/>
          </p:nvPr>
        </p:nvSpPr>
        <p:spPr/>
        <p:txBody>
          <a:bodyPr>
            <a:normAutofit fontScale="70000" lnSpcReduction="20000"/>
          </a:bodyPr>
          <a:lstStyle/>
          <a:p>
            <a:r>
              <a:rPr lang="en-US" sz="3100" b="1" dirty="0">
                <a:solidFill>
                  <a:srgbClr val="0000FF"/>
                </a:solidFill>
              </a:rPr>
              <a:t>They teach that before Jesus came in bodily form, He was Michael the arch angel.  </a:t>
            </a:r>
          </a:p>
          <a:p>
            <a:pPr lvl="1"/>
            <a:r>
              <a:rPr lang="en-US" sz="2600" b="1" i="1" dirty="0"/>
              <a:t>Archangel</a:t>
            </a:r>
            <a:r>
              <a:rPr lang="en-US" sz="2600" i="1" dirty="0"/>
              <a:t>. </a:t>
            </a:r>
            <a:r>
              <a:rPr lang="en-US" sz="2600" dirty="0"/>
              <a:t>God’s Word refers to Michael “the archangel.” (</a:t>
            </a:r>
            <a:r>
              <a:rPr lang="en-US" sz="2600" dirty="0">
                <a:hlinkClick r:id="rId2"/>
              </a:rPr>
              <a:t>Jude 9</a:t>
            </a:r>
            <a:r>
              <a:rPr lang="en-US" sz="2600" dirty="0"/>
              <a:t>) This term means “chief angel.” Notice that Michael is called </a:t>
            </a:r>
            <a:r>
              <a:rPr lang="en-US" sz="2600" i="1" dirty="0"/>
              <a:t>the </a:t>
            </a:r>
            <a:r>
              <a:rPr lang="en-US" sz="2600" dirty="0"/>
              <a:t>archangel. This suggests that there is only one such angel. In fact, the term “archangel” occurs in the Bible only in the singular, never in the plural. Moreover, Jesus is linked with the office of archangel. Regarding the resurrected Lord Jesus Christ, </a:t>
            </a:r>
            <a:r>
              <a:rPr lang="en-US" sz="2600" dirty="0">
                <a:hlinkClick r:id="rId3"/>
              </a:rPr>
              <a:t>1 Thessalonians 4:16</a:t>
            </a:r>
            <a:r>
              <a:rPr lang="en-US" sz="2600" dirty="0"/>
              <a:t> states: “The Lord himself will descend from heaven with a commanding call, with an archangel’s voice.” Thus the voice of Jesus is described as being that of an archangel. This scripture  therefore suggests that Jesus himself is the archangel Michael.</a:t>
            </a:r>
          </a:p>
          <a:p>
            <a:pPr lvl="1"/>
            <a:r>
              <a:rPr lang="en-US" sz="2600" b="1" dirty="0"/>
              <a:t>This cannot be true because Jesus is recognized by God the Father as “God”: </a:t>
            </a:r>
            <a:r>
              <a:rPr lang="en-US" sz="2600" b="1" dirty="0">
                <a:solidFill>
                  <a:srgbClr val="FF0000"/>
                </a:solidFill>
              </a:rPr>
              <a:t>Hebrews 1:1-14</a:t>
            </a:r>
          </a:p>
          <a:p>
            <a:pPr lvl="1"/>
            <a:r>
              <a:rPr lang="en-US" sz="2600" b="1" dirty="0"/>
              <a:t>This cannot be true because Angels cannot receive worship.  </a:t>
            </a:r>
            <a:r>
              <a:rPr lang="en-US" sz="2600" b="1" dirty="0">
                <a:solidFill>
                  <a:srgbClr val="FF0000"/>
                </a:solidFill>
              </a:rPr>
              <a:t>Revelations 22:8,9 </a:t>
            </a:r>
            <a:r>
              <a:rPr lang="en-US" sz="2600" dirty="0"/>
              <a:t>– </a:t>
            </a:r>
            <a:r>
              <a:rPr lang="en-US" sz="2600" b="1" dirty="0">
                <a:solidFill>
                  <a:srgbClr val="0092F2"/>
                </a:solidFill>
                <a:latin typeface="Arimo"/>
                <a:hlinkClick r:id="rId4"/>
              </a:rPr>
              <a:t>8</a:t>
            </a:r>
            <a:r>
              <a:rPr lang="en-US" sz="2600" b="1" dirty="0">
                <a:solidFill>
                  <a:srgbClr val="0092F2"/>
                </a:solidFill>
                <a:latin typeface="Arimo"/>
              </a:rPr>
              <a:t> </a:t>
            </a:r>
            <a:r>
              <a:rPr lang="en-US" sz="2600" dirty="0">
                <a:solidFill>
                  <a:srgbClr val="001320"/>
                </a:solidFill>
                <a:latin typeface="Trebuchet"/>
              </a:rPr>
              <a:t>And I John saw these things, and heard </a:t>
            </a:r>
            <a:r>
              <a:rPr lang="en-US" sz="2600" i="1" dirty="0">
                <a:solidFill>
                  <a:srgbClr val="001320"/>
                </a:solidFill>
                <a:latin typeface="Trebuchet"/>
              </a:rPr>
              <a:t>them</a:t>
            </a:r>
            <a:r>
              <a:rPr lang="en-US" sz="2600" dirty="0">
                <a:solidFill>
                  <a:srgbClr val="001320"/>
                </a:solidFill>
                <a:latin typeface="Trebuchet"/>
              </a:rPr>
              <a:t>. And when I had heard and seen, I fell down to </a:t>
            </a:r>
            <a:r>
              <a:rPr lang="en-US" sz="2600" b="1" dirty="0">
                <a:solidFill>
                  <a:srgbClr val="001320"/>
                </a:solidFill>
                <a:latin typeface="Trebuchet"/>
              </a:rPr>
              <a:t>worship before the feet of the angel </a:t>
            </a:r>
            <a:r>
              <a:rPr lang="en-US" sz="2600" dirty="0">
                <a:solidFill>
                  <a:srgbClr val="001320"/>
                </a:solidFill>
                <a:latin typeface="Trebuchet"/>
              </a:rPr>
              <a:t>which shewed me these things. </a:t>
            </a:r>
            <a:r>
              <a:rPr lang="en-US" sz="2600" b="1" dirty="0">
                <a:solidFill>
                  <a:srgbClr val="0092F2"/>
                </a:solidFill>
                <a:latin typeface="Arimo"/>
                <a:hlinkClick r:id="rId5"/>
              </a:rPr>
              <a:t>9</a:t>
            </a:r>
            <a:r>
              <a:rPr lang="en-US" sz="2600" b="1" dirty="0">
                <a:solidFill>
                  <a:srgbClr val="0092F2"/>
                </a:solidFill>
                <a:latin typeface="Arimo"/>
              </a:rPr>
              <a:t> </a:t>
            </a:r>
            <a:r>
              <a:rPr lang="en-US" sz="2600" dirty="0">
                <a:solidFill>
                  <a:srgbClr val="001320"/>
                </a:solidFill>
                <a:latin typeface="Trebuchet"/>
              </a:rPr>
              <a:t>Then saith he unto me, </a:t>
            </a:r>
            <a:r>
              <a:rPr lang="en-US" sz="2600" b="1" dirty="0">
                <a:solidFill>
                  <a:srgbClr val="001320"/>
                </a:solidFill>
                <a:latin typeface="Trebuchet"/>
              </a:rPr>
              <a:t>See </a:t>
            </a:r>
            <a:r>
              <a:rPr lang="en-US" sz="2600" b="1" i="1" dirty="0">
                <a:solidFill>
                  <a:srgbClr val="001320"/>
                </a:solidFill>
                <a:latin typeface="Trebuchet"/>
              </a:rPr>
              <a:t>thou do it</a:t>
            </a:r>
            <a:r>
              <a:rPr lang="en-US" sz="2600" b="1" dirty="0">
                <a:solidFill>
                  <a:srgbClr val="001320"/>
                </a:solidFill>
                <a:latin typeface="Trebuchet"/>
              </a:rPr>
              <a:t> not</a:t>
            </a:r>
            <a:r>
              <a:rPr lang="en-US" sz="2600" dirty="0">
                <a:solidFill>
                  <a:srgbClr val="001320"/>
                </a:solidFill>
                <a:latin typeface="Trebuchet"/>
              </a:rPr>
              <a:t>: for I am thy fellow servant, and of thy brethren the prophets, and of them which keep the sayings of this book: </a:t>
            </a:r>
            <a:r>
              <a:rPr lang="en-US" sz="2600" b="1" dirty="0">
                <a:solidFill>
                  <a:srgbClr val="001320"/>
                </a:solidFill>
                <a:latin typeface="Trebuchet"/>
              </a:rPr>
              <a:t>worship God</a:t>
            </a:r>
            <a:r>
              <a:rPr lang="en-US" sz="2600" dirty="0">
                <a:solidFill>
                  <a:srgbClr val="001320"/>
                </a:solidFill>
                <a:latin typeface="Trebuchet"/>
              </a:rPr>
              <a:t>.</a:t>
            </a:r>
            <a:endParaRPr lang="en-US" sz="2600" dirty="0"/>
          </a:p>
          <a:p>
            <a:r>
              <a:rPr lang="en-US" sz="3100" b="1" dirty="0">
                <a:solidFill>
                  <a:srgbClr val="FF0000"/>
                </a:solidFill>
              </a:rPr>
              <a:t>John 1:1-3 </a:t>
            </a:r>
            <a:r>
              <a:rPr lang="en-US" sz="3100" dirty="0"/>
              <a:t>–  </a:t>
            </a:r>
            <a:r>
              <a:rPr lang="en-US" sz="3100" b="1" dirty="0">
                <a:solidFill>
                  <a:srgbClr val="0092F2"/>
                </a:solidFill>
                <a:latin typeface="Arimo"/>
                <a:hlinkClick r:id="rId6"/>
              </a:rPr>
              <a:t>1</a:t>
            </a:r>
            <a:r>
              <a:rPr lang="en-US" sz="3100" b="1" dirty="0">
                <a:solidFill>
                  <a:srgbClr val="0092F2"/>
                </a:solidFill>
                <a:latin typeface="Arimo"/>
              </a:rPr>
              <a:t> </a:t>
            </a:r>
            <a:r>
              <a:rPr lang="en-US" sz="3100" dirty="0">
                <a:solidFill>
                  <a:srgbClr val="001320"/>
                </a:solidFill>
                <a:latin typeface="Trebuchet"/>
              </a:rPr>
              <a:t>In the beginning was the Word, and the Word was with God, and the Word was God. </a:t>
            </a:r>
            <a:r>
              <a:rPr lang="en-US" sz="3100" b="1" dirty="0">
                <a:solidFill>
                  <a:srgbClr val="0092F2"/>
                </a:solidFill>
                <a:latin typeface="Arimo"/>
                <a:hlinkClick r:id="rId7"/>
              </a:rPr>
              <a:t>2</a:t>
            </a:r>
            <a:r>
              <a:rPr lang="en-US" sz="3100" b="1" dirty="0">
                <a:solidFill>
                  <a:srgbClr val="0092F2"/>
                </a:solidFill>
                <a:latin typeface="Arimo"/>
              </a:rPr>
              <a:t> </a:t>
            </a:r>
            <a:r>
              <a:rPr lang="en-US" sz="3100" dirty="0">
                <a:solidFill>
                  <a:srgbClr val="001320"/>
                </a:solidFill>
                <a:latin typeface="Trebuchet"/>
              </a:rPr>
              <a:t>The same was in the beginning with God. </a:t>
            </a:r>
            <a:r>
              <a:rPr lang="en-US" sz="3100" b="1" dirty="0">
                <a:solidFill>
                  <a:srgbClr val="0092F2"/>
                </a:solidFill>
                <a:latin typeface="Arimo"/>
                <a:hlinkClick r:id="rId8"/>
              </a:rPr>
              <a:t>3</a:t>
            </a:r>
            <a:r>
              <a:rPr lang="en-US" sz="3100" b="1" dirty="0">
                <a:solidFill>
                  <a:srgbClr val="0092F2"/>
                </a:solidFill>
                <a:latin typeface="Arimo"/>
              </a:rPr>
              <a:t> </a:t>
            </a:r>
            <a:r>
              <a:rPr lang="en-US" sz="3100" dirty="0">
                <a:solidFill>
                  <a:srgbClr val="001320"/>
                </a:solidFill>
                <a:latin typeface="Trebuchet"/>
              </a:rPr>
              <a:t>All things were made by him; and without him was not any thing made that was made.</a:t>
            </a:r>
          </a:p>
          <a:p>
            <a:pPr lvl="1"/>
            <a:r>
              <a:rPr lang="en-US" sz="2600" b="1" dirty="0">
                <a:solidFill>
                  <a:srgbClr val="FF0000"/>
                </a:solidFill>
              </a:rPr>
              <a:t>John 1:14 </a:t>
            </a:r>
            <a:r>
              <a:rPr lang="en-US" sz="2600" dirty="0"/>
              <a:t>- And the Word was made flesh, and dwelt among us, (and we beheld his glory, the glory as of the only begotten of the Father,) full of grace and truth.</a:t>
            </a:r>
          </a:p>
        </p:txBody>
      </p:sp>
    </p:spTree>
    <p:extLst>
      <p:ext uri="{BB962C8B-B14F-4D97-AF65-F5344CB8AC3E}">
        <p14:creationId xmlns:p14="http://schemas.microsoft.com/office/powerpoint/2010/main" val="4092092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7EE5A8-9E56-45B9-85E3-D8ECE6F24A34}"/>
              </a:ext>
            </a:extLst>
          </p:cNvPr>
          <p:cNvSpPr>
            <a:spLocks noGrp="1"/>
          </p:cNvSpPr>
          <p:nvPr>
            <p:ph type="title"/>
          </p:nvPr>
        </p:nvSpPr>
        <p:spPr/>
        <p:txBody>
          <a:bodyPr/>
          <a:lstStyle/>
          <a:p>
            <a:pPr algn="ctr"/>
            <a:r>
              <a:rPr lang="en-US" dirty="0"/>
              <a:t>Jehovah Witness – Favorite Passages</a:t>
            </a:r>
          </a:p>
        </p:txBody>
      </p:sp>
      <p:sp>
        <p:nvSpPr>
          <p:cNvPr id="3" name="Content Placeholder 2">
            <a:extLst>
              <a:ext uri="{FF2B5EF4-FFF2-40B4-BE49-F238E27FC236}">
                <a16:creationId xmlns:a16="http://schemas.microsoft.com/office/drawing/2014/main" xmlns="" id="{759166CB-BE4A-4E95-93F5-C414CAAD81A3}"/>
              </a:ext>
            </a:extLst>
          </p:cNvPr>
          <p:cNvSpPr>
            <a:spLocks noGrp="1"/>
          </p:cNvSpPr>
          <p:nvPr>
            <p:ph idx="1"/>
          </p:nvPr>
        </p:nvSpPr>
        <p:spPr/>
        <p:txBody>
          <a:bodyPr>
            <a:normAutofit fontScale="70000" lnSpcReduction="20000"/>
          </a:bodyPr>
          <a:lstStyle/>
          <a:p>
            <a:r>
              <a:rPr lang="en-US" b="1" dirty="0">
                <a:solidFill>
                  <a:srgbClr val="0000FF"/>
                </a:solidFill>
              </a:rPr>
              <a:t>Favorite Passages</a:t>
            </a:r>
          </a:p>
          <a:p>
            <a:pPr lvl="1"/>
            <a:r>
              <a:rPr lang="en-US" b="1" dirty="0">
                <a:solidFill>
                  <a:srgbClr val="FF0000"/>
                </a:solidFill>
              </a:rPr>
              <a:t>John 1:18 </a:t>
            </a:r>
            <a:r>
              <a:rPr lang="en-US" dirty="0"/>
              <a:t>- No man hath seen God at any time; the only begotten Son, which is in the bosom of the Father, he hath declared him.</a:t>
            </a:r>
          </a:p>
          <a:p>
            <a:pPr lvl="2"/>
            <a:r>
              <a:rPr lang="en-US" dirty="0"/>
              <a:t>They use this text to prove that Jesus is not God.  They say that since no one has seen God and people seen Jesus then Jesus cannot be God.</a:t>
            </a:r>
          </a:p>
          <a:p>
            <a:pPr lvl="2"/>
            <a:r>
              <a:rPr lang="en-US" b="1" dirty="0">
                <a:solidFill>
                  <a:srgbClr val="0000FF"/>
                </a:solidFill>
              </a:rPr>
              <a:t>Response</a:t>
            </a:r>
            <a:r>
              <a:rPr lang="en-US" dirty="0"/>
              <a:t>: </a:t>
            </a:r>
            <a:r>
              <a:rPr lang="en-US" b="1" dirty="0">
                <a:solidFill>
                  <a:srgbClr val="FF0000"/>
                </a:solidFill>
              </a:rPr>
              <a:t>John 14:9 </a:t>
            </a:r>
            <a:r>
              <a:rPr lang="en-US" dirty="0"/>
              <a:t>– ….Philip? </a:t>
            </a:r>
            <a:r>
              <a:rPr lang="en-US" b="1" dirty="0"/>
              <a:t>he that hath seen me hath seen the Father</a:t>
            </a:r>
            <a:r>
              <a:rPr lang="en-US" dirty="0"/>
              <a:t>; and how sayest thou then, Shew us the Father?</a:t>
            </a:r>
          </a:p>
          <a:p>
            <a:pPr lvl="3"/>
            <a:r>
              <a:rPr lang="en-US" dirty="0"/>
              <a:t>No one has seen God in His “</a:t>
            </a:r>
            <a:r>
              <a:rPr lang="en-US" b="1" dirty="0"/>
              <a:t>Spirit/Eternal</a:t>
            </a:r>
            <a:r>
              <a:rPr lang="en-US" dirty="0"/>
              <a:t>” form but we have seen Him in a </a:t>
            </a:r>
            <a:r>
              <a:rPr lang="en-US" b="1" dirty="0"/>
              <a:t>physical form</a:t>
            </a:r>
            <a:r>
              <a:rPr lang="en-US" dirty="0"/>
              <a:t> (Jesus) and seen His </a:t>
            </a:r>
            <a:r>
              <a:rPr lang="en-US" b="1" dirty="0"/>
              <a:t>characteristics</a:t>
            </a:r>
            <a:r>
              <a:rPr lang="en-US" dirty="0"/>
              <a:t>. </a:t>
            </a:r>
          </a:p>
          <a:p>
            <a:pPr lvl="3"/>
            <a:r>
              <a:rPr lang="en-US" b="1" dirty="0">
                <a:solidFill>
                  <a:srgbClr val="FF0000"/>
                </a:solidFill>
              </a:rPr>
              <a:t>Colossians 2:9 </a:t>
            </a:r>
            <a:r>
              <a:rPr lang="en-US" dirty="0"/>
              <a:t>– For in Him dwelleth all the fulness of the Godhead bodily.</a:t>
            </a:r>
          </a:p>
          <a:p>
            <a:pPr lvl="1"/>
            <a:r>
              <a:rPr lang="en-US" b="1" dirty="0">
                <a:solidFill>
                  <a:srgbClr val="FF0000"/>
                </a:solidFill>
              </a:rPr>
              <a:t>John 14:28 </a:t>
            </a:r>
            <a:r>
              <a:rPr lang="en-US" dirty="0"/>
              <a:t>- ……for my Father is greater than I.</a:t>
            </a:r>
          </a:p>
          <a:p>
            <a:pPr lvl="2"/>
            <a:r>
              <a:rPr lang="en-US" dirty="0"/>
              <a:t>They use this passage to argue that Jesus is less than the Father and therefore is not God</a:t>
            </a:r>
          </a:p>
          <a:p>
            <a:pPr lvl="2"/>
            <a:r>
              <a:rPr lang="en-US" b="1" dirty="0">
                <a:solidFill>
                  <a:srgbClr val="0000FF"/>
                </a:solidFill>
              </a:rPr>
              <a:t>Response</a:t>
            </a:r>
            <a:r>
              <a:rPr lang="en-US" dirty="0"/>
              <a:t>: </a:t>
            </a:r>
            <a:r>
              <a:rPr lang="en-US" b="1" dirty="0">
                <a:solidFill>
                  <a:srgbClr val="FF0000"/>
                </a:solidFill>
              </a:rPr>
              <a:t>Philippians 2:6,7 </a:t>
            </a:r>
            <a:r>
              <a:rPr lang="en-US" dirty="0"/>
              <a:t>– </a:t>
            </a:r>
            <a:r>
              <a:rPr lang="en-US" b="1" dirty="0">
                <a:solidFill>
                  <a:srgbClr val="0092F2"/>
                </a:solidFill>
                <a:latin typeface="Arimo"/>
                <a:hlinkClick r:id="rId2"/>
              </a:rPr>
              <a:t>6</a:t>
            </a:r>
            <a:r>
              <a:rPr lang="en-US" b="1" dirty="0">
                <a:solidFill>
                  <a:srgbClr val="0092F2"/>
                </a:solidFill>
                <a:latin typeface="Arimo"/>
              </a:rPr>
              <a:t> </a:t>
            </a:r>
            <a:r>
              <a:rPr lang="en-US" dirty="0">
                <a:solidFill>
                  <a:srgbClr val="001320"/>
                </a:solidFill>
                <a:latin typeface="Trebuchet"/>
              </a:rPr>
              <a:t>Who, being in the form of God, thought it not robbery to be </a:t>
            </a:r>
            <a:r>
              <a:rPr lang="en-US" b="1" dirty="0">
                <a:solidFill>
                  <a:srgbClr val="001320"/>
                </a:solidFill>
                <a:latin typeface="Trebuchet"/>
              </a:rPr>
              <a:t>equal with God</a:t>
            </a:r>
            <a:r>
              <a:rPr lang="en-US" dirty="0">
                <a:solidFill>
                  <a:srgbClr val="001320"/>
                </a:solidFill>
                <a:latin typeface="Trebuchet"/>
              </a:rPr>
              <a:t>: </a:t>
            </a:r>
            <a:r>
              <a:rPr lang="en-US" b="1" dirty="0">
                <a:solidFill>
                  <a:srgbClr val="0092F2"/>
                </a:solidFill>
                <a:latin typeface="Arimo"/>
                <a:hlinkClick r:id="rId3"/>
              </a:rPr>
              <a:t>7</a:t>
            </a:r>
            <a:r>
              <a:rPr lang="en-US" b="1" dirty="0">
                <a:solidFill>
                  <a:srgbClr val="0092F2"/>
                </a:solidFill>
                <a:latin typeface="Arimo"/>
              </a:rPr>
              <a:t> </a:t>
            </a:r>
            <a:r>
              <a:rPr lang="en-US" dirty="0">
                <a:solidFill>
                  <a:srgbClr val="001320"/>
                </a:solidFill>
                <a:latin typeface="Trebuchet"/>
              </a:rPr>
              <a:t>But made himself of no reputation, and took upon him the form of a servant, and was made in the likeness of men:</a:t>
            </a:r>
          </a:p>
          <a:p>
            <a:pPr lvl="3"/>
            <a:r>
              <a:rPr lang="en-US" dirty="0"/>
              <a:t>In eternity Jesus was not “</a:t>
            </a:r>
            <a:r>
              <a:rPr lang="en-US" b="1" dirty="0"/>
              <a:t>less</a:t>
            </a:r>
            <a:r>
              <a:rPr lang="en-US" dirty="0"/>
              <a:t>” than the Father.  However, in the </a:t>
            </a:r>
            <a:r>
              <a:rPr lang="en-US" b="1" dirty="0"/>
              <a:t>scheme of redemption</a:t>
            </a:r>
            <a:r>
              <a:rPr lang="en-US" dirty="0"/>
              <a:t> Jesus took upon a lesser role because He humbled Himself to die for us.  </a:t>
            </a:r>
          </a:p>
          <a:p>
            <a:pPr lvl="1"/>
            <a:r>
              <a:rPr lang="en-US" b="1" dirty="0">
                <a:solidFill>
                  <a:srgbClr val="FF0000"/>
                </a:solidFill>
              </a:rPr>
              <a:t>John 17:3 </a:t>
            </a:r>
            <a:r>
              <a:rPr lang="en-US" dirty="0"/>
              <a:t>- And this is life eternal, that they might know thee the only true God, and Jesus Christ, whom thou hast sent.</a:t>
            </a:r>
          </a:p>
          <a:p>
            <a:pPr lvl="2"/>
            <a:r>
              <a:rPr lang="en-US" dirty="0"/>
              <a:t>They use this passage to try to prove that Jesus is not part of the “one true God”</a:t>
            </a:r>
          </a:p>
          <a:p>
            <a:pPr lvl="2"/>
            <a:r>
              <a:rPr lang="en-US" b="1" dirty="0">
                <a:solidFill>
                  <a:srgbClr val="0000FF"/>
                </a:solidFill>
              </a:rPr>
              <a:t>Response</a:t>
            </a:r>
            <a:r>
              <a:rPr lang="en-US" dirty="0"/>
              <a:t>: This verse is not defining who God is but confirming the </a:t>
            </a:r>
            <a:r>
              <a:rPr lang="en-US" b="1" dirty="0"/>
              <a:t>plan of salvation</a:t>
            </a:r>
            <a:r>
              <a:rPr lang="en-US" dirty="0"/>
              <a:t>.</a:t>
            </a:r>
          </a:p>
          <a:p>
            <a:pPr lvl="3"/>
            <a:r>
              <a:rPr lang="en-US" b="1" dirty="0">
                <a:solidFill>
                  <a:srgbClr val="FF0000"/>
                </a:solidFill>
              </a:rPr>
              <a:t>John 10:30 </a:t>
            </a:r>
            <a:r>
              <a:rPr lang="en-US" dirty="0"/>
              <a:t>– I and my Father are one.</a:t>
            </a:r>
          </a:p>
          <a:p>
            <a:pPr lvl="3"/>
            <a:r>
              <a:rPr lang="en-US" b="1" dirty="0">
                <a:solidFill>
                  <a:srgbClr val="FF0000"/>
                </a:solidFill>
              </a:rPr>
              <a:t>John 14:6 </a:t>
            </a:r>
            <a:r>
              <a:rPr lang="en-US" dirty="0"/>
              <a:t>– Jesus saith unto him, I am the way, the truth, and the life: </a:t>
            </a:r>
            <a:r>
              <a:rPr lang="en-US" b="1" dirty="0"/>
              <a:t>no man cometh unto the Father, but by me</a:t>
            </a:r>
            <a:r>
              <a:rPr lang="en-US" dirty="0"/>
              <a:t>.</a:t>
            </a:r>
          </a:p>
          <a:p>
            <a:pPr lvl="3"/>
            <a:r>
              <a:rPr lang="en-US" dirty="0"/>
              <a:t>These passages together show that salvation is only through God (I and the Father are one – you have to go through Me)</a:t>
            </a:r>
          </a:p>
        </p:txBody>
      </p:sp>
    </p:spTree>
    <p:extLst>
      <p:ext uri="{BB962C8B-B14F-4D97-AF65-F5344CB8AC3E}">
        <p14:creationId xmlns:p14="http://schemas.microsoft.com/office/powerpoint/2010/main" val="2674098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3421F0-919D-41C9-97FA-26FA946A58B6}"/>
              </a:ext>
            </a:extLst>
          </p:cNvPr>
          <p:cNvSpPr>
            <a:spLocks noGrp="1"/>
          </p:cNvSpPr>
          <p:nvPr>
            <p:ph type="title"/>
          </p:nvPr>
        </p:nvSpPr>
        <p:spPr/>
        <p:txBody>
          <a:bodyPr/>
          <a:lstStyle/>
          <a:p>
            <a:pPr algn="ctr"/>
            <a:r>
              <a:rPr lang="en-US" dirty="0"/>
              <a:t>Seventh-Day Adventist</a:t>
            </a:r>
          </a:p>
        </p:txBody>
      </p:sp>
      <p:sp>
        <p:nvSpPr>
          <p:cNvPr id="3" name="Content Placeholder 2">
            <a:extLst>
              <a:ext uri="{FF2B5EF4-FFF2-40B4-BE49-F238E27FC236}">
                <a16:creationId xmlns:a16="http://schemas.microsoft.com/office/drawing/2014/main" xmlns="" id="{CB67F19B-3A68-4252-9772-FFFA136E5A80}"/>
              </a:ext>
            </a:extLst>
          </p:cNvPr>
          <p:cNvSpPr>
            <a:spLocks noGrp="1"/>
          </p:cNvSpPr>
          <p:nvPr>
            <p:ph idx="1"/>
          </p:nvPr>
        </p:nvSpPr>
        <p:spPr/>
        <p:txBody>
          <a:bodyPr>
            <a:normAutofit fontScale="55000" lnSpcReduction="20000"/>
          </a:bodyPr>
          <a:lstStyle/>
          <a:p>
            <a:r>
              <a:rPr lang="en-US" sz="3100" dirty="0"/>
              <a:t>Founded by </a:t>
            </a:r>
            <a:r>
              <a:rPr lang="en-US" sz="3100" b="1" dirty="0"/>
              <a:t>James</a:t>
            </a:r>
            <a:r>
              <a:rPr lang="en-US" sz="3100" dirty="0"/>
              <a:t> and </a:t>
            </a:r>
            <a:r>
              <a:rPr lang="en-US" sz="3100" b="1" dirty="0"/>
              <a:t>Ellen White </a:t>
            </a:r>
            <a:r>
              <a:rPr lang="en-US" sz="3100" dirty="0"/>
              <a:t>in </a:t>
            </a:r>
            <a:r>
              <a:rPr lang="en-US" sz="3100" b="1" dirty="0"/>
              <a:t>1863</a:t>
            </a:r>
            <a:r>
              <a:rPr lang="en-US" sz="3100" dirty="0"/>
              <a:t> (Battle Creek, MI).  </a:t>
            </a:r>
            <a:r>
              <a:rPr lang="en-US" sz="3100" dirty="0">
                <a:hlinkClick r:id="rId2"/>
              </a:rPr>
              <a:t>www.Adventist.org</a:t>
            </a:r>
            <a:r>
              <a:rPr lang="en-US" sz="3100" dirty="0"/>
              <a:t> </a:t>
            </a:r>
          </a:p>
          <a:p>
            <a:r>
              <a:rPr lang="en-US" b="1" dirty="0"/>
              <a:t>Ellen White </a:t>
            </a:r>
            <a:r>
              <a:rPr lang="en-US" dirty="0"/>
              <a:t>was the key figure in their movement during this time and the church believed that she had the gift of prophecy.  </a:t>
            </a:r>
          </a:p>
          <a:p>
            <a:pPr lvl="1"/>
            <a:r>
              <a:rPr lang="en-US" sz="2500" dirty="0"/>
              <a:t>Many believe that when she was in her teens she begin receiving visions and messages from heaven and this contributed to the development of the church </a:t>
            </a:r>
            <a:r>
              <a:rPr lang="en-US" sz="2500" b="1" dirty="0"/>
              <a:t>doctrinally</a:t>
            </a:r>
            <a:r>
              <a:rPr lang="en-US" sz="2500" dirty="0"/>
              <a:t> and </a:t>
            </a:r>
            <a:r>
              <a:rPr lang="en-US" sz="2500" b="1" dirty="0"/>
              <a:t>structurally</a:t>
            </a:r>
            <a:r>
              <a:rPr lang="en-US" sz="2500" dirty="0"/>
              <a:t>.  </a:t>
            </a:r>
          </a:p>
          <a:p>
            <a:pPr lvl="1"/>
            <a:r>
              <a:rPr lang="en-US" sz="2500" dirty="0"/>
              <a:t>She counseled, preached, taught, traveled, and wrote extensively. </a:t>
            </a:r>
          </a:p>
          <a:p>
            <a:r>
              <a:rPr lang="en-US" sz="3100" dirty="0"/>
              <a:t>The church is organized in a representative form of government consisting of 4 steps:</a:t>
            </a:r>
          </a:p>
          <a:p>
            <a:pPr lvl="1"/>
            <a:r>
              <a:rPr lang="en-US" sz="2500" dirty="0"/>
              <a:t>First is the </a:t>
            </a:r>
            <a:r>
              <a:rPr lang="en-US" sz="2500" b="1" dirty="0"/>
              <a:t>local church </a:t>
            </a:r>
            <a:r>
              <a:rPr lang="en-US" sz="2500" dirty="0"/>
              <a:t>made up of individual believers</a:t>
            </a:r>
          </a:p>
          <a:p>
            <a:pPr lvl="1"/>
            <a:r>
              <a:rPr lang="en-US" sz="2500" dirty="0"/>
              <a:t>Next is the </a:t>
            </a:r>
            <a:r>
              <a:rPr lang="en-US" sz="2500" b="1" dirty="0"/>
              <a:t>local conference </a:t>
            </a:r>
            <a:r>
              <a:rPr lang="en-US" sz="2500" dirty="0"/>
              <a:t>that covers a state or local territory.</a:t>
            </a:r>
          </a:p>
          <a:p>
            <a:pPr lvl="1"/>
            <a:r>
              <a:rPr lang="en-US" sz="2500" dirty="0"/>
              <a:t>The </a:t>
            </a:r>
            <a:r>
              <a:rPr lang="en-US" sz="2500" b="1" dirty="0"/>
              <a:t>Union Conference </a:t>
            </a:r>
            <a:r>
              <a:rPr lang="en-US" sz="2500" dirty="0"/>
              <a:t>is a unified body of local conferences</a:t>
            </a:r>
          </a:p>
          <a:p>
            <a:pPr lvl="1"/>
            <a:r>
              <a:rPr lang="en-US" sz="2500" dirty="0"/>
              <a:t>The </a:t>
            </a:r>
            <a:r>
              <a:rPr lang="en-US" sz="2500" b="1" dirty="0"/>
              <a:t>General Conference </a:t>
            </a:r>
            <a:r>
              <a:rPr lang="en-US" sz="2500" dirty="0"/>
              <a:t>embraces the world-wide church.  Union conferences send delegates to the world session of the General Conference</a:t>
            </a:r>
          </a:p>
          <a:p>
            <a:r>
              <a:rPr lang="en-US" sz="3100" dirty="0"/>
              <a:t>The church emphasizes </a:t>
            </a:r>
            <a:r>
              <a:rPr lang="en-US" sz="3100" b="1" dirty="0"/>
              <a:t>health</a:t>
            </a:r>
            <a:r>
              <a:rPr lang="en-US" sz="3100" dirty="0"/>
              <a:t> and </a:t>
            </a:r>
            <a:r>
              <a:rPr lang="en-US" sz="3100" b="1" dirty="0"/>
              <a:t>wellness</a:t>
            </a:r>
            <a:r>
              <a:rPr lang="en-US" sz="3100" dirty="0"/>
              <a:t>, not as a means to salvation, but as part of glorifying God in all of life.</a:t>
            </a:r>
          </a:p>
          <a:p>
            <a:r>
              <a:rPr lang="en-US" sz="3100" dirty="0"/>
              <a:t>There Religion is based off of 28 Fundamental Beliefs </a:t>
            </a:r>
          </a:p>
          <a:p>
            <a:r>
              <a:rPr lang="en-US" sz="3100" dirty="0"/>
              <a:t>They expect for Jesus to return to earth and rule.</a:t>
            </a:r>
          </a:p>
          <a:p>
            <a:pPr lvl="1"/>
            <a:r>
              <a:rPr lang="en-US" sz="2500" dirty="0"/>
              <a:t>When Christ returns a new earth will be created out of the ruins of the old, and this will be the final home of the redeemed.</a:t>
            </a:r>
          </a:p>
          <a:p>
            <a:r>
              <a:rPr lang="en-US" sz="3100" dirty="0"/>
              <a:t>They practice baptism of adults by immersion and the practice of foot washing in preparation for Holy Communion.</a:t>
            </a:r>
          </a:p>
          <a:p>
            <a:r>
              <a:rPr lang="en-US" sz="3100" dirty="0"/>
              <a:t>They observe the 7</a:t>
            </a:r>
            <a:r>
              <a:rPr lang="en-US" sz="3100" baseline="30000" dirty="0"/>
              <a:t>th</a:t>
            </a:r>
            <a:r>
              <a:rPr lang="en-US" sz="3100" dirty="0"/>
              <a:t> day (Saturday), as the day of worship</a:t>
            </a:r>
          </a:p>
        </p:txBody>
      </p:sp>
    </p:spTree>
    <p:extLst>
      <p:ext uri="{BB962C8B-B14F-4D97-AF65-F5344CB8AC3E}">
        <p14:creationId xmlns:p14="http://schemas.microsoft.com/office/powerpoint/2010/main" val="1537203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44F0B9-9592-47CD-8DBF-F93779F38EE8}"/>
              </a:ext>
            </a:extLst>
          </p:cNvPr>
          <p:cNvSpPr>
            <a:spLocks noGrp="1"/>
          </p:cNvSpPr>
          <p:nvPr>
            <p:ph type="title"/>
          </p:nvPr>
        </p:nvSpPr>
        <p:spPr/>
        <p:txBody>
          <a:bodyPr/>
          <a:lstStyle/>
          <a:p>
            <a:pPr algn="ctr"/>
            <a:r>
              <a:rPr lang="en-US" dirty="0"/>
              <a:t>Seventh-Day Adventist</a:t>
            </a:r>
          </a:p>
        </p:txBody>
      </p:sp>
      <p:sp>
        <p:nvSpPr>
          <p:cNvPr id="3" name="Content Placeholder 2">
            <a:extLst>
              <a:ext uri="{FF2B5EF4-FFF2-40B4-BE49-F238E27FC236}">
                <a16:creationId xmlns:a16="http://schemas.microsoft.com/office/drawing/2014/main" xmlns="" id="{ACD066A4-B752-40A1-88B9-F6B038867A52}"/>
              </a:ext>
            </a:extLst>
          </p:cNvPr>
          <p:cNvSpPr>
            <a:spLocks noGrp="1"/>
          </p:cNvSpPr>
          <p:nvPr>
            <p:ph idx="1"/>
          </p:nvPr>
        </p:nvSpPr>
        <p:spPr/>
        <p:txBody>
          <a:bodyPr>
            <a:normAutofit fontScale="70000" lnSpcReduction="20000"/>
          </a:bodyPr>
          <a:lstStyle/>
          <a:p>
            <a:r>
              <a:rPr lang="en-US" b="1" dirty="0">
                <a:solidFill>
                  <a:srgbClr val="0000FF"/>
                </a:solidFill>
              </a:rPr>
              <a:t>They teach that Christians should keep the Sabbath</a:t>
            </a:r>
          </a:p>
          <a:p>
            <a:r>
              <a:rPr lang="en-US" b="1" dirty="0">
                <a:solidFill>
                  <a:srgbClr val="FF0000"/>
                </a:solidFill>
              </a:rPr>
              <a:t>Nehemiah 9:13,14 </a:t>
            </a:r>
            <a:r>
              <a:rPr lang="en-US" dirty="0"/>
              <a:t>– God gave the children of Israel the Sabbath Day on Mount Sinai through Moses.  (ref. </a:t>
            </a:r>
            <a:r>
              <a:rPr lang="en-US" b="1" dirty="0">
                <a:solidFill>
                  <a:srgbClr val="FF0000"/>
                </a:solidFill>
              </a:rPr>
              <a:t>Ex. 20:8-10</a:t>
            </a:r>
            <a:r>
              <a:rPr lang="en-US" dirty="0"/>
              <a:t>)</a:t>
            </a:r>
          </a:p>
          <a:p>
            <a:r>
              <a:rPr lang="en-US" b="1" dirty="0">
                <a:solidFill>
                  <a:srgbClr val="FF0000"/>
                </a:solidFill>
              </a:rPr>
              <a:t>Exodus 31:16,17 (KJV) </a:t>
            </a:r>
            <a:r>
              <a:rPr lang="en-US" dirty="0"/>
              <a:t>– </a:t>
            </a:r>
            <a:r>
              <a:rPr lang="en-US" b="1" dirty="0">
                <a:solidFill>
                  <a:srgbClr val="0092F2"/>
                </a:solidFill>
                <a:latin typeface="Arimo"/>
                <a:hlinkClick r:id="rId2"/>
              </a:rPr>
              <a:t>16</a:t>
            </a:r>
            <a:r>
              <a:rPr lang="en-US" b="1" dirty="0">
                <a:solidFill>
                  <a:srgbClr val="0092F2"/>
                </a:solidFill>
                <a:latin typeface="Arimo"/>
              </a:rPr>
              <a:t> </a:t>
            </a:r>
            <a:r>
              <a:rPr lang="en-US" dirty="0">
                <a:solidFill>
                  <a:srgbClr val="001320"/>
                </a:solidFill>
                <a:latin typeface="Trebuchet"/>
              </a:rPr>
              <a:t>Wherefore the </a:t>
            </a:r>
            <a:r>
              <a:rPr lang="en-US" b="1" dirty="0">
                <a:solidFill>
                  <a:srgbClr val="001320"/>
                </a:solidFill>
                <a:latin typeface="Trebuchet"/>
              </a:rPr>
              <a:t>children of Israel </a:t>
            </a:r>
            <a:r>
              <a:rPr lang="en-US" dirty="0">
                <a:solidFill>
                  <a:srgbClr val="001320"/>
                </a:solidFill>
                <a:latin typeface="Trebuchet"/>
              </a:rPr>
              <a:t>shall keep the sabbath, to observe the sabbath </a:t>
            </a:r>
            <a:r>
              <a:rPr lang="en-US" b="1" dirty="0">
                <a:solidFill>
                  <a:srgbClr val="001320"/>
                </a:solidFill>
                <a:latin typeface="Trebuchet"/>
              </a:rPr>
              <a:t>throughout their generations</a:t>
            </a:r>
            <a:r>
              <a:rPr lang="en-US" dirty="0">
                <a:solidFill>
                  <a:srgbClr val="001320"/>
                </a:solidFill>
                <a:latin typeface="Trebuchet"/>
              </a:rPr>
              <a:t>, </a:t>
            </a:r>
            <a:r>
              <a:rPr lang="en-US" i="1" dirty="0">
                <a:solidFill>
                  <a:srgbClr val="001320"/>
                </a:solidFill>
                <a:latin typeface="Trebuchet"/>
              </a:rPr>
              <a:t>for</a:t>
            </a:r>
            <a:r>
              <a:rPr lang="en-US" dirty="0">
                <a:solidFill>
                  <a:srgbClr val="001320"/>
                </a:solidFill>
                <a:latin typeface="Trebuchet"/>
              </a:rPr>
              <a:t> a </a:t>
            </a:r>
            <a:r>
              <a:rPr lang="en-US" b="1" dirty="0">
                <a:solidFill>
                  <a:srgbClr val="001320"/>
                </a:solidFill>
                <a:latin typeface="Trebuchet"/>
              </a:rPr>
              <a:t>perpetual covenant</a:t>
            </a:r>
            <a:r>
              <a:rPr lang="en-US" dirty="0">
                <a:solidFill>
                  <a:srgbClr val="001320"/>
                </a:solidFill>
                <a:latin typeface="Trebuchet"/>
              </a:rPr>
              <a:t>. </a:t>
            </a:r>
            <a:r>
              <a:rPr lang="en-US" b="1" dirty="0">
                <a:solidFill>
                  <a:srgbClr val="0092F2"/>
                </a:solidFill>
                <a:latin typeface="Arimo"/>
                <a:hlinkClick r:id="rId3"/>
              </a:rPr>
              <a:t>17</a:t>
            </a:r>
            <a:r>
              <a:rPr lang="en-US" b="1" dirty="0">
                <a:solidFill>
                  <a:srgbClr val="0092F2"/>
                </a:solidFill>
                <a:latin typeface="Arimo"/>
              </a:rPr>
              <a:t> </a:t>
            </a:r>
            <a:r>
              <a:rPr lang="en-US" dirty="0">
                <a:solidFill>
                  <a:srgbClr val="001320"/>
                </a:solidFill>
                <a:latin typeface="Trebuchet"/>
              </a:rPr>
              <a:t>It </a:t>
            </a:r>
            <a:r>
              <a:rPr lang="en-US" i="1" dirty="0">
                <a:solidFill>
                  <a:srgbClr val="001320"/>
                </a:solidFill>
                <a:latin typeface="Trebuchet"/>
              </a:rPr>
              <a:t>is</a:t>
            </a:r>
            <a:r>
              <a:rPr lang="en-US" dirty="0">
                <a:solidFill>
                  <a:srgbClr val="001320"/>
                </a:solidFill>
                <a:latin typeface="Trebuchet"/>
              </a:rPr>
              <a:t> a sign between </a:t>
            </a:r>
            <a:r>
              <a:rPr lang="en-US" b="1" dirty="0">
                <a:solidFill>
                  <a:srgbClr val="001320"/>
                </a:solidFill>
                <a:latin typeface="Trebuchet"/>
              </a:rPr>
              <a:t>Me</a:t>
            </a:r>
            <a:r>
              <a:rPr lang="en-US" dirty="0">
                <a:solidFill>
                  <a:srgbClr val="001320"/>
                </a:solidFill>
                <a:latin typeface="Trebuchet"/>
              </a:rPr>
              <a:t> and </a:t>
            </a:r>
            <a:r>
              <a:rPr lang="en-US" b="1" dirty="0">
                <a:solidFill>
                  <a:srgbClr val="001320"/>
                </a:solidFill>
                <a:latin typeface="Trebuchet"/>
              </a:rPr>
              <a:t>the children of Israel</a:t>
            </a:r>
            <a:r>
              <a:rPr lang="en-US" dirty="0">
                <a:solidFill>
                  <a:srgbClr val="001320"/>
                </a:solidFill>
                <a:latin typeface="Trebuchet"/>
              </a:rPr>
              <a:t> for ever: for </a:t>
            </a:r>
            <a:r>
              <a:rPr lang="en-US" i="1" dirty="0">
                <a:solidFill>
                  <a:srgbClr val="001320"/>
                </a:solidFill>
                <a:latin typeface="Trebuchet"/>
              </a:rPr>
              <a:t>in</a:t>
            </a:r>
            <a:r>
              <a:rPr lang="en-US" dirty="0">
                <a:solidFill>
                  <a:srgbClr val="001320"/>
                </a:solidFill>
                <a:latin typeface="Trebuchet"/>
              </a:rPr>
              <a:t> six days the LORD made heaven and earth, and on the seventh day he rested, and was refreshed.</a:t>
            </a:r>
          </a:p>
          <a:p>
            <a:pPr lvl="1"/>
            <a:r>
              <a:rPr lang="en-US" b="1" dirty="0"/>
              <a:t>Perpetual</a:t>
            </a:r>
            <a:r>
              <a:rPr lang="en-US" dirty="0"/>
              <a:t> = continuing or enduring forever.  </a:t>
            </a:r>
          </a:p>
          <a:p>
            <a:pPr lvl="1"/>
            <a:r>
              <a:rPr lang="en-US" dirty="0"/>
              <a:t>The Sabbath Day observing was for a specific group of people (Children of Israel) and was to last until the end of the covenant (</a:t>
            </a:r>
            <a:r>
              <a:rPr lang="en-US" b="1" dirty="0">
                <a:solidFill>
                  <a:srgbClr val="FF0000"/>
                </a:solidFill>
              </a:rPr>
              <a:t>Hebrews 8:6-13</a:t>
            </a:r>
            <a:r>
              <a:rPr lang="en-US" dirty="0"/>
              <a:t>, </a:t>
            </a:r>
            <a:r>
              <a:rPr lang="en-US" b="1" dirty="0">
                <a:solidFill>
                  <a:srgbClr val="FF0000"/>
                </a:solidFill>
              </a:rPr>
              <a:t>Hebrews 9:15-17</a:t>
            </a:r>
            <a:r>
              <a:rPr lang="en-US" dirty="0"/>
              <a:t>)</a:t>
            </a:r>
          </a:p>
          <a:p>
            <a:pPr lvl="2"/>
            <a:r>
              <a:rPr lang="en-US" dirty="0"/>
              <a:t>There were other things that were to be kept while that covenant was in place (</a:t>
            </a:r>
            <a:r>
              <a:rPr lang="en-US" dirty="0" err="1"/>
              <a:t>ie</a:t>
            </a:r>
            <a:r>
              <a:rPr lang="en-US" dirty="0"/>
              <a:t>. </a:t>
            </a:r>
            <a:r>
              <a:rPr lang="en-US" b="1" dirty="0"/>
              <a:t>Burnt offerings</a:t>
            </a:r>
            <a:r>
              <a:rPr lang="en-US" dirty="0"/>
              <a:t>, </a:t>
            </a:r>
            <a:r>
              <a:rPr lang="en-US" b="1" dirty="0"/>
              <a:t>Incense</a:t>
            </a:r>
            <a:r>
              <a:rPr lang="en-US" dirty="0"/>
              <a:t>, </a:t>
            </a:r>
            <a:r>
              <a:rPr lang="en-US" b="1" dirty="0"/>
              <a:t>Ceremonial Washing</a:t>
            </a:r>
            <a:r>
              <a:rPr lang="en-US" dirty="0"/>
              <a:t>, </a:t>
            </a:r>
            <a:r>
              <a:rPr lang="en-US" b="1" dirty="0"/>
              <a:t>Passover feast</a:t>
            </a:r>
            <a:r>
              <a:rPr lang="en-US" dirty="0"/>
              <a:t>, etc.).</a:t>
            </a:r>
          </a:p>
          <a:p>
            <a:pPr lvl="1"/>
            <a:r>
              <a:rPr lang="en-US" b="1" dirty="0">
                <a:solidFill>
                  <a:srgbClr val="FF0000"/>
                </a:solidFill>
              </a:rPr>
              <a:t>Colossians 2:16,17 </a:t>
            </a:r>
            <a:r>
              <a:rPr lang="en-US" dirty="0"/>
              <a:t>– </a:t>
            </a:r>
            <a:r>
              <a:rPr lang="en-US" b="1" u="sng" dirty="0">
                <a:solidFill>
                  <a:srgbClr val="0070C0"/>
                </a:solidFill>
              </a:rPr>
              <a:t>16</a:t>
            </a:r>
            <a:r>
              <a:rPr lang="en-US" dirty="0"/>
              <a:t> Let no man therefore judge you in meat, or in drink, or in respect of an </a:t>
            </a:r>
            <a:r>
              <a:rPr lang="en-US" b="1" dirty="0"/>
              <a:t>holyday</a:t>
            </a:r>
            <a:r>
              <a:rPr lang="en-US" dirty="0"/>
              <a:t>, or of the new moon, or of </a:t>
            </a:r>
            <a:r>
              <a:rPr lang="en-US" b="1" dirty="0"/>
              <a:t>the sabbath days</a:t>
            </a:r>
            <a:r>
              <a:rPr lang="en-US" dirty="0"/>
              <a:t>: </a:t>
            </a:r>
            <a:r>
              <a:rPr lang="en-US" b="1" u="sng" dirty="0">
                <a:solidFill>
                  <a:srgbClr val="0070C0"/>
                </a:solidFill>
              </a:rPr>
              <a:t>17</a:t>
            </a:r>
            <a:r>
              <a:rPr lang="en-US" dirty="0"/>
              <a:t> Which are a </a:t>
            </a:r>
            <a:r>
              <a:rPr lang="en-US" b="1" dirty="0"/>
              <a:t>shadow </a:t>
            </a:r>
            <a:r>
              <a:rPr lang="en-US" dirty="0"/>
              <a:t>of things to come; but the body is of Christ. </a:t>
            </a:r>
          </a:p>
          <a:p>
            <a:r>
              <a:rPr lang="en-US" b="1" dirty="0">
                <a:solidFill>
                  <a:srgbClr val="0000FF"/>
                </a:solidFill>
              </a:rPr>
              <a:t>They teach that Jesus and Paul kept the Sabbath</a:t>
            </a:r>
          </a:p>
          <a:p>
            <a:pPr lvl="1"/>
            <a:r>
              <a:rPr lang="en-US" b="1" dirty="0">
                <a:solidFill>
                  <a:srgbClr val="0000FF"/>
                </a:solidFill>
              </a:rPr>
              <a:t>Response</a:t>
            </a:r>
            <a:r>
              <a:rPr lang="en-US" dirty="0"/>
              <a:t>: Jesus kept the Sabbath because according to </a:t>
            </a:r>
            <a:r>
              <a:rPr lang="en-US" b="1" dirty="0">
                <a:solidFill>
                  <a:srgbClr val="FF0000"/>
                </a:solidFill>
              </a:rPr>
              <a:t>Galatians 4:4,5 </a:t>
            </a:r>
            <a:r>
              <a:rPr lang="en-US" b="1" dirty="0"/>
              <a:t>-</a:t>
            </a:r>
            <a:r>
              <a:rPr lang="en-US" b="1" dirty="0">
                <a:solidFill>
                  <a:srgbClr val="FF0000"/>
                </a:solidFill>
              </a:rPr>
              <a:t> </a:t>
            </a:r>
            <a:r>
              <a:rPr lang="en-US" dirty="0"/>
              <a:t>He was born under the law to redeem those under the law.  Paul did not keep the Sabbath after conversion.  He often visited synagogues on the Sabbath to evangelize and convert the Jews (</a:t>
            </a:r>
            <a:r>
              <a:rPr lang="en-US" b="1" dirty="0">
                <a:solidFill>
                  <a:srgbClr val="FF0000"/>
                </a:solidFill>
              </a:rPr>
              <a:t>Acts 14:1, 18:1-4</a:t>
            </a:r>
            <a:r>
              <a:rPr lang="en-US" dirty="0"/>
              <a:t>)</a:t>
            </a:r>
          </a:p>
          <a:p>
            <a:endParaRPr lang="en-US" dirty="0"/>
          </a:p>
        </p:txBody>
      </p:sp>
    </p:spTree>
    <p:extLst>
      <p:ext uri="{BB962C8B-B14F-4D97-AF65-F5344CB8AC3E}">
        <p14:creationId xmlns:p14="http://schemas.microsoft.com/office/powerpoint/2010/main" val="617597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A07C94-CC3D-4EDB-94AD-251DE9C9504C}"/>
              </a:ext>
            </a:extLst>
          </p:cNvPr>
          <p:cNvSpPr>
            <a:spLocks noGrp="1"/>
          </p:cNvSpPr>
          <p:nvPr>
            <p:ph type="title"/>
          </p:nvPr>
        </p:nvSpPr>
        <p:spPr/>
        <p:txBody>
          <a:bodyPr/>
          <a:lstStyle/>
          <a:p>
            <a:pPr algn="ctr"/>
            <a:r>
              <a:rPr lang="en-US" dirty="0"/>
              <a:t>Mormon (Latter-Day Saints)</a:t>
            </a:r>
          </a:p>
        </p:txBody>
      </p:sp>
      <p:sp>
        <p:nvSpPr>
          <p:cNvPr id="3" name="Content Placeholder 2">
            <a:extLst>
              <a:ext uri="{FF2B5EF4-FFF2-40B4-BE49-F238E27FC236}">
                <a16:creationId xmlns:a16="http://schemas.microsoft.com/office/drawing/2014/main" xmlns="" id="{600DDA9D-6857-4F77-B6D1-F4AFB7641C67}"/>
              </a:ext>
            </a:extLst>
          </p:cNvPr>
          <p:cNvSpPr>
            <a:spLocks noGrp="1"/>
          </p:cNvSpPr>
          <p:nvPr>
            <p:ph idx="1"/>
          </p:nvPr>
        </p:nvSpPr>
        <p:spPr/>
        <p:txBody>
          <a:bodyPr>
            <a:normAutofit fontScale="70000" lnSpcReduction="20000"/>
          </a:bodyPr>
          <a:lstStyle/>
          <a:p>
            <a:r>
              <a:rPr lang="en-US" b="1" dirty="0"/>
              <a:t>Founder</a:t>
            </a:r>
            <a:r>
              <a:rPr lang="en-US" dirty="0"/>
              <a:t>: </a:t>
            </a:r>
            <a:r>
              <a:rPr lang="en-US" b="1" dirty="0">
                <a:solidFill>
                  <a:srgbClr val="0000FF"/>
                </a:solidFill>
              </a:rPr>
              <a:t>Joseph Smith Jr.</a:t>
            </a:r>
            <a:r>
              <a:rPr lang="en-US" dirty="0"/>
              <a:t>, 1820’s.  </a:t>
            </a:r>
            <a:r>
              <a:rPr lang="en-US" dirty="0">
                <a:hlinkClick r:id="rId2"/>
              </a:rPr>
              <a:t>www.lds.org</a:t>
            </a:r>
            <a:r>
              <a:rPr lang="en-US" dirty="0"/>
              <a:t> </a:t>
            </a:r>
          </a:p>
          <a:p>
            <a:pPr lvl="1"/>
            <a:r>
              <a:rPr lang="en-US" dirty="0"/>
              <a:t>Smith claimed to have experienced a series of heavenly visitations, beginning with the appearance of God and Jesus Christ in 1820.</a:t>
            </a:r>
          </a:p>
          <a:p>
            <a:pPr lvl="1"/>
            <a:r>
              <a:rPr lang="en-US" dirty="0"/>
              <a:t>During these visits he was informed that all existing churches were in error and that the true gospel was yet to be restored.  </a:t>
            </a:r>
          </a:p>
          <a:p>
            <a:pPr lvl="1"/>
            <a:r>
              <a:rPr lang="en-US" dirty="0"/>
              <a:t>It would be revealed to him and he was to reestablish the true church on earth</a:t>
            </a:r>
          </a:p>
          <a:p>
            <a:r>
              <a:rPr lang="en-US" dirty="0"/>
              <a:t>They base their beliefs on </a:t>
            </a:r>
            <a:r>
              <a:rPr lang="en-US" b="1" dirty="0">
                <a:solidFill>
                  <a:srgbClr val="0000FF"/>
                </a:solidFill>
              </a:rPr>
              <a:t>3 book’s </a:t>
            </a:r>
            <a:r>
              <a:rPr lang="en-US" dirty="0"/>
              <a:t>that Smith wrote: </a:t>
            </a:r>
            <a:r>
              <a:rPr lang="en-US" b="1" dirty="0"/>
              <a:t>The Book of Mormons</a:t>
            </a:r>
            <a:r>
              <a:rPr lang="en-US" dirty="0"/>
              <a:t>, </a:t>
            </a:r>
            <a:r>
              <a:rPr lang="en-US" b="1" dirty="0"/>
              <a:t>Doctrine &amp; Covenants</a:t>
            </a:r>
            <a:r>
              <a:rPr lang="en-US" dirty="0"/>
              <a:t>, and </a:t>
            </a:r>
            <a:r>
              <a:rPr lang="en-US" b="1" dirty="0"/>
              <a:t>The Pearl of Great Price</a:t>
            </a:r>
            <a:r>
              <a:rPr lang="en-US" dirty="0"/>
              <a:t>.</a:t>
            </a:r>
          </a:p>
          <a:p>
            <a:r>
              <a:rPr lang="en-US" dirty="0"/>
              <a:t>Their ordinances include faith in Christ, repentance, baptism by immersion for the remission of sins, the laying on of hands for the gift of the Holy Ghost, and observance of the Lord’s supper each Sunday.</a:t>
            </a:r>
          </a:p>
          <a:p>
            <a:r>
              <a:rPr lang="en-US" b="1" dirty="0"/>
              <a:t>Baptism is necessary for salvation</a:t>
            </a:r>
            <a:r>
              <a:rPr lang="en-US" dirty="0"/>
              <a:t>. They believe in </a:t>
            </a:r>
            <a:r>
              <a:rPr lang="en-US" b="1" dirty="0"/>
              <a:t>baptism for the dead </a:t>
            </a:r>
            <a:r>
              <a:rPr lang="en-US" dirty="0"/>
              <a:t>based on </a:t>
            </a:r>
            <a:r>
              <a:rPr lang="en-US" b="1" dirty="0">
                <a:solidFill>
                  <a:srgbClr val="FF0000"/>
                </a:solidFill>
              </a:rPr>
              <a:t>1</a:t>
            </a:r>
            <a:r>
              <a:rPr lang="en-US" b="1" baseline="30000" dirty="0">
                <a:solidFill>
                  <a:srgbClr val="FF0000"/>
                </a:solidFill>
              </a:rPr>
              <a:t>st</a:t>
            </a:r>
            <a:r>
              <a:rPr lang="en-US" b="1" dirty="0">
                <a:solidFill>
                  <a:srgbClr val="FF0000"/>
                </a:solidFill>
              </a:rPr>
              <a:t> Peter 4:6</a:t>
            </a:r>
            <a:r>
              <a:rPr lang="en-US" dirty="0"/>
              <a:t>.  The ceremony is performed with a living person standing proxy for the dead.</a:t>
            </a:r>
          </a:p>
          <a:p>
            <a:r>
              <a:rPr lang="en-US" dirty="0"/>
              <a:t>They believe in </a:t>
            </a:r>
            <a:r>
              <a:rPr lang="en-US" b="1" dirty="0"/>
              <a:t>gifts of tongues </a:t>
            </a:r>
            <a:r>
              <a:rPr lang="en-US" dirty="0"/>
              <a:t>and of </a:t>
            </a:r>
            <a:r>
              <a:rPr lang="en-US" b="1" dirty="0"/>
              <a:t>interpretation of tongues</a:t>
            </a:r>
            <a:r>
              <a:rPr lang="en-US" dirty="0"/>
              <a:t>, </a:t>
            </a:r>
            <a:r>
              <a:rPr lang="en-US" b="1" dirty="0"/>
              <a:t>visions</a:t>
            </a:r>
            <a:r>
              <a:rPr lang="en-US" dirty="0"/>
              <a:t>, </a:t>
            </a:r>
            <a:r>
              <a:rPr lang="en-US" b="1" dirty="0"/>
              <a:t>prophecy</a:t>
            </a:r>
            <a:r>
              <a:rPr lang="en-US" dirty="0"/>
              <a:t>, and </a:t>
            </a:r>
            <a:r>
              <a:rPr lang="en-US" b="1" dirty="0"/>
              <a:t>healing</a:t>
            </a:r>
            <a:r>
              <a:rPr lang="en-US" dirty="0"/>
              <a:t>.</a:t>
            </a:r>
          </a:p>
          <a:p>
            <a:r>
              <a:rPr lang="en-US" dirty="0"/>
              <a:t>All Mormons have to have a copy of the </a:t>
            </a:r>
            <a:r>
              <a:rPr lang="en-US" b="1" dirty="0"/>
              <a:t>regular Bible </a:t>
            </a:r>
            <a:r>
              <a:rPr lang="en-US" dirty="0"/>
              <a:t>and then </a:t>
            </a:r>
            <a:r>
              <a:rPr lang="en-US" b="1" dirty="0"/>
              <a:t>Joseph Smith’s translations </a:t>
            </a:r>
            <a:r>
              <a:rPr lang="en-US" dirty="0"/>
              <a:t>and the 3 books that he wrote.  </a:t>
            </a:r>
          </a:p>
          <a:p>
            <a:endParaRPr lang="en-US" dirty="0"/>
          </a:p>
        </p:txBody>
      </p:sp>
    </p:spTree>
    <p:extLst>
      <p:ext uri="{BB962C8B-B14F-4D97-AF65-F5344CB8AC3E}">
        <p14:creationId xmlns:p14="http://schemas.microsoft.com/office/powerpoint/2010/main" val="1559750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E47A96-AA68-4691-B8F9-7BF7B6978ED0}"/>
              </a:ext>
            </a:extLst>
          </p:cNvPr>
          <p:cNvSpPr>
            <a:spLocks noGrp="1"/>
          </p:cNvSpPr>
          <p:nvPr>
            <p:ph type="title"/>
          </p:nvPr>
        </p:nvSpPr>
        <p:spPr/>
        <p:txBody>
          <a:bodyPr/>
          <a:lstStyle/>
          <a:p>
            <a:pPr algn="ctr"/>
            <a:r>
              <a:rPr lang="en-US" dirty="0"/>
              <a:t>Mormon (Latter-Day Saints)</a:t>
            </a:r>
          </a:p>
        </p:txBody>
      </p:sp>
      <p:sp>
        <p:nvSpPr>
          <p:cNvPr id="3" name="Content Placeholder 2">
            <a:extLst>
              <a:ext uri="{FF2B5EF4-FFF2-40B4-BE49-F238E27FC236}">
                <a16:creationId xmlns:a16="http://schemas.microsoft.com/office/drawing/2014/main" xmlns="" id="{C33153FD-B2DE-4249-AA37-20F59E87A476}"/>
              </a:ext>
            </a:extLst>
          </p:cNvPr>
          <p:cNvSpPr>
            <a:spLocks noGrp="1"/>
          </p:cNvSpPr>
          <p:nvPr>
            <p:ph idx="1"/>
          </p:nvPr>
        </p:nvSpPr>
        <p:spPr/>
        <p:txBody>
          <a:bodyPr>
            <a:normAutofit fontScale="70000" lnSpcReduction="20000"/>
          </a:bodyPr>
          <a:lstStyle/>
          <a:p>
            <a:r>
              <a:rPr lang="en-US" b="1" dirty="0"/>
              <a:t>They teach that you need the Bible and Joseph’s 3 books</a:t>
            </a:r>
            <a:r>
              <a:rPr lang="en-US" b="1" dirty="0">
                <a:solidFill>
                  <a:srgbClr val="0000FF"/>
                </a:solidFill>
              </a:rPr>
              <a:t>. The Bible is the only source of Truth. </a:t>
            </a:r>
          </a:p>
          <a:p>
            <a:r>
              <a:rPr lang="en-US" b="1" dirty="0"/>
              <a:t>It contains </a:t>
            </a:r>
            <a:r>
              <a:rPr lang="en-US" b="1" dirty="0">
                <a:solidFill>
                  <a:srgbClr val="00B050"/>
                </a:solidFill>
              </a:rPr>
              <a:t>everything</a:t>
            </a:r>
            <a:r>
              <a:rPr lang="en-US" b="1" dirty="0"/>
              <a:t> that we need for </a:t>
            </a:r>
            <a:r>
              <a:rPr lang="en-US" b="1" dirty="0">
                <a:solidFill>
                  <a:srgbClr val="00B050"/>
                </a:solidFill>
              </a:rPr>
              <a:t>salvation</a:t>
            </a:r>
            <a:r>
              <a:rPr lang="en-US" b="1" dirty="0"/>
              <a:t>.</a:t>
            </a:r>
          </a:p>
          <a:p>
            <a:pPr lvl="1"/>
            <a:r>
              <a:rPr lang="en-US" b="1" dirty="0">
                <a:solidFill>
                  <a:srgbClr val="FF0000"/>
                </a:solidFill>
              </a:rPr>
              <a:t>2</a:t>
            </a:r>
            <a:r>
              <a:rPr lang="en-US" b="1" baseline="30000" dirty="0">
                <a:solidFill>
                  <a:srgbClr val="FF0000"/>
                </a:solidFill>
              </a:rPr>
              <a:t>nd</a:t>
            </a:r>
            <a:r>
              <a:rPr lang="en-US" b="1" dirty="0">
                <a:solidFill>
                  <a:srgbClr val="FF0000"/>
                </a:solidFill>
              </a:rPr>
              <a:t> Peter 1:3 (KJV) </a:t>
            </a:r>
            <a:r>
              <a:rPr lang="en-US" dirty="0"/>
              <a:t>- According as his divine power hath given unto us </a:t>
            </a:r>
            <a:r>
              <a:rPr lang="en-US" b="1" dirty="0"/>
              <a:t>all things </a:t>
            </a:r>
            <a:r>
              <a:rPr lang="en-US" dirty="0"/>
              <a:t>that pertain unto </a:t>
            </a:r>
            <a:r>
              <a:rPr lang="en-US" b="1" dirty="0"/>
              <a:t>life</a:t>
            </a:r>
            <a:r>
              <a:rPr lang="en-US" dirty="0"/>
              <a:t> and </a:t>
            </a:r>
            <a:r>
              <a:rPr lang="en-US" b="1" dirty="0"/>
              <a:t>godliness</a:t>
            </a:r>
            <a:r>
              <a:rPr lang="en-US" dirty="0"/>
              <a:t>, through the knowledge of him that hath called us to glory and virtue:</a:t>
            </a:r>
          </a:p>
          <a:p>
            <a:r>
              <a:rPr lang="en-US" b="1" dirty="0"/>
              <a:t>It is used for final </a:t>
            </a:r>
            <a:r>
              <a:rPr lang="en-US" b="1" dirty="0">
                <a:solidFill>
                  <a:srgbClr val="00B050"/>
                </a:solidFill>
              </a:rPr>
              <a:t>Truth</a:t>
            </a:r>
            <a:r>
              <a:rPr lang="en-US" b="1" dirty="0"/>
              <a:t> and </a:t>
            </a:r>
            <a:r>
              <a:rPr lang="en-US" b="1" dirty="0">
                <a:solidFill>
                  <a:srgbClr val="00B050"/>
                </a:solidFill>
              </a:rPr>
              <a:t>Authority</a:t>
            </a:r>
            <a:r>
              <a:rPr lang="en-US" b="1" dirty="0"/>
              <a:t>. </a:t>
            </a:r>
          </a:p>
          <a:p>
            <a:pPr lvl="1"/>
            <a:r>
              <a:rPr lang="en-US" b="1" dirty="0">
                <a:solidFill>
                  <a:srgbClr val="FF0000"/>
                </a:solidFill>
              </a:rPr>
              <a:t>2</a:t>
            </a:r>
            <a:r>
              <a:rPr lang="en-US" b="1" baseline="30000" dirty="0">
                <a:solidFill>
                  <a:srgbClr val="FF0000"/>
                </a:solidFill>
              </a:rPr>
              <a:t>nd</a:t>
            </a:r>
            <a:r>
              <a:rPr lang="en-US" b="1" dirty="0">
                <a:solidFill>
                  <a:srgbClr val="FF0000"/>
                </a:solidFill>
              </a:rPr>
              <a:t> Timothy 3:16,17 (KJV) </a:t>
            </a:r>
            <a:r>
              <a:rPr lang="en-US" b="1" dirty="0"/>
              <a:t>– </a:t>
            </a:r>
            <a:r>
              <a:rPr lang="en-US" b="1" dirty="0">
                <a:solidFill>
                  <a:srgbClr val="0092F2"/>
                </a:solidFill>
                <a:latin typeface="Arimo"/>
                <a:hlinkClick r:id="rId2"/>
              </a:rPr>
              <a:t>16</a:t>
            </a:r>
            <a:r>
              <a:rPr lang="en-US" b="1" dirty="0">
                <a:solidFill>
                  <a:srgbClr val="0092F2"/>
                </a:solidFill>
                <a:latin typeface="Arimo"/>
              </a:rPr>
              <a:t> </a:t>
            </a:r>
            <a:r>
              <a:rPr lang="en-US" dirty="0">
                <a:solidFill>
                  <a:srgbClr val="001320"/>
                </a:solidFill>
                <a:latin typeface="Trebuchet"/>
              </a:rPr>
              <a:t>All scripture </a:t>
            </a:r>
            <a:r>
              <a:rPr lang="en-US" i="1" dirty="0">
                <a:solidFill>
                  <a:srgbClr val="001320"/>
                </a:solidFill>
                <a:latin typeface="Trebuchet"/>
              </a:rPr>
              <a:t>is</a:t>
            </a:r>
            <a:r>
              <a:rPr lang="en-US" dirty="0">
                <a:solidFill>
                  <a:srgbClr val="001320"/>
                </a:solidFill>
                <a:latin typeface="Trebuchet"/>
              </a:rPr>
              <a:t> given by inspiration of God, and </a:t>
            </a:r>
            <a:r>
              <a:rPr lang="en-US" i="1" dirty="0">
                <a:solidFill>
                  <a:srgbClr val="001320"/>
                </a:solidFill>
                <a:latin typeface="Trebuchet"/>
              </a:rPr>
              <a:t>is </a:t>
            </a:r>
            <a:r>
              <a:rPr lang="en-US" dirty="0">
                <a:solidFill>
                  <a:srgbClr val="001320"/>
                </a:solidFill>
                <a:latin typeface="Trebuchet"/>
              </a:rPr>
              <a:t>profitable for </a:t>
            </a:r>
            <a:r>
              <a:rPr lang="en-US" b="1" dirty="0">
                <a:solidFill>
                  <a:srgbClr val="001320"/>
                </a:solidFill>
                <a:latin typeface="Trebuchet"/>
              </a:rPr>
              <a:t>doctrine</a:t>
            </a:r>
            <a:r>
              <a:rPr lang="en-US" dirty="0">
                <a:solidFill>
                  <a:srgbClr val="001320"/>
                </a:solidFill>
                <a:latin typeface="Trebuchet"/>
              </a:rPr>
              <a:t>, for </a:t>
            </a:r>
            <a:r>
              <a:rPr lang="en-US" b="1" dirty="0">
                <a:solidFill>
                  <a:srgbClr val="001320"/>
                </a:solidFill>
                <a:latin typeface="Trebuchet"/>
              </a:rPr>
              <a:t>reproof</a:t>
            </a:r>
            <a:r>
              <a:rPr lang="en-US" dirty="0">
                <a:solidFill>
                  <a:srgbClr val="001320"/>
                </a:solidFill>
                <a:latin typeface="Trebuchet"/>
              </a:rPr>
              <a:t>, for </a:t>
            </a:r>
            <a:r>
              <a:rPr lang="en-US" b="1" dirty="0">
                <a:solidFill>
                  <a:srgbClr val="001320"/>
                </a:solidFill>
                <a:latin typeface="Trebuchet"/>
              </a:rPr>
              <a:t>correction</a:t>
            </a:r>
            <a:r>
              <a:rPr lang="en-US" dirty="0">
                <a:solidFill>
                  <a:srgbClr val="001320"/>
                </a:solidFill>
                <a:latin typeface="Trebuchet"/>
              </a:rPr>
              <a:t>, for </a:t>
            </a:r>
            <a:r>
              <a:rPr lang="en-US" b="1" dirty="0">
                <a:solidFill>
                  <a:srgbClr val="001320"/>
                </a:solidFill>
                <a:latin typeface="Trebuchet"/>
              </a:rPr>
              <a:t>instruction in righteousness</a:t>
            </a:r>
            <a:r>
              <a:rPr lang="en-US" dirty="0">
                <a:solidFill>
                  <a:srgbClr val="001320"/>
                </a:solidFill>
                <a:latin typeface="Trebuchet"/>
              </a:rPr>
              <a:t>: </a:t>
            </a:r>
            <a:r>
              <a:rPr lang="en-US" b="1" dirty="0">
                <a:solidFill>
                  <a:srgbClr val="0092F2"/>
                </a:solidFill>
                <a:latin typeface="Arimo"/>
                <a:hlinkClick r:id="rId3"/>
              </a:rPr>
              <a:t>17</a:t>
            </a:r>
            <a:r>
              <a:rPr lang="en-US" b="1" dirty="0">
                <a:solidFill>
                  <a:srgbClr val="0092F2"/>
                </a:solidFill>
                <a:latin typeface="Arimo"/>
              </a:rPr>
              <a:t> </a:t>
            </a:r>
            <a:r>
              <a:rPr lang="en-US" dirty="0">
                <a:solidFill>
                  <a:srgbClr val="001320"/>
                </a:solidFill>
                <a:latin typeface="Trebuchet"/>
              </a:rPr>
              <a:t>That the man of God may be </a:t>
            </a:r>
            <a:r>
              <a:rPr lang="en-US" b="1" dirty="0">
                <a:solidFill>
                  <a:srgbClr val="001320"/>
                </a:solidFill>
                <a:latin typeface="Trebuchet"/>
              </a:rPr>
              <a:t>perfect</a:t>
            </a:r>
            <a:r>
              <a:rPr lang="en-US" dirty="0">
                <a:solidFill>
                  <a:srgbClr val="001320"/>
                </a:solidFill>
                <a:latin typeface="Trebuchet"/>
              </a:rPr>
              <a:t>, thoroughly furnished unto all good works.</a:t>
            </a:r>
            <a:endParaRPr lang="en-US" b="1" dirty="0"/>
          </a:p>
          <a:p>
            <a:r>
              <a:rPr lang="en-US" b="1" dirty="0"/>
              <a:t>It </a:t>
            </a:r>
            <a:r>
              <a:rPr lang="en-US" b="1" dirty="0">
                <a:solidFill>
                  <a:srgbClr val="00B050"/>
                </a:solidFill>
              </a:rPr>
              <a:t>condemns</a:t>
            </a:r>
            <a:r>
              <a:rPr lang="en-US" b="1" dirty="0"/>
              <a:t> those who try to change it.</a:t>
            </a:r>
          </a:p>
          <a:p>
            <a:pPr lvl="1"/>
            <a:r>
              <a:rPr lang="en-US" b="1" dirty="0">
                <a:solidFill>
                  <a:srgbClr val="FF0000"/>
                </a:solidFill>
              </a:rPr>
              <a:t>Galatians 1:6-9 (KJV) </a:t>
            </a:r>
            <a:r>
              <a:rPr lang="en-US" dirty="0"/>
              <a:t>– </a:t>
            </a:r>
            <a:r>
              <a:rPr lang="en-US" b="1" dirty="0">
                <a:solidFill>
                  <a:srgbClr val="0092F2"/>
                </a:solidFill>
                <a:latin typeface="Arimo"/>
                <a:hlinkClick r:id="rId4"/>
              </a:rPr>
              <a:t>6</a:t>
            </a:r>
            <a:r>
              <a:rPr lang="en-US" b="1" dirty="0">
                <a:solidFill>
                  <a:srgbClr val="0092F2"/>
                </a:solidFill>
                <a:latin typeface="Arimo"/>
              </a:rPr>
              <a:t> </a:t>
            </a:r>
            <a:r>
              <a:rPr lang="en-US" dirty="0">
                <a:solidFill>
                  <a:srgbClr val="001320"/>
                </a:solidFill>
                <a:latin typeface="Trebuchet"/>
              </a:rPr>
              <a:t>I marvel that ye are so soon removed from him that called you into the grace of Christ unto </a:t>
            </a:r>
            <a:r>
              <a:rPr lang="en-US" b="1" dirty="0">
                <a:solidFill>
                  <a:srgbClr val="001320"/>
                </a:solidFill>
                <a:latin typeface="Trebuchet"/>
              </a:rPr>
              <a:t>another gospel</a:t>
            </a:r>
            <a:r>
              <a:rPr lang="en-US" dirty="0">
                <a:solidFill>
                  <a:srgbClr val="001320"/>
                </a:solidFill>
                <a:latin typeface="Trebuchet"/>
              </a:rPr>
              <a:t>: </a:t>
            </a:r>
            <a:r>
              <a:rPr lang="en-US" b="1" dirty="0">
                <a:solidFill>
                  <a:srgbClr val="0092F2"/>
                </a:solidFill>
                <a:latin typeface="Arimo"/>
                <a:hlinkClick r:id="rId5"/>
              </a:rPr>
              <a:t>7</a:t>
            </a:r>
            <a:r>
              <a:rPr lang="en-US" b="1" dirty="0">
                <a:solidFill>
                  <a:srgbClr val="0092F2"/>
                </a:solidFill>
                <a:latin typeface="Arimo"/>
              </a:rPr>
              <a:t> </a:t>
            </a:r>
            <a:r>
              <a:rPr lang="en-US" dirty="0">
                <a:solidFill>
                  <a:srgbClr val="001320"/>
                </a:solidFill>
                <a:latin typeface="Trebuchet"/>
              </a:rPr>
              <a:t>Which is not another; but there be some that </a:t>
            </a:r>
            <a:r>
              <a:rPr lang="en-US" b="1" dirty="0">
                <a:solidFill>
                  <a:srgbClr val="001320"/>
                </a:solidFill>
                <a:latin typeface="Trebuchet"/>
              </a:rPr>
              <a:t>trouble you</a:t>
            </a:r>
            <a:r>
              <a:rPr lang="en-US" dirty="0">
                <a:solidFill>
                  <a:srgbClr val="001320"/>
                </a:solidFill>
                <a:latin typeface="Trebuchet"/>
              </a:rPr>
              <a:t>, and would </a:t>
            </a:r>
            <a:r>
              <a:rPr lang="en-US" b="1" dirty="0">
                <a:solidFill>
                  <a:srgbClr val="001320"/>
                </a:solidFill>
                <a:latin typeface="Trebuchet"/>
              </a:rPr>
              <a:t>pervert</a:t>
            </a:r>
            <a:r>
              <a:rPr lang="en-US" dirty="0">
                <a:solidFill>
                  <a:srgbClr val="001320"/>
                </a:solidFill>
                <a:latin typeface="Trebuchet"/>
              </a:rPr>
              <a:t> the gospel of Christ. </a:t>
            </a:r>
            <a:r>
              <a:rPr lang="en-US" b="1" dirty="0">
                <a:solidFill>
                  <a:srgbClr val="0092F2"/>
                </a:solidFill>
                <a:latin typeface="Arimo"/>
                <a:hlinkClick r:id="rId6"/>
              </a:rPr>
              <a:t>8</a:t>
            </a:r>
            <a:r>
              <a:rPr lang="en-US" b="1" dirty="0">
                <a:solidFill>
                  <a:srgbClr val="0092F2"/>
                </a:solidFill>
                <a:latin typeface="Arimo"/>
              </a:rPr>
              <a:t> </a:t>
            </a:r>
            <a:r>
              <a:rPr lang="en-US" dirty="0">
                <a:solidFill>
                  <a:srgbClr val="001320"/>
                </a:solidFill>
                <a:latin typeface="Trebuchet"/>
              </a:rPr>
              <a:t>But though </a:t>
            </a:r>
            <a:r>
              <a:rPr lang="en-US" b="1" dirty="0">
                <a:solidFill>
                  <a:srgbClr val="001320"/>
                </a:solidFill>
                <a:latin typeface="Trebuchet"/>
              </a:rPr>
              <a:t>we</a:t>
            </a:r>
            <a:r>
              <a:rPr lang="en-US" dirty="0">
                <a:solidFill>
                  <a:srgbClr val="001320"/>
                </a:solidFill>
                <a:latin typeface="Trebuchet"/>
              </a:rPr>
              <a:t>, or </a:t>
            </a:r>
            <a:r>
              <a:rPr lang="en-US" b="1" dirty="0">
                <a:solidFill>
                  <a:srgbClr val="001320"/>
                </a:solidFill>
                <a:latin typeface="Trebuchet"/>
              </a:rPr>
              <a:t>an angel from heaven</a:t>
            </a:r>
            <a:r>
              <a:rPr lang="en-US" dirty="0">
                <a:solidFill>
                  <a:srgbClr val="001320"/>
                </a:solidFill>
                <a:latin typeface="Trebuchet"/>
              </a:rPr>
              <a:t>, preach </a:t>
            </a:r>
            <a:r>
              <a:rPr lang="en-US" b="1" dirty="0">
                <a:solidFill>
                  <a:srgbClr val="001320"/>
                </a:solidFill>
                <a:latin typeface="Trebuchet"/>
              </a:rPr>
              <a:t>any other gospel </a:t>
            </a:r>
            <a:r>
              <a:rPr lang="en-US" dirty="0">
                <a:solidFill>
                  <a:srgbClr val="001320"/>
                </a:solidFill>
                <a:latin typeface="Trebuchet"/>
              </a:rPr>
              <a:t>unto you than that which we have preached unto you, </a:t>
            </a:r>
            <a:r>
              <a:rPr lang="en-US" b="1" dirty="0">
                <a:solidFill>
                  <a:srgbClr val="001320"/>
                </a:solidFill>
                <a:latin typeface="Trebuchet"/>
              </a:rPr>
              <a:t>let him be accursed</a:t>
            </a:r>
            <a:r>
              <a:rPr lang="en-US" dirty="0">
                <a:solidFill>
                  <a:srgbClr val="001320"/>
                </a:solidFill>
                <a:latin typeface="Trebuchet"/>
              </a:rPr>
              <a:t>. </a:t>
            </a:r>
            <a:r>
              <a:rPr lang="en-US" b="1" dirty="0">
                <a:solidFill>
                  <a:srgbClr val="0092F2"/>
                </a:solidFill>
                <a:latin typeface="Arimo"/>
                <a:hlinkClick r:id="rId7"/>
              </a:rPr>
              <a:t>9</a:t>
            </a:r>
            <a:r>
              <a:rPr lang="en-US" b="1" dirty="0">
                <a:solidFill>
                  <a:srgbClr val="0092F2"/>
                </a:solidFill>
                <a:latin typeface="Arimo"/>
              </a:rPr>
              <a:t> </a:t>
            </a:r>
            <a:r>
              <a:rPr lang="en-US" dirty="0">
                <a:solidFill>
                  <a:srgbClr val="001320"/>
                </a:solidFill>
                <a:latin typeface="Trebuchet"/>
              </a:rPr>
              <a:t>As we said before, so say I now again, If any </a:t>
            </a:r>
            <a:r>
              <a:rPr lang="en-US" i="1" dirty="0">
                <a:solidFill>
                  <a:srgbClr val="001320"/>
                </a:solidFill>
                <a:latin typeface="Trebuchet"/>
              </a:rPr>
              <a:t>man</a:t>
            </a:r>
            <a:r>
              <a:rPr lang="en-US" dirty="0">
                <a:solidFill>
                  <a:srgbClr val="001320"/>
                </a:solidFill>
                <a:latin typeface="Trebuchet"/>
              </a:rPr>
              <a:t> preach any other gospel unto you than that ye have received, let him be accursed.</a:t>
            </a:r>
          </a:p>
          <a:p>
            <a:pPr lvl="1"/>
            <a:r>
              <a:rPr lang="en-US" b="1" dirty="0">
                <a:solidFill>
                  <a:srgbClr val="FF0000"/>
                </a:solidFill>
              </a:rPr>
              <a:t>Revelations 22:18,19 (KJV) </a:t>
            </a:r>
            <a:r>
              <a:rPr lang="en-US" dirty="0"/>
              <a:t>– </a:t>
            </a:r>
            <a:r>
              <a:rPr lang="en-US" b="1" dirty="0">
                <a:solidFill>
                  <a:srgbClr val="0092F2"/>
                </a:solidFill>
                <a:latin typeface="Arimo"/>
                <a:hlinkClick r:id="rId8"/>
              </a:rPr>
              <a:t>18</a:t>
            </a:r>
            <a:r>
              <a:rPr lang="en-US" b="1" dirty="0">
                <a:solidFill>
                  <a:srgbClr val="0092F2"/>
                </a:solidFill>
                <a:latin typeface="Arimo"/>
              </a:rPr>
              <a:t> </a:t>
            </a:r>
            <a:r>
              <a:rPr lang="en-US" dirty="0">
                <a:solidFill>
                  <a:srgbClr val="001320"/>
                </a:solidFill>
                <a:latin typeface="Trebuchet"/>
              </a:rPr>
              <a:t>For I testify unto every man that heareth the words of the prophecy of this book, If any man shall </a:t>
            </a:r>
            <a:r>
              <a:rPr lang="en-US" b="1" dirty="0">
                <a:solidFill>
                  <a:srgbClr val="001320"/>
                </a:solidFill>
                <a:latin typeface="Trebuchet"/>
              </a:rPr>
              <a:t>add </a:t>
            </a:r>
            <a:r>
              <a:rPr lang="en-US" dirty="0">
                <a:solidFill>
                  <a:srgbClr val="001320"/>
                </a:solidFill>
                <a:latin typeface="Trebuchet"/>
              </a:rPr>
              <a:t>unto these things, God shall add unto him </a:t>
            </a:r>
            <a:r>
              <a:rPr lang="en-US" b="1" dirty="0">
                <a:solidFill>
                  <a:srgbClr val="001320"/>
                </a:solidFill>
                <a:latin typeface="Trebuchet"/>
              </a:rPr>
              <a:t>the plagues </a:t>
            </a:r>
            <a:r>
              <a:rPr lang="en-US" dirty="0">
                <a:solidFill>
                  <a:srgbClr val="001320"/>
                </a:solidFill>
                <a:latin typeface="Trebuchet"/>
              </a:rPr>
              <a:t>that are written in this book: </a:t>
            </a:r>
            <a:r>
              <a:rPr lang="en-US" b="1" dirty="0">
                <a:solidFill>
                  <a:srgbClr val="0092F2"/>
                </a:solidFill>
                <a:latin typeface="Arimo"/>
                <a:hlinkClick r:id="rId9"/>
              </a:rPr>
              <a:t>19</a:t>
            </a:r>
            <a:r>
              <a:rPr lang="en-US" b="1" dirty="0">
                <a:solidFill>
                  <a:srgbClr val="0092F2"/>
                </a:solidFill>
                <a:latin typeface="Arimo"/>
              </a:rPr>
              <a:t> </a:t>
            </a:r>
            <a:r>
              <a:rPr lang="en-US" dirty="0">
                <a:solidFill>
                  <a:srgbClr val="001320"/>
                </a:solidFill>
                <a:latin typeface="Trebuchet"/>
              </a:rPr>
              <a:t>And if any man </a:t>
            </a:r>
            <a:r>
              <a:rPr lang="en-US" b="1" dirty="0">
                <a:solidFill>
                  <a:srgbClr val="001320"/>
                </a:solidFill>
                <a:latin typeface="Trebuchet"/>
              </a:rPr>
              <a:t>shall take away</a:t>
            </a:r>
            <a:r>
              <a:rPr lang="en-US" dirty="0">
                <a:solidFill>
                  <a:srgbClr val="001320"/>
                </a:solidFill>
                <a:latin typeface="Trebuchet"/>
              </a:rPr>
              <a:t> from the words of the book of this prophecy, God shall take away his part out of the book of life, and out of the holy city, and </a:t>
            </a:r>
            <a:r>
              <a:rPr lang="en-US" i="1" dirty="0">
                <a:solidFill>
                  <a:srgbClr val="001320"/>
                </a:solidFill>
                <a:latin typeface="Trebuchet"/>
              </a:rPr>
              <a:t>from</a:t>
            </a:r>
            <a:r>
              <a:rPr lang="en-US" dirty="0">
                <a:solidFill>
                  <a:srgbClr val="001320"/>
                </a:solidFill>
                <a:latin typeface="Trebuchet"/>
              </a:rPr>
              <a:t> the things which are written in this book.</a:t>
            </a:r>
            <a:endParaRPr lang="en-US" dirty="0"/>
          </a:p>
          <a:p>
            <a:endParaRPr lang="en-US" dirty="0"/>
          </a:p>
        </p:txBody>
      </p:sp>
    </p:spTree>
    <p:extLst>
      <p:ext uri="{BB962C8B-B14F-4D97-AF65-F5344CB8AC3E}">
        <p14:creationId xmlns:p14="http://schemas.microsoft.com/office/powerpoint/2010/main" val="814814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B8E79B-356B-4980-802C-C9891EE1A5E1}"/>
              </a:ext>
            </a:extLst>
          </p:cNvPr>
          <p:cNvSpPr>
            <a:spLocks noGrp="1"/>
          </p:cNvSpPr>
          <p:nvPr>
            <p:ph type="title"/>
          </p:nvPr>
        </p:nvSpPr>
        <p:spPr/>
        <p:txBody>
          <a:bodyPr/>
          <a:lstStyle/>
          <a:p>
            <a:pPr algn="ctr"/>
            <a:r>
              <a:rPr lang="en-US" dirty="0"/>
              <a:t>Christian Scientist / Church of Christ, Scientist</a:t>
            </a:r>
          </a:p>
        </p:txBody>
      </p:sp>
      <p:sp>
        <p:nvSpPr>
          <p:cNvPr id="3" name="Content Placeholder 2">
            <a:extLst>
              <a:ext uri="{FF2B5EF4-FFF2-40B4-BE49-F238E27FC236}">
                <a16:creationId xmlns:a16="http://schemas.microsoft.com/office/drawing/2014/main" xmlns="" id="{28C08680-DC97-4DF6-B2E4-905A58AD91A5}"/>
              </a:ext>
            </a:extLst>
          </p:cNvPr>
          <p:cNvSpPr>
            <a:spLocks noGrp="1"/>
          </p:cNvSpPr>
          <p:nvPr>
            <p:ph idx="1"/>
          </p:nvPr>
        </p:nvSpPr>
        <p:spPr/>
        <p:txBody>
          <a:bodyPr>
            <a:normAutofit fontScale="70000" lnSpcReduction="20000"/>
          </a:bodyPr>
          <a:lstStyle/>
          <a:p>
            <a:r>
              <a:rPr lang="en-US" dirty="0"/>
              <a:t>Started by </a:t>
            </a:r>
            <a:r>
              <a:rPr lang="en-US" b="1" dirty="0"/>
              <a:t>Mary Baker Eddy </a:t>
            </a:r>
            <a:r>
              <a:rPr lang="en-US" dirty="0"/>
              <a:t>in 1879 (Lynn, Massachusetts).  </a:t>
            </a:r>
            <a:r>
              <a:rPr lang="en-US" dirty="0">
                <a:hlinkClick r:id="rId2"/>
              </a:rPr>
              <a:t>www.tfccs.org</a:t>
            </a:r>
            <a:r>
              <a:rPr lang="en-US" dirty="0"/>
              <a:t> </a:t>
            </a:r>
          </a:p>
          <a:p>
            <a:r>
              <a:rPr lang="en-US" dirty="0"/>
              <a:t>Mary Baker Eddy (1821-1910) considered herself a spiritual pioneer whose work encompassed the disciplines of science, theology, and medicine. </a:t>
            </a:r>
          </a:p>
          <a:p>
            <a:r>
              <a:rPr lang="en-US" dirty="0"/>
              <a:t>A lifelong student of the Bible, she gained a powerful insight in 1866 when she experienced a dramatic recovery from a life-threatening accident after reading Jesus’ healings. </a:t>
            </a:r>
          </a:p>
          <a:p>
            <a:pPr lvl="1"/>
            <a:r>
              <a:rPr lang="en-US" dirty="0"/>
              <a:t>After that, she sought an understanding of how she had been healed. She returned to the Bible and prayed for answers. </a:t>
            </a:r>
          </a:p>
          <a:p>
            <a:pPr lvl="1"/>
            <a:r>
              <a:rPr lang="en-US" dirty="0"/>
              <a:t>It became clear to her that </a:t>
            </a:r>
            <a:r>
              <a:rPr lang="en-US" b="1" dirty="0"/>
              <a:t>spiritual healing </a:t>
            </a:r>
            <a:r>
              <a:rPr lang="en-US" dirty="0"/>
              <a:t>was based on </a:t>
            </a:r>
            <a:r>
              <a:rPr lang="en-US" b="1" dirty="0"/>
              <a:t>divine laws of God</a:t>
            </a:r>
            <a:r>
              <a:rPr lang="en-US" dirty="0"/>
              <a:t>, Spirit, and that these laws could be applied by anyone to heal every form of human suffering and sin.</a:t>
            </a:r>
          </a:p>
          <a:p>
            <a:r>
              <a:rPr lang="en-US" dirty="0"/>
              <a:t>The biggest selling point of their religion is “</a:t>
            </a:r>
            <a:r>
              <a:rPr lang="en-US" b="1" dirty="0"/>
              <a:t>Healing</a:t>
            </a:r>
            <a:r>
              <a:rPr lang="en-US" dirty="0"/>
              <a:t>”</a:t>
            </a:r>
          </a:p>
          <a:p>
            <a:r>
              <a:rPr lang="en-US" dirty="0"/>
              <a:t>Christian Scientists commonly rely wholly on the power of God for healing rather than on medical treatment.  </a:t>
            </a:r>
          </a:p>
          <a:p>
            <a:pPr lvl="1"/>
            <a:r>
              <a:rPr lang="en-US" dirty="0"/>
              <a:t>Disease is basically understood to be </a:t>
            </a:r>
            <a:r>
              <a:rPr lang="en-US" b="1" dirty="0"/>
              <a:t>a mental concept </a:t>
            </a:r>
            <a:r>
              <a:rPr lang="en-US" dirty="0"/>
              <a:t>that can be dispelled by </a:t>
            </a:r>
            <a:r>
              <a:rPr lang="en-US" b="1" dirty="0"/>
              <a:t>active Christian discipleship</a:t>
            </a:r>
            <a:r>
              <a:rPr lang="en-US" dirty="0"/>
              <a:t>, </a:t>
            </a:r>
            <a:r>
              <a:rPr lang="en-US" b="1" dirty="0"/>
              <a:t>spiritual regeneration</a:t>
            </a:r>
            <a:r>
              <a:rPr lang="en-US" dirty="0"/>
              <a:t>, and </a:t>
            </a:r>
            <a:r>
              <a:rPr lang="en-US" b="1" dirty="0"/>
              <a:t>application of the truths </a:t>
            </a:r>
            <a:r>
              <a:rPr lang="en-US" dirty="0"/>
              <a:t>to which Jesus bore witness. </a:t>
            </a:r>
          </a:p>
          <a:p>
            <a:r>
              <a:rPr lang="en-US" dirty="0"/>
              <a:t>Her book </a:t>
            </a:r>
            <a:r>
              <a:rPr lang="en-US" b="1" i="1" dirty="0"/>
              <a:t>Science and Health with Key to Scriptures </a:t>
            </a:r>
            <a:r>
              <a:rPr lang="en-US" dirty="0"/>
              <a:t>and the </a:t>
            </a:r>
            <a:r>
              <a:rPr lang="en-US" b="1" dirty="0"/>
              <a:t>Bible</a:t>
            </a:r>
            <a:r>
              <a:rPr lang="en-US" dirty="0"/>
              <a:t> are the twofold textbooks of the church.  </a:t>
            </a:r>
          </a:p>
        </p:txBody>
      </p:sp>
    </p:spTree>
    <p:extLst>
      <p:ext uri="{BB962C8B-B14F-4D97-AF65-F5344CB8AC3E}">
        <p14:creationId xmlns:p14="http://schemas.microsoft.com/office/powerpoint/2010/main" val="3373732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93C367-C3C2-4C11-8760-A840F7A8AC0D}"/>
              </a:ext>
            </a:extLst>
          </p:cNvPr>
          <p:cNvSpPr>
            <a:spLocks noGrp="1"/>
          </p:cNvSpPr>
          <p:nvPr>
            <p:ph type="title"/>
          </p:nvPr>
        </p:nvSpPr>
        <p:spPr/>
        <p:txBody>
          <a:bodyPr/>
          <a:lstStyle/>
          <a:p>
            <a:r>
              <a:rPr lang="en-US" dirty="0"/>
              <a:t>Christian Scientist / Church of Christ, Scientist</a:t>
            </a:r>
          </a:p>
        </p:txBody>
      </p:sp>
      <p:sp>
        <p:nvSpPr>
          <p:cNvPr id="3" name="Content Placeholder 2">
            <a:extLst>
              <a:ext uri="{FF2B5EF4-FFF2-40B4-BE49-F238E27FC236}">
                <a16:creationId xmlns:a16="http://schemas.microsoft.com/office/drawing/2014/main" xmlns="" id="{9144F83D-4D40-4CBA-A4BB-FB7E36F09DE8}"/>
              </a:ext>
            </a:extLst>
          </p:cNvPr>
          <p:cNvSpPr>
            <a:spLocks noGrp="1"/>
          </p:cNvSpPr>
          <p:nvPr>
            <p:ph idx="1"/>
          </p:nvPr>
        </p:nvSpPr>
        <p:spPr/>
        <p:txBody>
          <a:bodyPr>
            <a:normAutofit fontScale="77500" lnSpcReduction="20000"/>
          </a:bodyPr>
          <a:lstStyle/>
          <a:p>
            <a:r>
              <a:rPr lang="en-US" dirty="0"/>
              <a:t>According to the Basic Tenets of the church, God forgives sin through destroying it with “the spiritual understanding that casts out evil as unreal.” (Science and Health With Key to Scriptures p.497)</a:t>
            </a:r>
          </a:p>
          <a:p>
            <a:pPr lvl="1"/>
            <a:r>
              <a:rPr lang="en-US" dirty="0"/>
              <a:t>The punishment for sin lasts as long as one’s belief in sin endures</a:t>
            </a:r>
          </a:p>
          <a:p>
            <a:pPr lvl="1"/>
            <a:r>
              <a:rPr lang="en-US" b="1" dirty="0">
                <a:solidFill>
                  <a:srgbClr val="0000FF"/>
                </a:solidFill>
              </a:rPr>
              <a:t>Response</a:t>
            </a:r>
            <a:r>
              <a:rPr lang="en-US" dirty="0"/>
              <a:t>: God destroyed sin through the shedding of Christ blood (</a:t>
            </a:r>
            <a:r>
              <a:rPr lang="en-US" b="1" dirty="0">
                <a:solidFill>
                  <a:srgbClr val="FF0000"/>
                </a:solidFill>
              </a:rPr>
              <a:t>Matthew 26:28</a:t>
            </a:r>
            <a:r>
              <a:rPr lang="en-US" dirty="0"/>
              <a:t>) and we have to Repent and be Baptized for the remission of our sins (</a:t>
            </a:r>
            <a:r>
              <a:rPr lang="en-US" b="1" dirty="0">
                <a:solidFill>
                  <a:srgbClr val="FF0000"/>
                </a:solidFill>
              </a:rPr>
              <a:t>Acts 2:38 </a:t>
            </a:r>
            <a:r>
              <a:rPr lang="en-US" dirty="0"/>
              <a:t>&amp; </a:t>
            </a:r>
            <a:r>
              <a:rPr lang="en-US" b="1" dirty="0">
                <a:solidFill>
                  <a:srgbClr val="FF0000"/>
                </a:solidFill>
              </a:rPr>
              <a:t>Acts 22:16</a:t>
            </a:r>
            <a:r>
              <a:rPr lang="en-US" dirty="0"/>
              <a:t>)</a:t>
            </a:r>
          </a:p>
          <a:p>
            <a:r>
              <a:rPr lang="en-US" dirty="0"/>
              <a:t>They believe that there is no such thing as </a:t>
            </a:r>
            <a:r>
              <a:rPr lang="en-US" b="1" dirty="0"/>
              <a:t>sin</a:t>
            </a:r>
            <a:r>
              <a:rPr lang="en-US" dirty="0"/>
              <a:t> or </a:t>
            </a:r>
            <a:r>
              <a:rPr lang="en-US" b="1" dirty="0"/>
              <a:t>death</a:t>
            </a:r>
            <a:r>
              <a:rPr lang="en-US" dirty="0"/>
              <a:t>.</a:t>
            </a:r>
          </a:p>
          <a:p>
            <a:pPr lvl="1"/>
            <a:r>
              <a:rPr lang="en-US" b="1" dirty="0"/>
              <a:t>Faith is a Principle</a:t>
            </a:r>
            <a:r>
              <a:rPr lang="en-US" dirty="0"/>
              <a:t>.  Once you have enough Faith, you will have the same mind as Christ and be able to overcome all sickness, diseases and sin. </a:t>
            </a:r>
          </a:p>
          <a:p>
            <a:pPr lvl="1"/>
            <a:r>
              <a:rPr lang="en-US" b="1" dirty="0">
                <a:solidFill>
                  <a:srgbClr val="0000FF"/>
                </a:solidFill>
              </a:rPr>
              <a:t>Response</a:t>
            </a:r>
            <a:r>
              <a:rPr lang="en-US" dirty="0"/>
              <a:t>: All have sinned (</a:t>
            </a:r>
            <a:r>
              <a:rPr lang="en-US" b="1" dirty="0">
                <a:solidFill>
                  <a:srgbClr val="FF0000"/>
                </a:solidFill>
              </a:rPr>
              <a:t>Roman 3:23</a:t>
            </a:r>
            <a:r>
              <a:rPr lang="en-US" dirty="0"/>
              <a:t>) and continue to sin (</a:t>
            </a:r>
            <a:r>
              <a:rPr lang="en-US" b="1" dirty="0">
                <a:solidFill>
                  <a:srgbClr val="FF0000"/>
                </a:solidFill>
              </a:rPr>
              <a:t>1</a:t>
            </a:r>
            <a:r>
              <a:rPr lang="en-US" b="1" baseline="30000" dirty="0">
                <a:solidFill>
                  <a:srgbClr val="FF0000"/>
                </a:solidFill>
              </a:rPr>
              <a:t>st</a:t>
            </a:r>
            <a:r>
              <a:rPr lang="en-US" b="1" dirty="0">
                <a:solidFill>
                  <a:srgbClr val="FF0000"/>
                </a:solidFill>
              </a:rPr>
              <a:t> John 1:8-10</a:t>
            </a:r>
            <a:r>
              <a:rPr lang="en-US" dirty="0"/>
              <a:t>)</a:t>
            </a:r>
          </a:p>
          <a:p>
            <a:r>
              <a:rPr lang="en-US" dirty="0"/>
              <a:t>They believe that Heaven &amp; Hell doesn’t exist. It’s just a mental state of your mind</a:t>
            </a:r>
          </a:p>
          <a:p>
            <a:pPr lvl="1"/>
            <a:r>
              <a:rPr lang="en-US" b="1" dirty="0">
                <a:solidFill>
                  <a:srgbClr val="0000FF"/>
                </a:solidFill>
              </a:rPr>
              <a:t>Response</a:t>
            </a:r>
            <a:r>
              <a:rPr lang="en-US" dirty="0"/>
              <a:t>: Jesus came from Heaven (</a:t>
            </a:r>
            <a:r>
              <a:rPr lang="en-US" b="1" dirty="0">
                <a:solidFill>
                  <a:srgbClr val="FF0000"/>
                </a:solidFill>
              </a:rPr>
              <a:t>John 3:13</a:t>
            </a:r>
            <a:r>
              <a:rPr lang="en-US" dirty="0"/>
              <a:t>) and is gone back to prepare a place for us (</a:t>
            </a:r>
            <a:r>
              <a:rPr lang="en-US" b="1" dirty="0">
                <a:solidFill>
                  <a:srgbClr val="FF0000"/>
                </a:solidFill>
              </a:rPr>
              <a:t>John 14:1-3</a:t>
            </a:r>
            <a:r>
              <a:rPr lang="en-US" dirty="0"/>
              <a:t>).  Jesus also spoke about Hell in </a:t>
            </a:r>
            <a:r>
              <a:rPr lang="en-US" b="1" dirty="0">
                <a:solidFill>
                  <a:srgbClr val="FF0000"/>
                </a:solidFill>
              </a:rPr>
              <a:t>Matthew 10:28 </a:t>
            </a:r>
            <a:r>
              <a:rPr lang="en-US" dirty="0"/>
              <a:t>and in </a:t>
            </a:r>
            <a:r>
              <a:rPr lang="en-US" b="1" dirty="0">
                <a:solidFill>
                  <a:srgbClr val="FF0000"/>
                </a:solidFill>
              </a:rPr>
              <a:t>Luke 16:19-31</a:t>
            </a:r>
            <a:r>
              <a:rPr lang="en-US" dirty="0"/>
              <a:t>. </a:t>
            </a:r>
          </a:p>
          <a:p>
            <a:r>
              <a:rPr lang="en-US" dirty="0"/>
              <a:t>They believe that Jesus was human but “Christ” was not.  Christ was </a:t>
            </a:r>
            <a:r>
              <a:rPr lang="en-US" b="1" dirty="0"/>
              <a:t>infallible</a:t>
            </a:r>
            <a:r>
              <a:rPr lang="en-US" dirty="0"/>
              <a:t> but Jesus was </a:t>
            </a:r>
            <a:r>
              <a:rPr lang="en-US" b="1" dirty="0"/>
              <a:t>fallible</a:t>
            </a:r>
            <a:r>
              <a:rPr lang="en-US" dirty="0"/>
              <a:t>. They believe that Jesus is the human man and Christ is the </a:t>
            </a:r>
            <a:r>
              <a:rPr lang="en-US" b="1" dirty="0"/>
              <a:t>divine idea</a:t>
            </a:r>
            <a:r>
              <a:rPr lang="en-US" dirty="0"/>
              <a:t>.</a:t>
            </a:r>
          </a:p>
          <a:p>
            <a:pPr lvl="1"/>
            <a:r>
              <a:rPr lang="en-US" b="1" dirty="0">
                <a:solidFill>
                  <a:srgbClr val="0000FF"/>
                </a:solidFill>
              </a:rPr>
              <a:t>Response</a:t>
            </a:r>
            <a:r>
              <a:rPr lang="en-US" dirty="0"/>
              <a:t>: Jesus was both God &amp; Man (</a:t>
            </a:r>
            <a:r>
              <a:rPr lang="en-US" b="1" dirty="0">
                <a:solidFill>
                  <a:srgbClr val="FF0000"/>
                </a:solidFill>
              </a:rPr>
              <a:t>John 1:1-3,14</a:t>
            </a:r>
            <a:r>
              <a:rPr lang="en-US" dirty="0"/>
              <a:t>). He was without sin (</a:t>
            </a:r>
            <a:r>
              <a:rPr lang="en-US" b="1" dirty="0">
                <a:solidFill>
                  <a:srgbClr val="FF0000"/>
                </a:solidFill>
              </a:rPr>
              <a:t>2</a:t>
            </a:r>
            <a:r>
              <a:rPr lang="en-US" b="1" baseline="30000" dirty="0">
                <a:solidFill>
                  <a:srgbClr val="FF0000"/>
                </a:solidFill>
              </a:rPr>
              <a:t>nd</a:t>
            </a:r>
            <a:r>
              <a:rPr lang="en-US" b="1" dirty="0">
                <a:solidFill>
                  <a:srgbClr val="FF0000"/>
                </a:solidFill>
              </a:rPr>
              <a:t> Cor 5:21</a:t>
            </a:r>
            <a:r>
              <a:rPr lang="en-US" dirty="0"/>
              <a:t>, </a:t>
            </a:r>
            <a:r>
              <a:rPr lang="en-US" b="1" dirty="0">
                <a:solidFill>
                  <a:srgbClr val="FF0000"/>
                </a:solidFill>
              </a:rPr>
              <a:t>Heb 4:15</a:t>
            </a:r>
            <a:r>
              <a:rPr lang="en-US" dirty="0"/>
              <a:t>)</a:t>
            </a:r>
          </a:p>
        </p:txBody>
      </p:sp>
    </p:spTree>
    <p:extLst>
      <p:ext uri="{BB962C8B-B14F-4D97-AF65-F5344CB8AC3E}">
        <p14:creationId xmlns:p14="http://schemas.microsoft.com/office/powerpoint/2010/main" val="3083515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186CE1-FED0-45A4-89E7-A10858F0850D}"/>
              </a:ext>
            </a:extLst>
          </p:cNvPr>
          <p:cNvSpPr>
            <a:spLocks noGrp="1"/>
          </p:cNvSpPr>
          <p:nvPr>
            <p:ph type="title"/>
          </p:nvPr>
        </p:nvSpPr>
        <p:spPr/>
        <p:txBody>
          <a:bodyPr/>
          <a:lstStyle/>
          <a:p>
            <a:pPr algn="ctr"/>
            <a:r>
              <a:rPr lang="en-US" dirty="0"/>
              <a:t>Jehovah Witness Beliefs</a:t>
            </a:r>
          </a:p>
        </p:txBody>
      </p:sp>
      <p:sp>
        <p:nvSpPr>
          <p:cNvPr id="3" name="Content Placeholder 2">
            <a:extLst>
              <a:ext uri="{FF2B5EF4-FFF2-40B4-BE49-F238E27FC236}">
                <a16:creationId xmlns:a16="http://schemas.microsoft.com/office/drawing/2014/main" xmlns="" id="{EA1C326E-406B-415C-AB2A-BADB123B5C63}"/>
              </a:ext>
            </a:extLst>
          </p:cNvPr>
          <p:cNvSpPr>
            <a:spLocks noGrp="1"/>
          </p:cNvSpPr>
          <p:nvPr>
            <p:ph idx="1"/>
          </p:nvPr>
        </p:nvSpPr>
        <p:spPr/>
        <p:txBody>
          <a:bodyPr>
            <a:normAutofit fontScale="62500" lnSpcReduction="20000"/>
          </a:bodyPr>
          <a:lstStyle/>
          <a:p>
            <a:r>
              <a:rPr lang="en-US" dirty="0"/>
              <a:t>The organization was started by </a:t>
            </a:r>
            <a:r>
              <a:rPr lang="en-US" b="1" dirty="0"/>
              <a:t>Charles T. Russell </a:t>
            </a:r>
            <a:r>
              <a:rPr lang="en-US" dirty="0"/>
              <a:t>in 1870 (Pittsburgh, PA).  </a:t>
            </a:r>
            <a:r>
              <a:rPr lang="en-US" dirty="0">
                <a:hlinkClick r:id="rId2"/>
              </a:rPr>
              <a:t>www.jw.org</a:t>
            </a:r>
            <a:r>
              <a:rPr lang="en-US" dirty="0"/>
              <a:t> </a:t>
            </a:r>
          </a:p>
          <a:p>
            <a:r>
              <a:rPr lang="en-US" dirty="0"/>
              <a:t>They believe that it is sin to </a:t>
            </a:r>
            <a:r>
              <a:rPr lang="en-US" b="1" dirty="0"/>
              <a:t>celebrate birthday’s</a:t>
            </a:r>
            <a:r>
              <a:rPr lang="en-US" dirty="0"/>
              <a:t>. and are forbidden to participate in </a:t>
            </a:r>
            <a:r>
              <a:rPr lang="en-US" b="1" dirty="0"/>
              <a:t>worldly holidays</a:t>
            </a:r>
            <a:r>
              <a:rPr lang="en-US" dirty="0"/>
              <a:t>.</a:t>
            </a:r>
          </a:p>
          <a:p>
            <a:r>
              <a:rPr lang="en-US" dirty="0"/>
              <a:t>They believe that it is a sin to receive a </a:t>
            </a:r>
            <a:r>
              <a:rPr lang="en-US" b="1" dirty="0"/>
              <a:t>blood transfusion</a:t>
            </a:r>
            <a:r>
              <a:rPr lang="en-US" dirty="0"/>
              <a:t>.</a:t>
            </a:r>
          </a:p>
          <a:p>
            <a:r>
              <a:rPr lang="en-US" dirty="0"/>
              <a:t>They </a:t>
            </a:r>
            <a:r>
              <a:rPr lang="en-US" b="1" dirty="0"/>
              <a:t>hate the cross</a:t>
            </a:r>
            <a:r>
              <a:rPr lang="en-US" dirty="0"/>
              <a:t>.  They believe that it is a Pagan symbol and they believe that Jesus was </a:t>
            </a:r>
            <a:r>
              <a:rPr lang="en-US" b="1" dirty="0"/>
              <a:t>nailed to a pole</a:t>
            </a:r>
            <a:r>
              <a:rPr lang="en-US" dirty="0"/>
              <a:t>.</a:t>
            </a:r>
          </a:p>
          <a:p>
            <a:r>
              <a:rPr lang="en-US" dirty="0"/>
              <a:t>They believe that only </a:t>
            </a:r>
            <a:r>
              <a:rPr lang="en-US" b="1" dirty="0"/>
              <a:t>144,000</a:t>
            </a:r>
            <a:r>
              <a:rPr lang="en-US" dirty="0"/>
              <a:t> will go to heaven and that this number was reached in </a:t>
            </a:r>
            <a:r>
              <a:rPr lang="en-US" b="1" dirty="0"/>
              <a:t>1935</a:t>
            </a:r>
            <a:r>
              <a:rPr lang="en-US" dirty="0"/>
              <a:t>.  Everyone else will live on a </a:t>
            </a:r>
            <a:r>
              <a:rPr lang="en-US" b="1" dirty="0"/>
              <a:t>rejuvenated earth</a:t>
            </a:r>
            <a:r>
              <a:rPr lang="en-US" dirty="0"/>
              <a:t>.</a:t>
            </a:r>
          </a:p>
          <a:p>
            <a:r>
              <a:rPr lang="en-US" dirty="0"/>
              <a:t>They do not believe in the bodily resurrection of Christ.</a:t>
            </a:r>
          </a:p>
          <a:p>
            <a:r>
              <a:rPr lang="en-US" dirty="0"/>
              <a:t>They do not believe in </a:t>
            </a:r>
            <a:r>
              <a:rPr lang="en-US" b="1" dirty="0"/>
              <a:t>eternal punishment</a:t>
            </a:r>
            <a:r>
              <a:rPr lang="en-US" dirty="0"/>
              <a:t>.  The teach that the unfaithful will cease to exist and they deny that anyone will burn eternally in hell.</a:t>
            </a:r>
          </a:p>
          <a:p>
            <a:r>
              <a:rPr lang="en-US" dirty="0"/>
              <a:t>They teach that </a:t>
            </a:r>
            <a:r>
              <a:rPr lang="en-US" b="1" dirty="0"/>
              <a:t>the end is very near</a:t>
            </a:r>
            <a:r>
              <a:rPr lang="en-US" dirty="0"/>
              <a:t>.  A battle of Armageddon is coming very soon and God is going to destroy everyone but them.  All other religions that profess Christianity will be the first ones to go.</a:t>
            </a:r>
          </a:p>
          <a:p>
            <a:r>
              <a:rPr lang="en-US" dirty="0"/>
              <a:t>They do not believe that </a:t>
            </a:r>
            <a:r>
              <a:rPr lang="en-US" b="1" dirty="0"/>
              <a:t>Jesus is deity</a:t>
            </a:r>
            <a:r>
              <a:rPr lang="en-US" dirty="0"/>
              <a:t>.  They believe that He is a created being and is identified in the Bible as Michael the arch angel.  They do not believe that Jesus is equal to God.  They refer to Him as “</a:t>
            </a:r>
            <a:r>
              <a:rPr lang="en-US" b="1" dirty="0"/>
              <a:t>a </a:t>
            </a:r>
            <a:r>
              <a:rPr lang="en-US" b="1" u="sng" dirty="0"/>
              <a:t>g</a:t>
            </a:r>
            <a:r>
              <a:rPr lang="en-US" b="1" dirty="0"/>
              <a:t>od</a:t>
            </a:r>
            <a:r>
              <a:rPr lang="en-US" dirty="0"/>
              <a:t>”.</a:t>
            </a:r>
          </a:p>
          <a:p>
            <a:r>
              <a:rPr lang="en-US" dirty="0"/>
              <a:t>The believe that the </a:t>
            </a:r>
            <a:r>
              <a:rPr lang="en-US" b="1" dirty="0"/>
              <a:t>Kingdom was not established until 1914</a:t>
            </a:r>
            <a:r>
              <a:rPr lang="en-US" dirty="0"/>
              <a:t>.  They believe that the Watchtower Society is the headquarters for God’s kingdom on earth.  </a:t>
            </a:r>
          </a:p>
        </p:txBody>
      </p:sp>
    </p:spTree>
    <p:extLst>
      <p:ext uri="{BB962C8B-B14F-4D97-AF65-F5344CB8AC3E}">
        <p14:creationId xmlns:p14="http://schemas.microsoft.com/office/powerpoint/2010/main" val="2945762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2C4F97-862C-479E-8B92-C89F07EDAA87}"/>
              </a:ext>
            </a:extLst>
          </p:cNvPr>
          <p:cNvSpPr>
            <a:spLocks noGrp="1"/>
          </p:cNvSpPr>
          <p:nvPr>
            <p:ph type="title"/>
          </p:nvPr>
        </p:nvSpPr>
        <p:spPr/>
        <p:txBody>
          <a:bodyPr/>
          <a:lstStyle/>
          <a:p>
            <a:pPr algn="ctr"/>
            <a:r>
              <a:rPr lang="en-US" dirty="0"/>
              <a:t>Jehovah Witness – The Kingdom</a:t>
            </a:r>
          </a:p>
        </p:txBody>
      </p:sp>
      <p:sp>
        <p:nvSpPr>
          <p:cNvPr id="3" name="Content Placeholder 2">
            <a:extLst>
              <a:ext uri="{FF2B5EF4-FFF2-40B4-BE49-F238E27FC236}">
                <a16:creationId xmlns:a16="http://schemas.microsoft.com/office/drawing/2014/main" xmlns="" id="{534BBF6B-FAD6-4ADB-9F4E-DD439D0C1426}"/>
              </a:ext>
            </a:extLst>
          </p:cNvPr>
          <p:cNvSpPr>
            <a:spLocks noGrp="1"/>
          </p:cNvSpPr>
          <p:nvPr>
            <p:ph idx="1"/>
          </p:nvPr>
        </p:nvSpPr>
        <p:spPr/>
        <p:txBody>
          <a:bodyPr>
            <a:normAutofit fontScale="77500" lnSpcReduction="20000"/>
          </a:bodyPr>
          <a:lstStyle/>
          <a:p>
            <a:r>
              <a:rPr lang="en-US" b="1" dirty="0">
                <a:solidFill>
                  <a:srgbClr val="0000FF"/>
                </a:solidFill>
              </a:rPr>
              <a:t>The Kingdom</a:t>
            </a:r>
          </a:p>
          <a:p>
            <a:pPr lvl="1"/>
            <a:r>
              <a:rPr lang="en-US" b="1" dirty="0"/>
              <a:t>They do not believe that the Kingdom was established until 1914</a:t>
            </a:r>
          </a:p>
          <a:p>
            <a:pPr lvl="1"/>
            <a:r>
              <a:rPr lang="en-US" b="1" dirty="0">
                <a:solidFill>
                  <a:srgbClr val="FF0000"/>
                </a:solidFill>
              </a:rPr>
              <a:t>Matthew 3:1,2 </a:t>
            </a:r>
            <a:r>
              <a:rPr lang="en-US" dirty="0"/>
              <a:t>– </a:t>
            </a:r>
            <a:r>
              <a:rPr lang="en-US" b="1" dirty="0">
                <a:hlinkClick r:id="rId2"/>
              </a:rPr>
              <a:t>1</a:t>
            </a:r>
            <a:r>
              <a:rPr lang="en-US" b="1" dirty="0"/>
              <a:t> </a:t>
            </a:r>
            <a:r>
              <a:rPr lang="en-US" dirty="0"/>
              <a:t>In those days came John the Baptist, preaching in the wilderness of Judaea, </a:t>
            </a:r>
            <a:r>
              <a:rPr lang="en-US" b="1" dirty="0">
                <a:hlinkClick r:id="rId3"/>
              </a:rPr>
              <a:t>2</a:t>
            </a:r>
            <a:r>
              <a:rPr lang="en-US" b="1" dirty="0"/>
              <a:t> </a:t>
            </a:r>
            <a:r>
              <a:rPr lang="en-US" dirty="0"/>
              <a:t>And saying, Repent ye: for the </a:t>
            </a:r>
            <a:r>
              <a:rPr lang="en-US" b="1" dirty="0"/>
              <a:t>kingdom of heaven </a:t>
            </a:r>
            <a:r>
              <a:rPr lang="en-US" dirty="0"/>
              <a:t>is at hand.</a:t>
            </a:r>
          </a:p>
          <a:p>
            <a:pPr lvl="1"/>
            <a:r>
              <a:rPr lang="en-US" b="1" dirty="0">
                <a:solidFill>
                  <a:srgbClr val="FF0000"/>
                </a:solidFill>
              </a:rPr>
              <a:t>Matthew 10:7 </a:t>
            </a:r>
            <a:r>
              <a:rPr lang="en-US" dirty="0"/>
              <a:t>– And as ye go, preach, saying, The </a:t>
            </a:r>
            <a:r>
              <a:rPr lang="en-US" b="1" dirty="0"/>
              <a:t>kingdom of heaven </a:t>
            </a:r>
            <a:r>
              <a:rPr lang="en-US" dirty="0"/>
              <a:t>is at hand. </a:t>
            </a:r>
          </a:p>
          <a:p>
            <a:pPr lvl="1"/>
            <a:r>
              <a:rPr lang="en-US" b="1" dirty="0">
                <a:solidFill>
                  <a:srgbClr val="FF0000"/>
                </a:solidFill>
              </a:rPr>
              <a:t>Matthew 4:17 </a:t>
            </a:r>
            <a:r>
              <a:rPr lang="en-US" dirty="0"/>
              <a:t>- From that time Jesus began to preach, and to say, Repent: for the </a:t>
            </a:r>
            <a:r>
              <a:rPr lang="en-US" b="1" dirty="0"/>
              <a:t>kingdom of heaven</a:t>
            </a:r>
            <a:r>
              <a:rPr lang="en-US" dirty="0"/>
              <a:t> is at hand.</a:t>
            </a:r>
          </a:p>
          <a:p>
            <a:pPr lvl="1"/>
            <a:r>
              <a:rPr lang="en-US" b="1" dirty="0">
                <a:solidFill>
                  <a:srgbClr val="FF0000"/>
                </a:solidFill>
              </a:rPr>
              <a:t>Mark 9:1 </a:t>
            </a:r>
            <a:r>
              <a:rPr lang="en-US" dirty="0"/>
              <a:t>– And he said unto them, Verily I say unto you, That there be some of them that stand here, which shall not taste of death, till they have seen the </a:t>
            </a:r>
            <a:r>
              <a:rPr lang="en-US" b="1" dirty="0"/>
              <a:t>kingdom of God </a:t>
            </a:r>
            <a:r>
              <a:rPr lang="en-US" dirty="0"/>
              <a:t>come with power.</a:t>
            </a:r>
          </a:p>
          <a:p>
            <a:pPr lvl="1"/>
            <a:r>
              <a:rPr lang="en-US" b="1" dirty="0">
                <a:solidFill>
                  <a:srgbClr val="FF0000"/>
                </a:solidFill>
              </a:rPr>
              <a:t>Acts 1:3 </a:t>
            </a:r>
            <a:r>
              <a:rPr lang="en-US" dirty="0"/>
              <a:t>- To whom also he shewed himself alive after his passion by many infallible proofs, being seen of them forty days, and speaking of the things pertaining to the </a:t>
            </a:r>
            <a:r>
              <a:rPr lang="en-US" b="1" dirty="0"/>
              <a:t>kingdom of God</a:t>
            </a:r>
            <a:r>
              <a:rPr lang="en-US" dirty="0"/>
              <a:t>:</a:t>
            </a:r>
          </a:p>
          <a:p>
            <a:pPr lvl="1"/>
            <a:r>
              <a:rPr lang="en-US" b="1" dirty="0">
                <a:solidFill>
                  <a:srgbClr val="FF0000"/>
                </a:solidFill>
              </a:rPr>
              <a:t>Colossians 1:13 </a:t>
            </a:r>
            <a:r>
              <a:rPr lang="en-US" dirty="0"/>
              <a:t>- Who hath delivered us from the power of darkness, and hath </a:t>
            </a:r>
            <a:r>
              <a:rPr lang="en-US" b="1" dirty="0"/>
              <a:t>translated us into the kingdom </a:t>
            </a:r>
            <a:r>
              <a:rPr lang="en-US" dirty="0"/>
              <a:t>of his dear Son:</a:t>
            </a:r>
          </a:p>
          <a:p>
            <a:pPr lvl="1"/>
            <a:r>
              <a:rPr lang="en-US" b="1" dirty="0">
                <a:solidFill>
                  <a:srgbClr val="FF0000"/>
                </a:solidFill>
              </a:rPr>
              <a:t>Revelations 1:9 </a:t>
            </a:r>
            <a:r>
              <a:rPr lang="en-US" dirty="0"/>
              <a:t>– I John, who also am your brother, and companion in tribulation, and </a:t>
            </a:r>
            <a:r>
              <a:rPr lang="en-US" b="1" dirty="0"/>
              <a:t>in the kingdom </a:t>
            </a:r>
            <a:r>
              <a:rPr lang="en-US" dirty="0"/>
              <a:t>and patience of Jesus Christ, was in the isle that is called Patmos, for the word of God, and for the testimony of Jesus Christ.</a:t>
            </a:r>
          </a:p>
          <a:p>
            <a:pPr lvl="1"/>
            <a:r>
              <a:rPr lang="en-US" dirty="0"/>
              <a:t>If the Kingdom was not established until </a:t>
            </a:r>
            <a:r>
              <a:rPr lang="en-US" b="1" dirty="0"/>
              <a:t>1914</a:t>
            </a:r>
            <a:r>
              <a:rPr lang="en-US" dirty="0"/>
              <a:t> then </a:t>
            </a:r>
            <a:r>
              <a:rPr lang="en-US" b="1" dirty="0"/>
              <a:t>John the Baptist</a:t>
            </a:r>
            <a:r>
              <a:rPr lang="en-US" dirty="0"/>
              <a:t>, </a:t>
            </a:r>
            <a:r>
              <a:rPr lang="en-US" b="1" dirty="0"/>
              <a:t>The Apostles</a:t>
            </a:r>
            <a:r>
              <a:rPr lang="en-US" dirty="0"/>
              <a:t>, </a:t>
            </a:r>
            <a:r>
              <a:rPr lang="en-US" b="1" dirty="0"/>
              <a:t>Jesus</a:t>
            </a:r>
            <a:r>
              <a:rPr lang="en-US" dirty="0"/>
              <a:t>, </a:t>
            </a:r>
            <a:r>
              <a:rPr lang="en-US" b="1" dirty="0"/>
              <a:t>Paul</a:t>
            </a:r>
            <a:r>
              <a:rPr lang="en-US" dirty="0"/>
              <a:t> and the </a:t>
            </a:r>
            <a:r>
              <a:rPr lang="en-US" b="1" dirty="0"/>
              <a:t>Apostle John </a:t>
            </a:r>
            <a:r>
              <a:rPr lang="en-US" dirty="0"/>
              <a:t>all lied and were incorrect.  </a:t>
            </a:r>
          </a:p>
          <a:p>
            <a:endParaRPr lang="en-US" dirty="0"/>
          </a:p>
        </p:txBody>
      </p:sp>
    </p:spTree>
    <p:extLst>
      <p:ext uri="{BB962C8B-B14F-4D97-AF65-F5344CB8AC3E}">
        <p14:creationId xmlns:p14="http://schemas.microsoft.com/office/powerpoint/2010/main" val="729956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30188</TotalTime>
  <Words>1762</Words>
  <Application>Microsoft Office PowerPoint</Application>
  <PresentationFormat>Custom</PresentationFormat>
  <Paragraphs>131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Not on my Watch</vt:lpstr>
      <vt:lpstr>Seventh-Day Adventist</vt:lpstr>
      <vt:lpstr>Seventh-Day Adventist</vt:lpstr>
      <vt:lpstr>Mormon (Latter-Day Saints)</vt:lpstr>
      <vt:lpstr>Mormon (Latter-Day Saints)</vt:lpstr>
      <vt:lpstr>Christian Scientist / Church of Christ, Scientist</vt:lpstr>
      <vt:lpstr>Christian Scientist / Church of Christ, Scientist</vt:lpstr>
      <vt:lpstr>Jehovah Witness Beliefs</vt:lpstr>
      <vt:lpstr>Jehovah Witness – The Kingdom</vt:lpstr>
      <vt:lpstr>Jehovah Witness – Deity of Jesus</vt:lpstr>
      <vt:lpstr>Jehovah Witness – Deity of Jesus (cont.)</vt:lpstr>
      <vt:lpstr>Jehovah Witness – Favorite Passages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ahobbs</dc:creator>
  <cp:lastModifiedBy>mayfield</cp:lastModifiedBy>
  <cp:revision>127</cp:revision>
  <dcterms:created xsi:type="dcterms:W3CDTF">2017-10-26T22:44:07Z</dcterms:created>
  <dcterms:modified xsi:type="dcterms:W3CDTF">2017-12-17T21:03:42Z</dcterms:modified>
</cp:coreProperties>
</file>