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notesMasterIdLst>
    <p:notesMasterId r:id="rId14"/>
  </p:notes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3" r:id="rId9"/>
    <p:sldId id="267" r:id="rId10"/>
    <p:sldId id="264" r:id="rId11"/>
    <p:sldId id="265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>
        <p:scale>
          <a:sx n="119" d="100"/>
          <a:sy n="119" d="100"/>
        </p:scale>
        <p:origin x="-12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C4C6B1-611E-42A7-9F92-9AB1EF7C2823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A1F218-B799-4758-805B-6D547F1C2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409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078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168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6821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469442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3141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0781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6919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8375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061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818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783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308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900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975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820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654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447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12/12/2017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884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0574" y="569845"/>
            <a:ext cx="11304103" cy="993912"/>
          </a:xfrm>
        </p:spPr>
        <p:txBody>
          <a:bodyPr/>
          <a:lstStyle/>
          <a:p>
            <a:r>
              <a:rPr lang="en-US" sz="5400" dirty="0"/>
              <a:t>N o t   o n   m y   w a t </a:t>
            </a:r>
            <a:r>
              <a:rPr lang="en-US" dirty="0"/>
              <a:t>c 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8734" y="2773017"/>
            <a:ext cx="8689976" cy="137159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Presenter</a:t>
            </a:r>
          </a:p>
          <a:p>
            <a:r>
              <a:rPr lang="en-US" dirty="0"/>
              <a:t>Bro baron </a:t>
            </a:r>
            <a:r>
              <a:rPr lang="en-US" dirty="0" smtClean="0"/>
              <a:t>Lewis</a:t>
            </a:r>
            <a:endParaRPr lang="en-US" dirty="0"/>
          </a:p>
          <a:p>
            <a:r>
              <a:rPr lang="en-US" dirty="0"/>
              <a:t>December 8, 2017</a:t>
            </a:r>
          </a:p>
        </p:txBody>
      </p:sp>
    </p:spTree>
    <p:extLst>
      <p:ext uri="{BB962C8B-B14F-4D97-AF65-F5344CB8AC3E}">
        <p14:creationId xmlns:p14="http://schemas.microsoft.com/office/powerpoint/2010/main" val="3792922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REBIRTH OF EDUCATION/LITERATURE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1728217"/>
            <a:ext cx="10159610" cy="4062984"/>
          </a:xfrm>
        </p:spPr>
        <p:txBody>
          <a:bodyPr/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dirty="0"/>
              <a:t>education relied on teaching from ancient texts and emphasized a range of disciplines, including: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POETRY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HISTORY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RHETORIC (rules of writing influential prose/speeches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Moral philosophy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962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40605" y="1490472"/>
            <a:ext cx="1103680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It was believed that the ideal person should not be bound to one specific discipline, such as that of scholar, priest, or warrior. 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This was an in direct contrast to the viewpoint of the Middle Ages, when specialization had been encouraged.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935224" y="109728"/>
            <a:ext cx="704757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REBIRTH OF EDUCATION/LITERATURE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033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05880" y="1948069"/>
            <a:ext cx="71826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SPEAK THE TRUTH IN LOVE</a:t>
            </a:r>
          </a:p>
          <a:p>
            <a:pPr algn="ctr"/>
            <a:r>
              <a:rPr lang="en-US" sz="4800" dirty="0"/>
              <a:t> EPHESIANS 4:15</a:t>
            </a:r>
          </a:p>
        </p:txBody>
      </p:sp>
    </p:spTree>
    <p:extLst>
      <p:ext uri="{BB962C8B-B14F-4D97-AF65-F5344CB8AC3E}">
        <p14:creationId xmlns:p14="http://schemas.microsoft.com/office/powerpoint/2010/main" val="3176688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8733" y="664682"/>
            <a:ext cx="8689976" cy="1707458"/>
          </a:xfrm>
        </p:spPr>
        <p:txBody>
          <a:bodyPr>
            <a:normAutofit fontScale="90000"/>
          </a:bodyPr>
          <a:lstStyle/>
          <a:p>
            <a:r>
              <a:rPr lang="en-US" sz="11500" dirty="0"/>
              <a:t>A P O S t A s 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07533" y="2372140"/>
            <a:ext cx="4742553" cy="556592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renaissance period</a:t>
            </a:r>
          </a:p>
        </p:txBody>
      </p:sp>
    </p:spTree>
    <p:extLst>
      <p:ext uri="{BB962C8B-B14F-4D97-AF65-F5344CB8AC3E}">
        <p14:creationId xmlns:p14="http://schemas.microsoft.com/office/powerpoint/2010/main" val="363645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1479" y="0"/>
            <a:ext cx="9303026" cy="68911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Apostasy </a:t>
            </a:r>
            <a:r>
              <a:rPr lang="en-US" dirty="0"/>
              <a:t/>
            </a:r>
            <a:br>
              <a:rPr lang="en-US" dirty="0"/>
            </a:br>
            <a:endParaRPr lang="en-US" sz="2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7992" y="1353477"/>
            <a:ext cx="2011642" cy="580779"/>
          </a:xfrm>
        </p:spPr>
        <p:txBody>
          <a:bodyPr/>
          <a:lstStyle/>
          <a:p>
            <a:r>
              <a:rPr lang="en-US" b="1" u="sng" dirty="0" err="1"/>
              <a:t>meaniNg</a:t>
            </a:r>
            <a:endParaRPr lang="en-US" b="1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1546565" y="2070601"/>
            <a:ext cx="2995617" cy="1839040"/>
          </a:xfrm>
        </p:spPr>
        <p:txBody>
          <a:bodyPr/>
          <a:lstStyle/>
          <a:p>
            <a:r>
              <a:rPr lang="en-US" dirty="0"/>
              <a:t>Defection</a:t>
            </a:r>
          </a:p>
          <a:p>
            <a:r>
              <a:rPr lang="en-US" dirty="0"/>
              <a:t>Departure</a:t>
            </a:r>
          </a:p>
          <a:p>
            <a:r>
              <a:rPr lang="en-US" dirty="0"/>
              <a:t>Revolt/rebellion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55449" y="1254471"/>
            <a:ext cx="3277664" cy="679994"/>
          </a:xfrm>
        </p:spPr>
        <p:txBody>
          <a:bodyPr/>
          <a:lstStyle/>
          <a:p>
            <a:r>
              <a:rPr lang="en-US" b="1" u="dbl" dirty="0"/>
              <a:t>Described as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6162262" y="2070601"/>
            <a:ext cx="5105401" cy="1454727"/>
          </a:xfrm>
        </p:spPr>
        <p:txBody>
          <a:bodyPr/>
          <a:lstStyle/>
          <a:p>
            <a:r>
              <a:rPr lang="en-US" dirty="0"/>
              <a:t>“a willful falling away from</a:t>
            </a:r>
          </a:p>
          <a:p>
            <a:r>
              <a:rPr lang="en-US" dirty="0"/>
              <a:t>Rebellion against Christianity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50436" y="547640"/>
            <a:ext cx="7023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comes from the Greek word </a:t>
            </a:r>
            <a:r>
              <a:rPr lang="en-US" b="1" cap="all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apostasia</a:t>
            </a:r>
            <a:r>
              <a:rPr lang="en-US" b="1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("ἀπ</a:t>
            </a:r>
            <a:r>
              <a:rPr lang="en-US" b="1" cap="all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οστ</a:t>
            </a:r>
            <a:r>
              <a:rPr lang="en-US" b="1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ασία")</a:t>
            </a:r>
          </a:p>
        </p:txBody>
      </p:sp>
    </p:spTree>
    <p:extLst>
      <p:ext uri="{BB962C8B-B14F-4D97-AF65-F5344CB8AC3E}">
        <p14:creationId xmlns:p14="http://schemas.microsoft.com/office/powerpoint/2010/main" val="255962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build="p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80560" y="182881"/>
            <a:ext cx="3913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CHURCH HISTORY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2648" y="758952"/>
            <a:ext cx="11579352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/>
              <a:t>CHRISTIANITY</a:t>
            </a:r>
          </a:p>
          <a:p>
            <a:pPr lvl="1"/>
            <a:r>
              <a:rPr lang="en-US" dirty="0"/>
              <a:t> *   312 A.D. - Official Religion </a:t>
            </a:r>
          </a:p>
          <a:p>
            <a:pPr lvl="1"/>
            <a:r>
              <a:rPr lang="en-US" dirty="0"/>
              <a:t> *   Constantine fought the battle of </a:t>
            </a:r>
            <a:r>
              <a:rPr lang="en-US" dirty="0" err="1"/>
              <a:t>Milvian</a:t>
            </a:r>
            <a:r>
              <a:rPr lang="en-US" dirty="0"/>
              <a:t> Bridge and defeated </a:t>
            </a:r>
            <a:r>
              <a:rPr lang="en-US" dirty="0" err="1"/>
              <a:t>Maxentius</a:t>
            </a:r>
            <a:endParaRPr lang="en-US" dirty="0"/>
          </a:p>
          <a:p>
            <a:endParaRPr lang="en-US" dirty="0"/>
          </a:p>
          <a:p>
            <a:r>
              <a:rPr lang="en-US" dirty="0"/>
              <a:t>			 </a:t>
            </a:r>
            <a:r>
              <a:rPr lang="en-US" sz="2000" b="1" u="sng" dirty="0"/>
              <a:t>NICENE CREED</a:t>
            </a:r>
          </a:p>
          <a:p>
            <a:r>
              <a:rPr lang="en-US" dirty="0"/>
              <a:t>			    *  325 A.D. – FIRST OF IT’S KIND</a:t>
            </a:r>
          </a:p>
          <a:p>
            <a:r>
              <a:rPr lang="en-US" dirty="0"/>
              <a:t>			    *	This was one of the most critical times in church history at the Nicene Council. This was the first   </a:t>
            </a:r>
          </a:p>
          <a:p>
            <a:r>
              <a:rPr lang="en-US" dirty="0"/>
              <a:t>                                     religious creed. 	</a:t>
            </a:r>
          </a:p>
          <a:p>
            <a:endParaRPr lang="en-US" dirty="0"/>
          </a:p>
          <a:p>
            <a:r>
              <a:rPr lang="en-US" dirty="0"/>
              <a:t>					 	     </a:t>
            </a:r>
            <a:r>
              <a:rPr lang="en-US" sz="2000" b="1" u="sng" dirty="0"/>
              <a:t>DARK AGES</a:t>
            </a:r>
          </a:p>
          <a:p>
            <a:r>
              <a:rPr lang="en-US" dirty="0"/>
              <a:t>							  *  375-1066 A.D. </a:t>
            </a:r>
          </a:p>
          <a:p>
            <a:r>
              <a:rPr lang="en-US" dirty="0"/>
              <a:t>	 						  *  Medieval Ages: 476-1453 A.D.</a:t>
            </a:r>
          </a:p>
          <a:p>
            <a:endParaRPr lang="en-US" dirty="0"/>
          </a:p>
          <a:p>
            <a:r>
              <a:rPr lang="en-US" dirty="0"/>
              <a:t>										    </a:t>
            </a:r>
            <a:r>
              <a:rPr lang="en-US" sz="2000" b="1" u="sng" dirty="0"/>
              <a:t>APOSTASY</a:t>
            </a:r>
            <a:r>
              <a:rPr lang="en-US" sz="2000" dirty="0"/>
              <a:t> </a:t>
            </a:r>
          </a:p>
          <a:p>
            <a:r>
              <a:rPr lang="en-US" dirty="0"/>
              <a:t>											*  Formation of New Testament Canon</a:t>
            </a:r>
          </a:p>
          <a:p>
            <a:r>
              <a:rPr lang="en-US" dirty="0"/>
              <a:t>											*  Canon derives from the Greek work meaning rule/standard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																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114550" lvl="4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3943350" lvl="8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lvl="8"/>
            <a:r>
              <a:rPr lang="en-US" dirty="0"/>
              <a:t>                                    </a:t>
            </a:r>
          </a:p>
          <a:p>
            <a:pPr marL="3943350" lvl="8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lvl="5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391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9345" y="92765"/>
            <a:ext cx="899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C H U R C H   </a:t>
            </a:r>
            <a:r>
              <a:rPr lang="en-US" sz="3600" dirty="0" err="1"/>
              <a:t>H</a:t>
            </a:r>
            <a:r>
              <a:rPr lang="en-US" sz="3600" dirty="0"/>
              <a:t> I S T O R 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1848" y="739096"/>
            <a:ext cx="7123839" cy="877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Catholic Church began</a:t>
            </a:r>
            <a:endParaRPr lang="en-US" sz="2000" dirty="0"/>
          </a:p>
          <a:p>
            <a:pPr lvl="1"/>
            <a:r>
              <a:rPr lang="en-US" dirty="0"/>
              <a:t>rose to its height, and declined (the first denomination, 500-606 A.D.)</a:t>
            </a:r>
          </a:p>
          <a:p>
            <a:endParaRPr lang="en-US" b="1" u="sng" dirty="0"/>
          </a:p>
          <a:p>
            <a:r>
              <a:rPr lang="en-US" sz="2000" b="1" u="sng" dirty="0"/>
              <a:t>First univer</a:t>
            </a:r>
            <a:r>
              <a:rPr lang="en-US" sz="2000" b="1" dirty="0"/>
              <a:t>sal pope</a:t>
            </a:r>
            <a:r>
              <a:rPr lang="en-US" sz="2000" dirty="0"/>
              <a:t> </a:t>
            </a:r>
          </a:p>
          <a:p>
            <a:pPr lvl="1"/>
            <a:r>
              <a:rPr lang="en-US" dirty="0"/>
              <a:t>(Boniface III), 606 A.D.</a:t>
            </a:r>
          </a:p>
          <a:p>
            <a:endParaRPr lang="en-US" b="1" dirty="0"/>
          </a:p>
          <a:p>
            <a:r>
              <a:rPr lang="en-US" sz="2000" b="1" dirty="0"/>
              <a:t>Islam religion begins</a:t>
            </a:r>
            <a:endParaRPr lang="en-US" sz="2000" dirty="0"/>
          </a:p>
          <a:p>
            <a:pPr lvl="1"/>
            <a:r>
              <a:rPr lang="en-US" dirty="0"/>
              <a:t>622 A.D.</a:t>
            </a:r>
          </a:p>
          <a:p>
            <a:endParaRPr lang="en-US" b="1" dirty="0"/>
          </a:p>
          <a:p>
            <a:r>
              <a:rPr lang="en-US" sz="2000" b="1" dirty="0"/>
              <a:t>First instrument</a:t>
            </a:r>
            <a:r>
              <a:rPr lang="en-US" sz="2000" dirty="0"/>
              <a:t> </a:t>
            </a:r>
          </a:p>
          <a:p>
            <a:pPr lvl="1"/>
            <a:r>
              <a:rPr lang="en-US" dirty="0"/>
              <a:t>(organ) introduced by Pope </a:t>
            </a:r>
            <a:r>
              <a:rPr lang="en-US" dirty="0" err="1"/>
              <a:t>Vitalian</a:t>
            </a:r>
            <a:r>
              <a:rPr lang="en-US" dirty="0"/>
              <a:t>, 670 A.D.</a:t>
            </a:r>
            <a:endParaRPr lang="en-US" b="1" dirty="0"/>
          </a:p>
          <a:p>
            <a:endParaRPr lang="en-US" b="1" dirty="0"/>
          </a:p>
          <a:p>
            <a:r>
              <a:rPr lang="en-US" b="1" dirty="0"/>
              <a:t>H</a:t>
            </a:r>
            <a:r>
              <a:rPr lang="en-US" sz="2000" b="1" dirty="0"/>
              <a:t>oly Roman Empire founded by Charlemagne in 800 A.D.</a:t>
            </a:r>
          </a:p>
          <a:p>
            <a:endParaRPr lang="en-US" sz="2000" b="1" dirty="0"/>
          </a:p>
          <a:p>
            <a:r>
              <a:rPr lang="en-US" sz="2000" b="1" dirty="0"/>
              <a:t>Lutheranism</a:t>
            </a:r>
          </a:p>
          <a:p>
            <a:r>
              <a:rPr lang="en-US" sz="2000" b="1" dirty="0"/>
              <a:t>	1517 A.D.</a:t>
            </a:r>
          </a:p>
          <a:p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  <a:p>
            <a:endParaRPr lang="en-US" dirty="0"/>
          </a:p>
          <a:p>
            <a:r>
              <a:rPr lang="en-US" dirty="0"/>
              <a:t>  </a:t>
            </a:r>
          </a:p>
          <a:p>
            <a:r>
              <a:rPr lang="en-US" dirty="0"/>
              <a:t>																</a:t>
            </a:r>
          </a:p>
          <a:p>
            <a:pPr lvl="1"/>
            <a:endParaRPr lang="en-US" dirty="0"/>
          </a:p>
          <a:p>
            <a:pPr lvl="4"/>
            <a:endParaRPr lang="en-US" dirty="0"/>
          </a:p>
          <a:p>
            <a:pPr lvl="8"/>
            <a:endParaRPr lang="en-US" dirty="0"/>
          </a:p>
          <a:p>
            <a:pPr lvl="8"/>
            <a:r>
              <a:rPr lang="en-US" dirty="0"/>
              <a:t>                                    </a:t>
            </a:r>
          </a:p>
          <a:p>
            <a:pPr lvl="8"/>
            <a:endParaRPr lang="en-US" dirty="0"/>
          </a:p>
          <a:p>
            <a:pPr lvl="5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328452" y="739096"/>
            <a:ext cx="4863548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/>
              <a:t>Episcopalianism</a:t>
            </a:r>
            <a:endParaRPr lang="en-US" sz="2000" b="1" dirty="0"/>
          </a:p>
          <a:p>
            <a:r>
              <a:rPr lang="en-US" dirty="0"/>
              <a:t>	Henry VIII, King of England 1531 – 1539 A.D.</a:t>
            </a:r>
          </a:p>
          <a:p>
            <a:endParaRPr lang="en-US" dirty="0"/>
          </a:p>
          <a:p>
            <a:r>
              <a:rPr lang="en-US" sz="2000" b="1" dirty="0"/>
              <a:t>Methodism</a:t>
            </a:r>
          </a:p>
          <a:p>
            <a:r>
              <a:rPr lang="en-US" dirty="0"/>
              <a:t>	John Wesley 1729 A.D.</a:t>
            </a:r>
          </a:p>
          <a:p>
            <a:endParaRPr lang="en-US" dirty="0"/>
          </a:p>
          <a:p>
            <a:r>
              <a:rPr lang="en-US" sz="2000" b="1" dirty="0"/>
              <a:t>Baptist</a:t>
            </a:r>
          </a:p>
          <a:p>
            <a:r>
              <a:rPr lang="en-US" dirty="0"/>
              <a:t>	John </a:t>
            </a:r>
            <a:r>
              <a:rPr lang="en-US" dirty="0" err="1"/>
              <a:t>Smythe</a:t>
            </a:r>
            <a:r>
              <a:rPr lang="en-US" dirty="0"/>
              <a:t> 1607</a:t>
            </a:r>
          </a:p>
          <a:p>
            <a:endParaRPr lang="en-US" dirty="0"/>
          </a:p>
          <a:p>
            <a:r>
              <a:rPr lang="en-US" sz="2000" b="1" dirty="0"/>
              <a:t>Mormonism</a:t>
            </a:r>
          </a:p>
          <a:p>
            <a:r>
              <a:rPr lang="en-US" dirty="0"/>
              <a:t>	John Smith 1830</a:t>
            </a:r>
          </a:p>
        </p:txBody>
      </p:sp>
    </p:spTree>
    <p:extLst>
      <p:ext uri="{BB962C8B-B14F-4D97-AF65-F5344CB8AC3E}">
        <p14:creationId xmlns:p14="http://schemas.microsoft.com/office/powerpoint/2010/main" val="1278070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2522" y="132522"/>
            <a:ext cx="11860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D A R K   A G E S   &amp;   M E D I E V A L   A G E 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7114" y="924604"/>
            <a:ext cx="8796528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 lvl="1"/>
            <a:r>
              <a:rPr lang="en-US" sz="2400" dirty="0"/>
              <a:t>Some church historians divide all of church history into four parts:</a:t>
            </a:r>
          </a:p>
          <a:p>
            <a:pPr lvl="1"/>
            <a:r>
              <a:rPr lang="en-US" dirty="0"/>
              <a:t> </a:t>
            </a:r>
          </a:p>
          <a:p>
            <a:pPr marL="1714500" lvl="3" indent="-342900">
              <a:buFont typeface="+mj-lt"/>
              <a:buAutoNum type="arabicPeriod"/>
            </a:pPr>
            <a:r>
              <a:rPr lang="en-US" sz="2000" dirty="0"/>
              <a:t>Ancient</a:t>
            </a:r>
          </a:p>
          <a:p>
            <a:pPr marL="1714500" lvl="3" indent="-342900">
              <a:buFont typeface="+mj-lt"/>
              <a:buAutoNum type="arabicPeriod"/>
            </a:pPr>
            <a:endParaRPr lang="en-US" sz="2000" dirty="0"/>
          </a:p>
          <a:p>
            <a:pPr marL="1714500" lvl="3" indent="-342900">
              <a:buFont typeface="+mj-lt"/>
              <a:buAutoNum type="arabicPeriod"/>
            </a:pPr>
            <a:r>
              <a:rPr lang="en-US" sz="2000" dirty="0"/>
              <a:t>Medieval</a:t>
            </a:r>
          </a:p>
          <a:p>
            <a:pPr marL="1714500" lvl="3" indent="-342900">
              <a:buFont typeface="+mj-lt"/>
              <a:buAutoNum type="arabicPeriod"/>
            </a:pPr>
            <a:endParaRPr lang="en-US" sz="2000" dirty="0"/>
          </a:p>
          <a:p>
            <a:pPr marL="1714500" lvl="3" indent="-342900">
              <a:buFont typeface="+mj-lt"/>
              <a:buAutoNum type="arabicPeriod"/>
            </a:pPr>
            <a:r>
              <a:rPr lang="en-US" sz="2000" dirty="0"/>
              <a:t>Modern</a:t>
            </a:r>
          </a:p>
          <a:p>
            <a:pPr marL="1714500" lvl="3" indent="-342900">
              <a:buFont typeface="+mj-lt"/>
              <a:buAutoNum type="arabicPeriod"/>
            </a:pPr>
            <a:endParaRPr lang="en-US" sz="2000" dirty="0"/>
          </a:p>
          <a:p>
            <a:pPr marL="1714500" lvl="3" indent="-342900">
              <a:buFont typeface="+mj-lt"/>
              <a:buAutoNum type="arabicPeriod"/>
            </a:pPr>
            <a:r>
              <a:rPr lang="en-US" sz="2000" dirty="0"/>
              <a:t>Post-Modern</a:t>
            </a:r>
          </a:p>
          <a:p>
            <a:pPr lvl="4"/>
            <a:endParaRPr lang="en-US" dirty="0"/>
          </a:p>
          <a:p>
            <a:pPr lvl="8"/>
            <a:endParaRPr lang="en-US" dirty="0"/>
          </a:p>
          <a:p>
            <a:pPr lvl="8"/>
            <a:r>
              <a:rPr lang="en-US" dirty="0"/>
              <a:t>                                    </a:t>
            </a:r>
          </a:p>
          <a:p>
            <a:pPr lvl="8"/>
            <a:endParaRPr lang="en-US" dirty="0"/>
          </a:p>
          <a:p>
            <a:pPr lvl="5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404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77440" y="1"/>
            <a:ext cx="736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RENAISSANCE PERIOD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97280" y="646332"/>
            <a:ext cx="1013155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                          Renaissance is derived from the French word meaning '</a:t>
            </a:r>
            <a:r>
              <a:rPr lang="en-US" u="dbl" dirty="0"/>
              <a:t>rebirth</a:t>
            </a:r>
            <a:r>
              <a:rPr lang="en-US" dirty="0"/>
              <a:t>‘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/>
              <a:t>Followed the period in Europe known as the “Middle Ages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/>
              <a:t>Began in Italy during the 14th century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/>
              <a:t>Reached its height in the 15th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dirty="0"/>
          </a:p>
          <a:p>
            <a:r>
              <a:rPr lang="en-US" dirty="0"/>
              <a:t>FOCUS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Turned from abstract discussions of religious issues to the morality of human actions (Shelley, p. 312).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Been viewed as a re-awakening or revival of theology, education, social philosophies, inventions that made global changes, etc.</a:t>
            </a:r>
          </a:p>
          <a:p>
            <a:pPr lvl="8"/>
            <a:r>
              <a:rPr lang="en-US" dirty="0"/>
              <a:t>                                    </a:t>
            </a:r>
          </a:p>
          <a:p>
            <a:pPr lvl="8"/>
            <a:endParaRPr lang="en-US" dirty="0"/>
          </a:p>
          <a:p>
            <a:pPr lvl="5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367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FORERUNNER OF THE REFORMATION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07210" y="1233506"/>
            <a:ext cx="3391364" cy="2782826"/>
          </a:xfrm>
        </p:spPr>
        <p:txBody>
          <a:bodyPr/>
          <a:lstStyle/>
          <a:p>
            <a:r>
              <a:rPr lang="en-US" i="1" dirty="0"/>
              <a:t>Peter Waldo</a:t>
            </a:r>
          </a:p>
          <a:p>
            <a:endParaRPr lang="en-US" i="1" dirty="0"/>
          </a:p>
          <a:p>
            <a:r>
              <a:rPr lang="en-US" i="1" dirty="0"/>
              <a:t>     John Wycliffe, 1320-1384</a:t>
            </a:r>
          </a:p>
          <a:p>
            <a:endParaRPr lang="en-US" i="1" dirty="0"/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3928953" y="1902272"/>
            <a:ext cx="3294474" cy="2497515"/>
          </a:xfrm>
        </p:spPr>
        <p:txBody>
          <a:bodyPr/>
          <a:lstStyle/>
          <a:p>
            <a:r>
              <a:rPr lang="en-US" i="1" dirty="0"/>
              <a:t> "Morning Star of the Reformation.“</a:t>
            </a:r>
          </a:p>
          <a:p>
            <a:endParaRPr lang="en-US" i="1" dirty="0"/>
          </a:p>
          <a:p>
            <a:r>
              <a:rPr lang="en-US" i="1" dirty="0"/>
              <a:t>Followers called Lollards.</a:t>
            </a:r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973298" y="3008375"/>
            <a:ext cx="3383550" cy="2782825"/>
          </a:xfrm>
        </p:spPr>
        <p:txBody>
          <a:bodyPr/>
          <a:lstStyle/>
          <a:p>
            <a:r>
              <a:rPr lang="en-US" i="1" dirty="0"/>
              <a:t>John Huss, 1373-1415</a:t>
            </a:r>
          </a:p>
          <a:p>
            <a:endParaRPr lang="en-US" i="1" dirty="0"/>
          </a:p>
          <a:p>
            <a:r>
              <a:rPr lang="en-US" i="1" dirty="0"/>
              <a:t>     The "John the Baptist of the Reformation."</a:t>
            </a:r>
          </a:p>
          <a:p>
            <a:endParaRPr lang="en-US" i="1" dirty="0"/>
          </a:p>
          <a:p>
            <a:r>
              <a:rPr lang="en-US" i="1" dirty="0"/>
              <a:t>     </a:t>
            </a:r>
            <a:r>
              <a:rPr lang="en-US" i="1" dirty="0" err="1"/>
              <a:t>Giralmo</a:t>
            </a:r>
            <a:r>
              <a:rPr lang="en-US" i="1" dirty="0"/>
              <a:t> </a:t>
            </a:r>
            <a:r>
              <a:rPr lang="en-US" i="1" dirty="0" err="1"/>
              <a:t>Savanorala</a:t>
            </a:r>
            <a:r>
              <a:rPr lang="en-US" i="1" dirty="0"/>
              <a:t>, 1452-1498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700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437321" y="106016"/>
            <a:ext cx="11065565" cy="7201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/>
              <a:t>REFORMATION</a:t>
            </a:r>
            <a:endParaRPr lang="en-US" sz="4000" dirty="0"/>
          </a:p>
          <a:p>
            <a:r>
              <a:rPr lang="en-US" b="1" dirty="0"/>
              <a:t> </a:t>
            </a:r>
            <a:endParaRPr lang="en-US" dirty="0"/>
          </a:p>
          <a:p>
            <a:r>
              <a:rPr lang="en-US" dirty="0"/>
              <a:t>    </a:t>
            </a:r>
            <a:r>
              <a:rPr lang="en-US" sz="2000" b="1" u="sng" dirty="0" err="1"/>
              <a:t>Melancthon</a:t>
            </a:r>
            <a:endParaRPr lang="en-US" sz="2000" b="1" u="sng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/>
              <a:t>     John Calvin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/>
              <a:t>     </a:t>
            </a:r>
            <a:r>
              <a:rPr lang="en-US" dirty="0" err="1"/>
              <a:t>Huldreich</a:t>
            </a:r>
            <a:r>
              <a:rPr lang="en-US" dirty="0"/>
              <a:t> Zwingli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/>
              <a:t>     King Henry VIII (church of England)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/>
              <a:t>     Denominationalism flourished between 1522 - 1800 (Lutheran Church, Church of England, several following)</a:t>
            </a:r>
          </a:p>
          <a:p>
            <a:r>
              <a:rPr lang="en-US" dirty="0"/>
              <a:t> </a:t>
            </a:r>
          </a:p>
          <a:p>
            <a:r>
              <a:rPr lang="en-US" sz="2000" b="1" dirty="0"/>
              <a:t>    </a:t>
            </a:r>
            <a:r>
              <a:rPr lang="en-US" sz="2000" b="1" u="sng" dirty="0"/>
              <a:t>Restoration Movement</a:t>
            </a:r>
            <a:r>
              <a:rPr lang="en-US" b="1" u="sng" dirty="0"/>
              <a:t> </a:t>
            </a:r>
            <a:r>
              <a:rPr lang="en-US" dirty="0"/>
              <a:t>- Began in the early and middle part of the 19th century (1800-1850)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    </a:t>
            </a:r>
            <a:r>
              <a:rPr lang="en-US" sz="2000" b="1" u="sng" dirty="0"/>
              <a:t>Main Restorers</a:t>
            </a:r>
            <a:r>
              <a:rPr lang="en-US" sz="2000" u="sng" dirty="0"/>
              <a:t>:</a:t>
            </a:r>
            <a:r>
              <a:rPr lang="en-US" dirty="0"/>
              <a:t> 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/>
              <a:t>   Thomas Campbell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/>
              <a:t>	Barton W. Stone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/>
              <a:t>	Raccoon John Smith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/>
              <a:t>	David Lipscomb and others</a:t>
            </a:r>
          </a:p>
          <a:p>
            <a:r>
              <a:rPr lang="en-US" dirty="0"/>
              <a:t> </a:t>
            </a:r>
          </a:p>
          <a:p>
            <a:r>
              <a:rPr lang="en-US" sz="2000" b="1" dirty="0"/>
              <a:t>   </a:t>
            </a:r>
            <a:r>
              <a:rPr lang="en-US" sz="2000" b="1" u="sng" dirty="0"/>
              <a:t>Blacks in the Restoration Movemen</a:t>
            </a:r>
            <a:r>
              <a:rPr lang="en-US" b="1" u="sng" dirty="0"/>
              <a:t>t</a:t>
            </a:r>
            <a:r>
              <a:rPr lang="en-US" u="sng" dirty="0"/>
              <a:t> </a:t>
            </a:r>
            <a:r>
              <a:rPr lang="en-US" dirty="0"/>
              <a:t>- Origin of black Christians in America was slaves in Cane Ridge, KY. </a:t>
            </a:r>
          </a:p>
          <a:p>
            <a:r>
              <a:rPr lang="en-US" dirty="0"/>
              <a:t> 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/>
              <a:t>     S.W. Womack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/>
              <a:t>     Marshall Keeble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/>
              <a:t>     G.P. Bowser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/>
              <a:t>     Alexander Campbell (black)</a:t>
            </a:r>
          </a:p>
          <a:p>
            <a:r>
              <a:rPr lang="en-US" dirty="0"/>
              <a:t>     	   	</a:t>
            </a:r>
          </a:p>
          <a:p>
            <a:r>
              <a:rPr lang="en-US" b="1" u="sn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415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roplet" id="{8984A317-299A-4E50-B45D-BFC9EDE2337A}" vid="{DEB094D4-7FD8-4F86-93D5-B0F1341EF58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271</TotalTime>
  <Words>403</Words>
  <Application>Microsoft Office PowerPoint</Application>
  <PresentationFormat>Custom</PresentationFormat>
  <Paragraphs>160</Paragraphs>
  <Slides>12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Droplet</vt:lpstr>
      <vt:lpstr>N o t   o n   m y   w a t c h</vt:lpstr>
      <vt:lpstr>A P O S t A s Y</vt:lpstr>
      <vt:lpstr>Apostasy  </vt:lpstr>
      <vt:lpstr>PowerPoint Presentation</vt:lpstr>
      <vt:lpstr>PowerPoint Presentation</vt:lpstr>
      <vt:lpstr>PowerPoint Presentation</vt:lpstr>
      <vt:lpstr>PowerPoint Presentation</vt:lpstr>
      <vt:lpstr>FORERUNNER OF THE REFORMATION  </vt:lpstr>
      <vt:lpstr>PowerPoint Presentation</vt:lpstr>
      <vt:lpstr>REBIRTH OF EDUCATION/LITERATURE 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APOSTAsY</dc:title>
  <dc:creator>Julia Lewis</dc:creator>
  <cp:lastModifiedBy>mayfield</cp:lastModifiedBy>
  <cp:revision>25</cp:revision>
  <dcterms:created xsi:type="dcterms:W3CDTF">2017-12-06T17:05:14Z</dcterms:created>
  <dcterms:modified xsi:type="dcterms:W3CDTF">2017-12-13T03:12:25Z</dcterms:modified>
</cp:coreProperties>
</file>